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016051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016051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ae98e7d42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ae98e7d42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c53990e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c53990e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ae98e7d42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ae98e7d42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ae98e7d42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ae98e7d42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c53990e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c53990e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c53990e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c53990e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ae98e7d42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ae98e7d42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ae98e7d42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ae98e7d42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ae98e7d42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9ae98e7d42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ae98e7d42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ae98e7d42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ae98e7d42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ae98e7d42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ae98e7d42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ae98e7d42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c53990e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c53990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ae98e7d42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ae98e7d42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ae98e7d42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ae98e7d42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ae98e7d42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ae98e7d42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ae98e7d42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ae98e7d42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eeexplore.ieee.org/author/37089644365" TargetMode="External"/><Relationship Id="rId4" Type="http://schemas.openxmlformats.org/officeDocument/2006/relationships/hyperlink" Target="https://ieeexplore.ieee.org/author/37089644365" TargetMode="External"/><Relationship Id="rId5" Type="http://schemas.openxmlformats.org/officeDocument/2006/relationships/hyperlink" Target="https://ieeexplore.ieee.org/author/37085868976" TargetMode="External"/><Relationship Id="rId6" Type="http://schemas.openxmlformats.org/officeDocument/2006/relationships/hyperlink" Target="https://ieeexplore.ieee.org/author/372968056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400"/>
              <a:t>EXPLAINABLE AI TECHNIQUES FOR IMAGE CLASSIFICATION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52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00"/>
              <a:t>SHAP [SHapely Additive exPlanations]</a:t>
            </a:r>
            <a:endParaRPr sz="2500"/>
          </a:p>
        </p:txBody>
      </p:sp>
      <p:sp>
        <p:nvSpPr>
          <p:cNvPr id="333" name="Google Shape;333;p22"/>
          <p:cNvSpPr txBox="1"/>
          <p:nvPr>
            <p:ph idx="1" type="body"/>
          </p:nvPr>
        </p:nvSpPr>
        <p:spPr>
          <a:xfrm>
            <a:off x="1303800" y="1309950"/>
            <a:ext cx="7030500" cy="30180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SHAP (SHapley Additive exPlanations) is implemented for interpreting predictions of deep learning models, emphasizing the CIFAR-10 dataset.</a:t>
            </a:r>
            <a:endParaRPr>
              <a:solidFill>
                <a:srgbClr val="0F0F0F"/>
              </a:solidFill>
              <a:latin typeface="Roboto"/>
              <a:ea typeface="Roboto"/>
              <a:cs typeface="Roboto"/>
              <a:sym typeface="Roboto"/>
            </a:endParaRPr>
          </a:p>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Utilize a background dataset for SHAP computation to reveal feature  importance.</a:t>
            </a:r>
            <a:endParaRPr>
              <a:solidFill>
                <a:srgbClr val="0F0F0F"/>
              </a:solidFill>
              <a:latin typeface="Roboto"/>
              <a:ea typeface="Roboto"/>
              <a:cs typeface="Roboto"/>
              <a:sym typeface="Roboto"/>
            </a:endParaRPr>
          </a:p>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SHAP values computed, offering graphical insights into feature/neuron influence.</a:t>
            </a:r>
            <a:endParaRPr>
              <a:solidFill>
                <a:srgbClr val="0F0F0F"/>
              </a:solidFill>
              <a:latin typeface="Roboto"/>
              <a:ea typeface="Roboto"/>
              <a:cs typeface="Roboto"/>
              <a:sym typeface="Roboto"/>
            </a:endParaRPr>
          </a:p>
          <a:p>
            <a:pPr indent="0" lvl="0" marL="0" rtl="0" algn="just">
              <a:lnSpc>
                <a:spcPct val="150000"/>
              </a:lnSpc>
              <a:spcBef>
                <a:spcPts val="0"/>
              </a:spcBef>
              <a:spcAft>
                <a:spcPts val="0"/>
              </a:spcAft>
              <a:buNone/>
            </a:pPr>
            <a:r>
              <a:rPr lang="en-GB">
                <a:solidFill>
                  <a:srgbClr val="0F0F0F"/>
                </a:solidFill>
                <a:latin typeface="Roboto"/>
                <a:ea typeface="Roboto"/>
                <a:cs typeface="Roboto"/>
                <a:sym typeface="Roboto"/>
              </a:rPr>
              <a:t>           </a:t>
            </a:r>
            <a:r>
              <a:rPr b="1" lang="en-GB">
                <a:solidFill>
                  <a:srgbClr val="0F0F0F"/>
                </a:solidFill>
                <a:latin typeface="Roboto"/>
                <a:ea typeface="Roboto"/>
                <a:cs typeface="Roboto"/>
                <a:sym typeface="Roboto"/>
              </a:rPr>
              <a:t>Interpretation:</a:t>
            </a:r>
            <a:endParaRPr b="1">
              <a:solidFill>
                <a:srgbClr val="0F0F0F"/>
              </a:solidFill>
              <a:latin typeface="Roboto"/>
              <a:ea typeface="Roboto"/>
              <a:cs typeface="Roboto"/>
              <a:sym typeface="Roboto"/>
            </a:endParaRPr>
          </a:p>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Positive attributions highlight features contributing to a favorable prediction.</a:t>
            </a:r>
            <a:endParaRPr>
              <a:solidFill>
                <a:srgbClr val="0F0F0F"/>
              </a:solidFill>
              <a:latin typeface="Roboto"/>
              <a:ea typeface="Roboto"/>
              <a:cs typeface="Roboto"/>
              <a:sym typeface="Roboto"/>
            </a:endParaRPr>
          </a:p>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Negative attributions spotlight features hindering the prediction.</a:t>
            </a:r>
            <a:endParaRPr>
              <a:solidFill>
                <a:srgbClr val="0F0F0F"/>
              </a:solidFill>
              <a:latin typeface="Roboto"/>
              <a:ea typeface="Roboto"/>
              <a:cs typeface="Roboto"/>
              <a:sym typeface="Roboto"/>
            </a:endParaRPr>
          </a:p>
          <a:p>
            <a:pPr indent="-311150" lvl="0" marL="457200" rtl="0" algn="just">
              <a:lnSpc>
                <a:spcPct val="150000"/>
              </a:lnSpc>
              <a:spcBef>
                <a:spcPts val="0"/>
              </a:spcBef>
              <a:spcAft>
                <a:spcPts val="0"/>
              </a:spcAft>
              <a:buClr>
                <a:srgbClr val="0F0F0F"/>
              </a:buClr>
              <a:buSzPts val="1300"/>
              <a:buFont typeface="Roboto"/>
              <a:buChar char="➔"/>
            </a:pPr>
            <a:r>
              <a:rPr lang="en-GB">
                <a:solidFill>
                  <a:srgbClr val="0F0F0F"/>
                </a:solidFill>
                <a:latin typeface="Roboto"/>
                <a:ea typeface="Roboto"/>
                <a:cs typeface="Roboto"/>
                <a:sym typeface="Roboto"/>
              </a:rPr>
              <a:t>Predicted class label correlates visual attributions with model's classification decision.</a:t>
            </a:r>
            <a:endParaRPr>
              <a:solidFill>
                <a:srgbClr val="0F0F0F"/>
              </a:solidFill>
              <a:latin typeface="Roboto"/>
              <a:ea typeface="Roboto"/>
              <a:cs typeface="Roboto"/>
              <a:sym typeface="Roboto"/>
            </a:endParaRPr>
          </a:p>
          <a:p>
            <a:pPr indent="0" lvl="0" marL="457200" rtl="0" algn="just">
              <a:lnSpc>
                <a:spcPct val="150000"/>
              </a:lnSpc>
              <a:spcBef>
                <a:spcPts val="0"/>
              </a:spcBef>
              <a:spcAft>
                <a:spcPts val="0"/>
              </a:spcAft>
              <a:buNone/>
            </a:pPr>
            <a:r>
              <a:rPr lang="en-GB">
                <a:solidFill>
                  <a:srgbClr val="0F0F0F"/>
                </a:solidFill>
                <a:latin typeface="Roboto"/>
                <a:ea typeface="Roboto"/>
                <a:cs typeface="Roboto"/>
                <a:sym typeface="Roboto"/>
              </a:rPr>
              <a:t>   </a:t>
            </a:r>
            <a:endParaRPr>
              <a:solidFill>
                <a:srgbClr val="0F0F0F"/>
              </a:solidFill>
              <a:latin typeface="Roboto"/>
              <a:ea typeface="Roboto"/>
              <a:cs typeface="Roboto"/>
              <a:sym typeface="Roboto"/>
            </a:endParaRPr>
          </a:p>
          <a:p>
            <a:pPr indent="0" lvl="0" marL="457200" rtl="0" algn="just">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3">
            <a:alphaModFix/>
          </a:blip>
          <a:stretch>
            <a:fillRect/>
          </a:stretch>
        </p:blipFill>
        <p:spPr>
          <a:xfrm>
            <a:off x="557025" y="152400"/>
            <a:ext cx="6776199" cy="638175"/>
          </a:xfrm>
          <a:prstGeom prst="rect">
            <a:avLst/>
          </a:prstGeom>
          <a:noFill/>
          <a:ln>
            <a:noFill/>
          </a:ln>
        </p:spPr>
      </p:pic>
      <p:pic>
        <p:nvPicPr>
          <p:cNvPr id="339" name="Google Shape;339;p23"/>
          <p:cNvPicPr preferRelativeResize="0"/>
          <p:nvPr/>
        </p:nvPicPr>
        <p:blipFill>
          <a:blip r:embed="rId4">
            <a:alphaModFix/>
          </a:blip>
          <a:stretch>
            <a:fillRect/>
          </a:stretch>
        </p:blipFill>
        <p:spPr>
          <a:xfrm>
            <a:off x="685100" y="847300"/>
            <a:ext cx="6648125" cy="3030600"/>
          </a:xfrm>
          <a:prstGeom prst="rect">
            <a:avLst/>
          </a:prstGeom>
          <a:noFill/>
          <a:ln>
            <a:noFill/>
          </a:ln>
        </p:spPr>
      </p:pic>
      <p:pic>
        <p:nvPicPr>
          <p:cNvPr id="340" name="Google Shape;340;p23"/>
          <p:cNvPicPr preferRelativeResize="0"/>
          <p:nvPr/>
        </p:nvPicPr>
        <p:blipFill>
          <a:blip r:embed="rId5">
            <a:alphaModFix/>
          </a:blip>
          <a:stretch>
            <a:fillRect/>
          </a:stretch>
        </p:blipFill>
        <p:spPr>
          <a:xfrm>
            <a:off x="685100" y="3934625"/>
            <a:ext cx="6776199" cy="106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4"/>
          <p:cNvPicPr preferRelativeResize="0"/>
          <p:nvPr/>
        </p:nvPicPr>
        <p:blipFill>
          <a:blip r:embed="rId3">
            <a:alphaModFix/>
          </a:blip>
          <a:stretch>
            <a:fillRect/>
          </a:stretch>
        </p:blipFill>
        <p:spPr>
          <a:xfrm>
            <a:off x="3150125" y="956625"/>
            <a:ext cx="5615950" cy="3316100"/>
          </a:xfrm>
          <a:prstGeom prst="rect">
            <a:avLst/>
          </a:prstGeom>
          <a:noFill/>
          <a:ln>
            <a:noFill/>
          </a:ln>
        </p:spPr>
      </p:pic>
      <p:pic>
        <p:nvPicPr>
          <p:cNvPr id="346" name="Google Shape;346;p24"/>
          <p:cNvPicPr preferRelativeResize="0"/>
          <p:nvPr/>
        </p:nvPicPr>
        <p:blipFill>
          <a:blip r:embed="rId4">
            <a:alphaModFix/>
          </a:blip>
          <a:stretch>
            <a:fillRect/>
          </a:stretch>
        </p:blipFill>
        <p:spPr>
          <a:xfrm>
            <a:off x="237775" y="1615625"/>
            <a:ext cx="2624225" cy="211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GB" sz="2500"/>
              <a:t>Grad-CAM [Gradient-weighted Class Activation Mapping]</a:t>
            </a:r>
            <a:endParaRPr sz="2500"/>
          </a:p>
        </p:txBody>
      </p:sp>
      <p:sp>
        <p:nvSpPr>
          <p:cNvPr id="352" name="Google Shape;352;p25"/>
          <p:cNvSpPr txBox="1"/>
          <p:nvPr>
            <p:ph idx="1" type="body"/>
          </p:nvPr>
        </p:nvSpPr>
        <p:spPr>
          <a:xfrm>
            <a:off x="1303800" y="1631025"/>
            <a:ext cx="7030500" cy="29007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Grad-CAM (Gradient-weighted Class Activation Mapping) incorporated for interpreting deep learning models on CIFAR-10.</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Grad-CAM highlights regions influencing the model's classification decision.</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Grad-CAM heatmaps dissected into positive and negative regions.</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Positive regions which influence more to amplify predictions; negative regions also influences less.</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Original image anchors subsequent visualizations.</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Positive contributions heatmap (red color map) and negative contributions heatmap (blue color map) offer spectrum of influence.</a:t>
            </a:r>
            <a:endParaRPr>
              <a:solidFill>
                <a:srgbClr val="0F0F0F"/>
              </a:solidFill>
              <a:latin typeface="Roboto"/>
              <a:ea typeface="Roboto"/>
              <a:cs typeface="Roboto"/>
              <a:sym typeface="Roboto"/>
            </a:endParaRPr>
          </a:p>
          <a:p>
            <a:pPr indent="-304958" lvl="0" marL="457200" rtl="0" algn="just">
              <a:lnSpc>
                <a:spcPct val="150000"/>
              </a:lnSpc>
              <a:spcBef>
                <a:spcPts val="0"/>
              </a:spcBef>
              <a:spcAft>
                <a:spcPts val="0"/>
              </a:spcAft>
              <a:buClr>
                <a:srgbClr val="0F0F0F"/>
              </a:buClr>
              <a:buSzPct val="100000"/>
              <a:buFont typeface="Roboto"/>
              <a:buChar char="➔"/>
            </a:pPr>
            <a:r>
              <a:rPr lang="en-GB">
                <a:solidFill>
                  <a:srgbClr val="0F0F0F"/>
                </a:solidFill>
                <a:latin typeface="Roboto"/>
                <a:ea typeface="Roboto"/>
                <a:cs typeface="Roboto"/>
                <a:sym typeface="Roboto"/>
              </a:rPr>
              <a:t>Predicted class text correlates visual elements with the model's decision.</a:t>
            </a:r>
            <a:endParaRPr>
              <a:solidFill>
                <a:srgbClr val="0F0F0F"/>
              </a:solidFill>
              <a:latin typeface="Roboto"/>
              <a:ea typeface="Roboto"/>
              <a:cs typeface="Roboto"/>
              <a:sym typeface="Roboto"/>
            </a:endParaRPr>
          </a:p>
          <a:p>
            <a:pPr indent="0" lvl="0" marL="0" rtl="0" algn="just">
              <a:lnSpc>
                <a:spcPct val="150000"/>
              </a:lnSpc>
              <a:spcBef>
                <a:spcPts val="0"/>
              </a:spcBef>
              <a:spcAft>
                <a:spcPts val="1200"/>
              </a:spcAft>
              <a:buNone/>
            </a:pPr>
            <a:r>
              <a:t/>
            </a:r>
            <a:endParaRPr>
              <a:solidFill>
                <a:srgbClr val="0F0F0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6"/>
          <p:cNvPicPr preferRelativeResize="0"/>
          <p:nvPr/>
        </p:nvPicPr>
        <p:blipFill>
          <a:blip r:embed="rId3">
            <a:alphaModFix/>
          </a:blip>
          <a:stretch>
            <a:fillRect/>
          </a:stretch>
        </p:blipFill>
        <p:spPr>
          <a:xfrm>
            <a:off x="802475" y="505825"/>
            <a:ext cx="7308076" cy="3873600"/>
          </a:xfrm>
          <a:prstGeom prst="rect">
            <a:avLst/>
          </a:prstGeom>
          <a:noFill/>
          <a:ln>
            <a:noFill/>
          </a:ln>
        </p:spPr>
      </p:pic>
      <p:sp>
        <p:nvSpPr>
          <p:cNvPr id="358" name="Google Shape;358;p26"/>
          <p:cNvSpPr txBox="1"/>
          <p:nvPr/>
        </p:nvSpPr>
        <p:spPr>
          <a:xfrm>
            <a:off x="3442838" y="4379425"/>
            <a:ext cx="3094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Nunito"/>
                <a:ea typeface="Nunito"/>
                <a:cs typeface="Nunito"/>
                <a:sym typeface="Nunito"/>
              </a:rPr>
              <a:t>Grad-CAM Overview</a:t>
            </a:r>
            <a:endParaRPr b="1"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7"/>
          <p:cNvPicPr preferRelativeResize="0"/>
          <p:nvPr/>
        </p:nvPicPr>
        <p:blipFill>
          <a:blip r:embed="rId3">
            <a:alphaModFix/>
          </a:blip>
          <a:stretch>
            <a:fillRect/>
          </a:stretch>
        </p:blipFill>
        <p:spPr>
          <a:xfrm>
            <a:off x="152400" y="2425350"/>
            <a:ext cx="8839202" cy="2258474"/>
          </a:xfrm>
          <a:prstGeom prst="rect">
            <a:avLst/>
          </a:prstGeom>
          <a:noFill/>
          <a:ln>
            <a:noFill/>
          </a:ln>
        </p:spPr>
      </p:pic>
      <p:pic>
        <p:nvPicPr>
          <p:cNvPr id="364" name="Google Shape;364;p27"/>
          <p:cNvPicPr preferRelativeResize="0"/>
          <p:nvPr/>
        </p:nvPicPr>
        <p:blipFill>
          <a:blip r:embed="rId4">
            <a:alphaModFix/>
          </a:blip>
          <a:stretch>
            <a:fillRect/>
          </a:stretch>
        </p:blipFill>
        <p:spPr>
          <a:xfrm>
            <a:off x="152400" y="152400"/>
            <a:ext cx="2357450" cy="212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8"/>
          <p:cNvPicPr preferRelativeResize="0"/>
          <p:nvPr/>
        </p:nvPicPr>
        <p:blipFill>
          <a:blip r:embed="rId3">
            <a:alphaModFix/>
          </a:blip>
          <a:stretch>
            <a:fillRect/>
          </a:stretch>
        </p:blipFill>
        <p:spPr>
          <a:xfrm>
            <a:off x="1112350" y="645338"/>
            <a:ext cx="6919301" cy="385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598575"/>
            <a:ext cx="7030500" cy="8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Conclusion</a:t>
            </a:r>
            <a:endParaRPr sz="2500"/>
          </a:p>
        </p:txBody>
      </p:sp>
      <p:sp>
        <p:nvSpPr>
          <p:cNvPr id="375" name="Google Shape;375;p29"/>
          <p:cNvSpPr txBox="1"/>
          <p:nvPr>
            <p:ph idx="1" type="body"/>
          </p:nvPr>
        </p:nvSpPr>
        <p:spPr>
          <a:xfrm>
            <a:off x="1303800" y="1427775"/>
            <a:ext cx="7030500" cy="27396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GB">
                <a:solidFill>
                  <a:srgbClr val="0F0F0F"/>
                </a:solidFill>
                <a:latin typeface="Roboto"/>
                <a:ea typeface="Roboto"/>
                <a:cs typeface="Roboto"/>
                <a:sym typeface="Roboto"/>
              </a:rPr>
              <a:t>In summary, the research integrates SHAP and Grad-CAM for enhanced interpretability in deep learning models, focusing on the CIFAR-10 dataset. Positive and negative regions are dissected for a nuanced understanding and  for improved interpretability. The approach enriches the interpretability, offering insights into model attention dynamics. Future exploration includes quantifying region importance and integrating visual insights into model development feedback loops. </a:t>
            </a:r>
            <a:endParaRPr>
              <a:solidFill>
                <a:srgbClr val="0F0F0F"/>
              </a:solidFill>
              <a:latin typeface="Roboto"/>
              <a:ea typeface="Roboto"/>
              <a:cs typeface="Roboto"/>
              <a:sym typeface="Roboto"/>
            </a:endParaRPr>
          </a:p>
          <a:p>
            <a:pPr indent="0" lvl="0" marL="0" rtl="0" algn="just">
              <a:lnSpc>
                <a:spcPct val="150000"/>
              </a:lnSpc>
              <a:spcBef>
                <a:spcPts val="1200"/>
              </a:spcBef>
              <a:spcAft>
                <a:spcPts val="1200"/>
              </a:spcAft>
              <a:buNone/>
            </a:pPr>
            <a:r>
              <a:rPr lang="en-GB">
                <a:solidFill>
                  <a:srgbClr val="0F0F0F"/>
                </a:solidFill>
                <a:latin typeface="Roboto"/>
                <a:ea typeface="Roboto"/>
                <a:cs typeface="Roboto"/>
                <a:sym typeface="Roboto"/>
              </a:rPr>
              <a:t>Overall, the research contributes to transparency and responsible deployment of artificial intelligence, emphasizing a commitment to understanding the intricate decision-making processes in deep learning models.</a:t>
            </a:r>
            <a:endParaRPr>
              <a:solidFill>
                <a:srgbClr val="0F0F0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1303800" y="598575"/>
            <a:ext cx="7030500" cy="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References</a:t>
            </a:r>
            <a:endParaRPr sz="2500"/>
          </a:p>
        </p:txBody>
      </p:sp>
      <p:sp>
        <p:nvSpPr>
          <p:cNvPr id="381" name="Google Shape;381;p30"/>
          <p:cNvSpPr txBox="1"/>
          <p:nvPr>
            <p:ph idx="1" type="body"/>
          </p:nvPr>
        </p:nvSpPr>
        <p:spPr>
          <a:xfrm>
            <a:off x="1303800" y="1299250"/>
            <a:ext cx="7030500" cy="36030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2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“Grad-CAM: Visual Explanations from Deep Networks via </a:t>
            </a:r>
            <a:r>
              <a:rPr lang="en-GB" sz="1200">
                <a:solidFill>
                  <a:srgbClr val="000000"/>
                </a:solidFill>
                <a:latin typeface="Roboto"/>
                <a:ea typeface="Roboto"/>
                <a:cs typeface="Roboto"/>
                <a:sym typeface="Roboto"/>
              </a:rPr>
              <a:t>Gradient</a:t>
            </a:r>
            <a:r>
              <a:rPr lang="en-GB" sz="1200">
                <a:solidFill>
                  <a:srgbClr val="000000"/>
                </a:solidFill>
                <a:latin typeface="Roboto"/>
                <a:ea typeface="Roboto"/>
                <a:cs typeface="Roboto"/>
                <a:sym typeface="Roboto"/>
              </a:rPr>
              <a:t>-based Localization” by Ram prasaath R. Selvaraju, Michael Cogswell, Abhishek Das, Ramakrishna. CSCV 3 Dec 2019.</a:t>
            </a:r>
            <a:endParaRPr sz="1200">
              <a:solidFill>
                <a:srgbClr val="000000"/>
              </a:solidFill>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“Interpretability Beyond Feature Attribution: Quantitative Testing with Concept Activation Vectors (TCAV)” by Been Kim, Martin Wattenberg, Justin Gilmer, Carrie Cai, James Wexler, Fernanda Viegas, Rory Sayre. Stat.ML 7 Jun 2018.</a:t>
            </a:r>
            <a:endParaRPr sz="1200">
              <a:solidFill>
                <a:srgbClr val="000000"/>
              </a:solidFill>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 “Explainable AI: Current Status and Future Directions”, Prashant  Gohel, Priyanka Singh, Manoranjan Mohanty, cs.LG 12 Jul 2021.</a:t>
            </a:r>
            <a:endParaRPr sz="1200">
              <a:solidFill>
                <a:srgbClr val="000000"/>
              </a:solidFill>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“Explainable artificial intelligence (XAI) in deep learning-based medical image analysis”, Bas H.M. van der Velden, Hugo J.Kuijif, Kenneth G.A. Gilhuijs, Max A. Viergrever.</a:t>
            </a:r>
            <a:endParaRPr sz="1200">
              <a:solidFill>
                <a:srgbClr val="000000"/>
              </a:solidFill>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“Opportunities and challenges in explainable artificial intelligence (XAI): A survey”, A. Das and P. Rad,  ArXiv 2020.</a:t>
            </a:r>
            <a:endParaRPr sz="1200">
              <a:solidFill>
                <a:srgbClr val="000000"/>
              </a:solidFill>
              <a:latin typeface="Roboto"/>
              <a:ea typeface="Roboto"/>
              <a:cs typeface="Roboto"/>
              <a:sym typeface="Roboto"/>
            </a:endParaRPr>
          </a:p>
          <a:p>
            <a:pPr indent="-304800" lvl="0" marL="457200" rtl="0" algn="just">
              <a:spcBef>
                <a:spcPts val="0"/>
              </a:spcBef>
              <a:spcAft>
                <a:spcPts val="0"/>
              </a:spcAft>
              <a:buClr>
                <a:srgbClr val="000000"/>
              </a:buClr>
              <a:buSzPts val="1200"/>
              <a:buFont typeface="Roboto"/>
              <a:buAutoNum type="arabicPeriod"/>
            </a:pPr>
            <a:r>
              <a:rPr lang="en-GB" sz="1200" cap="small">
                <a:solidFill>
                  <a:srgbClr val="333333"/>
                </a:solidFill>
                <a:latin typeface="Roboto"/>
                <a:ea typeface="Roboto"/>
                <a:cs typeface="Roboto"/>
                <a:sym typeface="Roboto"/>
              </a:rPr>
              <a:t>“</a:t>
            </a:r>
            <a:r>
              <a:rPr lang="en-GB" sz="1200">
                <a:solidFill>
                  <a:srgbClr val="000000"/>
                </a:solidFill>
                <a:latin typeface="Roboto"/>
                <a:ea typeface="Roboto"/>
                <a:cs typeface="Roboto"/>
                <a:sym typeface="Roboto"/>
              </a:rPr>
              <a:t>Comparison between Grad-CAM and EigenCAM on YOLOv5 detection model”,</a:t>
            </a:r>
            <a:r>
              <a:rPr lang="en-GB" sz="1200">
                <a:solidFill>
                  <a:srgbClr val="000000"/>
                </a:solidFill>
                <a:uFill>
                  <a:noFill/>
                </a:uFill>
                <a:latin typeface="Roboto"/>
                <a:ea typeface="Roboto"/>
                <a:cs typeface="Roboto"/>
                <a:sym typeface="Roboto"/>
                <a:hlinkClick r:id="rId3">
                  <a:extLst>
                    <a:ext uri="{A12FA001-AC4F-418D-AE19-62706E023703}">
                      <ahyp:hlinkClr val="tx"/>
                    </a:ext>
                  </a:extLst>
                </a:hlinkClick>
              </a:rPr>
              <a:t> </a:t>
            </a:r>
            <a:r>
              <a:rPr lang="en-GB" sz="1200" u="sng">
                <a:solidFill>
                  <a:schemeClr val="hlink"/>
                </a:solidFill>
                <a:latin typeface="Roboto"/>
                <a:ea typeface="Roboto"/>
                <a:cs typeface="Roboto"/>
                <a:sym typeface="Roboto"/>
                <a:hlinkClick r:id="rId4"/>
              </a:rPr>
              <a:t>Arief Nur Rahman</a:t>
            </a:r>
            <a:r>
              <a:rPr lang="en-GB" sz="1200">
                <a:solidFill>
                  <a:srgbClr val="000000"/>
                </a:solidFill>
                <a:latin typeface="Roboto"/>
                <a:ea typeface="Roboto"/>
                <a:cs typeface="Roboto"/>
                <a:sym typeface="Roboto"/>
              </a:rPr>
              <a:t>, </a:t>
            </a:r>
            <a:r>
              <a:rPr lang="en-GB" sz="1200" u="sng">
                <a:solidFill>
                  <a:schemeClr val="hlink"/>
                </a:solidFill>
                <a:latin typeface="Roboto"/>
                <a:ea typeface="Roboto"/>
                <a:cs typeface="Roboto"/>
                <a:sym typeface="Roboto"/>
                <a:hlinkClick r:id="rId5"/>
              </a:rPr>
              <a:t>Dian Andriana</a:t>
            </a:r>
            <a:r>
              <a:rPr lang="en-GB" sz="1200">
                <a:solidFill>
                  <a:srgbClr val="000000"/>
                </a:solidFill>
                <a:latin typeface="Roboto"/>
                <a:ea typeface="Roboto"/>
                <a:cs typeface="Roboto"/>
                <a:sym typeface="Roboto"/>
              </a:rPr>
              <a:t>, </a:t>
            </a:r>
            <a:r>
              <a:rPr lang="en-GB" sz="1200" u="sng">
                <a:solidFill>
                  <a:schemeClr val="hlink"/>
                </a:solidFill>
                <a:latin typeface="Roboto"/>
                <a:ea typeface="Roboto"/>
                <a:cs typeface="Roboto"/>
                <a:sym typeface="Roboto"/>
                <a:hlinkClick r:id="rId6"/>
              </a:rPr>
              <a:t>Carmadi Machbub</a:t>
            </a:r>
            <a:r>
              <a:rPr lang="en-GB" sz="1200">
                <a:solidFill>
                  <a:srgbClr val="000000"/>
                </a:solidFill>
                <a:latin typeface="Roboto"/>
                <a:ea typeface="Roboto"/>
                <a:cs typeface="Roboto"/>
                <a:sym typeface="Roboto"/>
              </a:rPr>
              <a:t>, IEEE Nov 2022.</a:t>
            </a:r>
            <a:endParaRPr sz="1200">
              <a:solidFill>
                <a:srgbClr val="000000"/>
              </a:solidFill>
              <a:latin typeface="Roboto"/>
              <a:ea typeface="Roboto"/>
              <a:cs typeface="Roboto"/>
              <a:sym typeface="Roboto"/>
            </a:endParaRPr>
          </a:p>
          <a:p>
            <a:pPr indent="0" lvl="0" marL="457200" rtl="0" algn="just">
              <a:lnSpc>
                <a:spcPct val="150000"/>
              </a:lnSpc>
              <a:spcBef>
                <a:spcPts val="1200"/>
              </a:spcBef>
              <a:spcAft>
                <a:spcPts val="0"/>
              </a:spcAft>
              <a:buNone/>
            </a:pPr>
            <a:r>
              <a:t/>
            </a:r>
            <a:endParaRPr sz="1200">
              <a:solidFill>
                <a:srgbClr val="000000"/>
              </a:solidFill>
              <a:latin typeface="Roboto"/>
              <a:ea typeface="Roboto"/>
              <a:cs typeface="Roboto"/>
              <a:sym typeface="Roboto"/>
            </a:endParaRPr>
          </a:p>
          <a:p>
            <a:pPr indent="0" lvl="0" marL="457200" rtl="0" algn="just">
              <a:lnSpc>
                <a:spcPct val="150000"/>
              </a:lnSpc>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Outline</a:t>
            </a:r>
            <a:endParaRPr sz="2500"/>
          </a:p>
        </p:txBody>
      </p:sp>
      <p:sp>
        <p:nvSpPr>
          <p:cNvPr id="283" name="Google Shape;283;p14"/>
          <p:cNvSpPr txBox="1"/>
          <p:nvPr>
            <p:ph idx="1" type="body"/>
          </p:nvPr>
        </p:nvSpPr>
        <p:spPr>
          <a:xfrm>
            <a:off x="1303800" y="1245750"/>
            <a:ext cx="7030500" cy="3285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Problem Description</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Introduction</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DataSet</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Proposed Methodology</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CNN Model Architecture</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SHAP</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Grad-CAM</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Conclusion</a:t>
            </a:r>
            <a:endParaRPr sz="1400">
              <a:solidFill>
                <a:srgbClr val="1A1A1A"/>
              </a:solidFill>
              <a:latin typeface="Lato"/>
              <a:ea typeface="Lato"/>
              <a:cs typeface="Lato"/>
              <a:sym typeface="Lato"/>
            </a:endParaRPr>
          </a:p>
          <a:p>
            <a:pPr indent="-317500" lvl="0" marL="457200" rtl="0" algn="l">
              <a:lnSpc>
                <a:spcPct val="150000"/>
              </a:lnSpc>
              <a:spcBef>
                <a:spcPts val="0"/>
              </a:spcBef>
              <a:spcAft>
                <a:spcPts val="0"/>
              </a:spcAft>
              <a:buClr>
                <a:srgbClr val="1A1A1A"/>
              </a:buClr>
              <a:buSzPts val="1400"/>
              <a:buFont typeface="Lato"/>
              <a:buAutoNum type="arabicPeriod"/>
            </a:pPr>
            <a:r>
              <a:rPr lang="en-GB" sz="1400">
                <a:solidFill>
                  <a:srgbClr val="1A1A1A"/>
                </a:solidFill>
                <a:latin typeface="Lato"/>
                <a:ea typeface="Lato"/>
                <a:cs typeface="Lato"/>
                <a:sym typeface="Lato"/>
              </a:rPr>
              <a:t>References</a:t>
            </a:r>
            <a:endParaRPr sz="1400">
              <a:solidFill>
                <a:srgbClr val="1A1A1A"/>
              </a:solidFill>
              <a:latin typeface="Lato"/>
              <a:ea typeface="Lato"/>
              <a:cs typeface="Lato"/>
              <a:sym typeface="La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Problem Description</a:t>
            </a:r>
            <a:endParaRPr sz="2500"/>
          </a:p>
        </p:txBody>
      </p:sp>
      <p:sp>
        <p:nvSpPr>
          <p:cNvPr id="289" name="Google Shape;289;p15"/>
          <p:cNvSpPr txBox="1"/>
          <p:nvPr>
            <p:ph idx="1" type="body"/>
          </p:nvPr>
        </p:nvSpPr>
        <p:spPr>
          <a:xfrm>
            <a:off x="1303800" y="1288550"/>
            <a:ext cx="7030500" cy="29646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Deep learning excels in image classification but lacks </a:t>
            </a:r>
            <a:r>
              <a:rPr b="1" lang="en-GB" sz="1500">
                <a:solidFill>
                  <a:srgbClr val="374151"/>
                </a:solidFill>
                <a:highlight>
                  <a:schemeClr val="lt1"/>
                </a:highlight>
                <a:latin typeface="Roboto"/>
                <a:ea typeface="Roboto"/>
                <a:cs typeface="Roboto"/>
                <a:sym typeface="Roboto"/>
              </a:rPr>
              <a:t>interpretability</a:t>
            </a:r>
            <a:r>
              <a:rPr lang="en-GB" sz="1500">
                <a:solidFill>
                  <a:srgbClr val="374151"/>
                </a:solidFill>
                <a:highlight>
                  <a:schemeClr val="lt1"/>
                </a:highlight>
                <a:latin typeface="Roboto"/>
                <a:ea typeface="Roboto"/>
                <a:cs typeface="Roboto"/>
                <a:sym typeface="Roboto"/>
              </a:rPr>
              <a:t>.</a:t>
            </a:r>
            <a:endParaRPr sz="1500">
              <a:solidFill>
                <a:srgbClr val="374151"/>
              </a:solidFill>
              <a:highlight>
                <a:schemeClr val="lt1"/>
              </a:highlight>
              <a:latin typeface="Roboto"/>
              <a:ea typeface="Roboto"/>
              <a:cs typeface="Roboto"/>
              <a:sym typeface="Roboto"/>
            </a:endParaRPr>
          </a:p>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Black-box nature raises concerns in critical domains.</a:t>
            </a:r>
            <a:endParaRPr sz="1500">
              <a:solidFill>
                <a:srgbClr val="374151"/>
              </a:solidFill>
              <a:highlight>
                <a:schemeClr val="lt1"/>
              </a:highlight>
              <a:latin typeface="Roboto"/>
              <a:ea typeface="Roboto"/>
              <a:cs typeface="Roboto"/>
              <a:sym typeface="Roboto"/>
            </a:endParaRPr>
          </a:p>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This project focuses on Explainable AI (XAI) techniques for deep learning  image classification.</a:t>
            </a:r>
            <a:endParaRPr sz="1500">
              <a:solidFill>
                <a:srgbClr val="374151"/>
              </a:solidFill>
              <a:highlight>
                <a:schemeClr val="lt1"/>
              </a:highlight>
              <a:latin typeface="Roboto"/>
              <a:ea typeface="Roboto"/>
              <a:cs typeface="Roboto"/>
              <a:sym typeface="Roboto"/>
            </a:endParaRPr>
          </a:p>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Aims to enhance interpretability and provide insights into decision processes.</a:t>
            </a:r>
            <a:endParaRPr sz="1500">
              <a:solidFill>
                <a:srgbClr val="374151"/>
              </a:solidFill>
              <a:highlight>
                <a:schemeClr val="lt1"/>
              </a:highlight>
              <a:latin typeface="Roboto"/>
              <a:ea typeface="Roboto"/>
              <a:cs typeface="Roboto"/>
              <a:sym typeface="Roboto"/>
            </a:endParaRPr>
          </a:p>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Essential for trust in critical applications like defense, healthcare, and autonomous vehicles.</a:t>
            </a:r>
            <a:endParaRPr sz="1500">
              <a:solidFill>
                <a:srgbClr val="374151"/>
              </a:solidFill>
              <a:highlight>
                <a:schemeClr val="lt1"/>
              </a:highlight>
              <a:latin typeface="Roboto"/>
              <a:ea typeface="Roboto"/>
              <a:cs typeface="Roboto"/>
              <a:sym typeface="Roboto"/>
            </a:endParaRPr>
          </a:p>
          <a:p>
            <a:pPr indent="-323850" lvl="0" marL="457200" rtl="0" algn="just">
              <a:spcBef>
                <a:spcPts val="0"/>
              </a:spcBef>
              <a:spcAft>
                <a:spcPts val="0"/>
              </a:spcAft>
              <a:buClr>
                <a:srgbClr val="374151"/>
              </a:buClr>
              <a:buSzPts val="1500"/>
              <a:buFont typeface="Roboto"/>
              <a:buChar char="➔"/>
            </a:pPr>
            <a:r>
              <a:rPr lang="en-GB" sz="1500">
                <a:solidFill>
                  <a:srgbClr val="374151"/>
                </a:solidFill>
                <a:highlight>
                  <a:schemeClr val="lt1"/>
                </a:highlight>
                <a:latin typeface="Roboto"/>
                <a:ea typeface="Roboto"/>
                <a:cs typeface="Roboto"/>
                <a:sym typeface="Roboto"/>
              </a:rPr>
              <a:t>Overview of various XAI techniques explored for image classification on CIFAR-10 dataset.</a:t>
            </a:r>
            <a:endParaRPr sz="16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Introduction</a:t>
            </a:r>
            <a:endParaRPr sz="2500"/>
          </a:p>
        </p:txBody>
      </p:sp>
      <p:sp>
        <p:nvSpPr>
          <p:cNvPr id="295" name="Google Shape;295;p16"/>
          <p:cNvSpPr txBox="1"/>
          <p:nvPr>
            <p:ph idx="1" type="body"/>
          </p:nvPr>
        </p:nvSpPr>
        <p:spPr>
          <a:xfrm>
            <a:off x="1303800" y="1384875"/>
            <a:ext cx="7030500" cy="31467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Understanding the Need:</a:t>
            </a:r>
            <a:r>
              <a:rPr lang="en-GB" sz="1600">
                <a:solidFill>
                  <a:srgbClr val="000000"/>
                </a:solidFill>
                <a:latin typeface="Roboto"/>
                <a:ea typeface="Roboto"/>
                <a:cs typeface="Roboto"/>
                <a:sym typeface="Roboto"/>
              </a:rPr>
              <a:t> XAI for Image Classification focuses on the importance of interpretability in deep learning models.</a:t>
            </a:r>
            <a:endParaRPr sz="1600">
              <a:solidFill>
                <a:srgbClr val="000000"/>
              </a:solidFill>
              <a:latin typeface="Roboto"/>
              <a:ea typeface="Roboto"/>
              <a:cs typeface="Roboto"/>
              <a:sym typeface="Roboto"/>
            </a:endParaRPr>
          </a:p>
          <a:p>
            <a:pPr indent="-330200" lvl="0" marL="457200" rtl="0" algn="just">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Objective:</a:t>
            </a:r>
            <a:r>
              <a:rPr lang="en-GB" sz="1600">
                <a:solidFill>
                  <a:srgbClr val="000000"/>
                </a:solidFill>
                <a:latin typeface="Roboto"/>
                <a:ea typeface="Roboto"/>
                <a:cs typeface="Roboto"/>
                <a:sym typeface="Roboto"/>
              </a:rPr>
              <a:t> Aims to enhance the decision-making process in image classification models for better understanding, reliability, fairness, and compliance.</a:t>
            </a:r>
            <a:endParaRPr sz="1600">
              <a:solidFill>
                <a:srgbClr val="000000"/>
              </a:solidFill>
              <a:latin typeface="Roboto"/>
              <a:ea typeface="Roboto"/>
              <a:cs typeface="Roboto"/>
              <a:sym typeface="Roboto"/>
            </a:endParaRPr>
          </a:p>
          <a:p>
            <a:pPr indent="-330200" lvl="0" marL="457200" rtl="0" algn="just">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Impact:</a:t>
            </a:r>
            <a:r>
              <a:rPr lang="en-GB" sz="1600">
                <a:solidFill>
                  <a:srgbClr val="000000"/>
                </a:solidFill>
                <a:latin typeface="Roboto"/>
                <a:ea typeface="Roboto"/>
                <a:cs typeface="Roboto"/>
                <a:sym typeface="Roboto"/>
              </a:rPr>
              <a:t> Develops acceptance, innovation, and responsible application of AI across diverse domains.</a:t>
            </a:r>
            <a:endParaRPr sz="1600">
              <a:solidFill>
                <a:srgbClr val="000000"/>
              </a:solidFill>
              <a:latin typeface="Roboto"/>
              <a:ea typeface="Roboto"/>
              <a:cs typeface="Roboto"/>
              <a:sym typeface="Roboto"/>
            </a:endParaRPr>
          </a:p>
          <a:p>
            <a:pPr indent="-330200" lvl="0" marL="457200" rtl="0" algn="just">
              <a:spcBef>
                <a:spcPts val="0"/>
              </a:spcBef>
              <a:spcAft>
                <a:spcPts val="0"/>
              </a:spcAft>
              <a:buClr>
                <a:srgbClr val="000000"/>
              </a:buClr>
              <a:buSzPts val="1600"/>
              <a:buFont typeface="Roboto"/>
              <a:buAutoNum type="arabicPeriod"/>
            </a:pPr>
            <a:r>
              <a:rPr b="1" lang="en-GB" sz="1600">
                <a:solidFill>
                  <a:srgbClr val="000000"/>
                </a:solidFill>
                <a:latin typeface="Roboto"/>
                <a:ea typeface="Roboto"/>
                <a:cs typeface="Roboto"/>
                <a:sym typeface="Roboto"/>
              </a:rPr>
              <a:t>Key Goals:</a:t>
            </a:r>
            <a:r>
              <a:rPr lang="en-GB" sz="1600">
                <a:solidFill>
                  <a:srgbClr val="000000"/>
                </a:solidFill>
                <a:latin typeface="Roboto"/>
                <a:ea typeface="Roboto"/>
                <a:cs typeface="Roboto"/>
                <a:sym typeface="Roboto"/>
              </a:rPr>
              <a:t> Improve understandability, reliability in deep learning models through XAI techniques.</a:t>
            </a:r>
            <a:endParaRPr sz="1600">
              <a:solidFill>
                <a:srgbClr val="0F0F0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5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Related Work</a:t>
            </a:r>
            <a:endParaRPr sz="2500"/>
          </a:p>
        </p:txBody>
      </p:sp>
      <p:sp>
        <p:nvSpPr>
          <p:cNvPr id="301" name="Google Shape;301;p17"/>
          <p:cNvSpPr txBox="1"/>
          <p:nvPr>
            <p:ph idx="1" type="body"/>
          </p:nvPr>
        </p:nvSpPr>
        <p:spPr>
          <a:xfrm>
            <a:off x="1303800" y="1348825"/>
            <a:ext cx="7030500" cy="3183000"/>
          </a:xfrm>
          <a:prstGeom prst="rect">
            <a:avLst/>
          </a:prstGeom>
        </p:spPr>
        <p:txBody>
          <a:bodyPr anchorCtr="0" anchor="t" bIns="91425" lIns="91425" spcFirstLastPara="1" rIns="91425" wrap="square" tIns="91425">
            <a:normAutofit/>
          </a:bodyPr>
          <a:lstStyle/>
          <a:p>
            <a:pPr indent="-311467" lvl="0" marL="457200" rtl="0" algn="just">
              <a:lnSpc>
                <a:spcPct val="105000"/>
              </a:lnSpc>
              <a:spcBef>
                <a:spcPts val="0"/>
              </a:spcBef>
              <a:spcAft>
                <a:spcPts val="0"/>
              </a:spcAft>
              <a:buClr>
                <a:srgbClr val="0F0F0F"/>
              </a:buClr>
              <a:buSzPts val="1305"/>
              <a:buFont typeface="Roboto"/>
              <a:buChar char="➔"/>
            </a:pPr>
            <a:r>
              <a:rPr lang="en-GB" sz="1305">
                <a:solidFill>
                  <a:srgbClr val="0F0F0F"/>
                </a:solidFill>
                <a:latin typeface="Roboto"/>
                <a:ea typeface="Roboto"/>
                <a:cs typeface="Roboto"/>
                <a:sym typeface="Roboto"/>
              </a:rPr>
              <a:t>The influential work introduced Grad-CAM, a technique that generates class activation maps to visualize the regions of an image that are important for a specific class prediction. Grad-CAM uses the gradients of the predicted class score with respect to the feature maps of a CNN to produce heatmaps, allowing users to interpret the model's attention and decision-making process.[1]</a:t>
            </a:r>
            <a:endParaRPr sz="1305">
              <a:solidFill>
                <a:srgbClr val="0F0F0F"/>
              </a:solidFill>
              <a:latin typeface="Roboto"/>
              <a:ea typeface="Roboto"/>
              <a:cs typeface="Roboto"/>
              <a:sym typeface="Roboto"/>
            </a:endParaRPr>
          </a:p>
          <a:p>
            <a:pPr indent="-311467" lvl="0" marL="457200" rtl="0" algn="just">
              <a:lnSpc>
                <a:spcPct val="105000"/>
              </a:lnSpc>
              <a:spcBef>
                <a:spcPts val="0"/>
              </a:spcBef>
              <a:spcAft>
                <a:spcPts val="0"/>
              </a:spcAft>
              <a:buClr>
                <a:srgbClr val="0F0F0F"/>
              </a:buClr>
              <a:buSzPts val="1305"/>
              <a:buFont typeface="Roboto"/>
              <a:buChar char="➔"/>
            </a:pPr>
            <a:r>
              <a:rPr lang="en-GB" sz="1305">
                <a:solidFill>
                  <a:srgbClr val="0F0F0F"/>
                </a:solidFill>
                <a:latin typeface="Roboto"/>
                <a:ea typeface="Roboto"/>
                <a:cs typeface="Roboto"/>
                <a:sym typeface="Roboto"/>
              </a:rPr>
              <a:t>The paper introduces a methodology to perform sanity checks on saliency maps, which are widely used for explaining the predictions of deep learning models. Saliency maps highlight the important regions of an input image that contribute to the model's decision.[3]</a:t>
            </a:r>
            <a:endParaRPr sz="1305">
              <a:solidFill>
                <a:srgbClr val="0F0F0F"/>
              </a:solidFill>
              <a:latin typeface="Roboto"/>
              <a:ea typeface="Roboto"/>
              <a:cs typeface="Roboto"/>
              <a:sym typeface="Roboto"/>
            </a:endParaRPr>
          </a:p>
          <a:p>
            <a:pPr indent="-311467" lvl="0" marL="457200" rtl="0" algn="just">
              <a:lnSpc>
                <a:spcPct val="105000"/>
              </a:lnSpc>
              <a:spcBef>
                <a:spcPts val="0"/>
              </a:spcBef>
              <a:spcAft>
                <a:spcPts val="0"/>
              </a:spcAft>
              <a:buClr>
                <a:srgbClr val="0F0F0F"/>
              </a:buClr>
              <a:buSzPts val="1305"/>
              <a:buFont typeface="Roboto"/>
              <a:buChar char="➔"/>
            </a:pPr>
            <a:r>
              <a:rPr lang="en-GB" sz="1305">
                <a:solidFill>
                  <a:srgbClr val="0F0F0F"/>
                </a:solidFill>
                <a:latin typeface="Roboto"/>
                <a:ea typeface="Roboto"/>
                <a:cs typeface="Roboto"/>
                <a:sym typeface="Roboto"/>
              </a:rPr>
              <a:t>It explores the application of XAI techniques in interpreting CNN models for remote sensing image classification. It applies XAI methods such as Grad-CAM, LIME, and SHAP to provide insights into the CNN model's decision-making process and analyze the important features in remote sensing data. The study aims to enhance interpretability and validate the model's performance in the remote sensing domain.</a:t>
            </a:r>
            <a:endParaRPr sz="1305">
              <a:solidFill>
                <a:srgbClr val="0F0F0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Black Box vs Interpretable Model</a:t>
            </a:r>
            <a:endParaRPr sz="2400"/>
          </a:p>
        </p:txBody>
      </p:sp>
      <p:pic>
        <p:nvPicPr>
          <p:cNvPr id="307" name="Google Shape;307;p18"/>
          <p:cNvPicPr preferRelativeResize="0"/>
          <p:nvPr/>
        </p:nvPicPr>
        <p:blipFill>
          <a:blip r:embed="rId3">
            <a:alphaModFix/>
          </a:blip>
          <a:stretch>
            <a:fillRect/>
          </a:stretch>
        </p:blipFill>
        <p:spPr>
          <a:xfrm>
            <a:off x="1303800" y="1387575"/>
            <a:ext cx="5719025" cy="298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352425"/>
            <a:ext cx="7030500" cy="5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Dataset</a:t>
            </a:r>
            <a:endParaRPr sz="2500"/>
          </a:p>
        </p:txBody>
      </p:sp>
      <p:sp>
        <p:nvSpPr>
          <p:cNvPr id="313" name="Google Shape;313;p19"/>
          <p:cNvSpPr txBox="1"/>
          <p:nvPr>
            <p:ph idx="1" type="body"/>
          </p:nvPr>
        </p:nvSpPr>
        <p:spPr>
          <a:xfrm>
            <a:off x="1303800" y="871175"/>
            <a:ext cx="7030500" cy="4056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GB" sz="1200">
                <a:solidFill>
                  <a:srgbClr val="0F0F0F"/>
                </a:solidFill>
                <a:latin typeface="Roboto"/>
                <a:ea typeface="Roboto"/>
                <a:cs typeface="Roboto"/>
                <a:sym typeface="Roboto"/>
              </a:rPr>
              <a:t>Research centers on the CIFAR-10 dataset, a recognized benchmark in image classification.</a:t>
            </a:r>
            <a:endParaRPr sz="1200">
              <a:solidFill>
                <a:srgbClr val="0F0F0F"/>
              </a:solidFill>
              <a:latin typeface="Roboto"/>
              <a:ea typeface="Roboto"/>
              <a:cs typeface="Roboto"/>
              <a:sym typeface="Roboto"/>
            </a:endParaRPr>
          </a:p>
          <a:p>
            <a:pPr indent="-304800" lvl="0" marL="457200" rtl="0" algn="just">
              <a:spcBef>
                <a:spcPts val="0"/>
              </a:spcBef>
              <a:spcAft>
                <a:spcPts val="0"/>
              </a:spcAft>
              <a:buClr>
                <a:srgbClr val="0F0F0F"/>
              </a:buClr>
              <a:buSzPts val="1200"/>
              <a:buFont typeface="Roboto"/>
              <a:buAutoNum type="arabicPeriod"/>
            </a:pPr>
            <a:r>
              <a:rPr b="1" lang="en-GB" sz="1200">
                <a:solidFill>
                  <a:srgbClr val="000000"/>
                </a:solidFill>
                <a:latin typeface="Roboto"/>
                <a:ea typeface="Roboto"/>
                <a:cs typeface="Roboto"/>
                <a:sym typeface="Roboto"/>
              </a:rPr>
              <a:t>Dataset Overview:</a:t>
            </a:r>
            <a:r>
              <a:rPr lang="en-GB" sz="1200">
                <a:solidFill>
                  <a:srgbClr val="0F0F0F"/>
                </a:solidFill>
                <a:latin typeface="Roboto"/>
                <a:ea typeface="Roboto"/>
                <a:cs typeface="Roboto"/>
                <a:sym typeface="Roboto"/>
              </a:rPr>
              <a:t> CIFAR-10 consists of 60,000 32x32 color images across ten distinct classes.</a:t>
            </a:r>
            <a:endParaRPr sz="1200">
              <a:solidFill>
                <a:srgbClr val="0F0F0F"/>
              </a:solidFill>
              <a:latin typeface="Roboto"/>
              <a:ea typeface="Roboto"/>
              <a:cs typeface="Roboto"/>
              <a:sym typeface="Roboto"/>
            </a:endParaRPr>
          </a:p>
          <a:p>
            <a:pPr indent="-304800" lvl="0" marL="457200" rtl="0" algn="just">
              <a:spcBef>
                <a:spcPts val="0"/>
              </a:spcBef>
              <a:spcAft>
                <a:spcPts val="0"/>
              </a:spcAft>
              <a:buClr>
                <a:srgbClr val="0F0F0F"/>
              </a:buClr>
              <a:buSzPts val="1200"/>
              <a:buFont typeface="Roboto"/>
              <a:buAutoNum type="arabicPeriod"/>
            </a:pPr>
            <a:r>
              <a:rPr b="1" lang="en-GB" sz="1200">
                <a:solidFill>
                  <a:srgbClr val="000000"/>
                </a:solidFill>
                <a:latin typeface="Roboto"/>
                <a:ea typeface="Roboto"/>
                <a:cs typeface="Roboto"/>
                <a:sym typeface="Roboto"/>
              </a:rPr>
              <a:t>Training and Testing Sets:</a:t>
            </a:r>
            <a:r>
              <a:rPr b="1" lang="en-GB" sz="1200">
                <a:solidFill>
                  <a:srgbClr val="0F0F0F"/>
                </a:solidFill>
                <a:latin typeface="Roboto"/>
                <a:ea typeface="Roboto"/>
                <a:cs typeface="Roboto"/>
                <a:sym typeface="Roboto"/>
              </a:rPr>
              <a:t> </a:t>
            </a:r>
            <a:r>
              <a:rPr lang="en-GB" sz="1200">
                <a:solidFill>
                  <a:srgbClr val="0F0F0F"/>
                </a:solidFill>
                <a:latin typeface="Roboto"/>
                <a:ea typeface="Roboto"/>
                <a:cs typeface="Roboto"/>
                <a:sym typeface="Roboto"/>
              </a:rPr>
              <a:t>Dataset is split into a training set (50,000 images) and a testing set (10,000 images).</a:t>
            </a:r>
            <a:endParaRPr sz="1200">
              <a:solidFill>
                <a:srgbClr val="0F0F0F"/>
              </a:solidFill>
              <a:latin typeface="Roboto"/>
              <a:ea typeface="Roboto"/>
              <a:cs typeface="Roboto"/>
              <a:sym typeface="Roboto"/>
            </a:endParaRPr>
          </a:p>
          <a:p>
            <a:pPr indent="-304800" lvl="0" marL="457200" rtl="0" algn="just">
              <a:spcBef>
                <a:spcPts val="0"/>
              </a:spcBef>
              <a:spcAft>
                <a:spcPts val="0"/>
              </a:spcAft>
              <a:buClr>
                <a:srgbClr val="0F0F0F"/>
              </a:buClr>
              <a:buSzPts val="1200"/>
              <a:buFont typeface="Roboto"/>
              <a:buAutoNum type="arabicPeriod"/>
            </a:pPr>
            <a:r>
              <a:rPr lang="en-GB" sz="1200">
                <a:solidFill>
                  <a:srgbClr val="0F0F0F"/>
                </a:solidFill>
                <a:latin typeface="Roboto"/>
                <a:ea typeface="Roboto"/>
                <a:cs typeface="Roboto"/>
                <a:sym typeface="Roboto"/>
              </a:rPr>
              <a:t>Utilize deep learning techniques to classify images into categories like 'airplane,' 'automobile,' 'bird,' 'cat,' 'deer,' 'dog,' 'frog,' 'horse,' 'ship,' and 'truck.'</a:t>
            </a:r>
            <a:endParaRPr sz="1200">
              <a:solidFill>
                <a:srgbClr val="0F0F0F"/>
              </a:solidFill>
              <a:latin typeface="Roboto"/>
              <a:ea typeface="Roboto"/>
              <a:cs typeface="Roboto"/>
              <a:sym typeface="Roboto"/>
            </a:endParaRPr>
          </a:p>
          <a:p>
            <a:pPr indent="0" lvl="0" marL="0" rtl="0" algn="just">
              <a:spcBef>
                <a:spcPts val="1200"/>
              </a:spcBef>
              <a:spcAft>
                <a:spcPts val="1200"/>
              </a:spcAft>
              <a:buNone/>
            </a:pPr>
            <a:r>
              <a:t/>
            </a:r>
            <a:endParaRPr sz="1200">
              <a:solidFill>
                <a:srgbClr val="0F0F0F"/>
              </a:solidFill>
              <a:latin typeface="Roboto"/>
              <a:ea typeface="Roboto"/>
              <a:cs typeface="Roboto"/>
              <a:sym typeface="Roboto"/>
            </a:endParaRPr>
          </a:p>
        </p:txBody>
      </p:sp>
      <p:pic>
        <p:nvPicPr>
          <p:cNvPr id="314" name="Google Shape;314;p19"/>
          <p:cNvPicPr preferRelativeResize="0"/>
          <p:nvPr/>
        </p:nvPicPr>
        <p:blipFill>
          <a:blip r:embed="rId3">
            <a:alphaModFix/>
          </a:blip>
          <a:stretch>
            <a:fillRect/>
          </a:stretch>
        </p:blipFill>
        <p:spPr>
          <a:xfrm>
            <a:off x="2089075" y="2497900"/>
            <a:ext cx="4366525" cy="238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00"/>
              <a:t>Proposed Methodology</a:t>
            </a:r>
            <a:endParaRPr sz="2500"/>
          </a:p>
        </p:txBody>
      </p:sp>
      <p:sp>
        <p:nvSpPr>
          <p:cNvPr id="320" name="Google Shape;320;p20"/>
          <p:cNvSpPr txBox="1"/>
          <p:nvPr>
            <p:ph idx="1" type="body"/>
          </p:nvPr>
        </p:nvSpPr>
        <p:spPr>
          <a:xfrm>
            <a:off x="1303800" y="1149375"/>
            <a:ext cx="7030500" cy="3702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GB" sz="1250">
                <a:solidFill>
                  <a:srgbClr val="0F0F0F"/>
                </a:solidFill>
                <a:latin typeface="Roboto"/>
                <a:ea typeface="Roboto"/>
                <a:cs typeface="Roboto"/>
                <a:sym typeface="Roboto"/>
              </a:rPr>
              <a:t>1.</a:t>
            </a:r>
            <a:r>
              <a:rPr b="1" lang="en-GB" sz="1250">
                <a:solidFill>
                  <a:srgbClr val="0F0F0F"/>
                </a:solidFill>
                <a:latin typeface="Roboto"/>
                <a:ea typeface="Roboto"/>
                <a:cs typeface="Roboto"/>
                <a:sym typeface="Roboto"/>
              </a:rPr>
              <a:t> </a:t>
            </a:r>
            <a:r>
              <a:rPr b="1" lang="en-GB" sz="1250">
                <a:solidFill>
                  <a:srgbClr val="0F0F0F"/>
                </a:solidFill>
                <a:latin typeface="Roboto"/>
                <a:ea typeface="Roboto"/>
                <a:cs typeface="Roboto"/>
                <a:sym typeface="Roboto"/>
              </a:rPr>
              <a:t>Methodology:</a:t>
            </a:r>
            <a:endParaRPr b="1"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Leverage multiple XAI techniques: SHAP, and Grad-CAM for enhanced interpretability in image classification.</a:t>
            </a:r>
            <a:endParaRPr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Aim for a comprehensive understanding of the decision-making process in the proposed CNN-based architecture.</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0"/>
              </a:spcAft>
              <a:buSzPts val="1018"/>
              <a:buNone/>
            </a:pPr>
            <a:r>
              <a:rPr lang="en-GB" sz="1250">
                <a:solidFill>
                  <a:srgbClr val="0F0F0F"/>
                </a:solidFill>
                <a:latin typeface="Roboto"/>
                <a:ea typeface="Roboto"/>
                <a:cs typeface="Roboto"/>
                <a:sym typeface="Roboto"/>
              </a:rPr>
              <a:t>2.</a:t>
            </a:r>
            <a:r>
              <a:rPr b="1" lang="en-GB" sz="1250">
                <a:solidFill>
                  <a:srgbClr val="0F0F0F"/>
                </a:solidFill>
                <a:latin typeface="Roboto"/>
                <a:ea typeface="Roboto"/>
                <a:cs typeface="Roboto"/>
                <a:sym typeface="Roboto"/>
              </a:rPr>
              <a:t> CNN Layers:</a:t>
            </a:r>
            <a:endParaRPr b="1"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Key layers: Input, Convolution, Pooling, ReLU, Fully Connected.</a:t>
            </a:r>
            <a:endParaRPr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Final layer translates filtered images into categories with labels.</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0"/>
              </a:spcAft>
              <a:buSzPts val="1018"/>
              <a:buNone/>
            </a:pPr>
            <a:r>
              <a:rPr lang="en-GB" sz="1250">
                <a:solidFill>
                  <a:srgbClr val="0F0F0F"/>
                </a:solidFill>
                <a:latin typeface="Roboto"/>
                <a:ea typeface="Roboto"/>
                <a:cs typeface="Roboto"/>
                <a:sym typeface="Roboto"/>
              </a:rPr>
              <a:t>3.</a:t>
            </a:r>
            <a:r>
              <a:rPr b="1" lang="en-GB" sz="1250">
                <a:solidFill>
                  <a:srgbClr val="0F0F0F"/>
                </a:solidFill>
                <a:latin typeface="Roboto"/>
                <a:ea typeface="Roboto"/>
                <a:cs typeface="Roboto"/>
                <a:sym typeface="Roboto"/>
              </a:rPr>
              <a:t> XAI Techniques Implementation:</a:t>
            </a:r>
            <a:endParaRPr b="1"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SHAP:</a:t>
            </a:r>
            <a:endParaRPr sz="1250">
              <a:solidFill>
                <a:srgbClr val="0F0F0F"/>
              </a:solidFill>
              <a:latin typeface="Roboto"/>
              <a:ea typeface="Roboto"/>
              <a:cs typeface="Roboto"/>
              <a:sym typeface="Roboto"/>
            </a:endParaRPr>
          </a:p>
          <a:p>
            <a:pPr indent="-307975" lvl="1" marL="9144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Provides model interpretability.</a:t>
            </a:r>
            <a:endParaRPr sz="1250">
              <a:solidFill>
                <a:srgbClr val="0F0F0F"/>
              </a:solidFill>
              <a:latin typeface="Roboto"/>
              <a:ea typeface="Roboto"/>
              <a:cs typeface="Roboto"/>
              <a:sym typeface="Roboto"/>
            </a:endParaRPr>
          </a:p>
          <a:p>
            <a:pPr indent="-307975" lvl="1" marL="9144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Analyzes feature contributions for the predictions.</a:t>
            </a:r>
            <a:endParaRPr sz="1250">
              <a:solidFill>
                <a:srgbClr val="0F0F0F"/>
              </a:solidFill>
              <a:latin typeface="Roboto"/>
              <a:ea typeface="Roboto"/>
              <a:cs typeface="Roboto"/>
              <a:sym typeface="Roboto"/>
            </a:endParaRPr>
          </a:p>
          <a:p>
            <a:pPr indent="-307975" lvl="0" marL="4572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Grad-CAM:</a:t>
            </a:r>
            <a:endParaRPr sz="1250">
              <a:solidFill>
                <a:srgbClr val="0F0F0F"/>
              </a:solidFill>
              <a:latin typeface="Roboto"/>
              <a:ea typeface="Roboto"/>
              <a:cs typeface="Roboto"/>
              <a:sym typeface="Roboto"/>
            </a:endParaRPr>
          </a:p>
          <a:p>
            <a:pPr indent="-307975" lvl="1" marL="9144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Utilizes gradients in the last convolutional layer.</a:t>
            </a:r>
            <a:endParaRPr sz="1250">
              <a:solidFill>
                <a:srgbClr val="0F0F0F"/>
              </a:solidFill>
              <a:latin typeface="Roboto"/>
              <a:ea typeface="Roboto"/>
              <a:cs typeface="Roboto"/>
              <a:sym typeface="Roboto"/>
            </a:endParaRPr>
          </a:p>
          <a:p>
            <a:pPr indent="-307975" lvl="1" marL="914400" rtl="0" algn="just">
              <a:lnSpc>
                <a:spcPct val="95000"/>
              </a:lnSpc>
              <a:spcBef>
                <a:spcPts val="0"/>
              </a:spcBef>
              <a:spcAft>
                <a:spcPts val="0"/>
              </a:spcAft>
              <a:buClr>
                <a:srgbClr val="0F0F0F"/>
              </a:buClr>
              <a:buSzPts val="1250"/>
              <a:buFont typeface="Roboto"/>
              <a:buChar char="◆"/>
            </a:pPr>
            <a:r>
              <a:rPr lang="en-GB" sz="1250">
                <a:solidFill>
                  <a:srgbClr val="0F0F0F"/>
                </a:solidFill>
                <a:latin typeface="Roboto"/>
                <a:ea typeface="Roboto"/>
                <a:cs typeface="Roboto"/>
                <a:sym typeface="Roboto"/>
              </a:rPr>
              <a:t>Highlights important regions in the image for predicting specific concepts.</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0"/>
              </a:spcAft>
              <a:buSzPts val="1018"/>
              <a:buNone/>
            </a:pPr>
            <a:r>
              <a:rPr lang="en-GB" sz="1250">
                <a:solidFill>
                  <a:srgbClr val="0F0F0F"/>
                </a:solidFill>
                <a:latin typeface="Roboto"/>
                <a:ea typeface="Roboto"/>
                <a:cs typeface="Roboto"/>
                <a:sym typeface="Roboto"/>
              </a:rPr>
              <a:t>4. SHAP and Grad-CAM integrated for a better understanding of the deep learning model.</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0"/>
              </a:spcAft>
              <a:buSzPts val="1018"/>
              <a:buNone/>
            </a:pPr>
            <a:r>
              <a:rPr lang="en-GB" sz="1250">
                <a:solidFill>
                  <a:srgbClr val="0F0F0F"/>
                </a:solidFill>
                <a:latin typeface="Roboto"/>
                <a:ea typeface="Roboto"/>
                <a:cs typeface="Roboto"/>
                <a:sym typeface="Roboto"/>
              </a:rPr>
              <a:t>5.Spatial explanations and global interpretations provided by SHAP and Grad-CAM are discussed.</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0"/>
              </a:spcAft>
              <a:buSzPts val="1018"/>
              <a:buNone/>
            </a:pPr>
            <a:r>
              <a:t/>
            </a:r>
            <a:endParaRPr sz="1250">
              <a:solidFill>
                <a:srgbClr val="0F0F0F"/>
              </a:solidFill>
              <a:latin typeface="Roboto"/>
              <a:ea typeface="Roboto"/>
              <a:cs typeface="Roboto"/>
              <a:sym typeface="Roboto"/>
            </a:endParaRPr>
          </a:p>
          <a:p>
            <a:pPr indent="0" lvl="0" marL="0" rtl="0" algn="just">
              <a:lnSpc>
                <a:spcPct val="95000"/>
              </a:lnSpc>
              <a:spcBef>
                <a:spcPts val="0"/>
              </a:spcBef>
              <a:spcAft>
                <a:spcPts val="1200"/>
              </a:spcAft>
              <a:buSzPts val="1018"/>
              <a:buNone/>
            </a:pPr>
            <a:r>
              <a:t/>
            </a:r>
            <a:endParaRPr sz="12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395250"/>
            <a:ext cx="7030500" cy="5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CNN Architecture</a:t>
            </a:r>
            <a:endParaRPr sz="2500"/>
          </a:p>
        </p:txBody>
      </p:sp>
      <p:sp>
        <p:nvSpPr>
          <p:cNvPr id="326" name="Google Shape;326;p21"/>
          <p:cNvSpPr txBox="1"/>
          <p:nvPr>
            <p:ph idx="1" type="body"/>
          </p:nvPr>
        </p:nvSpPr>
        <p:spPr>
          <a:xfrm>
            <a:off x="1303800" y="1213625"/>
            <a:ext cx="7030500" cy="3168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lang="en-GB" sz="1500">
                <a:solidFill>
                  <a:srgbClr val="0F0F0F"/>
                </a:solidFill>
                <a:latin typeface="Roboto"/>
                <a:ea typeface="Roboto"/>
                <a:cs typeface="Roboto"/>
                <a:sym typeface="Roboto"/>
              </a:rPr>
              <a:t>CNN framework with convolutional layers, pooling layers, dropout layers, and densely connected layers.</a:t>
            </a:r>
            <a:endParaRPr sz="1500">
              <a:solidFill>
                <a:srgbClr val="0F0F0F"/>
              </a:solidFill>
              <a:latin typeface="Roboto"/>
              <a:ea typeface="Roboto"/>
              <a:cs typeface="Roboto"/>
              <a:sym typeface="Roboto"/>
            </a:endParaRPr>
          </a:p>
          <a:p>
            <a:pPr indent="0" lvl="0" marL="0" rtl="0" algn="just">
              <a:spcBef>
                <a:spcPts val="1200"/>
              </a:spcBef>
              <a:spcAft>
                <a:spcPts val="0"/>
              </a:spcAft>
              <a:buNone/>
            </a:pPr>
            <a:r>
              <a:t/>
            </a:r>
            <a:endParaRPr sz="1500">
              <a:solidFill>
                <a:srgbClr val="0F0F0F"/>
              </a:solidFill>
              <a:latin typeface="Roboto"/>
              <a:ea typeface="Roboto"/>
              <a:cs typeface="Roboto"/>
              <a:sym typeface="Roboto"/>
            </a:endParaRPr>
          </a:p>
          <a:p>
            <a:pPr indent="0" lvl="0" marL="0" rtl="0" algn="just">
              <a:spcBef>
                <a:spcPts val="1200"/>
              </a:spcBef>
              <a:spcAft>
                <a:spcPts val="0"/>
              </a:spcAft>
              <a:buNone/>
            </a:pPr>
            <a:r>
              <a:t/>
            </a:r>
            <a:endParaRPr sz="1500">
              <a:solidFill>
                <a:srgbClr val="0F0F0F"/>
              </a:solidFill>
              <a:latin typeface="Roboto"/>
              <a:ea typeface="Roboto"/>
              <a:cs typeface="Roboto"/>
              <a:sym typeface="Roboto"/>
            </a:endParaRPr>
          </a:p>
          <a:p>
            <a:pPr indent="0" lvl="0" marL="0" rtl="0" algn="just">
              <a:spcBef>
                <a:spcPts val="1200"/>
              </a:spcBef>
              <a:spcAft>
                <a:spcPts val="0"/>
              </a:spcAft>
              <a:buNone/>
            </a:pPr>
            <a:r>
              <a:t/>
            </a:r>
            <a:endParaRPr sz="1500">
              <a:solidFill>
                <a:srgbClr val="0F0F0F"/>
              </a:solidFill>
              <a:latin typeface="Roboto"/>
              <a:ea typeface="Roboto"/>
              <a:cs typeface="Roboto"/>
              <a:sym typeface="Roboto"/>
            </a:endParaRPr>
          </a:p>
          <a:p>
            <a:pPr indent="-323850" lvl="0" marL="457200" rtl="0" algn="just">
              <a:spcBef>
                <a:spcPts val="1200"/>
              </a:spcBef>
              <a:spcAft>
                <a:spcPts val="0"/>
              </a:spcAft>
              <a:buClr>
                <a:srgbClr val="0F0F0F"/>
              </a:buClr>
              <a:buSzPts val="1500"/>
              <a:buFont typeface="Roboto"/>
              <a:buAutoNum type="arabicPeriod"/>
            </a:pPr>
            <a:r>
              <a:rPr lang="en-GB" sz="1500">
                <a:solidFill>
                  <a:srgbClr val="0F0F0F"/>
                </a:solidFill>
                <a:latin typeface="Roboto"/>
                <a:ea typeface="Roboto"/>
                <a:cs typeface="Roboto"/>
                <a:sym typeface="Roboto"/>
              </a:rPr>
              <a:t>Designed with Keras, the model follows a sequential layering approach.</a:t>
            </a:r>
            <a:endParaRPr sz="1500">
              <a:solidFill>
                <a:srgbClr val="0F0F0F"/>
              </a:solidFill>
              <a:latin typeface="Roboto"/>
              <a:ea typeface="Roboto"/>
              <a:cs typeface="Roboto"/>
              <a:sym typeface="Roboto"/>
            </a:endParaRPr>
          </a:p>
          <a:p>
            <a:pPr indent="-323850" lvl="0" marL="457200" rtl="0" algn="just">
              <a:spcBef>
                <a:spcPts val="0"/>
              </a:spcBef>
              <a:spcAft>
                <a:spcPts val="0"/>
              </a:spcAft>
              <a:buClr>
                <a:srgbClr val="0F0F0F"/>
              </a:buClr>
              <a:buSzPts val="1500"/>
              <a:buFont typeface="Roboto"/>
              <a:buAutoNum type="arabicPeriod"/>
            </a:pPr>
            <a:r>
              <a:rPr lang="en-GB" sz="1500">
                <a:solidFill>
                  <a:srgbClr val="0F0F0F"/>
                </a:solidFill>
                <a:latin typeface="Roboto"/>
                <a:ea typeface="Roboto"/>
                <a:cs typeface="Roboto"/>
                <a:sym typeface="Roboto"/>
              </a:rPr>
              <a:t>Focus on convolutional layers as feature extractors.</a:t>
            </a:r>
            <a:endParaRPr sz="1500">
              <a:solidFill>
                <a:srgbClr val="0F0F0F"/>
              </a:solidFill>
              <a:latin typeface="Roboto"/>
              <a:ea typeface="Roboto"/>
              <a:cs typeface="Roboto"/>
              <a:sym typeface="Roboto"/>
            </a:endParaRPr>
          </a:p>
          <a:p>
            <a:pPr indent="-323850" lvl="0" marL="457200" rtl="0" algn="just">
              <a:spcBef>
                <a:spcPts val="0"/>
              </a:spcBef>
              <a:spcAft>
                <a:spcPts val="0"/>
              </a:spcAft>
              <a:buClr>
                <a:srgbClr val="0F0F0F"/>
              </a:buClr>
              <a:buSzPts val="1500"/>
              <a:buFont typeface="Roboto"/>
              <a:buAutoNum type="arabicPeriod"/>
            </a:pPr>
            <a:r>
              <a:rPr lang="en-GB" sz="1500">
                <a:solidFill>
                  <a:srgbClr val="0F0F0F"/>
                </a:solidFill>
                <a:latin typeface="Roboto"/>
                <a:ea typeface="Roboto"/>
                <a:cs typeface="Roboto"/>
                <a:sym typeface="Roboto"/>
              </a:rPr>
              <a:t>Aims to accomplish precise image classification using deep learning.</a:t>
            </a:r>
            <a:endParaRPr sz="1500">
              <a:solidFill>
                <a:srgbClr val="0F0F0F"/>
              </a:solidFill>
              <a:latin typeface="Roboto"/>
              <a:ea typeface="Roboto"/>
              <a:cs typeface="Roboto"/>
              <a:sym typeface="Roboto"/>
            </a:endParaRPr>
          </a:p>
          <a:p>
            <a:pPr indent="0" lvl="0" marL="457200" rtl="0" algn="just">
              <a:spcBef>
                <a:spcPts val="0"/>
              </a:spcBef>
              <a:spcAft>
                <a:spcPts val="0"/>
              </a:spcAft>
              <a:buNone/>
            </a:pPr>
            <a:r>
              <a:t/>
            </a:r>
            <a:endParaRPr sz="1500">
              <a:solidFill>
                <a:srgbClr val="0F0F0F"/>
              </a:solidFill>
              <a:latin typeface="Roboto"/>
              <a:ea typeface="Roboto"/>
              <a:cs typeface="Roboto"/>
              <a:sym typeface="Roboto"/>
            </a:endParaRPr>
          </a:p>
          <a:p>
            <a:pPr indent="0" lvl="0" marL="457200" rtl="0" algn="just">
              <a:spcBef>
                <a:spcPts val="1200"/>
              </a:spcBef>
              <a:spcAft>
                <a:spcPts val="1200"/>
              </a:spcAft>
              <a:buNone/>
            </a:pPr>
            <a:r>
              <a:t/>
            </a:r>
            <a:endParaRPr sz="1500">
              <a:solidFill>
                <a:srgbClr val="0F0F0F"/>
              </a:solidFill>
              <a:latin typeface="Roboto"/>
              <a:ea typeface="Roboto"/>
              <a:cs typeface="Roboto"/>
              <a:sym typeface="Roboto"/>
            </a:endParaRPr>
          </a:p>
        </p:txBody>
      </p:sp>
      <p:pic>
        <p:nvPicPr>
          <p:cNvPr id="327" name="Google Shape;327;p21"/>
          <p:cNvPicPr preferRelativeResize="0"/>
          <p:nvPr/>
        </p:nvPicPr>
        <p:blipFill>
          <a:blip r:embed="rId3">
            <a:alphaModFix/>
          </a:blip>
          <a:stretch>
            <a:fillRect/>
          </a:stretch>
        </p:blipFill>
        <p:spPr>
          <a:xfrm>
            <a:off x="1762625" y="2083525"/>
            <a:ext cx="6437401" cy="75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