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33feb589c_2_9: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 name="Google Shape;61;g833feb589c_2_9: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33feb589c_2_15: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67" name="Google Shape;67;g833feb589c_2_15: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33feb589c_2_20: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74" name="Google Shape;74;g833feb589c_2_20: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33feb589c_2_25: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81" name="Google Shape;81;g833feb589c_2_25: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33feb589c_2_30: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88" name="Google Shape;88;g833feb589c_2_30: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3feb589c_2_35:notes"/>
          <p:cNvSpPr txBox="1"/>
          <p:nvPr>
            <p:ph idx="1" type="body"/>
          </p:nvPr>
        </p:nvSpPr>
        <p:spPr>
          <a:xfrm>
            <a:off x="686590" y="4344025"/>
            <a:ext cx="5486400" cy="41144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6" name="Google Shape;96;g833feb589c_2_35:notes"/>
          <p:cNvSpPr/>
          <p:nvPr>
            <p:ph idx="2" type="sldImg"/>
          </p:nvPr>
        </p:nvSpPr>
        <p:spPr>
          <a:xfrm>
            <a:off x="110243" y="685065"/>
            <a:ext cx="6639116" cy="342973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4"/>
          <p:cNvSpPr txBox="1"/>
          <p:nvPr/>
        </p:nvSpPr>
        <p:spPr>
          <a:xfrm>
            <a:off x="0" y="114300"/>
            <a:ext cx="1447800" cy="90024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56" name="Google Shape;56;p14"/>
          <p:cNvPicPr preferRelativeResize="0"/>
          <p:nvPr/>
        </p:nvPicPr>
        <p:blipFill rotWithShape="1">
          <a:blip r:embed="rId2">
            <a:alphaModFix/>
          </a:blip>
          <a:srcRect b="0" l="0" r="0" t="0"/>
          <a:stretch/>
        </p:blipFill>
        <p:spPr>
          <a:xfrm>
            <a:off x="179696" y="114300"/>
            <a:ext cx="651544" cy="729000"/>
          </a:xfrm>
          <a:prstGeom prst="rect">
            <a:avLst/>
          </a:prstGeom>
          <a:noFill/>
          <a:ln>
            <a:noFill/>
          </a:ln>
        </p:spPr>
      </p:pic>
      <p:pic>
        <p:nvPicPr>
          <p:cNvPr id="57" name="Google Shape;57;p14"/>
          <p:cNvPicPr preferRelativeResize="0"/>
          <p:nvPr/>
        </p:nvPicPr>
        <p:blipFill rotWithShape="1">
          <a:blip r:embed="rId3">
            <a:alphaModFix/>
          </a:blip>
          <a:srcRect b="0" l="0" r="0" t="0"/>
          <a:stretch/>
        </p:blipFill>
        <p:spPr>
          <a:xfrm>
            <a:off x="7530152" y="1257300"/>
            <a:ext cx="1600200" cy="3788106"/>
          </a:xfrm>
          <a:prstGeom prst="rect">
            <a:avLst/>
          </a:prstGeom>
          <a:noFill/>
          <a:ln>
            <a:noFill/>
          </a:ln>
        </p:spPr>
      </p:pic>
      <p:pic>
        <p:nvPicPr>
          <p:cNvPr id="58" name="Google Shape;58;p14"/>
          <p:cNvPicPr preferRelativeResize="0"/>
          <p:nvPr/>
        </p:nvPicPr>
        <p:blipFill rotWithShape="1">
          <a:blip r:embed="rId4">
            <a:alphaModFix/>
          </a:blip>
          <a:srcRect b="0" l="0" r="0" t="0"/>
          <a:stretch/>
        </p:blipFill>
        <p:spPr>
          <a:xfrm>
            <a:off x="1219200" y="114300"/>
            <a:ext cx="5943600" cy="80590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1" y="-10236"/>
            <a:ext cx="6858000" cy="5200650"/>
          </a:xfrm>
          <a:prstGeom prst="rect">
            <a:avLst/>
          </a:prstGeom>
          <a:noFill/>
          <a:ln>
            <a:noFill/>
          </a:ln>
        </p:spPr>
      </p:pic>
      <p:sp>
        <p:nvSpPr>
          <p:cNvPr id="52" name="Google Shape;52;p13"/>
          <p:cNvSpPr txBox="1"/>
          <p:nvPr/>
        </p:nvSpPr>
        <p:spPr>
          <a:xfrm>
            <a:off x="0" y="114300"/>
            <a:ext cx="1524000" cy="90024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53" name="Google Shape;53;p13"/>
          <p:cNvPicPr preferRelativeResize="0"/>
          <p:nvPr/>
        </p:nvPicPr>
        <p:blipFill rotWithShape="1">
          <a:blip r:embed="rId2">
            <a:alphaModFix/>
          </a:blip>
          <a:srcRect b="0" l="0" r="0" t="0"/>
          <a:stretch/>
        </p:blipFill>
        <p:spPr>
          <a:xfrm>
            <a:off x="312760" y="114300"/>
            <a:ext cx="651544" cy="729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5"/>
          <p:cNvSpPr/>
          <p:nvPr/>
        </p:nvSpPr>
        <p:spPr>
          <a:xfrm>
            <a:off x="421500" y="1155188"/>
            <a:ext cx="8301000" cy="992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 sz="2800" u="none" cap="none" strike="noStrike">
                <a:solidFill>
                  <a:srgbClr val="FF0000"/>
                </a:solidFill>
                <a:latin typeface="Trebuchet MS"/>
                <a:ea typeface="Trebuchet MS"/>
                <a:cs typeface="Trebuchet MS"/>
                <a:sym typeface="Trebuchet MS"/>
              </a:rPr>
              <a:t>Department of Computer Science &amp; Engineering</a:t>
            </a:r>
            <a:endParaRPr/>
          </a:p>
          <a:p>
            <a:pPr indent="0" lvl="0" marL="0" marR="0" rtl="0" algn="ctr">
              <a:lnSpc>
                <a:spcPct val="100000"/>
              </a:lnSpc>
              <a:spcBef>
                <a:spcPts val="0"/>
              </a:spcBef>
              <a:spcAft>
                <a:spcPts val="0"/>
              </a:spcAft>
              <a:buClr>
                <a:srgbClr val="000000"/>
              </a:buClr>
              <a:buSzPts val="4000"/>
              <a:buFont typeface="Arial"/>
              <a:buNone/>
            </a:pPr>
            <a:r>
              <a:t/>
            </a:r>
            <a:endParaRPr b="0" i="0" sz="32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 sz="3200" u="none" cap="none" strike="noStrike">
                <a:solidFill>
                  <a:srgbClr val="FF0000"/>
                </a:solidFill>
                <a:latin typeface="Trebuchet MS"/>
                <a:ea typeface="Trebuchet MS"/>
                <a:cs typeface="Trebuchet MS"/>
                <a:sym typeface="Trebuchet MS"/>
              </a:rPr>
              <a:t>UE17CS355 – Web Tech II Laboratory</a:t>
            </a:r>
            <a:endParaRPr/>
          </a:p>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0000"/>
                </a:solidFill>
                <a:latin typeface="Trebuchet MS"/>
                <a:ea typeface="Trebuchet MS"/>
                <a:cs typeface="Trebuchet MS"/>
                <a:sym typeface="Trebuchet MS"/>
              </a:rPr>
              <a:t>Project Evaluation</a:t>
            </a:r>
            <a:endParaRPr b="0" i="0" sz="4000" u="none" cap="none" strike="noStrike">
              <a:solidFill>
                <a:srgbClr val="FF0000"/>
              </a:solidFill>
              <a:latin typeface="Trebuchet MS"/>
              <a:ea typeface="Trebuchet MS"/>
              <a:cs typeface="Trebuchet MS"/>
              <a:sym typeface="Trebuchet MS"/>
            </a:endParaRPr>
          </a:p>
        </p:txBody>
      </p:sp>
      <p:sp>
        <p:nvSpPr>
          <p:cNvPr id="64" name="Google Shape;64;p15"/>
          <p:cNvSpPr txBox="1"/>
          <p:nvPr/>
        </p:nvSpPr>
        <p:spPr>
          <a:xfrm>
            <a:off x="421500" y="3582522"/>
            <a:ext cx="8458200" cy="145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70C0"/>
                </a:solidFill>
                <a:latin typeface="Trebuchet MS"/>
                <a:ea typeface="Trebuchet MS"/>
                <a:cs typeface="Trebuchet MS"/>
                <a:sym typeface="Trebuchet MS"/>
              </a:rPr>
              <a:t>Project Title     :  </a:t>
            </a:r>
            <a:r>
              <a:rPr lang="en" sz="2000">
                <a:solidFill>
                  <a:srgbClr val="0070C0"/>
                </a:solidFill>
                <a:latin typeface="Trebuchet MS"/>
                <a:ea typeface="Trebuchet MS"/>
                <a:cs typeface="Trebuchet MS"/>
                <a:sym typeface="Trebuchet MS"/>
              </a:rPr>
              <a:t>Car Resale Value Prediction</a:t>
            </a:r>
            <a:endParaRPr b="0" i="0" sz="2000" u="none" cap="none" strike="noStrike">
              <a:solidFill>
                <a:srgbClr val="0070C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70C0"/>
                </a:solidFill>
                <a:latin typeface="Trebuchet MS"/>
                <a:ea typeface="Trebuchet MS"/>
                <a:cs typeface="Trebuchet MS"/>
                <a:sym typeface="Trebuchet MS"/>
              </a:rPr>
              <a:t>Project Team </a:t>
            </a:r>
            <a:r>
              <a:rPr lang="en" sz="2000">
                <a:solidFill>
                  <a:srgbClr val="0070C0"/>
                </a:solidFill>
                <a:latin typeface="Trebuchet MS"/>
                <a:ea typeface="Trebuchet MS"/>
                <a:cs typeface="Trebuchet MS"/>
                <a:sym typeface="Trebuchet MS"/>
              </a:rPr>
              <a:t>   </a:t>
            </a:r>
            <a:r>
              <a:rPr b="0" i="0" lang="en" sz="2000" u="none" cap="none" strike="noStrike">
                <a:solidFill>
                  <a:srgbClr val="0070C0"/>
                </a:solidFill>
                <a:latin typeface="Trebuchet MS"/>
                <a:ea typeface="Trebuchet MS"/>
                <a:cs typeface="Trebuchet MS"/>
                <a:sym typeface="Trebuchet MS"/>
              </a:rPr>
              <a:t>:  </a:t>
            </a:r>
            <a:r>
              <a:rPr lang="en" sz="2000">
                <a:solidFill>
                  <a:srgbClr val="0070C0"/>
                </a:solidFill>
                <a:latin typeface="Trebuchet MS"/>
                <a:ea typeface="Trebuchet MS"/>
                <a:cs typeface="Trebuchet MS"/>
                <a:sym typeface="Trebuchet MS"/>
              </a:rPr>
              <a:t>PES1201700219</a:t>
            </a:r>
            <a:r>
              <a:rPr b="0" i="0" lang="en" sz="2000" u="none" cap="none" strike="noStrike">
                <a:solidFill>
                  <a:srgbClr val="0070C0"/>
                </a:solidFill>
                <a:latin typeface="Trebuchet MS"/>
                <a:ea typeface="Trebuchet MS"/>
                <a:cs typeface="Trebuchet MS"/>
                <a:sym typeface="Trebuchet MS"/>
              </a:rPr>
              <a:t> –</a:t>
            </a:r>
            <a:r>
              <a:rPr lang="en" sz="2000">
                <a:solidFill>
                  <a:srgbClr val="0070C0"/>
                </a:solidFill>
                <a:latin typeface="Trebuchet MS"/>
                <a:ea typeface="Trebuchet MS"/>
                <a:cs typeface="Trebuchet MS"/>
                <a:sym typeface="Trebuchet MS"/>
              </a:rPr>
              <a:t> Aninditha Ramesh</a:t>
            </a:r>
            <a:endParaRPr/>
          </a:p>
          <a:p>
            <a:pPr indent="0" lvl="0" marL="0" marR="0" rtl="0" algn="l">
              <a:lnSpc>
                <a:spcPct val="100000"/>
              </a:lnSpc>
              <a:spcBef>
                <a:spcPts val="0"/>
              </a:spcBef>
              <a:spcAft>
                <a:spcPts val="0"/>
              </a:spcAft>
              <a:buNone/>
            </a:pPr>
            <a:r>
              <a:rPr b="0" i="0" lang="en" sz="2000" u="none" cap="none" strike="noStrike">
                <a:solidFill>
                  <a:srgbClr val="0070C0"/>
                </a:solidFill>
                <a:latin typeface="Trebuchet MS"/>
                <a:ea typeface="Trebuchet MS"/>
                <a:cs typeface="Trebuchet MS"/>
                <a:sym typeface="Trebuchet MS"/>
              </a:rPr>
              <a:t>		               </a:t>
            </a:r>
            <a:r>
              <a:rPr lang="en" sz="2000">
                <a:solidFill>
                  <a:srgbClr val="0070C0"/>
                </a:solidFill>
                <a:latin typeface="Trebuchet MS"/>
                <a:ea typeface="Trebuchet MS"/>
                <a:cs typeface="Trebuchet MS"/>
                <a:sym typeface="Trebuchet MS"/>
              </a:rPr>
              <a:t>PES1201700297 - Sanjana Moudgalya</a:t>
            </a:r>
            <a:endParaRPr/>
          </a:p>
          <a:p>
            <a:pPr indent="0" lvl="0" marL="0" marR="0" rtl="0" algn="l">
              <a:lnSpc>
                <a:spcPct val="100000"/>
              </a:lnSpc>
              <a:spcBef>
                <a:spcPts val="0"/>
              </a:spcBef>
              <a:spcAft>
                <a:spcPts val="0"/>
              </a:spcAft>
              <a:buNone/>
            </a:pPr>
            <a:r>
              <a:rPr b="0" i="0" lang="en" sz="2000" u="none" cap="none" strike="noStrike">
                <a:solidFill>
                  <a:srgbClr val="0070C0"/>
                </a:solidFill>
                <a:latin typeface="Trebuchet MS"/>
                <a:ea typeface="Trebuchet MS"/>
                <a:cs typeface="Trebuchet MS"/>
                <a:sym typeface="Trebuchet MS"/>
              </a:rPr>
              <a:t>		   		   </a:t>
            </a:r>
            <a:r>
              <a:rPr lang="en" sz="2000">
                <a:solidFill>
                  <a:srgbClr val="0070C0"/>
                </a:solidFill>
                <a:latin typeface="Trebuchet MS"/>
                <a:ea typeface="Trebuchet MS"/>
                <a:cs typeface="Trebuchet MS"/>
                <a:sym typeface="Trebuchet MS"/>
              </a:rPr>
              <a:t>PES1201701536 - Anusha S Rao</a:t>
            </a:r>
            <a:endParaRPr b="0" i="0" sz="2000" u="none" cap="none" strike="noStrike">
              <a:solidFill>
                <a:srgbClr val="0070C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p:nvPr/>
        </p:nvSpPr>
        <p:spPr>
          <a:xfrm>
            <a:off x="1524000" y="1185863"/>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16"/>
          <p:cNvSpPr txBox="1"/>
          <p:nvPr/>
        </p:nvSpPr>
        <p:spPr>
          <a:xfrm>
            <a:off x="2667000" y="839625"/>
            <a:ext cx="6477000" cy="346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 sz="2400" u="none" cap="none" strike="noStrike">
                <a:solidFill>
                  <a:srgbClr val="FF0000"/>
                </a:solidFill>
                <a:latin typeface="Trebuchet MS"/>
                <a:ea typeface="Trebuchet MS"/>
                <a:cs typeface="Trebuchet MS"/>
                <a:sym typeface="Trebuchet MS"/>
              </a:rPr>
              <a:t>Project Description</a:t>
            </a:r>
            <a:endParaRPr b="0" i="0" sz="1800" u="none" cap="none" strike="noStrike">
              <a:solidFill>
                <a:schemeClr val="dk1"/>
              </a:solidFill>
              <a:latin typeface="Arial"/>
              <a:ea typeface="Arial"/>
              <a:cs typeface="Arial"/>
              <a:sym typeface="Arial"/>
            </a:endParaRPr>
          </a:p>
        </p:txBody>
      </p:sp>
      <p:sp>
        <p:nvSpPr>
          <p:cNvPr id="71" name="Google Shape;71;p16"/>
          <p:cNvSpPr txBox="1"/>
          <p:nvPr/>
        </p:nvSpPr>
        <p:spPr>
          <a:xfrm>
            <a:off x="772800" y="1786300"/>
            <a:ext cx="6359700" cy="28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Cars4you</a:t>
            </a:r>
            <a:r>
              <a:rPr lang="en" sz="1600"/>
              <a:t> is a website that helps users predict resale values of their cars. All that needs to be done is to enter details of the car such as Brand, Model, Distance covered and few others. Our well-trained model then comes up with a prediction.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Additionally, users can subscribe to our site for updates on cars up for sale. They will be contacted by our company to help them choose their perfect car.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p:nvPr/>
        </p:nvSpPr>
        <p:spPr>
          <a:xfrm>
            <a:off x="1524000" y="1185863"/>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 name="Google Shape;77;p17"/>
          <p:cNvSpPr txBox="1"/>
          <p:nvPr/>
        </p:nvSpPr>
        <p:spPr>
          <a:xfrm>
            <a:off x="2667000" y="839625"/>
            <a:ext cx="6477000" cy="346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 sz="2400" u="none" cap="none" strike="noStrike">
                <a:solidFill>
                  <a:srgbClr val="FF0000"/>
                </a:solidFill>
                <a:latin typeface="Trebuchet MS"/>
                <a:ea typeface="Trebuchet MS"/>
                <a:cs typeface="Trebuchet MS"/>
                <a:sym typeface="Trebuchet MS"/>
              </a:rPr>
              <a:t>Technologies Used</a:t>
            </a:r>
            <a:endParaRPr b="0" i="0" sz="1800" u="none" cap="none" strike="noStrike">
              <a:solidFill>
                <a:schemeClr val="dk1"/>
              </a:solidFill>
              <a:latin typeface="Arial"/>
              <a:ea typeface="Arial"/>
              <a:cs typeface="Arial"/>
              <a:sym typeface="Arial"/>
            </a:endParaRPr>
          </a:p>
        </p:txBody>
      </p:sp>
      <p:sp>
        <p:nvSpPr>
          <p:cNvPr id="78" name="Google Shape;78;p17"/>
          <p:cNvSpPr txBox="1"/>
          <p:nvPr/>
        </p:nvSpPr>
        <p:spPr>
          <a:xfrm>
            <a:off x="380050" y="1710275"/>
            <a:ext cx="6625800" cy="3065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sz="1800"/>
              <a:t>Front-end</a:t>
            </a:r>
            <a:endParaRPr b="1" sz="1800"/>
          </a:p>
          <a:p>
            <a:pPr indent="-342900" lvl="0" marL="914400" rtl="0" algn="l">
              <a:lnSpc>
                <a:spcPct val="100000"/>
              </a:lnSpc>
              <a:spcBef>
                <a:spcPts val="0"/>
              </a:spcBef>
              <a:spcAft>
                <a:spcPts val="0"/>
              </a:spcAft>
              <a:buSzPts val="1800"/>
              <a:buChar char="➔"/>
            </a:pPr>
            <a:r>
              <a:rPr lang="en" sz="1800"/>
              <a:t>AngularJS</a:t>
            </a:r>
            <a:endParaRPr sz="1800"/>
          </a:p>
          <a:p>
            <a:pPr indent="-342900" lvl="0" marL="914400" rtl="0" algn="l">
              <a:lnSpc>
                <a:spcPct val="100000"/>
              </a:lnSpc>
              <a:spcBef>
                <a:spcPts val="0"/>
              </a:spcBef>
              <a:spcAft>
                <a:spcPts val="0"/>
              </a:spcAft>
              <a:buSzPts val="1800"/>
              <a:buChar char="➔"/>
            </a:pPr>
            <a:r>
              <a:rPr lang="en" sz="1800"/>
              <a:t>Bootstrap</a:t>
            </a:r>
            <a:endParaRPr sz="1800"/>
          </a:p>
          <a:p>
            <a:pPr indent="-342900" lvl="0" marL="914400" rtl="0" algn="l">
              <a:lnSpc>
                <a:spcPct val="100000"/>
              </a:lnSpc>
              <a:spcBef>
                <a:spcPts val="0"/>
              </a:spcBef>
              <a:spcAft>
                <a:spcPts val="0"/>
              </a:spcAft>
              <a:buSzPts val="1800"/>
              <a:buChar char="➔"/>
            </a:pPr>
            <a:r>
              <a:rPr lang="en" sz="1800"/>
              <a:t>Javascript</a:t>
            </a:r>
            <a:endParaRPr sz="1800"/>
          </a:p>
          <a:p>
            <a:pPr indent="0" lvl="0" marL="13716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b="1" lang="en" sz="1800"/>
              <a:t>Back-end</a:t>
            </a:r>
            <a:endParaRPr b="1" sz="1800"/>
          </a:p>
          <a:p>
            <a:pPr indent="-342900" lvl="0" marL="914400" rtl="0" algn="l">
              <a:lnSpc>
                <a:spcPct val="100000"/>
              </a:lnSpc>
              <a:spcBef>
                <a:spcPts val="0"/>
              </a:spcBef>
              <a:spcAft>
                <a:spcPts val="0"/>
              </a:spcAft>
              <a:buSzPts val="1800"/>
              <a:buChar char="➔"/>
            </a:pPr>
            <a:r>
              <a:rPr lang="en" sz="1800"/>
              <a:t>Flask</a:t>
            </a:r>
            <a:endParaRPr sz="1800"/>
          </a:p>
          <a:p>
            <a:pPr indent="-342900" lvl="0" marL="914400" rtl="0" algn="l">
              <a:lnSpc>
                <a:spcPct val="100000"/>
              </a:lnSpc>
              <a:spcBef>
                <a:spcPts val="0"/>
              </a:spcBef>
              <a:spcAft>
                <a:spcPts val="0"/>
              </a:spcAft>
              <a:buSzPts val="1800"/>
              <a:buChar char="➔"/>
            </a:pPr>
            <a:r>
              <a:rPr lang="en" sz="1800"/>
              <a:t>PHP</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p:nvPr/>
        </p:nvSpPr>
        <p:spPr>
          <a:xfrm>
            <a:off x="1524000" y="1185863"/>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p18"/>
          <p:cNvSpPr txBox="1"/>
          <p:nvPr/>
        </p:nvSpPr>
        <p:spPr>
          <a:xfrm>
            <a:off x="2667000" y="839675"/>
            <a:ext cx="6477000" cy="346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 sz="2400" u="none" cap="none" strike="noStrike">
                <a:solidFill>
                  <a:srgbClr val="FF0000"/>
                </a:solidFill>
                <a:latin typeface="Trebuchet MS"/>
                <a:ea typeface="Trebuchet MS"/>
                <a:cs typeface="Trebuchet MS"/>
                <a:sym typeface="Trebuchet MS"/>
              </a:rPr>
              <a:t>Techniques Implemented</a:t>
            </a:r>
            <a:endParaRPr b="0" i="0" sz="1800" u="none" cap="none" strike="noStrike">
              <a:solidFill>
                <a:schemeClr val="dk1"/>
              </a:solidFill>
              <a:latin typeface="Arial"/>
              <a:ea typeface="Arial"/>
              <a:cs typeface="Arial"/>
              <a:sym typeface="Arial"/>
            </a:endParaRPr>
          </a:p>
        </p:txBody>
      </p:sp>
      <p:sp>
        <p:nvSpPr>
          <p:cNvPr id="85" name="Google Shape;85;p18"/>
          <p:cNvSpPr txBox="1"/>
          <p:nvPr/>
        </p:nvSpPr>
        <p:spPr>
          <a:xfrm>
            <a:off x="354725" y="1621600"/>
            <a:ext cx="6993000" cy="3179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Predictive Fetch </a:t>
            </a:r>
            <a:endParaRPr b="1"/>
          </a:p>
          <a:p>
            <a:pPr indent="0" lvl="0" marL="457200" rtl="0" algn="l">
              <a:lnSpc>
                <a:spcPct val="115000"/>
              </a:lnSpc>
              <a:spcBef>
                <a:spcPts val="0"/>
              </a:spcBef>
              <a:spcAft>
                <a:spcPts val="0"/>
              </a:spcAft>
              <a:buNone/>
            </a:pPr>
            <a:r>
              <a:rPr lang="en"/>
              <a:t>Used to build an auto complete feature for input text fields in prediction form</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Multistage Download </a:t>
            </a:r>
            <a:endParaRPr b="1"/>
          </a:p>
          <a:p>
            <a:pPr indent="0" lvl="0" marL="457200" rtl="0" algn="l">
              <a:lnSpc>
                <a:spcPct val="115000"/>
              </a:lnSpc>
              <a:spcBef>
                <a:spcPts val="0"/>
              </a:spcBef>
              <a:spcAft>
                <a:spcPts val="0"/>
              </a:spcAft>
              <a:buNone/>
            </a:pPr>
            <a:r>
              <a:rPr lang="en"/>
              <a:t>U</a:t>
            </a:r>
            <a:r>
              <a:rPr lang="en"/>
              <a:t>sed to fetch only the page description on initial load, required</a:t>
            </a:r>
            <a:r>
              <a:rPr lang="en"/>
              <a:t> </a:t>
            </a:r>
            <a:r>
              <a:rPr lang="en"/>
              <a:t>images will be downloaded in stages gradually. </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COMET</a:t>
            </a:r>
            <a:endParaRPr b="1"/>
          </a:p>
          <a:p>
            <a:pPr indent="0" lvl="0" marL="457200" rtl="0" algn="l">
              <a:lnSpc>
                <a:spcPct val="115000"/>
              </a:lnSpc>
              <a:spcBef>
                <a:spcPts val="0"/>
              </a:spcBef>
              <a:spcAft>
                <a:spcPts val="0"/>
              </a:spcAft>
              <a:buNone/>
            </a:pPr>
            <a:r>
              <a:rPr lang="en"/>
              <a:t>Used to fetch list of cars for sale from database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p:nvPr/>
        </p:nvSpPr>
        <p:spPr>
          <a:xfrm>
            <a:off x="1524000" y="1185863"/>
            <a:ext cx="7620000" cy="27385"/>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19"/>
          <p:cNvSpPr txBox="1"/>
          <p:nvPr/>
        </p:nvSpPr>
        <p:spPr>
          <a:xfrm>
            <a:off x="2667000" y="839625"/>
            <a:ext cx="6477000" cy="346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 sz="2400" u="none" cap="none" strike="noStrike">
                <a:solidFill>
                  <a:srgbClr val="FF0000"/>
                </a:solidFill>
                <a:latin typeface="Trebuchet MS"/>
                <a:ea typeface="Trebuchet MS"/>
                <a:cs typeface="Trebuchet MS"/>
                <a:sym typeface="Trebuchet MS"/>
              </a:rPr>
              <a:t>Intelligent Functionality</a:t>
            </a:r>
            <a:endParaRPr b="0" i="0" sz="1800" u="none" cap="none" strike="noStrike">
              <a:solidFill>
                <a:schemeClr val="dk1"/>
              </a:solidFill>
              <a:latin typeface="Arial"/>
              <a:ea typeface="Arial"/>
              <a:cs typeface="Arial"/>
              <a:sym typeface="Arial"/>
            </a:endParaRPr>
          </a:p>
        </p:txBody>
      </p:sp>
      <p:sp>
        <p:nvSpPr>
          <p:cNvPr id="92" name="Google Shape;92;p19"/>
          <p:cNvSpPr txBox="1"/>
          <p:nvPr/>
        </p:nvSpPr>
        <p:spPr>
          <a:xfrm>
            <a:off x="316725" y="3724600"/>
            <a:ext cx="6993000" cy="9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Artificial Neural Networks (ANN)</a:t>
            </a:r>
            <a:r>
              <a:rPr lang="en"/>
              <a:t> was used to train the model, that was further used to predict the resale value for a car</a:t>
            </a:r>
            <a:r>
              <a:rPr lang="en"/>
              <a:t>. Five hidden layers use ReLU as the activation function. The output layer consists of linear regression.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R-squared value of the model is 0.84.</a:t>
            </a:r>
            <a:endParaRPr/>
          </a:p>
          <a:p>
            <a:pPr indent="0" lvl="0" marL="0" rtl="0" algn="l">
              <a:spcBef>
                <a:spcPts val="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1848450" y="1518047"/>
            <a:ext cx="4407419" cy="22065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p:nvPr/>
        </p:nvSpPr>
        <p:spPr>
          <a:xfrm>
            <a:off x="1619753" y="2514600"/>
            <a:ext cx="3734400" cy="53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4000"/>
              <a:buFont typeface="Arial"/>
              <a:buNone/>
            </a:pPr>
            <a:r>
              <a:rPr b="0" i="0" lang="en"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