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90" r:id="rId3"/>
    <p:sldId id="438" r:id="rId4"/>
    <p:sldId id="439" r:id="rId5"/>
    <p:sldId id="440" r:id="rId6"/>
    <p:sldId id="441" r:id="rId7"/>
    <p:sldId id="442" r:id="rId8"/>
    <p:sldId id="443" r:id="rId9"/>
    <p:sldId id="444" r:id="rId10"/>
    <p:sldId id="445" r:id="rId11"/>
    <p:sldId id="446" r:id="rId12"/>
    <p:sldId id="447" r:id="rId13"/>
    <p:sldId id="448" r:id="rId14"/>
    <p:sldId id="44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4412488" y="242569"/>
            <a:ext cx="3367023" cy="513080"/>
          </a:xfrm>
          <a:prstGeom prst="rect">
            <a:avLst/>
          </a:prstGeom>
        </p:spPr>
        <p:txBody>
          <a:bodyPr wrap="square" lIns="0" tIns="0" rIns="0" bIns="0">
            <a:spAutoFit/>
          </a:bodyPr>
          <a:lstStyle>
            <a:lvl1pPr>
              <a:defRPr sz="3200" b="1" i="0">
                <a:solidFill>
                  <a:srgbClr val="252525"/>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252525"/>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525"/>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400" b="0" i="0">
                <a:solidFill>
                  <a:srgbClr val="252525"/>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525"/>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8402" y="2683764"/>
            <a:ext cx="1492758" cy="1105662"/>
          </a:xfrm>
          <a:prstGeom prst="rect">
            <a:avLst/>
          </a:prstGeom>
        </p:spPr>
      </p:pic>
      <p:pic>
        <p:nvPicPr>
          <p:cNvPr id="17" name="bg object 17"/>
          <p:cNvPicPr/>
          <p:nvPr/>
        </p:nvPicPr>
        <p:blipFill>
          <a:blip r:embed="rId3" cstate="print"/>
          <a:stretch>
            <a:fillRect/>
          </a:stretch>
        </p:blipFill>
        <p:spPr>
          <a:xfrm>
            <a:off x="6914712" y="2709099"/>
            <a:ext cx="2291772" cy="1033082"/>
          </a:xfrm>
          <a:prstGeom prst="rect">
            <a:avLst/>
          </a:prstGeom>
        </p:spPr>
      </p:pic>
      <p:pic>
        <p:nvPicPr>
          <p:cNvPr id="18" name="bg object 18"/>
          <p:cNvPicPr/>
          <p:nvPr/>
        </p:nvPicPr>
        <p:blipFill>
          <a:blip r:embed="rId4" cstate="print"/>
          <a:stretch>
            <a:fillRect/>
          </a:stretch>
        </p:blipFill>
        <p:spPr>
          <a:xfrm>
            <a:off x="4123182" y="2701337"/>
            <a:ext cx="2586222" cy="1067495"/>
          </a:xfrm>
          <a:prstGeom prst="rect">
            <a:avLst/>
          </a:prstGeom>
        </p:spPr>
      </p:pic>
      <p:pic>
        <p:nvPicPr>
          <p:cNvPr id="19" name="bg object 19"/>
          <p:cNvPicPr/>
          <p:nvPr/>
        </p:nvPicPr>
        <p:blipFill>
          <a:blip r:embed="rId5" cstate="print"/>
          <a:stretch>
            <a:fillRect/>
          </a:stretch>
        </p:blipFill>
        <p:spPr>
          <a:xfrm>
            <a:off x="1849373" y="2698242"/>
            <a:ext cx="2086355" cy="1087373"/>
          </a:xfrm>
          <a:prstGeom prst="rect">
            <a:avLst/>
          </a:prstGeom>
        </p:spPr>
      </p:pic>
      <p:pic>
        <p:nvPicPr>
          <p:cNvPr id="20" name="bg object 20"/>
          <p:cNvPicPr/>
          <p:nvPr/>
        </p:nvPicPr>
        <p:blipFill>
          <a:blip r:embed="rId6" cstate="print"/>
          <a:stretch>
            <a:fillRect/>
          </a:stretch>
        </p:blipFill>
        <p:spPr>
          <a:xfrm>
            <a:off x="9394697" y="2678429"/>
            <a:ext cx="2667000" cy="1060684"/>
          </a:xfrm>
          <a:prstGeom prst="rect">
            <a:avLst/>
          </a:prstGeom>
        </p:spPr>
      </p:pic>
      <p:sp>
        <p:nvSpPr>
          <p:cNvPr id="21" name="bg object 21"/>
          <p:cNvSpPr/>
          <p:nvPr/>
        </p:nvSpPr>
        <p:spPr>
          <a:xfrm>
            <a:off x="0" y="3844290"/>
            <a:ext cx="12194540" cy="45720"/>
          </a:xfrm>
          <a:custGeom>
            <a:avLst/>
            <a:gdLst/>
            <a:ahLst/>
            <a:cxnLst/>
            <a:rect l="l" t="t" r="r" b="b"/>
            <a:pathLst>
              <a:path w="12194540" h="45720">
                <a:moveTo>
                  <a:pt x="0" y="45720"/>
                </a:moveTo>
                <a:lnTo>
                  <a:pt x="12194286" y="45720"/>
                </a:lnTo>
                <a:lnTo>
                  <a:pt x="12194286" y="0"/>
                </a:lnTo>
                <a:lnTo>
                  <a:pt x="0" y="0"/>
                </a:lnTo>
                <a:lnTo>
                  <a:pt x="0" y="45720"/>
                </a:lnTo>
                <a:close/>
              </a:path>
            </a:pathLst>
          </a:custGeom>
          <a:solidFill>
            <a:srgbClr val="2E5496">
              <a:alpha val="78823"/>
            </a:srgbClr>
          </a:solidFill>
        </p:spPr>
        <p:txBody>
          <a:bodyPr wrap="square" lIns="0" tIns="0" rIns="0" bIns="0" rtlCol="0"/>
          <a:lstStyle/>
          <a:p>
            <a:endParaRPr dirty="0"/>
          </a:p>
        </p:txBody>
      </p:sp>
      <p:sp>
        <p:nvSpPr>
          <p:cNvPr id="22" name="bg object 22"/>
          <p:cNvSpPr/>
          <p:nvPr/>
        </p:nvSpPr>
        <p:spPr>
          <a:xfrm>
            <a:off x="0" y="2683764"/>
            <a:ext cx="12194540" cy="1106170"/>
          </a:xfrm>
          <a:custGeom>
            <a:avLst/>
            <a:gdLst/>
            <a:ahLst/>
            <a:cxnLst/>
            <a:rect l="l" t="t" r="r" b="b"/>
            <a:pathLst>
              <a:path w="12194540" h="1106170">
                <a:moveTo>
                  <a:pt x="0" y="1105662"/>
                </a:moveTo>
                <a:lnTo>
                  <a:pt x="12194286" y="1105662"/>
                </a:lnTo>
                <a:lnTo>
                  <a:pt x="12194286" y="0"/>
                </a:lnTo>
                <a:lnTo>
                  <a:pt x="0" y="0"/>
                </a:lnTo>
                <a:lnTo>
                  <a:pt x="0" y="1105662"/>
                </a:lnTo>
                <a:close/>
              </a:path>
            </a:pathLst>
          </a:custGeom>
          <a:solidFill>
            <a:srgbClr val="2E5496">
              <a:alpha val="78823"/>
            </a:srgbClr>
          </a:solidFill>
        </p:spPr>
        <p:txBody>
          <a:bodyPr wrap="square" lIns="0" tIns="0" rIns="0" bIns="0" rtlCol="0"/>
          <a:lstStyle/>
          <a:p>
            <a:endParaRPr dirty="0"/>
          </a:p>
        </p:txBody>
      </p:sp>
      <p:pic>
        <p:nvPicPr>
          <p:cNvPr id="23" name="bg object 23"/>
          <p:cNvPicPr/>
          <p:nvPr/>
        </p:nvPicPr>
        <p:blipFill>
          <a:blip r:embed="rId7" cstate="print"/>
          <a:stretch>
            <a:fillRect/>
          </a:stretch>
        </p:blipFill>
        <p:spPr>
          <a:xfrm>
            <a:off x="0" y="2588514"/>
            <a:ext cx="12194286" cy="95250"/>
          </a:xfrm>
          <a:prstGeom prst="rect">
            <a:avLst/>
          </a:prstGeom>
        </p:spPr>
      </p:pic>
      <p:pic>
        <p:nvPicPr>
          <p:cNvPr id="24" name="bg object 24"/>
          <p:cNvPicPr/>
          <p:nvPr/>
        </p:nvPicPr>
        <p:blipFill>
          <a:blip r:embed="rId8" cstate="print"/>
          <a:stretch>
            <a:fillRect/>
          </a:stretch>
        </p:blipFill>
        <p:spPr>
          <a:xfrm>
            <a:off x="0" y="3789426"/>
            <a:ext cx="12189714" cy="54863"/>
          </a:xfrm>
          <a:prstGeom prst="rect">
            <a:avLst/>
          </a:prstGeom>
        </p:spPr>
      </p:pic>
      <p:sp>
        <p:nvSpPr>
          <p:cNvPr id="2" name="Holder 2"/>
          <p:cNvSpPr>
            <a:spLocks noGrp="1"/>
          </p:cNvSpPr>
          <p:nvPr>
            <p:ph type="title"/>
          </p:nvPr>
        </p:nvSpPr>
        <p:spPr/>
        <p:txBody>
          <a:bodyPr lIns="0" tIns="0" rIns="0" bIns="0"/>
          <a:lstStyle>
            <a:lvl1pPr>
              <a:defRPr sz="3200" b="1" i="0">
                <a:solidFill>
                  <a:srgbClr val="252525"/>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84380" cy="6856377"/>
          </a:xfrm>
          <a:prstGeom prst="rect">
            <a:avLst/>
          </a:prstGeom>
        </p:spPr>
      </p:pic>
      <p:pic>
        <p:nvPicPr>
          <p:cNvPr id="17" name="bg object 17"/>
          <p:cNvPicPr/>
          <p:nvPr/>
        </p:nvPicPr>
        <p:blipFill>
          <a:blip r:embed="rId3" cstate="print"/>
          <a:stretch>
            <a:fillRect/>
          </a:stretch>
        </p:blipFill>
        <p:spPr>
          <a:xfrm>
            <a:off x="375666" y="445008"/>
            <a:ext cx="5452110" cy="5139690"/>
          </a:xfrm>
          <a:prstGeom prst="rect">
            <a:avLst/>
          </a:prstGeom>
        </p:spPr>
      </p:pic>
      <p:sp>
        <p:nvSpPr>
          <p:cNvPr id="18" name="bg object 18"/>
          <p:cNvSpPr/>
          <p:nvPr/>
        </p:nvSpPr>
        <p:spPr>
          <a:xfrm>
            <a:off x="440435" y="471677"/>
            <a:ext cx="5332095" cy="5019675"/>
          </a:xfrm>
          <a:custGeom>
            <a:avLst/>
            <a:gdLst/>
            <a:ahLst/>
            <a:cxnLst/>
            <a:rect l="l" t="t" r="r" b="b"/>
            <a:pathLst>
              <a:path w="5332095" h="5019675">
                <a:moveTo>
                  <a:pt x="5331714" y="0"/>
                </a:moveTo>
                <a:lnTo>
                  <a:pt x="0" y="0"/>
                </a:lnTo>
                <a:lnTo>
                  <a:pt x="0" y="5019294"/>
                </a:lnTo>
                <a:lnTo>
                  <a:pt x="5331714" y="5019294"/>
                </a:lnTo>
                <a:lnTo>
                  <a:pt x="5331714" y="0"/>
                </a:lnTo>
                <a:close/>
              </a:path>
            </a:pathLst>
          </a:custGeom>
          <a:solidFill>
            <a:srgbClr val="FFFFFF"/>
          </a:solidFill>
        </p:spPr>
        <p:txBody>
          <a:bodyPr wrap="square" lIns="0" tIns="0" rIns="0" bIns="0" rtlCol="0"/>
          <a:lstStyle/>
          <a:p>
            <a:endParaRPr dirty="0"/>
          </a:p>
        </p:txBody>
      </p:sp>
      <p:pic>
        <p:nvPicPr>
          <p:cNvPr id="19" name="bg object 19"/>
          <p:cNvPicPr/>
          <p:nvPr/>
        </p:nvPicPr>
        <p:blipFill>
          <a:blip r:embed="rId4" cstate="print"/>
          <a:stretch>
            <a:fillRect/>
          </a:stretch>
        </p:blipFill>
        <p:spPr>
          <a:xfrm>
            <a:off x="0" y="5920739"/>
            <a:ext cx="12192000" cy="937259"/>
          </a:xfrm>
          <a:prstGeom prst="rect">
            <a:avLst/>
          </a:prstGeom>
        </p:spPr>
      </p:pic>
      <p:sp>
        <p:nvSpPr>
          <p:cNvPr id="20" name="bg object 20"/>
          <p:cNvSpPr/>
          <p:nvPr/>
        </p:nvSpPr>
        <p:spPr>
          <a:xfrm>
            <a:off x="380" y="5921120"/>
            <a:ext cx="12192000" cy="937260"/>
          </a:xfrm>
          <a:custGeom>
            <a:avLst/>
            <a:gdLst/>
            <a:ahLst/>
            <a:cxnLst/>
            <a:rect l="l" t="t" r="r" b="b"/>
            <a:pathLst>
              <a:path w="12192000" h="937259">
                <a:moveTo>
                  <a:pt x="12191619" y="0"/>
                </a:moveTo>
                <a:lnTo>
                  <a:pt x="0" y="0"/>
                </a:lnTo>
                <a:lnTo>
                  <a:pt x="0" y="936877"/>
                </a:lnTo>
              </a:path>
            </a:pathLst>
          </a:custGeom>
          <a:ln w="12954">
            <a:solidFill>
              <a:srgbClr val="2E5496"/>
            </a:solidFill>
          </a:ln>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84380" cy="6856377"/>
          </a:xfrm>
          <a:prstGeom prst="rect">
            <a:avLst/>
          </a:prstGeom>
        </p:spPr>
      </p:pic>
      <p:sp>
        <p:nvSpPr>
          <p:cNvPr id="2" name="Holder 2"/>
          <p:cNvSpPr>
            <a:spLocks noGrp="1"/>
          </p:cNvSpPr>
          <p:nvPr>
            <p:ph type="title"/>
          </p:nvPr>
        </p:nvSpPr>
        <p:spPr>
          <a:xfrm>
            <a:off x="318770" y="242569"/>
            <a:ext cx="11554459" cy="513080"/>
          </a:xfrm>
          <a:prstGeom prst="rect">
            <a:avLst/>
          </a:prstGeom>
        </p:spPr>
        <p:txBody>
          <a:bodyPr wrap="square" lIns="0" tIns="0" rIns="0" bIns="0">
            <a:spAutoFit/>
          </a:bodyPr>
          <a:lstStyle>
            <a:lvl1pPr>
              <a:defRPr sz="3200" b="1" i="0">
                <a:solidFill>
                  <a:srgbClr val="252525"/>
                </a:solidFill>
                <a:latin typeface="Carlito"/>
                <a:cs typeface="Carlito"/>
              </a:defRPr>
            </a:lvl1pPr>
          </a:lstStyle>
          <a:p>
            <a:endParaRPr/>
          </a:p>
        </p:txBody>
      </p:sp>
      <p:sp>
        <p:nvSpPr>
          <p:cNvPr id="3" name="Holder 3"/>
          <p:cNvSpPr>
            <a:spLocks noGrp="1"/>
          </p:cNvSpPr>
          <p:nvPr>
            <p:ph type="body" idx="1"/>
          </p:nvPr>
        </p:nvSpPr>
        <p:spPr>
          <a:xfrm>
            <a:off x="413766" y="1224279"/>
            <a:ext cx="11155680" cy="2293620"/>
          </a:xfrm>
          <a:prstGeom prst="rect">
            <a:avLst/>
          </a:prstGeom>
        </p:spPr>
        <p:txBody>
          <a:bodyPr wrap="square" lIns="0" tIns="0" rIns="0" bIns="0">
            <a:spAutoFit/>
          </a:bodyPr>
          <a:lstStyle>
            <a:lvl1pPr>
              <a:defRPr sz="2400" b="0" i="0">
                <a:solidFill>
                  <a:srgbClr val="252525"/>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700655">
              <a:lnSpc>
                <a:spcPct val="100000"/>
              </a:lnSpc>
              <a:spcBef>
                <a:spcPts val="95"/>
              </a:spcBef>
            </a:pPr>
            <a:r>
              <a:rPr lang="en-US" b="0" spc="-10" dirty="0">
                <a:latin typeface="Carlito"/>
                <a:cs typeface="Carlito"/>
              </a:rPr>
              <a:t>       </a:t>
            </a:r>
            <a:r>
              <a:rPr b="0" spc="-10" dirty="0">
                <a:latin typeface="Carlito"/>
                <a:cs typeface="Carlito"/>
              </a:rPr>
              <a:t>INTRODUCING</a:t>
            </a:r>
            <a:r>
              <a:rPr b="0" spc="-70" dirty="0">
                <a:latin typeface="Carlito"/>
                <a:cs typeface="Carlito"/>
              </a:rPr>
              <a:t> </a:t>
            </a:r>
            <a:r>
              <a:rPr b="0" dirty="0">
                <a:latin typeface="Carlito"/>
                <a:cs typeface="Carlito"/>
              </a:rPr>
              <a:t>THE</a:t>
            </a:r>
            <a:r>
              <a:rPr spc="-85" dirty="0"/>
              <a:t> </a:t>
            </a:r>
            <a:r>
              <a:rPr spc="-10" dirty="0"/>
              <a:t>PROJECT</a:t>
            </a:r>
          </a:p>
        </p:txBody>
      </p:sp>
      <p:pic>
        <p:nvPicPr>
          <p:cNvPr id="3" name="object 3"/>
          <p:cNvPicPr/>
          <p:nvPr/>
        </p:nvPicPr>
        <p:blipFill>
          <a:blip r:embed="rId2" cstate="print"/>
          <a:stretch>
            <a:fillRect/>
          </a:stretch>
        </p:blipFill>
        <p:spPr>
          <a:xfrm>
            <a:off x="0" y="806195"/>
            <a:ext cx="12192000" cy="45720"/>
          </a:xfrm>
          <a:prstGeom prst="rect">
            <a:avLst/>
          </a:prstGeom>
        </p:spPr>
      </p:pic>
      <p:sp>
        <p:nvSpPr>
          <p:cNvPr id="4" name="object 4"/>
          <p:cNvSpPr txBox="1"/>
          <p:nvPr/>
        </p:nvSpPr>
        <p:spPr>
          <a:xfrm>
            <a:off x="2693161" y="1374140"/>
            <a:ext cx="8796020" cy="574040"/>
          </a:xfrm>
          <a:prstGeom prst="rect">
            <a:avLst/>
          </a:prstGeom>
        </p:spPr>
        <p:txBody>
          <a:bodyPr vert="horz" wrap="square" lIns="0" tIns="12700" rIns="0" bIns="0" rtlCol="0">
            <a:spAutoFit/>
          </a:bodyPr>
          <a:lstStyle/>
          <a:p>
            <a:pPr marL="12700" marR="5080">
              <a:lnSpc>
                <a:spcPct val="100000"/>
              </a:lnSpc>
              <a:spcBef>
                <a:spcPts val="100"/>
              </a:spcBef>
            </a:pPr>
            <a:r>
              <a:rPr sz="1800" spc="-25" dirty="0">
                <a:solidFill>
                  <a:srgbClr val="252525"/>
                </a:solidFill>
                <a:latin typeface="Carlito"/>
                <a:cs typeface="Carlito"/>
              </a:rPr>
              <a:t>You’ve</a:t>
            </a:r>
            <a:r>
              <a:rPr sz="1800" spc="-45" dirty="0">
                <a:solidFill>
                  <a:srgbClr val="252525"/>
                </a:solidFill>
                <a:latin typeface="Carlito"/>
                <a:cs typeface="Carlito"/>
              </a:rPr>
              <a:t> </a:t>
            </a:r>
            <a:r>
              <a:rPr sz="1800" dirty="0">
                <a:solidFill>
                  <a:srgbClr val="252525"/>
                </a:solidFill>
                <a:latin typeface="Carlito"/>
                <a:cs typeface="Carlito"/>
              </a:rPr>
              <a:t>just</a:t>
            </a:r>
            <a:r>
              <a:rPr sz="1800" spc="-50" dirty="0">
                <a:solidFill>
                  <a:srgbClr val="252525"/>
                </a:solidFill>
                <a:latin typeface="Carlito"/>
                <a:cs typeface="Carlito"/>
              </a:rPr>
              <a:t> </a:t>
            </a:r>
            <a:r>
              <a:rPr sz="1800" dirty="0">
                <a:solidFill>
                  <a:srgbClr val="252525"/>
                </a:solidFill>
                <a:latin typeface="Carlito"/>
                <a:cs typeface="Carlito"/>
              </a:rPr>
              <a:t>been</a:t>
            </a:r>
            <a:r>
              <a:rPr sz="1800" spc="-30" dirty="0">
                <a:solidFill>
                  <a:srgbClr val="252525"/>
                </a:solidFill>
                <a:latin typeface="Carlito"/>
                <a:cs typeface="Carlito"/>
              </a:rPr>
              <a:t> </a:t>
            </a:r>
            <a:r>
              <a:rPr sz="1800" dirty="0">
                <a:solidFill>
                  <a:srgbClr val="252525"/>
                </a:solidFill>
                <a:latin typeface="Carlito"/>
                <a:cs typeface="Carlito"/>
              </a:rPr>
              <a:t>hired</a:t>
            </a:r>
            <a:r>
              <a:rPr sz="1800" spc="-35" dirty="0">
                <a:solidFill>
                  <a:srgbClr val="252525"/>
                </a:solidFill>
                <a:latin typeface="Carlito"/>
                <a:cs typeface="Carlito"/>
              </a:rPr>
              <a:t> </a:t>
            </a:r>
            <a:r>
              <a:rPr sz="1800" dirty="0">
                <a:solidFill>
                  <a:srgbClr val="252525"/>
                </a:solidFill>
                <a:latin typeface="Carlito"/>
                <a:cs typeface="Carlito"/>
              </a:rPr>
              <a:t>as</a:t>
            </a:r>
            <a:r>
              <a:rPr sz="1800" spc="-50" dirty="0">
                <a:solidFill>
                  <a:srgbClr val="252525"/>
                </a:solidFill>
                <a:latin typeface="Carlito"/>
                <a:cs typeface="Carlito"/>
              </a:rPr>
              <a:t> </a:t>
            </a:r>
            <a:r>
              <a:rPr sz="1800" dirty="0">
                <a:solidFill>
                  <a:srgbClr val="252525"/>
                </a:solidFill>
                <a:latin typeface="Carlito"/>
                <a:cs typeface="Carlito"/>
              </a:rPr>
              <a:t>an</a:t>
            </a:r>
            <a:r>
              <a:rPr sz="1800" spc="-25" dirty="0">
                <a:solidFill>
                  <a:srgbClr val="252525"/>
                </a:solidFill>
                <a:latin typeface="Carlito"/>
                <a:cs typeface="Carlito"/>
              </a:rPr>
              <a:t> </a:t>
            </a:r>
            <a:r>
              <a:rPr sz="1800" b="1" dirty="0">
                <a:solidFill>
                  <a:srgbClr val="252525"/>
                </a:solidFill>
                <a:latin typeface="Carlito"/>
                <a:cs typeface="Carlito"/>
              </a:rPr>
              <a:t>eCommerce</a:t>
            </a:r>
            <a:r>
              <a:rPr sz="1800" b="1" spc="-50" dirty="0">
                <a:solidFill>
                  <a:srgbClr val="252525"/>
                </a:solidFill>
                <a:latin typeface="Carlito"/>
                <a:cs typeface="Carlito"/>
              </a:rPr>
              <a:t> </a:t>
            </a:r>
            <a:r>
              <a:rPr sz="1800" b="1" spc="-10" dirty="0">
                <a:solidFill>
                  <a:srgbClr val="252525"/>
                </a:solidFill>
                <a:latin typeface="Carlito"/>
                <a:cs typeface="Carlito"/>
              </a:rPr>
              <a:t>Database</a:t>
            </a:r>
            <a:r>
              <a:rPr sz="1800" b="1" spc="-65" dirty="0">
                <a:solidFill>
                  <a:srgbClr val="252525"/>
                </a:solidFill>
                <a:latin typeface="Carlito"/>
                <a:cs typeface="Carlito"/>
              </a:rPr>
              <a:t> </a:t>
            </a:r>
            <a:r>
              <a:rPr sz="1800" b="1" dirty="0">
                <a:solidFill>
                  <a:srgbClr val="252525"/>
                </a:solidFill>
                <a:latin typeface="Carlito"/>
                <a:cs typeface="Carlito"/>
              </a:rPr>
              <a:t>Analyst</a:t>
            </a:r>
            <a:r>
              <a:rPr sz="1800" b="1" spc="-55" dirty="0">
                <a:solidFill>
                  <a:srgbClr val="252525"/>
                </a:solidFill>
                <a:latin typeface="Carlito"/>
                <a:cs typeface="Carlito"/>
              </a:rPr>
              <a:t> </a:t>
            </a:r>
            <a:r>
              <a:rPr sz="1800" dirty="0">
                <a:solidFill>
                  <a:srgbClr val="252525"/>
                </a:solidFill>
                <a:latin typeface="Carlito"/>
                <a:cs typeface="Carlito"/>
              </a:rPr>
              <a:t>for</a:t>
            </a:r>
            <a:r>
              <a:rPr sz="1800" spc="-50" dirty="0">
                <a:solidFill>
                  <a:srgbClr val="252525"/>
                </a:solidFill>
                <a:latin typeface="Carlito"/>
                <a:cs typeface="Carlito"/>
              </a:rPr>
              <a:t> </a:t>
            </a:r>
            <a:r>
              <a:rPr sz="1800" b="1" dirty="0">
                <a:solidFill>
                  <a:srgbClr val="252525"/>
                </a:solidFill>
                <a:latin typeface="Carlito"/>
                <a:cs typeface="Carlito"/>
              </a:rPr>
              <a:t>Maven</a:t>
            </a:r>
            <a:r>
              <a:rPr sz="1800" b="1" spc="-40" dirty="0">
                <a:solidFill>
                  <a:srgbClr val="252525"/>
                </a:solidFill>
                <a:latin typeface="Carlito"/>
                <a:cs typeface="Carlito"/>
              </a:rPr>
              <a:t> </a:t>
            </a:r>
            <a:r>
              <a:rPr sz="1800" b="1" dirty="0">
                <a:solidFill>
                  <a:srgbClr val="252525"/>
                </a:solidFill>
                <a:latin typeface="Carlito"/>
                <a:cs typeface="Carlito"/>
              </a:rPr>
              <a:t>Fuzzy</a:t>
            </a:r>
            <a:r>
              <a:rPr sz="1800" b="1" spc="-60" dirty="0">
                <a:solidFill>
                  <a:srgbClr val="252525"/>
                </a:solidFill>
                <a:latin typeface="Carlito"/>
                <a:cs typeface="Carlito"/>
              </a:rPr>
              <a:t> </a:t>
            </a:r>
            <a:r>
              <a:rPr sz="1800" b="1" dirty="0">
                <a:solidFill>
                  <a:srgbClr val="252525"/>
                </a:solidFill>
                <a:latin typeface="Carlito"/>
                <a:cs typeface="Carlito"/>
              </a:rPr>
              <a:t>Factory</a:t>
            </a:r>
            <a:r>
              <a:rPr sz="1800" dirty="0">
                <a:solidFill>
                  <a:srgbClr val="252525"/>
                </a:solidFill>
                <a:latin typeface="Carlito"/>
                <a:cs typeface="Carlito"/>
              </a:rPr>
              <a:t>,</a:t>
            </a:r>
            <a:r>
              <a:rPr sz="1800" spc="-55" dirty="0">
                <a:solidFill>
                  <a:srgbClr val="252525"/>
                </a:solidFill>
                <a:latin typeface="Carlito"/>
                <a:cs typeface="Carlito"/>
              </a:rPr>
              <a:t> </a:t>
            </a:r>
            <a:r>
              <a:rPr sz="1800" dirty="0">
                <a:solidFill>
                  <a:srgbClr val="252525"/>
                </a:solidFill>
                <a:latin typeface="Carlito"/>
                <a:cs typeface="Carlito"/>
              </a:rPr>
              <a:t>an</a:t>
            </a:r>
            <a:r>
              <a:rPr sz="1800" spc="-35" dirty="0">
                <a:solidFill>
                  <a:srgbClr val="252525"/>
                </a:solidFill>
                <a:latin typeface="Carlito"/>
                <a:cs typeface="Carlito"/>
              </a:rPr>
              <a:t> </a:t>
            </a:r>
            <a:r>
              <a:rPr sz="1800" spc="-10" dirty="0">
                <a:solidFill>
                  <a:srgbClr val="252525"/>
                </a:solidFill>
                <a:latin typeface="Carlito"/>
                <a:cs typeface="Carlito"/>
              </a:rPr>
              <a:t>online retailer</a:t>
            </a:r>
            <a:r>
              <a:rPr sz="1800" spc="-45" dirty="0">
                <a:solidFill>
                  <a:srgbClr val="252525"/>
                </a:solidFill>
                <a:latin typeface="Carlito"/>
                <a:cs typeface="Carlito"/>
              </a:rPr>
              <a:t> </a:t>
            </a:r>
            <a:r>
              <a:rPr sz="1800" dirty="0">
                <a:solidFill>
                  <a:srgbClr val="252525"/>
                </a:solidFill>
                <a:latin typeface="Carlito"/>
                <a:cs typeface="Carlito"/>
              </a:rPr>
              <a:t>which</a:t>
            </a:r>
            <a:r>
              <a:rPr sz="1800" spc="-40" dirty="0">
                <a:solidFill>
                  <a:srgbClr val="252525"/>
                </a:solidFill>
                <a:latin typeface="Carlito"/>
                <a:cs typeface="Carlito"/>
              </a:rPr>
              <a:t> </a:t>
            </a:r>
            <a:r>
              <a:rPr sz="1800" dirty="0">
                <a:solidFill>
                  <a:srgbClr val="252525"/>
                </a:solidFill>
                <a:latin typeface="Carlito"/>
                <a:cs typeface="Carlito"/>
              </a:rPr>
              <a:t>has</a:t>
            </a:r>
            <a:r>
              <a:rPr sz="1800" spc="-40" dirty="0">
                <a:solidFill>
                  <a:srgbClr val="252525"/>
                </a:solidFill>
                <a:latin typeface="Carlito"/>
                <a:cs typeface="Carlito"/>
              </a:rPr>
              <a:t> </a:t>
            </a:r>
            <a:r>
              <a:rPr sz="1800" dirty="0">
                <a:solidFill>
                  <a:srgbClr val="252525"/>
                </a:solidFill>
                <a:latin typeface="Carlito"/>
                <a:cs typeface="Carlito"/>
              </a:rPr>
              <a:t>just</a:t>
            </a:r>
            <a:r>
              <a:rPr sz="1800" spc="-55" dirty="0">
                <a:solidFill>
                  <a:srgbClr val="252525"/>
                </a:solidFill>
                <a:latin typeface="Carlito"/>
                <a:cs typeface="Carlito"/>
              </a:rPr>
              <a:t> </a:t>
            </a:r>
            <a:r>
              <a:rPr sz="1800" dirty="0">
                <a:solidFill>
                  <a:srgbClr val="252525"/>
                </a:solidFill>
                <a:latin typeface="Carlito"/>
                <a:cs typeface="Carlito"/>
              </a:rPr>
              <a:t>launched</a:t>
            </a:r>
            <a:r>
              <a:rPr sz="1800" spc="-35" dirty="0">
                <a:solidFill>
                  <a:srgbClr val="252525"/>
                </a:solidFill>
                <a:latin typeface="Carlito"/>
                <a:cs typeface="Carlito"/>
              </a:rPr>
              <a:t> </a:t>
            </a:r>
            <a:r>
              <a:rPr sz="1800" dirty="0">
                <a:solidFill>
                  <a:srgbClr val="252525"/>
                </a:solidFill>
                <a:latin typeface="Carlito"/>
                <a:cs typeface="Carlito"/>
              </a:rPr>
              <a:t>their</a:t>
            </a:r>
            <a:r>
              <a:rPr sz="1800" spc="-45" dirty="0">
                <a:solidFill>
                  <a:srgbClr val="252525"/>
                </a:solidFill>
                <a:latin typeface="Carlito"/>
                <a:cs typeface="Carlito"/>
              </a:rPr>
              <a:t> </a:t>
            </a:r>
            <a:r>
              <a:rPr sz="1800" dirty="0">
                <a:solidFill>
                  <a:srgbClr val="252525"/>
                </a:solidFill>
                <a:latin typeface="Carlito"/>
                <a:cs typeface="Carlito"/>
              </a:rPr>
              <a:t>first</a:t>
            </a:r>
            <a:r>
              <a:rPr sz="1800" spc="-55" dirty="0">
                <a:solidFill>
                  <a:srgbClr val="252525"/>
                </a:solidFill>
                <a:latin typeface="Carlito"/>
                <a:cs typeface="Carlito"/>
              </a:rPr>
              <a:t> </a:t>
            </a:r>
            <a:r>
              <a:rPr sz="1800" spc="-10" dirty="0">
                <a:solidFill>
                  <a:srgbClr val="252525"/>
                </a:solidFill>
                <a:latin typeface="Carlito"/>
                <a:cs typeface="Carlito"/>
              </a:rPr>
              <a:t>product.</a:t>
            </a:r>
            <a:endParaRPr sz="1800" dirty="0">
              <a:latin typeface="Carlito"/>
              <a:cs typeface="Carlito"/>
            </a:endParaRPr>
          </a:p>
        </p:txBody>
      </p:sp>
      <p:sp>
        <p:nvSpPr>
          <p:cNvPr id="5" name="object 5"/>
          <p:cNvSpPr txBox="1"/>
          <p:nvPr/>
        </p:nvSpPr>
        <p:spPr>
          <a:xfrm>
            <a:off x="703072" y="1347723"/>
            <a:ext cx="1621790" cy="655955"/>
          </a:xfrm>
          <a:prstGeom prst="rect">
            <a:avLst/>
          </a:prstGeom>
        </p:spPr>
        <p:txBody>
          <a:bodyPr vert="horz" wrap="square" lIns="0" tIns="12700" rIns="0" bIns="0" rtlCol="0">
            <a:spAutoFit/>
          </a:bodyPr>
          <a:lstStyle/>
          <a:p>
            <a:pPr marR="12065" algn="r">
              <a:lnSpc>
                <a:spcPts val="2000"/>
              </a:lnSpc>
              <a:spcBef>
                <a:spcPts val="100"/>
              </a:spcBef>
            </a:pPr>
            <a:r>
              <a:rPr sz="2000" spc="-25" dirty="0">
                <a:solidFill>
                  <a:srgbClr val="404040"/>
                </a:solidFill>
                <a:latin typeface="Carlito"/>
                <a:cs typeface="Carlito"/>
              </a:rPr>
              <a:t>THE</a:t>
            </a:r>
            <a:endParaRPr sz="2000" dirty="0">
              <a:latin typeface="Carlito"/>
              <a:cs typeface="Carlito"/>
            </a:endParaRPr>
          </a:p>
          <a:p>
            <a:pPr marL="12700">
              <a:lnSpc>
                <a:spcPts val="2960"/>
              </a:lnSpc>
            </a:pPr>
            <a:r>
              <a:rPr sz="2800" b="1" spc="-35" dirty="0">
                <a:solidFill>
                  <a:srgbClr val="2E5496"/>
                </a:solidFill>
                <a:latin typeface="Carlito"/>
                <a:cs typeface="Carlito"/>
              </a:rPr>
              <a:t>SITUATION</a:t>
            </a:r>
            <a:endParaRPr sz="2800" dirty="0">
              <a:latin typeface="Carlito"/>
              <a:cs typeface="Carlito"/>
            </a:endParaRPr>
          </a:p>
        </p:txBody>
      </p:sp>
      <p:sp>
        <p:nvSpPr>
          <p:cNvPr id="6" name="object 6"/>
          <p:cNvSpPr/>
          <p:nvPr/>
        </p:nvSpPr>
        <p:spPr>
          <a:xfrm>
            <a:off x="2488310" y="1187577"/>
            <a:ext cx="0" cy="983615"/>
          </a:xfrm>
          <a:custGeom>
            <a:avLst/>
            <a:gdLst/>
            <a:ahLst/>
            <a:cxnLst/>
            <a:rect l="l" t="t" r="r" b="b"/>
            <a:pathLst>
              <a:path h="983614">
                <a:moveTo>
                  <a:pt x="0" y="0"/>
                </a:moveTo>
                <a:lnTo>
                  <a:pt x="0" y="983107"/>
                </a:lnTo>
              </a:path>
            </a:pathLst>
          </a:custGeom>
          <a:ln w="9906">
            <a:solidFill>
              <a:srgbClr val="A6A6A6"/>
            </a:solidFill>
          </a:ln>
        </p:spPr>
        <p:txBody>
          <a:bodyPr wrap="square" lIns="0" tIns="0" rIns="0" bIns="0" rtlCol="0"/>
          <a:lstStyle/>
          <a:p>
            <a:endParaRPr dirty="0"/>
          </a:p>
        </p:txBody>
      </p:sp>
      <p:sp>
        <p:nvSpPr>
          <p:cNvPr id="7" name="object 7"/>
          <p:cNvSpPr txBox="1"/>
          <p:nvPr/>
        </p:nvSpPr>
        <p:spPr>
          <a:xfrm>
            <a:off x="2693161" y="2701797"/>
            <a:ext cx="8744585"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52525"/>
                </a:solidFill>
                <a:latin typeface="Carlito"/>
                <a:cs typeface="Carlito"/>
              </a:rPr>
              <a:t>As</a:t>
            </a:r>
            <a:r>
              <a:rPr sz="1800" spc="-35" dirty="0">
                <a:solidFill>
                  <a:srgbClr val="252525"/>
                </a:solidFill>
                <a:latin typeface="Carlito"/>
                <a:cs typeface="Carlito"/>
              </a:rPr>
              <a:t> </a:t>
            </a:r>
            <a:r>
              <a:rPr sz="1800" dirty="0">
                <a:solidFill>
                  <a:srgbClr val="252525"/>
                </a:solidFill>
                <a:latin typeface="Carlito"/>
                <a:cs typeface="Carlito"/>
              </a:rPr>
              <a:t>a</a:t>
            </a:r>
            <a:r>
              <a:rPr sz="1800" spc="-35" dirty="0">
                <a:solidFill>
                  <a:srgbClr val="252525"/>
                </a:solidFill>
                <a:latin typeface="Carlito"/>
                <a:cs typeface="Carlito"/>
              </a:rPr>
              <a:t> </a:t>
            </a:r>
            <a:r>
              <a:rPr sz="1800" dirty="0">
                <a:solidFill>
                  <a:srgbClr val="252525"/>
                </a:solidFill>
                <a:latin typeface="Carlito"/>
                <a:cs typeface="Carlito"/>
              </a:rPr>
              <a:t>member</a:t>
            </a:r>
            <a:r>
              <a:rPr sz="1800" spc="-20" dirty="0">
                <a:solidFill>
                  <a:srgbClr val="252525"/>
                </a:solidFill>
                <a:latin typeface="Carlito"/>
                <a:cs typeface="Carlito"/>
              </a:rPr>
              <a:t> </a:t>
            </a:r>
            <a:r>
              <a:rPr sz="1800" dirty="0">
                <a:solidFill>
                  <a:srgbClr val="252525"/>
                </a:solidFill>
                <a:latin typeface="Carlito"/>
                <a:cs typeface="Carlito"/>
              </a:rPr>
              <a:t>of</a:t>
            </a:r>
            <a:r>
              <a:rPr sz="1800" spc="-25" dirty="0">
                <a:solidFill>
                  <a:srgbClr val="252525"/>
                </a:solidFill>
                <a:latin typeface="Carlito"/>
                <a:cs typeface="Carlito"/>
              </a:rPr>
              <a:t> </a:t>
            </a:r>
            <a:r>
              <a:rPr sz="1800" dirty="0">
                <a:solidFill>
                  <a:srgbClr val="252525"/>
                </a:solidFill>
                <a:latin typeface="Carlito"/>
                <a:cs typeface="Carlito"/>
              </a:rPr>
              <a:t>the</a:t>
            </a:r>
            <a:r>
              <a:rPr sz="1800" spc="-25" dirty="0">
                <a:solidFill>
                  <a:srgbClr val="252525"/>
                </a:solidFill>
                <a:latin typeface="Carlito"/>
                <a:cs typeface="Carlito"/>
              </a:rPr>
              <a:t> </a:t>
            </a:r>
            <a:r>
              <a:rPr sz="1800" spc="-10" dirty="0">
                <a:solidFill>
                  <a:srgbClr val="252525"/>
                </a:solidFill>
                <a:latin typeface="Carlito"/>
                <a:cs typeface="Carlito"/>
              </a:rPr>
              <a:t>startup</a:t>
            </a:r>
            <a:r>
              <a:rPr sz="1800" spc="-30" dirty="0">
                <a:solidFill>
                  <a:srgbClr val="252525"/>
                </a:solidFill>
                <a:latin typeface="Carlito"/>
                <a:cs typeface="Carlito"/>
              </a:rPr>
              <a:t> </a:t>
            </a:r>
            <a:r>
              <a:rPr sz="1800" dirty="0">
                <a:solidFill>
                  <a:srgbClr val="252525"/>
                </a:solidFill>
                <a:latin typeface="Carlito"/>
                <a:cs typeface="Carlito"/>
              </a:rPr>
              <a:t>team,</a:t>
            </a:r>
            <a:r>
              <a:rPr sz="1800" spc="-20" dirty="0">
                <a:solidFill>
                  <a:srgbClr val="252525"/>
                </a:solidFill>
                <a:latin typeface="Carlito"/>
                <a:cs typeface="Carlito"/>
              </a:rPr>
              <a:t> </a:t>
            </a:r>
            <a:r>
              <a:rPr sz="1800" dirty="0">
                <a:solidFill>
                  <a:srgbClr val="252525"/>
                </a:solidFill>
                <a:latin typeface="Carlito"/>
                <a:cs typeface="Carlito"/>
              </a:rPr>
              <a:t>you</a:t>
            </a:r>
            <a:r>
              <a:rPr sz="1800" spc="-25" dirty="0">
                <a:solidFill>
                  <a:srgbClr val="252525"/>
                </a:solidFill>
                <a:latin typeface="Carlito"/>
                <a:cs typeface="Carlito"/>
              </a:rPr>
              <a:t> </a:t>
            </a:r>
            <a:r>
              <a:rPr sz="1800" dirty="0">
                <a:solidFill>
                  <a:srgbClr val="252525"/>
                </a:solidFill>
                <a:latin typeface="Carlito"/>
                <a:cs typeface="Carlito"/>
              </a:rPr>
              <a:t>will</a:t>
            </a:r>
            <a:r>
              <a:rPr sz="1800" spc="-30" dirty="0">
                <a:solidFill>
                  <a:srgbClr val="252525"/>
                </a:solidFill>
                <a:latin typeface="Carlito"/>
                <a:cs typeface="Carlito"/>
              </a:rPr>
              <a:t> </a:t>
            </a:r>
            <a:r>
              <a:rPr sz="1800" dirty="0">
                <a:solidFill>
                  <a:srgbClr val="252525"/>
                </a:solidFill>
                <a:latin typeface="Carlito"/>
                <a:cs typeface="Carlito"/>
              </a:rPr>
              <a:t>work</a:t>
            </a:r>
            <a:r>
              <a:rPr sz="1800" spc="-30" dirty="0">
                <a:solidFill>
                  <a:srgbClr val="252525"/>
                </a:solidFill>
                <a:latin typeface="Carlito"/>
                <a:cs typeface="Carlito"/>
              </a:rPr>
              <a:t> </a:t>
            </a:r>
            <a:r>
              <a:rPr sz="1800" dirty="0">
                <a:solidFill>
                  <a:srgbClr val="252525"/>
                </a:solidFill>
                <a:latin typeface="Carlito"/>
                <a:cs typeface="Carlito"/>
              </a:rPr>
              <a:t>with</a:t>
            </a:r>
            <a:r>
              <a:rPr sz="1800" spc="-15" dirty="0">
                <a:solidFill>
                  <a:srgbClr val="252525"/>
                </a:solidFill>
                <a:latin typeface="Carlito"/>
                <a:cs typeface="Carlito"/>
              </a:rPr>
              <a:t> </a:t>
            </a:r>
            <a:r>
              <a:rPr sz="1800" dirty="0">
                <a:solidFill>
                  <a:srgbClr val="252525"/>
                </a:solidFill>
                <a:latin typeface="Carlito"/>
                <a:cs typeface="Carlito"/>
              </a:rPr>
              <a:t>the</a:t>
            </a:r>
            <a:r>
              <a:rPr sz="1800" spc="-10" dirty="0">
                <a:solidFill>
                  <a:srgbClr val="252525"/>
                </a:solidFill>
                <a:latin typeface="Carlito"/>
                <a:cs typeface="Carlito"/>
              </a:rPr>
              <a:t> </a:t>
            </a:r>
            <a:r>
              <a:rPr sz="1800" i="1" dirty="0">
                <a:solidFill>
                  <a:srgbClr val="252525"/>
                </a:solidFill>
                <a:latin typeface="Carlito"/>
                <a:cs typeface="Carlito"/>
              </a:rPr>
              <a:t>CEO</a:t>
            </a:r>
            <a:r>
              <a:rPr sz="1800" dirty="0">
                <a:solidFill>
                  <a:srgbClr val="252525"/>
                </a:solidFill>
                <a:latin typeface="Carlito"/>
                <a:cs typeface="Carlito"/>
              </a:rPr>
              <a:t>,</a:t>
            </a:r>
            <a:r>
              <a:rPr sz="1800" spc="-30" dirty="0">
                <a:solidFill>
                  <a:srgbClr val="252525"/>
                </a:solidFill>
                <a:latin typeface="Carlito"/>
                <a:cs typeface="Carlito"/>
              </a:rPr>
              <a:t> </a:t>
            </a:r>
            <a:r>
              <a:rPr sz="1800" dirty="0">
                <a:solidFill>
                  <a:srgbClr val="252525"/>
                </a:solidFill>
                <a:latin typeface="Carlito"/>
                <a:cs typeface="Carlito"/>
              </a:rPr>
              <a:t>the</a:t>
            </a:r>
            <a:r>
              <a:rPr sz="1800" spc="-20" dirty="0">
                <a:solidFill>
                  <a:srgbClr val="252525"/>
                </a:solidFill>
                <a:latin typeface="Carlito"/>
                <a:cs typeface="Carlito"/>
              </a:rPr>
              <a:t> </a:t>
            </a:r>
            <a:r>
              <a:rPr sz="1800" i="1" dirty="0">
                <a:solidFill>
                  <a:srgbClr val="252525"/>
                </a:solidFill>
                <a:latin typeface="Carlito"/>
                <a:cs typeface="Carlito"/>
              </a:rPr>
              <a:t>Head</a:t>
            </a:r>
            <a:r>
              <a:rPr sz="1800" i="1" spc="-25" dirty="0">
                <a:solidFill>
                  <a:srgbClr val="252525"/>
                </a:solidFill>
                <a:latin typeface="Carlito"/>
                <a:cs typeface="Carlito"/>
              </a:rPr>
              <a:t> </a:t>
            </a:r>
            <a:r>
              <a:rPr sz="1800" i="1" dirty="0">
                <a:solidFill>
                  <a:srgbClr val="252525"/>
                </a:solidFill>
                <a:latin typeface="Carlito"/>
                <a:cs typeface="Carlito"/>
              </a:rPr>
              <a:t>of</a:t>
            </a:r>
            <a:r>
              <a:rPr sz="1800" i="1" spc="-20" dirty="0">
                <a:solidFill>
                  <a:srgbClr val="252525"/>
                </a:solidFill>
                <a:latin typeface="Carlito"/>
                <a:cs typeface="Carlito"/>
              </a:rPr>
              <a:t> </a:t>
            </a:r>
            <a:r>
              <a:rPr sz="1800" i="1" spc="-10" dirty="0">
                <a:solidFill>
                  <a:srgbClr val="252525"/>
                </a:solidFill>
                <a:latin typeface="Carlito"/>
                <a:cs typeface="Carlito"/>
              </a:rPr>
              <a:t>Marketing</a:t>
            </a:r>
            <a:r>
              <a:rPr sz="1800" spc="-10" dirty="0">
                <a:solidFill>
                  <a:srgbClr val="252525"/>
                </a:solidFill>
                <a:latin typeface="Carlito"/>
                <a:cs typeface="Carlito"/>
              </a:rPr>
              <a:t>,</a:t>
            </a:r>
            <a:r>
              <a:rPr sz="1800" spc="-30" dirty="0">
                <a:solidFill>
                  <a:srgbClr val="252525"/>
                </a:solidFill>
                <a:latin typeface="Carlito"/>
                <a:cs typeface="Carlito"/>
              </a:rPr>
              <a:t> </a:t>
            </a:r>
            <a:r>
              <a:rPr sz="1800" dirty="0">
                <a:solidFill>
                  <a:srgbClr val="252525"/>
                </a:solidFill>
                <a:latin typeface="Carlito"/>
                <a:cs typeface="Carlito"/>
              </a:rPr>
              <a:t>and</a:t>
            </a:r>
            <a:r>
              <a:rPr sz="1800" spc="-25" dirty="0">
                <a:solidFill>
                  <a:srgbClr val="252525"/>
                </a:solidFill>
                <a:latin typeface="Carlito"/>
                <a:cs typeface="Carlito"/>
              </a:rPr>
              <a:t> the</a:t>
            </a:r>
            <a:endParaRPr sz="1800" dirty="0">
              <a:latin typeface="Carlito"/>
              <a:cs typeface="Carlito"/>
            </a:endParaRPr>
          </a:p>
          <a:p>
            <a:pPr marL="12700">
              <a:lnSpc>
                <a:spcPct val="100000"/>
              </a:lnSpc>
            </a:pPr>
            <a:r>
              <a:rPr sz="1800" i="1" spc="-10" dirty="0">
                <a:solidFill>
                  <a:srgbClr val="252525"/>
                </a:solidFill>
                <a:latin typeface="Carlito"/>
                <a:cs typeface="Carlito"/>
              </a:rPr>
              <a:t>Website</a:t>
            </a:r>
            <a:r>
              <a:rPr sz="1800" i="1" spc="-40" dirty="0">
                <a:solidFill>
                  <a:srgbClr val="252525"/>
                </a:solidFill>
                <a:latin typeface="Carlito"/>
                <a:cs typeface="Carlito"/>
              </a:rPr>
              <a:t> </a:t>
            </a:r>
            <a:r>
              <a:rPr sz="1800" i="1" dirty="0">
                <a:solidFill>
                  <a:srgbClr val="252525"/>
                </a:solidFill>
                <a:latin typeface="Carlito"/>
                <a:cs typeface="Carlito"/>
              </a:rPr>
              <a:t>Manager</a:t>
            </a:r>
            <a:r>
              <a:rPr sz="1800" i="1" spc="-45" dirty="0">
                <a:solidFill>
                  <a:srgbClr val="252525"/>
                </a:solidFill>
                <a:latin typeface="Carlito"/>
                <a:cs typeface="Carlito"/>
              </a:rPr>
              <a:t> </a:t>
            </a:r>
            <a:r>
              <a:rPr sz="1800" dirty="0">
                <a:solidFill>
                  <a:srgbClr val="252525"/>
                </a:solidFill>
                <a:latin typeface="Carlito"/>
                <a:cs typeface="Carlito"/>
              </a:rPr>
              <a:t>to</a:t>
            </a:r>
            <a:r>
              <a:rPr sz="1800" spc="-40" dirty="0">
                <a:solidFill>
                  <a:srgbClr val="252525"/>
                </a:solidFill>
                <a:latin typeface="Carlito"/>
                <a:cs typeface="Carlito"/>
              </a:rPr>
              <a:t> </a:t>
            </a:r>
            <a:r>
              <a:rPr sz="1800" dirty="0">
                <a:solidFill>
                  <a:srgbClr val="252525"/>
                </a:solidFill>
                <a:latin typeface="Carlito"/>
                <a:cs typeface="Carlito"/>
              </a:rPr>
              <a:t>help</a:t>
            </a:r>
            <a:r>
              <a:rPr sz="1800" spc="-25" dirty="0">
                <a:solidFill>
                  <a:srgbClr val="252525"/>
                </a:solidFill>
                <a:latin typeface="Carlito"/>
                <a:cs typeface="Carlito"/>
              </a:rPr>
              <a:t> </a:t>
            </a:r>
            <a:r>
              <a:rPr sz="1800" dirty="0">
                <a:solidFill>
                  <a:srgbClr val="252525"/>
                </a:solidFill>
                <a:latin typeface="Carlito"/>
                <a:cs typeface="Carlito"/>
              </a:rPr>
              <a:t>steer</a:t>
            </a:r>
            <a:r>
              <a:rPr sz="1800" spc="-40" dirty="0">
                <a:solidFill>
                  <a:srgbClr val="252525"/>
                </a:solidFill>
                <a:latin typeface="Carlito"/>
                <a:cs typeface="Carlito"/>
              </a:rPr>
              <a:t> </a:t>
            </a:r>
            <a:r>
              <a:rPr sz="1800" dirty="0">
                <a:solidFill>
                  <a:srgbClr val="252525"/>
                </a:solidFill>
                <a:latin typeface="Carlito"/>
                <a:cs typeface="Carlito"/>
              </a:rPr>
              <a:t>the</a:t>
            </a:r>
            <a:r>
              <a:rPr sz="1800" spc="-35" dirty="0">
                <a:solidFill>
                  <a:srgbClr val="252525"/>
                </a:solidFill>
                <a:latin typeface="Carlito"/>
                <a:cs typeface="Carlito"/>
              </a:rPr>
              <a:t> </a:t>
            </a:r>
            <a:r>
              <a:rPr sz="1800" spc="-10" dirty="0">
                <a:solidFill>
                  <a:srgbClr val="252525"/>
                </a:solidFill>
                <a:latin typeface="Carlito"/>
                <a:cs typeface="Carlito"/>
              </a:rPr>
              <a:t>business.</a:t>
            </a:r>
            <a:endParaRPr sz="1800" dirty="0">
              <a:latin typeface="Carlito"/>
              <a:cs typeface="Carlito"/>
            </a:endParaRPr>
          </a:p>
        </p:txBody>
      </p:sp>
      <p:sp>
        <p:nvSpPr>
          <p:cNvPr id="8" name="object 8"/>
          <p:cNvSpPr txBox="1"/>
          <p:nvPr/>
        </p:nvSpPr>
        <p:spPr>
          <a:xfrm>
            <a:off x="2693161" y="3479292"/>
            <a:ext cx="8158480" cy="574040"/>
          </a:xfrm>
          <a:prstGeom prst="rect">
            <a:avLst/>
          </a:prstGeom>
        </p:spPr>
        <p:txBody>
          <a:bodyPr vert="horz" wrap="square" lIns="0" tIns="12700" rIns="0" bIns="0" rtlCol="0">
            <a:spAutoFit/>
          </a:bodyPr>
          <a:lstStyle/>
          <a:p>
            <a:pPr marL="12700" marR="5080">
              <a:lnSpc>
                <a:spcPct val="100000"/>
              </a:lnSpc>
              <a:spcBef>
                <a:spcPts val="100"/>
              </a:spcBef>
            </a:pPr>
            <a:r>
              <a:rPr sz="1800" spc="-35" dirty="0">
                <a:solidFill>
                  <a:srgbClr val="252525"/>
                </a:solidFill>
                <a:latin typeface="Carlito"/>
                <a:cs typeface="Carlito"/>
              </a:rPr>
              <a:t>You</a:t>
            </a:r>
            <a:r>
              <a:rPr sz="1800" spc="-65" dirty="0">
                <a:solidFill>
                  <a:srgbClr val="252525"/>
                </a:solidFill>
                <a:latin typeface="Carlito"/>
                <a:cs typeface="Carlito"/>
              </a:rPr>
              <a:t> </a:t>
            </a:r>
            <a:r>
              <a:rPr sz="1800" dirty="0">
                <a:solidFill>
                  <a:srgbClr val="252525"/>
                </a:solidFill>
                <a:latin typeface="Carlito"/>
                <a:cs typeface="Carlito"/>
              </a:rPr>
              <a:t>will</a:t>
            </a:r>
            <a:r>
              <a:rPr sz="1800" spc="-50" dirty="0">
                <a:solidFill>
                  <a:srgbClr val="252525"/>
                </a:solidFill>
                <a:latin typeface="Carlito"/>
                <a:cs typeface="Carlito"/>
              </a:rPr>
              <a:t> </a:t>
            </a:r>
            <a:r>
              <a:rPr sz="1800" spc="-10" dirty="0">
                <a:solidFill>
                  <a:srgbClr val="252525"/>
                </a:solidFill>
                <a:latin typeface="Carlito"/>
                <a:cs typeface="Carlito"/>
              </a:rPr>
              <a:t>analyze</a:t>
            </a:r>
            <a:r>
              <a:rPr sz="1800" spc="-50" dirty="0">
                <a:solidFill>
                  <a:srgbClr val="252525"/>
                </a:solidFill>
                <a:latin typeface="Carlito"/>
                <a:cs typeface="Carlito"/>
              </a:rPr>
              <a:t> </a:t>
            </a:r>
            <a:r>
              <a:rPr sz="1800" dirty="0">
                <a:solidFill>
                  <a:srgbClr val="252525"/>
                </a:solidFill>
                <a:latin typeface="Carlito"/>
                <a:cs typeface="Carlito"/>
              </a:rPr>
              <a:t>and</a:t>
            </a:r>
            <a:r>
              <a:rPr sz="1800" spc="-50" dirty="0">
                <a:solidFill>
                  <a:srgbClr val="252525"/>
                </a:solidFill>
                <a:latin typeface="Carlito"/>
                <a:cs typeface="Carlito"/>
              </a:rPr>
              <a:t> </a:t>
            </a:r>
            <a:r>
              <a:rPr sz="1800" dirty="0">
                <a:solidFill>
                  <a:srgbClr val="252525"/>
                </a:solidFill>
                <a:latin typeface="Carlito"/>
                <a:cs typeface="Carlito"/>
              </a:rPr>
              <a:t>optimize</a:t>
            </a:r>
            <a:r>
              <a:rPr sz="1800" spc="-50" dirty="0">
                <a:solidFill>
                  <a:srgbClr val="252525"/>
                </a:solidFill>
                <a:latin typeface="Carlito"/>
                <a:cs typeface="Carlito"/>
              </a:rPr>
              <a:t> </a:t>
            </a:r>
            <a:r>
              <a:rPr sz="1800" spc="-10" dirty="0">
                <a:solidFill>
                  <a:srgbClr val="252525"/>
                </a:solidFill>
                <a:latin typeface="Carlito"/>
                <a:cs typeface="Carlito"/>
              </a:rPr>
              <a:t>marketing</a:t>
            </a:r>
            <a:r>
              <a:rPr sz="1800" spc="-55" dirty="0">
                <a:solidFill>
                  <a:srgbClr val="252525"/>
                </a:solidFill>
                <a:latin typeface="Carlito"/>
                <a:cs typeface="Carlito"/>
              </a:rPr>
              <a:t> </a:t>
            </a:r>
            <a:r>
              <a:rPr sz="1800" dirty="0">
                <a:solidFill>
                  <a:srgbClr val="252525"/>
                </a:solidFill>
                <a:latin typeface="Carlito"/>
                <a:cs typeface="Carlito"/>
              </a:rPr>
              <a:t>channels,</a:t>
            </a:r>
            <a:r>
              <a:rPr sz="1800" spc="-50" dirty="0">
                <a:solidFill>
                  <a:srgbClr val="252525"/>
                </a:solidFill>
                <a:latin typeface="Carlito"/>
                <a:cs typeface="Carlito"/>
              </a:rPr>
              <a:t> </a:t>
            </a:r>
            <a:r>
              <a:rPr sz="1800" dirty="0">
                <a:solidFill>
                  <a:srgbClr val="252525"/>
                </a:solidFill>
                <a:latin typeface="Carlito"/>
                <a:cs typeface="Carlito"/>
              </a:rPr>
              <a:t>measure</a:t>
            </a:r>
            <a:r>
              <a:rPr sz="1800" spc="-50" dirty="0">
                <a:solidFill>
                  <a:srgbClr val="252525"/>
                </a:solidFill>
                <a:latin typeface="Carlito"/>
                <a:cs typeface="Carlito"/>
              </a:rPr>
              <a:t> </a:t>
            </a:r>
            <a:r>
              <a:rPr sz="1800" dirty="0">
                <a:solidFill>
                  <a:srgbClr val="252525"/>
                </a:solidFill>
                <a:latin typeface="Carlito"/>
                <a:cs typeface="Carlito"/>
              </a:rPr>
              <a:t>and</a:t>
            </a:r>
            <a:r>
              <a:rPr sz="1800" spc="-45" dirty="0">
                <a:solidFill>
                  <a:srgbClr val="252525"/>
                </a:solidFill>
                <a:latin typeface="Carlito"/>
                <a:cs typeface="Carlito"/>
              </a:rPr>
              <a:t> </a:t>
            </a:r>
            <a:r>
              <a:rPr sz="1800" dirty="0">
                <a:solidFill>
                  <a:srgbClr val="252525"/>
                </a:solidFill>
                <a:latin typeface="Carlito"/>
                <a:cs typeface="Carlito"/>
              </a:rPr>
              <a:t>test</a:t>
            </a:r>
            <a:r>
              <a:rPr sz="1800" spc="-60" dirty="0">
                <a:solidFill>
                  <a:srgbClr val="252525"/>
                </a:solidFill>
                <a:latin typeface="Carlito"/>
                <a:cs typeface="Carlito"/>
              </a:rPr>
              <a:t> </a:t>
            </a:r>
            <a:r>
              <a:rPr sz="1800" dirty="0">
                <a:solidFill>
                  <a:srgbClr val="252525"/>
                </a:solidFill>
                <a:latin typeface="Carlito"/>
                <a:cs typeface="Carlito"/>
              </a:rPr>
              <a:t>website</a:t>
            </a:r>
            <a:r>
              <a:rPr sz="1800" spc="-40" dirty="0">
                <a:solidFill>
                  <a:srgbClr val="252525"/>
                </a:solidFill>
                <a:latin typeface="Carlito"/>
                <a:cs typeface="Carlito"/>
              </a:rPr>
              <a:t> </a:t>
            </a:r>
            <a:r>
              <a:rPr sz="1800" spc="-10" dirty="0">
                <a:solidFill>
                  <a:srgbClr val="252525"/>
                </a:solidFill>
                <a:latin typeface="Carlito"/>
                <a:cs typeface="Carlito"/>
              </a:rPr>
              <a:t>conversion performance,</a:t>
            </a:r>
            <a:r>
              <a:rPr sz="1800" spc="-45" dirty="0">
                <a:solidFill>
                  <a:srgbClr val="252525"/>
                </a:solidFill>
                <a:latin typeface="Carlito"/>
                <a:cs typeface="Carlito"/>
              </a:rPr>
              <a:t> </a:t>
            </a:r>
            <a:r>
              <a:rPr sz="1800" dirty="0">
                <a:solidFill>
                  <a:srgbClr val="252525"/>
                </a:solidFill>
                <a:latin typeface="Carlito"/>
                <a:cs typeface="Carlito"/>
              </a:rPr>
              <a:t>and</a:t>
            </a:r>
            <a:r>
              <a:rPr sz="1800" spc="-35" dirty="0">
                <a:solidFill>
                  <a:srgbClr val="252525"/>
                </a:solidFill>
                <a:latin typeface="Carlito"/>
                <a:cs typeface="Carlito"/>
              </a:rPr>
              <a:t> </a:t>
            </a:r>
            <a:r>
              <a:rPr sz="1800" dirty="0">
                <a:solidFill>
                  <a:srgbClr val="252525"/>
                </a:solidFill>
                <a:latin typeface="Carlito"/>
                <a:cs typeface="Carlito"/>
              </a:rPr>
              <a:t>use</a:t>
            </a:r>
            <a:r>
              <a:rPr sz="1800" spc="-35" dirty="0">
                <a:solidFill>
                  <a:srgbClr val="252525"/>
                </a:solidFill>
                <a:latin typeface="Carlito"/>
                <a:cs typeface="Carlito"/>
              </a:rPr>
              <a:t> </a:t>
            </a:r>
            <a:r>
              <a:rPr sz="1800" dirty="0">
                <a:solidFill>
                  <a:srgbClr val="252525"/>
                </a:solidFill>
                <a:latin typeface="Carlito"/>
                <a:cs typeface="Carlito"/>
              </a:rPr>
              <a:t>data</a:t>
            </a:r>
            <a:r>
              <a:rPr sz="1800" spc="-35" dirty="0">
                <a:solidFill>
                  <a:srgbClr val="252525"/>
                </a:solidFill>
                <a:latin typeface="Carlito"/>
                <a:cs typeface="Carlito"/>
              </a:rPr>
              <a:t> </a:t>
            </a:r>
            <a:r>
              <a:rPr sz="1800" dirty="0">
                <a:solidFill>
                  <a:srgbClr val="252525"/>
                </a:solidFill>
                <a:latin typeface="Carlito"/>
                <a:cs typeface="Carlito"/>
              </a:rPr>
              <a:t>to</a:t>
            </a:r>
            <a:r>
              <a:rPr sz="1800" spc="-45" dirty="0">
                <a:solidFill>
                  <a:srgbClr val="252525"/>
                </a:solidFill>
                <a:latin typeface="Carlito"/>
                <a:cs typeface="Carlito"/>
              </a:rPr>
              <a:t> </a:t>
            </a:r>
            <a:r>
              <a:rPr sz="1800" spc="-10" dirty="0">
                <a:solidFill>
                  <a:srgbClr val="252525"/>
                </a:solidFill>
                <a:latin typeface="Carlito"/>
                <a:cs typeface="Carlito"/>
              </a:rPr>
              <a:t>understand</a:t>
            </a:r>
            <a:r>
              <a:rPr sz="1800" spc="-30" dirty="0">
                <a:solidFill>
                  <a:srgbClr val="252525"/>
                </a:solidFill>
                <a:latin typeface="Carlito"/>
                <a:cs typeface="Carlito"/>
              </a:rPr>
              <a:t> </a:t>
            </a:r>
            <a:r>
              <a:rPr sz="1800" dirty="0">
                <a:solidFill>
                  <a:srgbClr val="252525"/>
                </a:solidFill>
                <a:latin typeface="Carlito"/>
                <a:cs typeface="Carlito"/>
              </a:rPr>
              <a:t>the</a:t>
            </a:r>
            <a:r>
              <a:rPr sz="1800" spc="-40" dirty="0">
                <a:solidFill>
                  <a:srgbClr val="252525"/>
                </a:solidFill>
                <a:latin typeface="Carlito"/>
                <a:cs typeface="Carlito"/>
              </a:rPr>
              <a:t> </a:t>
            </a:r>
            <a:r>
              <a:rPr sz="1800" dirty="0">
                <a:solidFill>
                  <a:srgbClr val="252525"/>
                </a:solidFill>
                <a:latin typeface="Carlito"/>
                <a:cs typeface="Carlito"/>
              </a:rPr>
              <a:t>impact</a:t>
            </a:r>
            <a:r>
              <a:rPr sz="1800" spc="-45" dirty="0">
                <a:solidFill>
                  <a:srgbClr val="252525"/>
                </a:solidFill>
                <a:latin typeface="Carlito"/>
                <a:cs typeface="Carlito"/>
              </a:rPr>
              <a:t> </a:t>
            </a:r>
            <a:r>
              <a:rPr sz="1800" dirty="0">
                <a:solidFill>
                  <a:srgbClr val="252525"/>
                </a:solidFill>
                <a:latin typeface="Carlito"/>
                <a:cs typeface="Carlito"/>
              </a:rPr>
              <a:t>of</a:t>
            </a:r>
            <a:r>
              <a:rPr sz="1800" spc="-40" dirty="0">
                <a:solidFill>
                  <a:srgbClr val="252525"/>
                </a:solidFill>
                <a:latin typeface="Carlito"/>
                <a:cs typeface="Carlito"/>
              </a:rPr>
              <a:t> </a:t>
            </a:r>
            <a:r>
              <a:rPr sz="1800" dirty="0">
                <a:solidFill>
                  <a:srgbClr val="252525"/>
                </a:solidFill>
                <a:latin typeface="Carlito"/>
                <a:cs typeface="Carlito"/>
              </a:rPr>
              <a:t>new</a:t>
            </a:r>
            <a:r>
              <a:rPr sz="1800" spc="-35" dirty="0">
                <a:solidFill>
                  <a:srgbClr val="252525"/>
                </a:solidFill>
                <a:latin typeface="Carlito"/>
                <a:cs typeface="Carlito"/>
              </a:rPr>
              <a:t> </a:t>
            </a:r>
            <a:r>
              <a:rPr sz="1800" dirty="0">
                <a:solidFill>
                  <a:srgbClr val="252525"/>
                </a:solidFill>
                <a:latin typeface="Carlito"/>
                <a:cs typeface="Carlito"/>
              </a:rPr>
              <a:t>product</a:t>
            </a:r>
            <a:r>
              <a:rPr sz="1800" spc="-35" dirty="0">
                <a:solidFill>
                  <a:srgbClr val="252525"/>
                </a:solidFill>
                <a:latin typeface="Carlito"/>
                <a:cs typeface="Carlito"/>
              </a:rPr>
              <a:t> </a:t>
            </a:r>
            <a:r>
              <a:rPr sz="1800" spc="-10" dirty="0">
                <a:solidFill>
                  <a:srgbClr val="252525"/>
                </a:solidFill>
                <a:latin typeface="Carlito"/>
                <a:cs typeface="Carlito"/>
              </a:rPr>
              <a:t>launches.</a:t>
            </a:r>
            <a:endParaRPr sz="1800" dirty="0">
              <a:latin typeface="Carlito"/>
              <a:cs typeface="Carlito"/>
            </a:endParaRPr>
          </a:p>
        </p:txBody>
      </p:sp>
      <p:sp>
        <p:nvSpPr>
          <p:cNvPr id="9" name="object 9"/>
          <p:cNvSpPr txBox="1"/>
          <p:nvPr/>
        </p:nvSpPr>
        <p:spPr>
          <a:xfrm>
            <a:off x="1467103" y="2904744"/>
            <a:ext cx="857250" cy="655955"/>
          </a:xfrm>
          <a:prstGeom prst="rect">
            <a:avLst/>
          </a:prstGeom>
        </p:spPr>
        <p:txBody>
          <a:bodyPr vert="horz" wrap="square" lIns="0" tIns="12065" rIns="0" bIns="0" rtlCol="0">
            <a:spAutoFit/>
          </a:bodyPr>
          <a:lstStyle/>
          <a:p>
            <a:pPr marL="434975">
              <a:lnSpc>
                <a:spcPts val="2000"/>
              </a:lnSpc>
              <a:spcBef>
                <a:spcPts val="95"/>
              </a:spcBef>
            </a:pPr>
            <a:r>
              <a:rPr sz="2000" spc="-25" dirty="0">
                <a:solidFill>
                  <a:srgbClr val="404040"/>
                </a:solidFill>
                <a:latin typeface="Carlito"/>
                <a:cs typeface="Carlito"/>
              </a:rPr>
              <a:t>THE</a:t>
            </a:r>
            <a:endParaRPr sz="2000" dirty="0">
              <a:latin typeface="Carlito"/>
              <a:cs typeface="Carlito"/>
            </a:endParaRPr>
          </a:p>
          <a:p>
            <a:pPr marL="12700">
              <a:lnSpc>
                <a:spcPts val="2960"/>
              </a:lnSpc>
            </a:pPr>
            <a:r>
              <a:rPr sz="2800" b="1" spc="-10" dirty="0">
                <a:solidFill>
                  <a:srgbClr val="2E5496"/>
                </a:solidFill>
                <a:latin typeface="Carlito"/>
                <a:cs typeface="Carlito"/>
              </a:rPr>
              <a:t>BRIEF</a:t>
            </a:r>
            <a:endParaRPr sz="2800" dirty="0">
              <a:latin typeface="Carlito"/>
              <a:cs typeface="Carlito"/>
            </a:endParaRPr>
          </a:p>
        </p:txBody>
      </p:sp>
      <p:sp>
        <p:nvSpPr>
          <p:cNvPr id="10" name="object 10"/>
          <p:cNvSpPr/>
          <p:nvPr/>
        </p:nvSpPr>
        <p:spPr>
          <a:xfrm>
            <a:off x="2488310" y="2461641"/>
            <a:ext cx="0" cy="1874520"/>
          </a:xfrm>
          <a:custGeom>
            <a:avLst/>
            <a:gdLst/>
            <a:ahLst/>
            <a:cxnLst/>
            <a:rect l="l" t="t" r="r" b="b"/>
            <a:pathLst>
              <a:path h="1874520">
                <a:moveTo>
                  <a:pt x="0" y="0"/>
                </a:moveTo>
                <a:lnTo>
                  <a:pt x="0" y="1874266"/>
                </a:lnTo>
              </a:path>
            </a:pathLst>
          </a:custGeom>
          <a:ln w="9906">
            <a:solidFill>
              <a:srgbClr val="A6A6A6"/>
            </a:solidFill>
          </a:ln>
        </p:spPr>
        <p:txBody>
          <a:bodyPr wrap="square" lIns="0" tIns="0" rIns="0" bIns="0" rtlCol="0"/>
          <a:lstStyle/>
          <a:p>
            <a:endParaRPr dirty="0"/>
          </a:p>
        </p:txBody>
      </p:sp>
      <p:sp>
        <p:nvSpPr>
          <p:cNvPr id="11" name="object 11"/>
          <p:cNvSpPr txBox="1"/>
          <p:nvPr/>
        </p:nvSpPr>
        <p:spPr>
          <a:xfrm>
            <a:off x="726440" y="4810759"/>
            <a:ext cx="1598295" cy="655955"/>
          </a:xfrm>
          <a:prstGeom prst="rect">
            <a:avLst/>
          </a:prstGeom>
        </p:spPr>
        <p:txBody>
          <a:bodyPr vert="horz" wrap="square" lIns="0" tIns="12065" rIns="0" bIns="0" rtlCol="0">
            <a:spAutoFit/>
          </a:bodyPr>
          <a:lstStyle/>
          <a:p>
            <a:pPr marR="12065" algn="r">
              <a:lnSpc>
                <a:spcPts val="2000"/>
              </a:lnSpc>
              <a:spcBef>
                <a:spcPts val="95"/>
              </a:spcBef>
            </a:pPr>
            <a:r>
              <a:rPr sz="2000" spc="-25" dirty="0">
                <a:solidFill>
                  <a:srgbClr val="404040"/>
                </a:solidFill>
                <a:latin typeface="Carlito"/>
                <a:cs typeface="Carlito"/>
              </a:rPr>
              <a:t>THE</a:t>
            </a:r>
            <a:endParaRPr sz="2000" dirty="0">
              <a:latin typeface="Carlito"/>
              <a:cs typeface="Carlito"/>
            </a:endParaRPr>
          </a:p>
          <a:p>
            <a:pPr marL="12700">
              <a:lnSpc>
                <a:spcPts val="2960"/>
              </a:lnSpc>
            </a:pPr>
            <a:r>
              <a:rPr sz="2800" b="1" spc="-10" dirty="0">
                <a:solidFill>
                  <a:srgbClr val="2E5496"/>
                </a:solidFill>
                <a:latin typeface="Carlito"/>
                <a:cs typeface="Carlito"/>
              </a:rPr>
              <a:t>OBJECTIVE</a:t>
            </a:r>
            <a:endParaRPr sz="2800" dirty="0">
              <a:latin typeface="Carlito"/>
              <a:cs typeface="Carlito"/>
            </a:endParaRPr>
          </a:p>
        </p:txBody>
      </p:sp>
      <p:sp>
        <p:nvSpPr>
          <p:cNvPr id="12" name="object 12"/>
          <p:cNvSpPr/>
          <p:nvPr/>
        </p:nvSpPr>
        <p:spPr>
          <a:xfrm>
            <a:off x="2488310" y="4659248"/>
            <a:ext cx="0" cy="1633220"/>
          </a:xfrm>
          <a:custGeom>
            <a:avLst/>
            <a:gdLst/>
            <a:ahLst/>
            <a:cxnLst/>
            <a:rect l="l" t="t" r="r" b="b"/>
            <a:pathLst>
              <a:path h="1633220">
                <a:moveTo>
                  <a:pt x="0" y="0"/>
                </a:moveTo>
                <a:lnTo>
                  <a:pt x="0" y="1632902"/>
                </a:lnTo>
              </a:path>
            </a:pathLst>
          </a:custGeom>
          <a:ln w="9906">
            <a:solidFill>
              <a:srgbClr val="A6A6A6"/>
            </a:solidFill>
          </a:ln>
        </p:spPr>
        <p:txBody>
          <a:bodyPr wrap="square" lIns="0" tIns="0" rIns="0" bIns="0" rtlCol="0"/>
          <a:lstStyle/>
          <a:p>
            <a:endParaRPr dirty="0"/>
          </a:p>
        </p:txBody>
      </p:sp>
      <p:sp>
        <p:nvSpPr>
          <p:cNvPr id="13" name="object 13"/>
          <p:cNvSpPr txBox="1"/>
          <p:nvPr/>
        </p:nvSpPr>
        <p:spPr>
          <a:xfrm>
            <a:off x="2693161" y="4824476"/>
            <a:ext cx="11087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252525"/>
                </a:solidFill>
                <a:latin typeface="Carlito"/>
                <a:cs typeface="Carlito"/>
              </a:rPr>
              <a:t>Use</a:t>
            </a:r>
            <a:r>
              <a:rPr sz="1800" b="1" spc="-30" dirty="0">
                <a:solidFill>
                  <a:srgbClr val="252525"/>
                </a:solidFill>
                <a:latin typeface="Carlito"/>
                <a:cs typeface="Carlito"/>
              </a:rPr>
              <a:t> </a:t>
            </a:r>
            <a:r>
              <a:rPr sz="1800" b="1" dirty="0">
                <a:solidFill>
                  <a:srgbClr val="252525"/>
                </a:solidFill>
                <a:latin typeface="Carlito"/>
                <a:cs typeface="Carlito"/>
              </a:rPr>
              <a:t>SQL</a:t>
            </a:r>
            <a:r>
              <a:rPr sz="1800" b="1" spc="-15" dirty="0">
                <a:solidFill>
                  <a:srgbClr val="252525"/>
                </a:solidFill>
                <a:latin typeface="Carlito"/>
                <a:cs typeface="Carlito"/>
              </a:rPr>
              <a:t> </a:t>
            </a:r>
            <a:r>
              <a:rPr sz="1800" b="1" spc="-25" dirty="0">
                <a:solidFill>
                  <a:srgbClr val="252525"/>
                </a:solidFill>
                <a:latin typeface="Carlito"/>
                <a:cs typeface="Carlito"/>
              </a:rPr>
              <a:t>to:</a:t>
            </a:r>
            <a:endParaRPr sz="1800" dirty="0">
              <a:latin typeface="Carlito"/>
              <a:cs typeface="Carlito"/>
            </a:endParaRPr>
          </a:p>
        </p:txBody>
      </p:sp>
      <p:sp>
        <p:nvSpPr>
          <p:cNvPr id="14" name="object 14"/>
          <p:cNvSpPr txBox="1"/>
          <p:nvPr/>
        </p:nvSpPr>
        <p:spPr>
          <a:xfrm>
            <a:off x="2693161" y="5176520"/>
            <a:ext cx="7822565" cy="757555"/>
          </a:xfrm>
          <a:prstGeom prst="rect">
            <a:avLst/>
          </a:prstGeom>
        </p:spPr>
        <p:txBody>
          <a:bodyPr vert="horz" wrap="square" lIns="0" tIns="12700" rIns="0" bIns="0" rtlCol="0">
            <a:spAutoFit/>
          </a:bodyPr>
          <a:lstStyle/>
          <a:p>
            <a:pPr marL="354965" indent="-342265">
              <a:lnSpc>
                <a:spcPct val="100000"/>
              </a:lnSpc>
              <a:spcBef>
                <a:spcPts val="100"/>
              </a:spcBef>
              <a:buFont typeface="Arial"/>
              <a:buChar char="•"/>
              <a:tabLst>
                <a:tab pos="354965" algn="l"/>
              </a:tabLst>
            </a:pPr>
            <a:r>
              <a:rPr sz="1600" i="1" dirty="0">
                <a:solidFill>
                  <a:srgbClr val="252525"/>
                </a:solidFill>
                <a:latin typeface="Carlito"/>
                <a:cs typeface="Carlito"/>
              </a:rPr>
              <a:t>Access</a:t>
            </a:r>
            <a:r>
              <a:rPr sz="1600" i="1" spc="-45" dirty="0">
                <a:solidFill>
                  <a:srgbClr val="252525"/>
                </a:solidFill>
                <a:latin typeface="Carlito"/>
                <a:cs typeface="Carlito"/>
              </a:rPr>
              <a:t> </a:t>
            </a:r>
            <a:r>
              <a:rPr sz="1600" i="1" dirty="0">
                <a:solidFill>
                  <a:srgbClr val="252525"/>
                </a:solidFill>
                <a:latin typeface="Carlito"/>
                <a:cs typeface="Carlito"/>
              </a:rPr>
              <a:t>and</a:t>
            </a:r>
            <a:r>
              <a:rPr sz="1600" i="1" spc="-40" dirty="0">
                <a:solidFill>
                  <a:srgbClr val="252525"/>
                </a:solidFill>
                <a:latin typeface="Carlito"/>
                <a:cs typeface="Carlito"/>
              </a:rPr>
              <a:t> </a:t>
            </a:r>
            <a:r>
              <a:rPr sz="1600" i="1" dirty="0">
                <a:solidFill>
                  <a:srgbClr val="252525"/>
                </a:solidFill>
                <a:latin typeface="Carlito"/>
                <a:cs typeface="Carlito"/>
              </a:rPr>
              <a:t>explore</a:t>
            </a:r>
            <a:r>
              <a:rPr sz="1600" i="1" spc="-60" dirty="0">
                <a:solidFill>
                  <a:srgbClr val="252525"/>
                </a:solidFill>
                <a:latin typeface="Carlito"/>
                <a:cs typeface="Carlito"/>
              </a:rPr>
              <a:t> </a:t>
            </a:r>
            <a:r>
              <a:rPr sz="1600" i="1" dirty="0">
                <a:solidFill>
                  <a:srgbClr val="252525"/>
                </a:solidFill>
                <a:latin typeface="Carlito"/>
                <a:cs typeface="Carlito"/>
              </a:rPr>
              <a:t>the</a:t>
            </a:r>
            <a:r>
              <a:rPr sz="1600" i="1" spc="-40" dirty="0">
                <a:solidFill>
                  <a:srgbClr val="252525"/>
                </a:solidFill>
                <a:latin typeface="Carlito"/>
                <a:cs typeface="Carlito"/>
              </a:rPr>
              <a:t> </a:t>
            </a:r>
            <a:r>
              <a:rPr sz="1600" i="1" dirty="0">
                <a:solidFill>
                  <a:srgbClr val="252525"/>
                </a:solidFill>
                <a:latin typeface="Carlito"/>
                <a:cs typeface="Carlito"/>
              </a:rPr>
              <a:t>Maven</a:t>
            </a:r>
            <a:r>
              <a:rPr sz="1600" i="1" spc="-50" dirty="0">
                <a:solidFill>
                  <a:srgbClr val="252525"/>
                </a:solidFill>
                <a:latin typeface="Carlito"/>
                <a:cs typeface="Carlito"/>
              </a:rPr>
              <a:t> </a:t>
            </a:r>
            <a:r>
              <a:rPr sz="1600" i="1" dirty="0">
                <a:solidFill>
                  <a:srgbClr val="252525"/>
                </a:solidFill>
                <a:latin typeface="Carlito"/>
                <a:cs typeface="Carlito"/>
              </a:rPr>
              <a:t>Fuzzy</a:t>
            </a:r>
            <a:r>
              <a:rPr sz="1600" i="1" spc="-30" dirty="0">
                <a:solidFill>
                  <a:srgbClr val="252525"/>
                </a:solidFill>
                <a:latin typeface="Carlito"/>
                <a:cs typeface="Carlito"/>
              </a:rPr>
              <a:t> </a:t>
            </a:r>
            <a:r>
              <a:rPr sz="1600" i="1" dirty="0">
                <a:solidFill>
                  <a:srgbClr val="252525"/>
                </a:solidFill>
                <a:latin typeface="Carlito"/>
                <a:cs typeface="Carlito"/>
              </a:rPr>
              <a:t>Factory</a:t>
            </a:r>
            <a:r>
              <a:rPr sz="1600" i="1" spc="-45" dirty="0">
                <a:solidFill>
                  <a:srgbClr val="252525"/>
                </a:solidFill>
                <a:latin typeface="Carlito"/>
                <a:cs typeface="Carlito"/>
              </a:rPr>
              <a:t> </a:t>
            </a:r>
            <a:r>
              <a:rPr sz="1600" i="1" spc="-10" dirty="0">
                <a:solidFill>
                  <a:srgbClr val="252525"/>
                </a:solidFill>
                <a:latin typeface="Carlito"/>
                <a:cs typeface="Carlito"/>
              </a:rPr>
              <a:t>database</a:t>
            </a:r>
            <a:endParaRPr sz="1600" dirty="0">
              <a:latin typeface="Carlito"/>
              <a:cs typeface="Carlito"/>
            </a:endParaRPr>
          </a:p>
          <a:p>
            <a:pPr marL="354965" indent="-342265">
              <a:lnSpc>
                <a:spcPct val="100000"/>
              </a:lnSpc>
              <a:buFont typeface="Arial"/>
              <a:buChar char="•"/>
              <a:tabLst>
                <a:tab pos="354965" algn="l"/>
              </a:tabLst>
            </a:pPr>
            <a:r>
              <a:rPr sz="1600" i="1" dirty="0">
                <a:solidFill>
                  <a:srgbClr val="252525"/>
                </a:solidFill>
                <a:latin typeface="Carlito"/>
                <a:cs typeface="Carlito"/>
              </a:rPr>
              <a:t>Become</a:t>
            </a:r>
            <a:r>
              <a:rPr sz="1600" i="1" spc="-45" dirty="0">
                <a:solidFill>
                  <a:srgbClr val="252525"/>
                </a:solidFill>
                <a:latin typeface="Carlito"/>
                <a:cs typeface="Carlito"/>
              </a:rPr>
              <a:t> </a:t>
            </a:r>
            <a:r>
              <a:rPr sz="1600" i="1" dirty="0">
                <a:solidFill>
                  <a:srgbClr val="252525"/>
                </a:solidFill>
                <a:latin typeface="Carlito"/>
                <a:cs typeface="Carlito"/>
              </a:rPr>
              <a:t>the</a:t>
            </a:r>
            <a:r>
              <a:rPr sz="1600" i="1" spc="-30" dirty="0">
                <a:solidFill>
                  <a:srgbClr val="252525"/>
                </a:solidFill>
                <a:latin typeface="Carlito"/>
                <a:cs typeface="Carlito"/>
              </a:rPr>
              <a:t> </a:t>
            </a:r>
            <a:r>
              <a:rPr sz="1600" i="1" dirty="0">
                <a:solidFill>
                  <a:srgbClr val="252525"/>
                </a:solidFill>
                <a:latin typeface="Carlito"/>
                <a:cs typeface="Carlito"/>
              </a:rPr>
              <a:t>data</a:t>
            </a:r>
            <a:r>
              <a:rPr sz="1600" i="1" spc="-25" dirty="0">
                <a:solidFill>
                  <a:srgbClr val="252525"/>
                </a:solidFill>
                <a:latin typeface="Carlito"/>
                <a:cs typeface="Carlito"/>
              </a:rPr>
              <a:t> </a:t>
            </a:r>
            <a:r>
              <a:rPr sz="1600" i="1" dirty="0">
                <a:solidFill>
                  <a:srgbClr val="252525"/>
                </a:solidFill>
                <a:latin typeface="Carlito"/>
                <a:cs typeface="Carlito"/>
              </a:rPr>
              <a:t>expert</a:t>
            </a:r>
            <a:r>
              <a:rPr sz="1600" i="1" spc="-50" dirty="0">
                <a:solidFill>
                  <a:srgbClr val="252525"/>
                </a:solidFill>
                <a:latin typeface="Carlito"/>
                <a:cs typeface="Carlito"/>
              </a:rPr>
              <a:t> </a:t>
            </a:r>
            <a:r>
              <a:rPr sz="1600" i="1" dirty="0">
                <a:solidFill>
                  <a:srgbClr val="252525"/>
                </a:solidFill>
                <a:latin typeface="Carlito"/>
                <a:cs typeface="Carlito"/>
              </a:rPr>
              <a:t>for</a:t>
            </a:r>
            <a:r>
              <a:rPr sz="1600" i="1" spc="-30" dirty="0">
                <a:solidFill>
                  <a:srgbClr val="252525"/>
                </a:solidFill>
                <a:latin typeface="Carlito"/>
                <a:cs typeface="Carlito"/>
              </a:rPr>
              <a:t> </a:t>
            </a:r>
            <a:r>
              <a:rPr sz="1600" i="1" dirty="0">
                <a:solidFill>
                  <a:srgbClr val="252525"/>
                </a:solidFill>
                <a:latin typeface="Carlito"/>
                <a:cs typeface="Carlito"/>
              </a:rPr>
              <a:t>the</a:t>
            </a:r>
            <a:r>
              <a:rPr sz="1600" i="1" spc="-30" dirty="0">
                <a:solidFill>
                  <a:srgbClr val="252525"/>
                </a:solidFill>
                <a:latin typeface="Carlito"/>
                <a:cs typeface="Carlito"/>
              </a:rPr>
              <a:t> </a:t>
            </a:r>
            <a:r>
              <a:rPr sz="1600" i="1" spc="-20" dirty="0">
                <a:solidFill>
                  <a:srgbClr val="252525"/>
                </a:solidFill>
                <a:latin typeface="Carlito"/>
                <a:cs typeface="Carlito"/>
              </a:rPr>
              <a:t>company,</a:t>
            </a:r>
            <a:r>
              <a:rPr sz="1600" i="1" spc="-35" dirty="0">
                <a:solidFill>
                  <a:srgbClr val="252525"/>
                </a:solidFill>
                <a:latin typeface="Carlito"/>
                <a:cs typeface="Carlito"/>
              </a:rPr>
              <a:t> </a:t>
            </a:r>
            <a:r>
              <a:rPr sz="1600" i="1" dirty="0">
                <a:solidFill>
                  <a:srgbClr val="252525"/>
                </a:solidFill>
                <a:latin typeface="Carlito"/>
                <a:cs typeface="Carlito"/>
              </a:rPr>
              <a:t>and</a:t>
            </a:r>
            <a:r>
              <a:rPr sz="1600" i="1" spc="-25" dirty="0">
                <a:solidFill>
                  <a:srgbClr val="252525"/>
                </a:solidFill>
                <a:latin typeface="Carlito"/>
                <a:cs typeface="Carlito"/>
              </a:rPr>
              <a:t> </a:t>
            </a:r>
            <a:r>
              <a:rPr sz="1600" i="1" dirty="0">
                <a:solidFill>
                  <a:srgbClr val="252525"/>
                </a:solidFill>
                <a:latin typeface="Carlito"/>
                <a:cs typeface="Carlito"/>
              </a:rPr>
              <a:t>the</a:t>
            </a:r>
            <a:r>
              <a:rPr sz="1600" i="1" spc="-35" dirty="0">
                <a:solidFill>
                  <a:srgbClr val="252525"/>
                </a:solidFill>
                <a:latin typeface="Carlito"/>
                <a:cs typeface="Carlito"/>
              </a:rPr>
              <a:t> </a:t>
            </a:r>
            <a:r>
              <a:rPr sz="1600" i="1" spc="-10" dirty="0">
                <a:solidFill>
                  <a:srgbClr val="252525"/>
                </a:solidFill>
                <a:latin typeface="Carlito"/>
                <a:cs typeface="Carlito"/>
              </a:rPr>
              <a:t>go-</a:t>
            </a:r>
            <a:r>
              <a:rPr sz="1600" i="1" dirty="0">
                <a:solidFill>
                  <a:srgbClr val="252525"/>
                </a:solidFill>
                <a:latin typeface="Carlito"/>
                <a:cs typeface="Carlito"/>
              </a:rPr>
              <a:t>to</a:t>
            </a:r>
            <a:r>
              <a:rPr sz="1600" i="1" spc="-25" dirty="0">
                <a:solidFill>
                  <a:srgbClr val="252525"/>
                </a:solidFill>
                <a:latin typeface="Carlito"/>
                <a:cs typeface="Carlito"/>
              </a:rPr>
              <a:t> </a:t>
            </a:r>
            <a:r>
              <a:rPr sz="1600" i="1" dirty="0">
                <a:solidFill>
                  <a:srgbClr val="252525"/>
                </a:solidFill>
                <a:latin typeface="Carlito"/>
                <a:cs typeface="Carlito"/>
              </a:rPr>
              <a:t>person</a:t>
            </a:r>
            <a:r>
              <a:rPr sz="1600" i="1" spc="-40" dirty="0">
                <a:solidFill>
                  <a:srgbClr val="252525"/>
                </a:solidFill>
                <a:latin typeface="Carlito"/>
                <a:cs typeface="Carlito"/>
              </a:rPr>
              <a:t> </a:t>
            </a:r>
            <a:r>
              <a:rPr sz="1600" i="1" dirty="0">
                <a:solidFill>
                  <a:srgbClr val="252525"/>
                </a:solidFill>
                <a:latin typeface="Carlito"/>
                <a:cs typeface="Carlito"/>
              </a:rPr>
              <a:t>for</a:t>
            </a:r>
            <a:r>
              <a:rPr sz="1600" i="1" spc="-30" dirty="0">
                <a:solidFill>
                  <a:srgbClr val="252525"/>
                </a:solidFill>
                <a:latin typeface="Carlito"/>
                <a:cs typeface="Carlito"/>
              </a:rPr>
              <a:t> </a:t>
            </a:r>
            <a:r>
              <a:rPr sz="1600" i="1" dirty="0">
                <a:solidFill>
                  <a:srgbClr val="252525"/>
                </a:solidFill>
                <a:latin typeface="Carlito"/>
                <a:cs typeface="Carlito"/>
              </a:rPr>
              <a:t>mission</a:t>
            </a:r>
            <a:r>
              <a:rPr sz="1600" i="1" spc="-35" dirty="0">
                <a:solidFill>
                  <a:srgbClr val="252525"/>
                </a:solidFill>
                <a:latin typeface="Carlito"/>
                <a:cs typeface="Carlito"/>
              </a:rPr>
              <a:t> </a:t>
            </a:r>
            <a:r>
              <a:rPr sz="1600" i="1" dirty="0">
                <a:solidFill>
                  <a:srgbClr val="252525"/>
                </a:solidFill>
                <a:latin typeface="Carlito"/>
                <a:cs typeface="Carlito"/>
              </a:rPr>
              <a:t>critical</a:t>
            </a:r>
            <a:r>
              <a:rPr sz="1600" i="1" spc="-45" dirty="0">
                <a:solidFill>
                  <a:srgbClr val="252525"/>
                </a:solidFill>
                <a:latin typeface="Carlito"/>
                <a:cs typeface="Carlito"/>
              </a:rPr>
              <a:t> </a:t>
            </a:r>
            <a:r>
              <a:rPr sz="1600" i="1" spc="-10" dirty="0">
                <a:solidFill>
                  <a:srgbClr val="252525"/>
                </a:solidFill>
                <a:latin typeface="Carlito"/>
                <a:cs typeface="Carlito"/>
              </a:rPr>
              <a:t>analyses</a:t>
            </a:r>
            <a:endParaRPr sz="1600" dirty="0">
              <a:latin typeface="Carlito"/>
              <a:cs typeface="Carlito"/>
            </a:endParaRPr>
          </a:p>
          <a:p>
            <a:pPr marL="354965" indent="-342265">
              <a:lnSpc>
                <a:spcPct val="100000"/>
              </a:lnSpc>
              <a:buFont typeface="Arial"/>
              <a:buChar char="•"/>
              <a:tabLst>
                <a:tab pos="354965" algn="l"/>
              </a:tabLst>
            </a:pPr>
            <a:r>
              <a:rPr sz="1600" i="1" dirty="0">
                <a:solidFill>
                  <a:srgbClr val="252525"/>
                </a:solidFill>
                <a:latin typeface="Carlito"/>
                <a:cs typeface="Carlito"/>
              </a:rPr>
              <a:t>Analyze</a:t>
            </a:r>
            <a:r>
              <a:rPr sz="1600" i="1" spc="-50" dirty="0">
                <a:solidFill>
                  <a:srgbClr val="252525"/>
                </a:solidFill>
                <a:latin typeface="Carlito"/>
                <a:cs typeface="Carlito"/>
              </a:rPr>
              <a:t> </a:t>
            </a:r>
            <a:r>
              <a:rPr sz="1600" i="1" dirty="0">
                <a:solidFill>
                  <a:srgbClr val="252525"/>
                </a:solidFill>
                <a:latin typeface="Carlito"/>
                <a:cs typeface="Carlito"/>
              </a:rPr>
              <a:t>and</a:t>
            </a:r>
            <a:r>
              <a:rPr sz="1600" i="1" spc="-50" dirty="0">
                <a:solidFill>
                  <a:srgbClr val="252525"/>
                </a:solidFill>
                <a:latin typeface="Carlito"/>
                <a:cs typeface="Carlito"/>
              </a:rPr>
              <a:t> </a:t>
            </a:r>
            <a:r>
              <a:rPr sz="1600" i="1" dirty="0">
                <a:solidFill>
                  <a:srgbClr val="252525"/>
                </a:solidFill>
                <a:latin typeface="Carlito"/>
                <a:cs typeface="Carlito"/>
              </a:rPr>
              <a:t>optimize</a:t>
            </a:r>
            <a:r>
              <a:rPr sz="1600" i="1" spc="-45" dirty="0">
                <a:solidFill>
                  <a:srgbClr val="252525"/>
                </a:solidFill>
                <a:latin typeface="Carlito"/>
                <a:cs typeface="Carlito"/>
              </a:rPr>
              <a:t> </a:t>
            </a:r>
            <a:r>
              <a:rPr sz="1600" i="1" dirty="0">
                <a:solidFill>
                  <a:srgbClr val="252525"/>
                </a:solidFill>
                <a:latin typeface="Carlito"/>
                <a:cs typeface="Carlito"/>
              </a:rPr>
              <a:t>the</a:t>
            </a:r>
            <a:r>
              <a:rPr sz="1600" i="1" spc="-50" dirty="0">
                <a:solidFill>
                  <a:srgbClr val="252525"/>
                </a:solidFill>
                <a:latin typeface="Carlito"/>
                <a:cs typeface="Carlito"/>
              </a:rPr>
              <a:t> </a:t>
            </a:r>
            <a:r>
              <a:rPr sz="1600" i="1" dirty="0">
                <a:solidFill>
                  <a:srgbClr val="252525"/>
                </a:solidFill>
                <a:latin typeface="Carlito"/>
                <a:cs typeface="Carlito"/>
              </a:rPr>
              <a:t>business’</a:t>
            </a:r>
            <a:r>
              <a:rPr sz="1600" i="1" spc="-50" dirty="0">
                <a:solidFill>
                  <a:srgbClr val="252525"/>
                </a:solidFill>
                <a:latin typeface="Carlito"/>
                <a:cs typeface="Carlito"/>
              </a:rPr>
              <a:t> </a:t>
            </a:r>
            <a:r>
              <a:rPr sz="1600" i="1" dirty="0">
                <a:solidFill>
                  <a:srgbClr val="252525"/>
                </a:solidFill>
                <a:latin typeface="Carlito"/>
                <a:cs typeface="Carlito"/>
              </a:rPr>
              <a:t>marketing</a:t>
            </a:r>
            <a:r>
              <a:rPr sz="1600" i="1" spc="-50" dirty="0">
                <a:solidFill>
                  <a:srgbClr val="252525"/>
                </a:solidFill>
                <a:latin typeface="Carlito"/>
                <a:cs typeface="Carlito"/>
              </a:rPr>
              <a:t> </a:t>
            </a:r>
            <a:r>
              <a:rPr sz="1600" i="1" dirty="0">
                <a:solidFill>
                  <a:srgbClr val="252525"/>
                </a:solidFill>
                <a:latin typeface="Carlito"/>
                <a:cs typeface="Carlito"/>
              </a:rPr>
              <a:t>channels,</a:t>
            </a:r>
            <a:r>
              <a:rPr sz="1600" i="1" spc="-50" dirty="0">
                <a:solidFill>
                  <a:srgbClr val="252525"/>
                </a:solidFill>
                <a:latin typeface="Carlito"/>
                <a:cs typeface="Carlito"/>
              </a:rPr>
              <a:t> </a:t>
            </a:r>
            <a:r>
              <a:rPr sz="1600" i="1" dirty="0">
                <a:solidFill>
                  <a:srgbClr val="252525"/>
                </a:solidFill>
                <a:latin typeface="Carlito"/>
                <a:cs typeface="Carlito"/>
              </a:rPr>
              <a:t>website,</a:t>
            </a:r>
            <a:r>
              <a:rPr sz="1600" i="1" spc="-50" dirty="0">
                <a:solidFill>
                  <a:srgbClr val="252525"/>
                </a:solidFill>
                <a:latin typeface="Carlito"/>
                <a:cs typeface="Carlito"/>
              </a:rPr>
              <a:t> </a:t>
            </a:r>
            <a:r>
              <a:rPr sz="1600" i="1" dirty="0">
                <a:solidFill>
                  <a:srgbClr val="252525"/>
                </a:solidFill>
                <a:latin typeface="Carlito"/>
                <a:cs typeface="Carlito"/>
              </a:rPr>
              <a:t>and</a:t>
            </a:r>
            <a:r>
              <a:rPr sz="1600" i="1" spc="-50" dirty="0">
                <a:solidFill>
                  <a:srgbClr val="252525"/>
                </a:solidFill>
                <a:latin typeface="Carlito"/>
                <a:cs typeface="Carlito"/>
              </a:rPr>
              <a:t> </a:t>
            </a:r>
            <a:r>
              <a:rPr sz="1600" i="1" dirty="0">
                <a:solidFill>
                  <a:srgbClr val="252525"/>
                </a:solidFill>
                <a:latin typeface="Carlito"/>
                <a:cs typeface="Carlito"/>
              </a:rPr>
              <a:t>product</a:t>
            </a:r>
            <a:r>
              <a:rPr sz="1600" i="1" spc="-50" dirty="0">
                <a:solidFill>
                  <a:srgbClr val="252525"/>
                </a:solidFill>
                <a:latin typeface="Carlito"/>
                <a:cs typeface="Carlito"/>
              </a:rPr>
              <a:t> </a:t>
            </a:r>
            <a:r>
              <a:rPr sz="1600" i="1" spc="-10" dirty="0">
                <a:solidFill>
                  <a:srgbClr val="252525"/>
                </a:solidFill>
                <a:latin typeface="Carlito"/>
                <a:cs typeface="Carlito"/>
              </a:rPr>
              <a:t>portfolio</a:t>
            </a:r>
            <a:endParaRPr sz="16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F21347-F984-56E1-5229-B151ED0E8A2C}"/>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466F5CE-42C8-4DB8-BD27-981120E32907}"/>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DDC0C3BA-930B-274E-B5EE-59AB9D4982D3}"/>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11B69ABC-C71D-6035-40E6-88FCBA563236}"/>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410A0955-3E62-224C-4107-538AE9167781}"/>
              </a:ext>
            </a:extLst>
          </p:cNvPr>
          <p:cNvGrpSpPr/>
          <p:nvPr/>
        </p:nvGrpSpPr>
        <p:grpSpPr>
          <a:xfrm>
            <a:off x="83574" y="1662182"/>
            <a:ext cx="6850626" cy="4313232"/>
            <a:chOff x="434074" y="1575182"/>
            <a:chExt cx="5486400" cy="4306902"/>
          </a:xfrm>
        </p:grpSpPr>
        <p:sp>
          <p:nvSpPr>
            <p:cNvPr id="12" name="object 12">
              <a:extLst>
                <a:ext uri="{FF2B5EF4-FFF2-40B4-BE49-F238E27FC236}">
                  <a16:creationId xmlns:a16="http://schemas.microsoft.com/office/drawing/2014/main" id="{BB2C4834-CB47-CEBD-176A-4AA03BDE7C0D}"/>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DE069CDD-BBE7-41CA-126F-89FC6FBDDECF}"/>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132681CB-BC5D-F296-0BAE-1F07C06F6B87}"/>
              </a:ext>
            </a:extLst>
          </p:cNvPr>
          <p:cNvSpPr>
            <a:spLocks noGrp="1"/>
          </p:cNvSpPr>
          <p:nvPr>
            <p:ph type="title"/>
          </p:nvPr>
        </p:nvSpPr>
        <p:spPr>
          <a:xfrm>
            <a:off x="83574" y="155814"/>
            <a:ext cx="12108426" cy="1107996"/>
          </a:xfrm>
        </p:spPr>
        <p:txBody>
          <a:bodyPr/>
          <a:lstStyle/>
          <a:p>
            <a:pPr marL="12700">
              <a:lnSpc>
                <a:spcPct val="100000"/>
              </a:lnSpc>
              <a:spcBef>
                <a:spcPts val="100"/>
              </a:spcBef>
            </a:pPr>
            <a:r>
              <a:rPr lang="en-US" sz="2400" b="1" dirty="0">
                <a:solidFill>
                  <a:schemeClr val="bg1"/>
                </a:solidFill>
                <a:latin typeface="Times New Roman" panose="02020603050405020304" pitchFamily="18" charset="0"/>
                <a:cs typeface="Times New Roman" panose="02020603050405020304" pitchFamily="18" charset="0"/>
              </a:rPr>
              <a:t>First,</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I’d</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like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our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volume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growth.</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Can</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you</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pull</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overall</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volume,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trended</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quarter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life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2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business?</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Since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most</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recent</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quarter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is</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incomplete,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you</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can</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decide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how</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handle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25" dirty="0">
                <a:solidFill>
                  <a:schemeClr val="bg1"/>
                </a:solidFill>
                <a:latin typeface="Times New Roman" panose="02020603050405020304" pitchFamily="18" charset="0"/>
                <a:cs typeface="Times New Roman" panose="02020603050405020304" pitchFamily="18" charset="0"/>
              </a:rPr>
              <a:t>it.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005ABDC6-FAEC-0460-727D-50FE587CC8AA}"/>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3D2BE068-4221-F8CC-A1B6-7F738D8B6796}"/>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1F44BF80-4EB8-3854-6386-5019C0D400CA}"/>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41BDC27A-302F-F48D-30ED-B0783328407B}"/>
              </a:ext>
            </a:extLst>
          </p:cNvPr>
          <p:cNvPicPr/>
          <p:nvPr/>
        </p:nvPicPr>
        <p:blipFill>
          <a:blip r:embed="rId4" cstate="print"/>
          <a:stretch>
            <a:fillRect/>
          </a:stretch>
        </p:blipFill>
        <p:spPr>
          <a:xfrm>
            <a:off x="7247375" y="1662182"/>
            <a:ext cx="3801626" cy="4314372"/>
          </a:xfrm>
          <a:prstGeom prst="rect">
            <a:avLst/>
          </a:prstGeom>
        </p:spPr>
      </p:pic>
      <p:sp>
        <p:nvSpPr>
          <p:cNvPr id="31" name="object 18">
            <a:extLst>
              <a:ext uri="{FF2B5EF4-FFF2-40B4-BE49-F238E27FC236}">
                <a16:creationId xmlns:a16="http://schemas.microsoft.com/office/drawing/2014/main" id="{FDE21C16-2EFA-8738-581D-5B04809C8B0C}"/>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8C4F7DD9-282A-6308-7A0A-81FABE637191}"/>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AAFD9A37-3020-C111-C80C-A9C84FE0EA6A}"/>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0CF3E4C3-9A5B-58CC-77EB-A2EDE1786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37" y="2580375"/>
            <a:ext cx="6506483" cy="2476846"/>
          </a:xfrm>
          <a:prstGeom prst="rect">
            <a:avLst/>
          </a:prstGeom>
        </p:spPr>
      </p:pic>
      <p:pic>
        <p:nvPicPr>
          <p:cNvPr id="13" name="Picture 12">
            <a:extLst>
              <a:ext uri="{FF2B5EF4-FFF2-40B4-BE49-F238E27FC236}">
                <a16:creationId xmlns:a16="http://schemas.microsoft.com/office/drawing/2014/main" id="{0AD8FB11-BBC5-3F13-E251-E7C698DF3A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8397" y="1879767"/>
            <a:ext cx="3333068" cy="3491709"/>
          </a:xfrm>
          <a:prstGeom prst="rect">
            <a:avLst/>
          </a:prstGeom>
        </p:spPr>
      </p:pic>
    </p:spTree>
    <p:extLst>
      <p:ext uri="{BB962C8B-B14F-4D97-AF65-F5344CB8AC3E}">
        <p14:creationId xmlns:p14="http://schemas.microsoft.com/office/powerpoint/2010/main" val="29804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4EC885-E328-E6C0-71FF-7D2FE14416FD}"/>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54616B7-59E0-1C39-B6AA-911240762366}"/>
              </a:ext>
            </a:extLst>
          </p:cNvPr>
          <p:cNvGrpSpPr/>
          <p:nvPr/>
        </p:nvGrpSpPr>
        <p:grpSpPr>
          <a:xfrm>
            <a:off x="7128" y="1623"/>
            <a:ext cx="12192000" cy="6856377"/>
            <a:chOff x="-116343" y="1329465"/>
            <a:chExt cx="12192000" cy="6856377"/>
          </a:xfrm>
        </p:grpSpPr>
        <p:pic>
          <p:nvPicPr>
            <p:cNvPr id="3" name="object 3">
              <a:extLst>
                <a:ext uri="{FF2B5EF4-FFF2-40B4-BE49-F238E27FC236}">
                  <a16:creationId xmlns:a16="http://schemas.microsoft.com/office/drawing/2014/main" id="{97E7597F-0145-C9A1-EEF2-18FBA0D102B8}"/>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FF7E142C-857F-EE4D-E8C9-6DA0C58E4840}"/>
                </a:ext>
              </a:extLst>
            </p:cNvPr>
            <p:cNvPicPr/>
            <p:nvPr/>
          </p:nvPicPr>
          <p:blipFill>
            <a:blip r:embed="rId3" cstate="print"/>
            <a:stretch>
              <a:fillRect/>
            </a:stretch>
          </p:blipFill>
          <p:spPr>
            <a:xfrm>
              <a:off x="-116343" y="1466405"/>
              <a:ext cx="12192000" cy="1131951"/>
            </a:xfrm>
            <a:prstGeom prst="rect">
              <a:avLst/>
            </a:prstGeom>
          </p:spPr>
        </p:pic>
      </p:grpSp>
      <p:grpSp>
        <p:nvGrpSpPr>
          <p:cNvPr id="11" name="object 11">
            <a:extLst>
              <a:ext uri="{FF2B5EF4-FFF2-40B4-BE49-F238E27FC236}">
                <a16:creationId xmlns:a16="http://schemas.microsoft.com/office/drawing/2014/main" id="{A8031B39-A1DE-9898-8CA4-0228D08E238B}"/>
              </a:ext>
            </a:extLst>
          </p:cNvPr>
          <p:cNvGrpSpPr/>
          <p:nvPr/>
        </p:nvGrpSpPr>
        <p:grpSpPr>
          <a:xfrm>
            <a:off x="83573" y="1662182"/>
            <a:ext cx="6386297" cy="4313232"/>
            <a:chOff x="434074" y="1575182"/>
            <a:chExt cx="5486400" cy="4306902"/>
          </a:xfrm>
        </p:grpSpPr>
        <p:sp>
          <p:nvSpPr>
            <p:cNvPr id="12" name="object 12">
              <a:extLst>
                <a:ext uri="{FF2B5EF4-FFF2-40B4-BE49-F238E27FC236}">
                  <a16:creationId xmlns:a16="http://schemas.microsoft.com/office/drawing/2014/main" id="{5D1D27A6-81E7-5373-DE37-B09AF1BB0FAF}"/>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CF942F82-D764-1C70-24F0-44B78C54259D}"/>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E8621BF7-3D3D-2CE1-92F7-5EB39F7587F9}"/>
              </a:ext>
            </a:extLst>
          </p:cNvPr>
          <p:cNvSpPr>
            <a:spLocks noGrp="1"/>
          </p:cNvSpPr>
          <p:nvPr>
            <p:ph type="title"/>
          </p:nvPr>
        </p:nvSpPr>
        <p:spPr>
          <a:xfrm>
            <a:off x="83574" y="156895"/>
            <a:ext cx="12108426" cy="1107996"/>
          </a:xfrm>
        </p:spPr>
        <p:txBody>
          <a:bodyPr/>
          <a:lstStyle/>
          <a:p>
            <a:pPr marL="12700">
              <a:lnSpc>
                <a:spcPct val="100000"/>
              </a:lnSpc>
              <a:spcBef>
                <a:spcPts val="100"/>
              </a:spcBef>
            </a:pPr>
            <a:r>
              <a:rPr lang="en-US" sz="2400" b="1" dirty="0">
                <a:solidFill>
                  <a:schemeClr val="bg1"/>
                </a:solidFill>
                <a:latin typeface="Times New Roman" panose="02020603050405020304" pitchFamily="18" charset="0"/>
                <a:cs typeface="Times New Roman" panose="02020603050405020304" pitchFamily="18" charset="0"/>
              </a:rPr>
              <a:t>Next,</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let’s</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showcase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all</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our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efficiency</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improvements.</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I</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would</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love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quarterly</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figures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since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25" dirty="0">
                <a:solidFill>
                  <a:schemeClr val="bg1"/>
                </a:solidFill>
                <a:latin typeface="Times New Roman" panose="02020603050405020304" pitchFamily="18" charset="0"/>
                <a:cs typeface="Times New Roman" panose="02020603050405020304" pitchFamily="18" charset="0"/>
              </a:rPr>
              <a:t>we </a:t>
            </a:r>
            <a:r>
              <a:rPr lang="en-US" sz="2400" b="1" dirty="0">
                <a:solidFill>
                  <a:schemeClr val="bg1"/>
                </a:solidFill>
                <a:latin typeface="Times New Roman" panose="02020603050405020304" pitchFamily="18" charset="0"/>
                <a:cs typeface="Times New Roman" panose="02020603050405020304" pitchFamily="18" charset="0"/>
              </a:rPr>
              <a:t>launched,</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session-to-</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conversion</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rate,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revenue</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per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25" dirty="0">
                <a:solidFill>
                  <a:schemeClr val="bg1"/>
                </a:solidFill>
                <a:latin typeface="Times New Roman" panose="02020603050405020304" pitchFamily="18" charset="0"/>
                <a:cs typeface="Times New Roman" panose="02020603050405020304" pitchFamily="18" charset="0"/>
              </a:rPr>
              <a:t>order,</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revenue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per</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D869F7D1-8BCE-1788-A786-C58B5995E223}"/>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B643C752-E1B5-CF7B-99A9-AF8CFE6BDD70}"/>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F45FDC95-CFF5-A5DB-AF25-9889404E8DCF}"/>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E4A7A802-6DA2-050C-4119-57C0D01B714D}"/>
              </a:ext>
            </a:extLst>
          </p:cNvPr>
          <p:cNvPicPr/>
          <p:nvPr/>
        </p:nvPicPr>
        <p:blipFill>
          <a:blip r:embed="rId4" cstate="print"/>
          <a:stretch>
            <a:fillRect/>
          </a:stretch>
        </p:blipFill>
        <p:spPr>
          <a:xfrm>
            <a:off x="6553200" y="1662182"/>
            <a:ext cx="5555225" cy="4314372"/>
          </a:xfrm>
          <a:prstGeom prst="rect">
            <a:avLst/>
          </a:prstGeom>
        </p:spPr>
      </p:pic>
      <p:sp>
        <p:nvSpPr>
          <p:cNvPr id="31" name="object 18">
            <a:extLst>
              <a:ext uri="{FF2B5EF4-FFF2-40B4-BE49-F238E27FC236}">
                <a16:creationId xmlns:a16="http://schemas.microsoft.com/office/drawing/2014/main" id="{6BB0B758-4BBA-DC06-EFA7-8C59F9DD67AB}"/>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3631F14D-CF77-45B1-71D8-CCECE4375E8D}"/>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9625B7C9-12B8-316D-9F77-2FF328C08258}"/>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03F8EE2B-83AC-9E1D-32CE-93A236E63D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889616"/>
            <a:ext cx="6095999" cy="3901584"/>
          </a:xfrm>
          <a:prstGeom prst="rect">
            <a:avLst/>
          </a:prstGeom>
        </p:spPr>
      </p:pic>
      <p:pic>
        <p:nvPicPr>
          <p:cNvPr id="13" name="Picture 12">
            <a:extLst>
              <a:ext uri="{FF2B5EF4-FFF2-40B4-BE49-F238E27FC236}">
                <a16:creationId xmlns:a16="http://schemas.microsoft.com/office/drawing/2014/main" id="{F3C21408-999F-7366-6E0E-A4422F6A68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2970" y="2007619"/>
            <a:ext cx="5220429" cy="2886478"/>
          </a:xfrm>
          <a:prstGeom prst="rect">
            <a:avLst/>
          </a:prstGeom>
        </p:spPr>
      </p:pic>
    </p:spTree>
    <p:extLst>
      <p:ext uri="{BB962C8B-B14F-4D97-AF65-F5344CB8AC3E}">
        <p14:creationId xmlns:p14="http://schemas.microsoft.com/office/powerpoint/2010/main" val="324456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CAD97B3-AF3B-50B7-993D-5F46797930F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5E212C8-82A9-1992-ADF3-BCD869A66555}"/>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553F345A-F56F-A371-920E-1032EA6A513C}"/>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514C0806-488B-C2D8-0636-7FC3ED25B6C3}"/>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F94853D9-9970-FB01-89C8-E37F499F0210}"/>
              </a:ext>
            </a:extLst>
          </p:cNvPr>
          <p:cNvGrpSpPr/>
          <p:nvPr/>
        </p:nvGrpSpPr>
        <p:grpSpPr>
          <a:xfrm>
            <a:off x="83573" y="1662182"/>
            <a:ext cx="6462497" cy="4313232"/>
            <a:chOff x="434074" y="1575182"/>
            <a:chExt cx="5486400" cy="4306902"/>
          </a:xfrm>
        </p:grpSpPr>
        <p:sp>
          <p:nvSpPr>
            <p:cNvPr id="12" name="object 12">
              <a:extLst>
                <a:ext uri="{FF2B5EF4-FFF2-40B4-BE49-F238E27FC236}">
                  <a16:creationId xmlns:a16="http://schemas.microsoft.com/office/drawing/2014/main" id="{7D158190-7913-E6FD-4C5F-D766D2FFD9CC}"/>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70E1FBE8-BE64-EA42-C78F-E33195CFA022}"/>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26AFAF44-4555-B8CB-F9D7-89A690FFBE7C}"/>
              </a:ext>
            </a:extLst>
          </p:cNvPr>
          <p:cNvSpPr>
            <a:spLocks noGrp="1"/>
          </p:cNvSpPr>
          <p:nvPr>
            <p:ph type="title"/>
          </p:nvPr>
        </p:nvSpPr>
        <p:spPr>
          <a:xfrm>
            <a:off x="129014" y="142700"/>
            <a:ext cx="12024851" cy="1107996"/>
          </a:xfrm>
        </p:spPr>
        <p:txBody>
          <a:bodyPr/>
          <a:lstStyle/>
          <a:p>
            <a:pPr marL="12700">
              <a:lnSpc>
                <a:spcPct val="100000"/>
              </a:lnSpc>
              <a:spcBef>
                <a:spcPts val="100"/>
              </a:spcBef>
            </a:pPr>
            <a:r>
              <a:rPr lang="en-US" sz="2400" b="1" spc="-10" dirty="0">
                <a:solidFill>
                  <a:schemeClr val="bg1"/>
                </a:solidFill>
                <a:latin typeface="Carlito"/>
                <a:cs typeface="Carlito"/>
              </a:rPr>
              <a:t>I’d</a:t>
            </a:r>
            <a:r>
              <a:rPr lang="en-US" sz="2400" b="1" spc="-35" dirty="0">
                <a:solidFill>
                  <a:schemeClr val="bg1"/>
                </a:solidFill>
                <a:latin typeface="Carlito"/>
                <a:cs typeface="Carlito"/>
              </a:rPr>
              <a:t> </a:t>
            </a:r>
            <a:r>
              <a:rPr lang="en-US" sz="2400" b="1" dirty="0">
                <a:solidFill>
                  <a:schemeClr val="bg1"/>
                </a:solidFill>
                <a:latin typeface="Carlito"/>
                <a:cs typeface="Carlito"/>
              </a:rPr>
              <a:t>like</a:t>
            </a:r>
            <a:r>
              <a:rPr lang="en-US" sz="2400" b="1" spc="-40" dirty="0">
                <a:solidFill>
                  <a:schemeClr val="bg1"/>
                </a:solidFill>
                <a:latin typeface="Carlito"/>
                <a:cs typeface="Carlito"/>
              </a:rPr>
              <a:t> </a:t>
            </a:r>
            <a:r>
              <a:rPr lang="en-US" sz="2400" b="1" dirty="0">
                <a:solidFill>
                  <a:schemeClr val="bg1"/>
                </a:solidFill>
                <a:latin typeface="Carlito"/>
                <a:cs typeface="Carlito"/>
              </a:rPr>
              <a:t>to</a:t>
            </a:r>
            <a:r>
              <a:rPr lang="en-US" sz="2400" b="1" spc="-45" dirty="0">
                <a:solidFill>
                  <a:schemeClr val="bg1"/>
                </a:solidFill>
                <a:latin typeface="Carlito"/>
                <a:cs typeface="Carlito"/>
              </a:rPr>
              <a:t> </a:t>
            </a:r>
            <a:r>
              <a:rPr lang="en-US" sz="2400" b="1" dirty="0">
                <a:solidFill>
                  <a:schemeClr val="bg1"/>
                </a:solidFill>
                <a:latin typeface="Carlito"/>
                <a:cs typeface="Carlito"/>
              </a:rPr>
              <a:t>show</a:t>
            </a:r>
            <a:r>
              <a:rPr lang="en-US" sz="2400" b="1" spc="-40" dirty="0">
                <a:solidFill>
                  <a:schemeClr val="bg1"/>
                </a:solidFill>
                <a:latin typeface="Carlito"/>
                <a:cs typeface="Carlito"/>
              </a:rPr>
              <a:t> </a:t>
            </a:r>
            <a:r>
              <a:rPr lang="en-US" sz="2400" b="1" dirty="0">
                <a:solidFill>
                  <a:schemeClr val="bg1"/>
                </a:solidFill>
                <a:latin typeface="Carlito"/>
                <a:cs typeface="Carlito"/>
              </a:rPr>
              <a:t>how</a:t>
            </a:r>
            <a:r>
              <a:rPr lang="en-US" sz="2400" b="1" spc="-35" dirty="0">
                <a:solidFill>
                  <a:schemeClr val="bg1"/>
                </a:solidFill>
                <a:latin typeface="Carlito"/>
                <a:cs typeface="Carlito"/>
              </a:rPr>
              <a:t> </a:t>
            </a:r>
            <a:r>
              <a:rPr lang="en-US" sz="2400" b="1" dirty="0">
                <a:solidFill>
                  <a:schemeClr val="bg1"/>
                </a:solidFill>
                <a:latin typeface="Carlito"/>
                <a:cs typeface="Carlito"/>
              </a:rPr>
              <a:t>we’ve</a:t>
            </a:r>
            <a:r>
              <a:rPr lang="en-US" sz="2400" b="1" spc="-45" dirty="0">
                <a:solidFill>
                  <a:schemeClr val="bg1"/>
                </a:solidFill>
                <a:latin typeface="Carlito"/>
                <a:cs typeface="Carlito"/>
              </a:rPr>
              <a:t> </a:t>
            </a:r>
            <a:r>
              <a:rPr lang="en-US" sz="2400" b="1" dirty="0">
                <a:solidFill>
                  <a:schemeClr val="bg1"/>
                </a:solidFill>
                <a:latin typeface="Carlito"/>
                <a:cs typeface="Carlito"/>
              </a:rPr>
              <a:t>grown</a:t>
            </a:r>
            <a:r>
              <a:rPr lang="en-US" sz="2400" b="1" spc="-40" dirty="0">
                <a:solidFill>
                  <a:schemeClr val="bg1"/>
                </a:solidFill>
                <a:latin typeface="Carlito"/>
                <a:cs typeface="Carlito"/>
              </a:rPr>
              <a:t> </a:t>
            </a:r>
            <a:r>
              <a:rPr lang="en-US" sz="2400" b="1" dirty="0">
                <a:solidFill>
                  <a:schemeClr val="bg1"/>
                </a:solidFill>
                <a:latin typeface="Carlito"/>
                <a:cs typeface="Carlito"/>
              </a:rPr>
              <a:t>specific</a:t>
            </a:r>
            <a:r>
              <a:rPr lang="en-US" sz="2400" b="1" spc="-40" dirty="0">
                <a:solidFill>
                  <a:schemeClr val="bg1"/>
                </a:solidFill>
                <a:latin typeface="Carlito"/>
                <a:cs typeface="Carlito"/>
              </a:rPr>
              <a:t> </a:t>
            </a:r>
            <a:r>
              <a:rPr lang="en-US" sz="2400" b="1" dirty="0">
                <a:solidFill>
                  <a:schemeClr val="bg1"/>
                </a:solidFill>
                <a:latin typeface="Carlito"/>
                <a:cs typeface="Carlito"/>
              </a:rPr>
              <a:t>channels.</a:t>
            </a:r>
            <a:r>
              <a:rPr lang="en-US" sz="2400" b="1" spc="-40" dirty="0">
                <a:solidFill>
                  <a:schemeClr val="bg1"/>
                </a:solidFill>
                <a:latin typeface="Carlito"/>
                <a:cs typeface="Carlito"/>
              </a:rPr>
              <a:t> </a:t>
            </a:r>
            <a:r>
              <a:rPr lang="en-US" sz="2400" b="1" dirty="0">
                <a:solidFill>
                  <a:schemeClr val="bg1"/>
                </a:solidFill>
                <a:latin typeface="Carlito"/>
                <a:cs typeface="Carlito"/>
              </a:rPr>
              <a:t>Could</a:t>
            </a:r>
            <a:r>
              <a:rPr lang="en-US" sz="2400" b="1" spc="-40" dirty="0">
                <a:solidFill>
                  <a:schemeClr val="bg1"/>
                </a:solidFill>
                <a:latin typeface="Carlito"/>
                <a:cs typeface="Carlito"/>
              </a:rPr>
              <a:t> </a:t>
            </a:r>
            <a:r>
              <a:rPr lang="en-US" sz="2400" b="1" dirty="0">
                <a:solidFill>
                  <a:schemeClr val="bg1"/>
                </a:solidFill>
                <a:latin typeface="Carlito"/>
                <a:cs typeface="Carlito"/>
              </a:rPr>
              <a:t>you</a:t>
            </a:r>
            <a:r>
              <a:rPr lang="en-US" sz="2400" b="1" spc="-40" dirty="0">
                <a:solidFill>
                  <a:schemeClr val="bg1"/>
                </a:solidFill>
                <a:latin typeface="Carlito"/>
                <a:cs typeface="Carlito"/>
              </a:rPr>
              <a:t> </a:t>
            </a:r>
            <a:r>
              <a:rPr lang="en-US" sz="2400" b="1" dirty="0">
                <a:solidFill>
                  <a:schemeClr val="bg1"/>
                </a:solidFill>
                <a:latin typeface="Carlito"/>
                <a:cs typeface="Carlito"/>
              </a:rPr>
              <a:t>pull</a:t>
            </a:r>
            <a:r>
              <a:rPr lang="en-US" sz="2400" b="1" spc="-55" dirty="0">
                <a:solidFill>
                  <a:schemeClr val="bg1"/>
                </a:solidFill>
                <a:latin typeface="Carlito"/>
                <a:cs typeface="Carlito"/>
              </a:rPr>
              <a:t> </a:t>
            </a:r>
            <a:r>
              <a:rPr lang="en-US" sz="2400" b="1" dirty="0">
                <a:solidFill>
                  <a:schemeClr val="bg1"/>
                </a:solidFill>
                <a:latin typeface="Carlito"/>
                <a:cs typeface="Carlito"/>
              </a:rPr>
              <a:t>a</a:t>
            </a:r>
            <a:r>
              <a:rPr lang="en-US" sz="2400" b="1" spc="-30" dirty="0">
                <a:solidFill>
                  <a:schemeClr val="bg1"/>
                </a:solidFill>
                <a:latin typeface="Carlito"/>
                <a:cs typeface="Carlito"/>
              </a:rPr>
              <a:t> </a:t>
            </a:r>
            <a:r>
              <a:rPr lang="en-US" sz="2400" b="1" dirty="0">
                <a:solidFill>
                  <a:schemeClr val="bg1"/>
                </a:solidFill>
                <a:latin typeface="Carlito"/>
                <a:cs typeface="Carlito"/>
              </a:rPr>
              <a:t>quarterly</a:t>
            </a:r>
            <a:r>
              <a:rPr lang="en-US" sz="2400" b="1" spc="-40" dirty="0">
                <a:solidFill>
                  <a:schemeClr val="bg1"/>
                </a:solidFill>
                <a:latin typeface="Carlito"/>
                <a:cs typeface="Carlito"/>
              </a:rPr>
              <a:t> </a:t>
            </a:r>
            <a:r>
              <a:rPr lang="en-US" sz="2400" b="1" dirty="0">
                <a:solidFill>
                  <a:schemeClr val="bg1"/>
                </a:solidFill>
                <a:latin typeface="Carlito"/>
                <a:cs typeface="Carlito"/>
              </a:rPr>
              <a:t>view</a:t>
            </a:r>
            <a:r>
              <a:rPr lang="en-US" sz="2400" b="1" spc="-35" dirty="0">
                <a:solidFill>
                  <a:schemeClr val="bg1"/>
                </a:solidFill>
                <a:latin typeface="Carlito"/>
                <a:cs typeface="Carlito"/>
              </a:rPr>
              <a:t> </a:t>
            </a:r>
            <a:r>
              <a:rPr lang="en-US" sz="2400" b="1" dirty="0">
                <a:solidFill>
                  <a:schemeClr val="bg1"/>
                </a:solidFill>
                <a:latin typeface="Carlito"/>
                <a:cs typeface="Carlito"/>
              </a:rPr>
              <a:t>of</a:t>
            </a:r>
            <a:r>
              <a:rPr lang="en-US" sz="2400" b="1" spc="-40" dirty="0">
                <a:solidFill>
                  <a:schemeClr val="bg1"/>
                </a:solidFill>
                <a:latin typeface="Carlito"/>
                <a:cs typeface="Carlito"/>
              </a:rPr>
              <a:t> </a:t>
            </a:r>
            <a:r>
              <a:rPr lang="en-US" sz="2400" b="1" dirty="0">
                <a:solidFill>
                  <a:schemeClr val="bg1"/>
                </a:solidFill>
                <a:latin typeface="Carlito"/>
                <a:cs typeface="Carlito"/>
              </a:rPr>
              <a:t>orders</a:t>
            </a:r>
            <a:r>
              <a:rPr lang="en-US" sz="2400" b="1" spc="-55" dirty="0">
                <a:solidFill>
                  <a:schemeClr val="bg1"/>
                </a:solidFill>
                <a:latin typeface="Carlito"/>
                <a:cs typeface="Carlito"/>
              </a:rPr>
              <a:t> </a:t>
            </a:r>
            <a:r>
              <a:rPr lang="en-US" sz="2400" b="1" dirty="0">
                <a:solidFill>
                  <a:schemeClr val="bg1"/>
                </a:solidFill>
                <a:latin typeface="Carlito"/>
                <a:cs typeface="Carlito"/>
              </a:rPr>
              <a:t>from</a:t>
            </a:r>
            <a:r>
              <a:rPr lang="en-US" sz="2400" b="1" spc="-30" dirty="0">
                <a:solidFill>
                  <a:schemeClr val="bg1"/>
                </a:solidFill>
                <a:latin typeface="Carlito"/>
                <a:cs typeface="Carlito"/>
              </a:rPr>
              <a:t> </a:t>
            </a:r>
            <a:r>
              <a:rPr lang="en-US" sz="2400" b="1" spc="-10" dirty="0" err="1">
                <a:solidFill>
                  <a:schemeClr val="bg1"/>
                </a:solidFill>
                <a:latin typeface="Carlito"/>
                <a:cs typeface="Carlito"/>
              </a:rPr>
              <a:t>Gsearch</a:t>
            </a:r>
            <a:r>
              <a:rPr lang="en-US" sz="2400" b="1" spc="-10" dirty="0">
                <a:solidFill>
                  <a:schemeClr val="bg1"/>
                </a:solidFill>
              </a:rPr>
              <a:t> </a:t>
            </a:r>
            <a:r>
              <a:rPr lang="en-US" sz="2400" b="1" dirty="0">
                <a:solidFill>
                  <a:schemeClr val="bg1"/>
                </a:solidFill>
                <a:latin typeface="Carlito"/>
                <a:cs typeface="Carlito"/>
              </a:rPr>
              <a:t>nonbrand,</a:t>
            </a:r>
            <a:r>
              <a:rPr lang="en-US" sz="2400" b="1" spc="-60" dirty="0">
                <a:solidFill>
                  <a:schemeClr val="bg1"/>
                </a:solidFill>
                <a:latin typeface="Carlito"/>
                <a:cs typeface="Carlito"/>
              </a:rPr>
              <a:t> </a:t>
            </a:r>
            <a:r>
              <a:rPr lang="en-US" sz="2400" b="1" dirty="0" err="1">
                <a:solidFill>
                  <a:schemeClr val="bg1"/>
                </a:solidFill>
                <a:latin typeface="Carlito"/>
                <a:cs typeface="Carlito"/>
              </a:rPr>
              <a:t>Bsearch</a:t>
            </a:r>
            <a:r>
              <a:rPr lang="en-US" sz="2400" b="1" spc="-55" dirty="0">
                <a:solidFill>
                  <a:schemeClr val="bg1"/>
                </a:solidFill>
                <a:latin typeface="Carlito"/>
                <a:cs typeface="Carlito"/>
              </a:rPr>
              <a:t> </a:t>
            </a:r>
            <a:r>
              <a:rPr lang="en-US" sz="2400" b="1" dirty="0">
                <a:solidFill>
                  <a:schemeClr val="bg1"/>
                </a:solidFill>
                <a:latin typeface="Carlito"/>
                <a:cs typeface="Carlito"/>
              </a:rPr>
              <a:t>nonbrand,</a:t>
            </a:r>
            <a:r>
              <a:rPr lang="en-US" sz="2400" b="1" spc="-60" dirty="0">
                <a:solidFill>
                  <a:schemeClr val="bg1"/>
                </a:solidFill>
                <a:latin typeface="Carlito"/>
                <a:cs typeface="Carlito"/>
              </a:rPr>
              <a:t> </a:t>
            </a:r>
            <a:r>
              <a:rPr lang="en-US" sz="2400" b="1" dirty="0">
                <a:solidFill>
                  <a:schemeClr val="bg1"/>
                </a:solidFill>
                <a:latin typeface="Carlito"/>
                <a:cs typeface="Carlito"/>
              </a:rPr>
              <a:t>brand</a:t>
            </a:r>
            <a:r>
              <a:rPr lang="en-US" sz="2400" b="1" spc="-50" dirty="0">
                <a:solidFill>
                  <a:schemeClr val="bg1"/>
                </a:solidFill>
                <a:latin typeface="Carlito"/>
                <a:cs typeface="Carlito"/>
              </a:rPr>
              <a:t> </a:t>
            </a:r>
            <a:r>
              <a:rPr lang="en-US" sz="2400" b="1" dirty="0">
                <a:solidFill>
                  <a:schemeClr val="bg1"/>
                </a:solidFill>
                <a:latin typeface="Carlito"/>
                <a:cs typeface="Carlito"/>
              </a:rPr>
              <a:t>search</a:t>
            </a:r>
            <a:r>
              <a:rPr lang="en-US" sz="2400" b="1" spc="-50" dirty="0">
                <a:solidFill>
                  <a:schemeClr val="bg1"/>
                </a:solidFill>
                <a:latin typeface="Carlito"/>
                <a:cs typeface="Carlito"/>
              </a:rPr>
              <a:t> </a:t>
            </a:r>
            <a:r>
              <a:rPr lang="en-US" sz="2400" b="1" spc="-10" dirty="0">
                <a:solidFill>
                  <a:schemeClr val="bg1"/>
                </a:solidFill>
                <a:latin typeface="Carlito"/>
                <a:cs typeface="Carlito"/>
              </a:rPr>
              <a:t>overall,</a:t>
            </a:r>
            <a:r>
              <a:rPr lang="en-US" sz="2400" b="1" spc="-60" dirty="0">
                <a:solidFill>
                  <a:schemeClr val="bg1"/>
                </a:solidFill>
                <a:latin typeface="Carlito"/>
                <a:cs typeface="Carlito"/>
              </a:rPr>
              <a:t> </a:t>
            </a:r>
            <a:r>
              <a:rPr lang="en-US" sz="2400" b="1" dirty="0">
                <a:solidFill>
                  <a:schemeClr val="bg1"/>
                </a:solidFill>
                <a:latin typeface="Carlito"/>
                <a:cs typeface="Carlito"/>
              </a:rPr>
              <a:t>organic</a:t>
            </a:r>
            <a:r>
              <a:rPr lang="en-US" sz="2400" b="1" spc="-50" dirty="0">
                <a:solidFill>
                  <a:schemeClr val="bg1"/>
                </a:solidFill>
                <a:latin typeface="Carlito"/>
                <a:cs typeface="Carlito"/>
              </a:rPr>
              <a:t> </a:t>
            </a:r>
            <a:r>
              <a:rPr lang="en-US" sz="2400" b="1" dirty="0">
                <a:solidFill>
                  <a:schemeClr val="bg1"/>
                </a:solidFill>
                <a:latin typeface="Carlito"/>
                <a:cs typeface="Carlito"/>
              </a:rPr>
              <a:t>search,</a:t>
            </a:r>
            <a:r>
              <a:rPr lang="en-US" sz="2400" b="1" spc="-55" dirty="0">
                <a:solidFill>
                  <a:schemeClr val="bg1"/>
                </a:solidFill>
                <a:latin typeface="Carlito"/>
                <a:cs typeface="Carlito"/>
              </a:rPr>
              <a:t> </a:t>
            </a:r>
            <a:r>
              <a:rPr lang="en-US" sz="2400" b="1" dirty="0">
                <a:solidFill>
                  <a:schemeClr val="bg1"/>
                </a:solidFill>
                <a:latin typeface="Carlito"/>
                <a:cs typeface="Carlito"/>
              </a:rPr>
              <a:t>and</a:t>
            </a:r>
            <a:r>
              <a:rPr lang="en-US" sz="2400" b="1" spc="-40" dirty="0">
                <a:solidFill>
                  <a:schemeClr val="bg1"/>
                </a:solidFill>
                <a:latin typeface="Carlito"/>
                <a:cs typeface="Carlito"/>
              </a:rPr>
              <a:t> </a:t>
            </a:r>
            <a:r>
              <a:rPr lang="en-US" sz="2400" b="1" dirty="0">
                <a:solidFill>
                  <a:schemeClr val="bg1"/>
                </a:solidFill>
                <a:latin typeface="Carlito"/>
                <a:cs typeface="Carlito"/>
              </a:rPr>
              <a:t>direct</a:t>
            </a:r>
            <a:r>
              <a:rPr lang="en-US" sz="2400" b="1" spc="-55" dirty="0">
                <a:solidFill>
                  <a:schemeClr val="bg1"/>
                </a:solidFill>
                <a:latin typeface="Carlito"/>
                <a:cs typeface="Carlito"/>
              </a:rPr>
              <a:t> </a:t>
            </a:r>
            <a:r>
              <a:rPr lang="en-US" sz="2400" b="1" spc="-10" dirty="0">
                <a:solidFill>
                  <a:schemeClr val="bg1"/>
                </a:solidFill>
                <a:latin typeface="Carlito"/>
                <a:cs typeface="Carlito"/>
              </a:rPr>
              <a:t>type-</a:t>
            </a:r>
            <a:r>
              <a:rPr lang="en-US" sz="2400" b="1" spc="-25" dirty="0">
                <a:solidFill>
                  <a:schemeClr val="bg1"/>
                </a:solidFill>
                <a:latin typeface="Carlito"/>
                <a:cs typeface="Carlito"/>
              </a:rPr>
              <a:t>in?</a:t>
            </a:r>
            <a:endParaRPr lang="en-US" sz="2400" dirty="0">
              <a:solidFill>
                <a:schemeClr val="bg1"/>
              </a:solidFill>
              <a:latin typeface="Carlito"/>
              <a:cs typeface="Carlito"/>
            </a:endParaRPr>
          </a:p>
        </p:txBody>
      </p:sp>
      <p:sp>
        <p:nvSpPr>
          <p:cNvPr id="23" name="object 15">
            <a:extLst>
              <a:ext uri="{FF2B5EF4-FFF2-40B4-BE49-F238E27FC236}">
                <a16:creationId xmlns:a16="http://schemas.microsoft.com/office/drawing/2014/main" id="{44737A15-75E4-22CC-2AB6-0339FD028212}"/>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C52EA720-7407-F1CD-BA42-0A335E1569F1}"/>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0C4FF6F3-DD1C-247D-BE2B-7B9AC363DBA9}"/>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A84025A7-202F-8BB4-FBDC-2618727A5D66}"/>
              </a:ext>
            </a:extLst>
          </p:cNvPr>
          <p:cNvPicPr/>
          <p:nvPr/>
        </p:nvPicPr>
        <p:blipFill>
          <a:blip r:embed="rId4" cstate="print"/>
          <a:stretch>
            <a:fillRect/>
          </a:stretch>
        </p:blipFill>
        <p:spPr>
          <a:xfrm>
            <a:off x="6629400" y="1662182"/>
            <a:ext cx="5479025" cy="4314372"/>
          </a:xfrm>
          <a:prstGeom prst="rect">
            <a:avLst/>
          </a:prstGeom>
        </p:spPr>
      </p:pic>
      <p:sp>
        <p:nvSpPr>
          <p:cNvPr id="31" name="object 18">
            <a:extLst>
              <a:ext uri="{FF2B5EF4-FFF2-40B4-BE49-F238E27FC236}">
                <a16:creationId xmlns:a16="http://schemas.microsoft.com/office/drawing/2014/main" id="{1B6FC56D-3BF8-B676-A731-3DE91153ABB5}"/>
              </a:ext>
            </a:extLst>
          </p:cNvPr>
          <p:cNvSpPr txBox="1">
            <a:spLocks/>
          </p:cNvSpPr>
          <p:nvPr/>
        </p:nvSpPr>
        <p:spPr>
          <a:xfrm>
            <a:off x="8870178"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32FEBDD3-4568-8B6D-10F0-DCD4FC7F1E3D}"/>
              </a:ext>
            </a:extLst>
          </p:cNvPr>
          <p:cNvSpPr/>
          <p:nvPr/>
        </p:nvSpPr>
        <p:spPr>
          <a:xfrm>
            <a:off x="7629345"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9AEBFF23-DF33-2177-BD70-ED1681BD705F}"/>
              </a:ext>
            </a:extLst>
          </p:cNvPr>
          <p:cNvSpPr/>
          <p:nvPr/>
        </p:nvSpPr>
        <p:spPr>
          <a:xfrm>
            <a:off x="10058400"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8F8513B7-FB18-6887-3515-0D3CC20BE0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14" y="1824896"/>
            <a:ext cx="6167585" cy="3966304"/>
          </a:xfrm>
          <a:prstGeom prst="rect">
            <a:avLst/>
          </a:prstGeom>
        </p:spPr>
      </p:pic>
      <p:pic>
        <p:nvPicPr>
          <p:cNvPr id="13" name="Picture 12">
            <a:extLst>
              <a:ext uri="{FF2B5EF4-FFF2-40B4-BE49-F238E27FC236}">
                <a16:creationId xmlns:a16="http://schemas.microsoft.com/office/drawing/2014/main" id="{33A53ED5-3EC0-9662-D4DB-51061972E5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2404138"/>
            <a:ext cx="5189786" cy="2510081"/>
          </a:xfrm>
          <a:prstGeom prst="rect">
            <a:avLst/>
          </a:prstGeom>
        </p:spPr>
      </p:pic>
    </p:spTree>
    <p:extLst>
      <p:ext uri="{BB962C8B-B14F-4D97-AF65-F5344CB8AC3E}">
        <p14:creationId xmlns:p14="http://schemas.microsoft.com/office/powerpoint/2010/main" val="222891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B032CF-ABBE-E205-18CA-27B86299CFB5}"/>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EFBC833-AAAE-B278-1A64-705D4DFB8C37}"/>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482936DE-F015-BE81-B863-CC2005A945EE}"/>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19F414AE-1C65-EA83-0190-0A324D25DE53}"/>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19D4EEC2-AB20-BBFE-46D5-EAD9BAFEE232}"/>
              </a:ext>
            </a:extLst>
          </p:cNvPr>
          <p:cNvGrpSpPr/>
          <p:nvPr/>
        </p:nvGrpSpPr>
        <p:grpSpPr>
          <a:xfrm>
            <a:off x="83574" y="1663322"/>
            <a:ext cx="6622026" cy="4313232"/>
            <a:chOff x="434074" y="1575182"/>
            <a:chExt cx="5486400" cy="4306902"/>
          </a:xfrm>
        </p:grpSpPr>
        <p:sp>
          <p:nvSpPr>
            <p:cNvPr id="12" name="object 12">
              <a:extLst>
                <a:ext uri="{FF2B5EF4-FFF2-40B4-BE49-F238E27FC236}">
                  <a16:creationId xmlns:a16="http://schemas.microsoft.com/office/drawing/2014/main" id="{D94F5EC9-6382-5EA4-F6E2-3954C193C201}"/>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437C96FC-2184-7114-7467-68A7E1B5B599}"/>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E32FD492-C426-7372-D827-957651DB4CEB}"/>
              </a:ext>
            </a:extLst>
          </p:cNvPr>
          <p:cNvSpPr>
            <a:spLocks noGrp="1"/>
          </p:cNvSpPr>
          <p:nvPr>
            <p:ph type="title"/>
          </p:nvPr>
        </p:nvSpPr>
        <p:spPr>
          <a:xfrm>
            <a:off x="83574" y="140243"/>
            <a:ext cx="12024851" cy="1107996"/>
          </a:xfrm>
        </p:spPr>
        <p:txBody>
          <a:bodyPr/>
          <a:lstStyle/>
          <a:p>
            <a:pPr marL="12700">
              <a:lnSpc>
                <a:spcPct val="100000"/>
              </a:lnSpc>
              <a:spcBef>
                <a:spcPts val="100"/>
              </a:spcBef>
            </a:pPr>
            <a:r>
              <a:rPr lang="en-US" sz="2400" b="1" dirty="0">
                <a:solidFill>
                  <a:schemeClr val="bg1"/>
                </a:solidFill>
                <a:latin typeface="Times New Roman" panose="02020603050405020304" pitchFamily="18" charset="0"/>
                <a:cs typeface="Times New Roman" panose="02020603050405020304" pitchFamily="18" charset="0"/>
              </a:rPr>
              <a:t>Next,</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let’s</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overall</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a:t>
            </a:r>
            <a:r>
              <a:rPr lang="en-US" sz="2400" b="1" spc="-20" dirty="0">
                <a:solidFill>
                  <a:schemeClr val="bg1"/>
                </a:solidFill>
                <a:latin typeface="Times New Roman" panose="02020603050405020304" pitchFamily="18" charset="0"/>
                <a:cs typeface="Times New Roman" panose="02020603050405020304" pitchFamily="18" charset="0"/>
              </a:rPr>
              <a:t>to-</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conversion</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rate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those</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same</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channels,</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quarter. </a:t>
            </a:r>
            <a:r>
              <a:rPr lang="en-US" sz="2400" b="1" dirty="0">
                <a:solidFill>
                  <a:schemeClr val="bg1"/>
                </a:solidFill>
                <a:latin typeface="Times New Roman" panose="02020603050405020304" pitchFamily="18" charset="0"/>
                <a:cs typeface="Times New Roman" panose="02020603050405020304" pitchFamily="18" charset="0"/>
              </a:rPr>
              <a:t>Please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also</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make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note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any</a:t>
            </a:r>
            <a:r>
              <a:rPr lang="en-US" sz="2400" b="1" spc="-2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periods</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where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made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major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improvements</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optimizations.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10D290A3-AE77-BE85-DC04-0D995A0EDBFB}"/>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C80237A4-67FD-CDE6-B988-89EC38E0B3E3}"/>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771596BC-F851-C4E5-5BE4-4619972D1033}"/>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C58FFEC3-E261-5A04-87BF-9C3F3329E248}"/>
              </a:ext>
            </a:extLst>
          </p:cNvPr>
          <p:cNvPicPr/>
          <p:nvPr/>
        </p:nvPicPr>
        <p:blipFill>
          <a:blip r:embed="rId4" cstate="print"/>
          <a:stretch>
            <a:fillRect/>
          </a:stretch>
        </p:blipFill>
        <p:spPr>
          <a:xfrm>
            <a:off x="6781800" y="1662182"/>
            <a:ext cx="5326625" cy="4314372"/>
          </a:xfrm>
          <a:prstGeom prst="rect">
            <a:avLst/>
          </a:prstGeom>
        </p:spPr>
      </p:pic>
      <p:sp>
        <p:nvSpPr>
          <p:cNvPr id="31" name="object 18">
            <a:extLst>
              <a:ext uri="{FF2B5EF4-FFF2-40B4-BE49-F238E27FC236}">
                <a16:creationId xmlns:a16="http://schemas.microsoft.com/office/drawing/2014/main" id="{8082C0CE-FD7F-9BF6-5938-332090204B20}"/>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5D8601C7-4F40-E5D1-16DE-2E43C8377D7D}"/>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0D7C9571-5A10-AB02-3431-A04D14302028}"/>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E8387276-F5D2-4304-E996-D997583022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170" y="1745923"/>
            <a:ext cx="6393425" cy="4121477"/>
          </a:xfrm>
          <a:prstGeom prst="rect">
            <a:avLst/>
          </a:prstGeom>
        </p:spPr>
      </p:pic>
      <p:pic>
        <p:nvPicPr>
          <p:cNvPr id="13" name="Picture 12">
            <a:extLst>
              <a:ext uri="{FF2B5EF4-FFF2-40B4-BE49-F238E27FC236}">
                <a16:creationId xmlns:a16="http://schemas.microsoft.com/office/drawing/2014/main" id="{212A29A1-2183-B866-4E04-D95E055A51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200" y="2007619"/>
            <a:ext cx="5031934" cy="3188199"/>
          </a:xfrm>
          <a:prstGeom prst="rect">
            <a:avLst/>
          </a:prstGeom>
        </p:spPr>
      </p:pic>
    </p:spTree>
    <p:extLst>
      <p:ext uri="{BB962C8B-B14F-4D97-AF65-F5344CB8AC3E}">
        <p14:creationId xmlns:p14="http://schemas.microsoft.com/office/powerpoint/2010/main" val="57934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8A16AF7-7C3A-9C4F-1851-13690D27CD2A}"/>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5C466328-222D-795B-9DCD-6BECAC582C65}"/>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4CEC7C5A-E0E4-0E4B-BB31-825369724DD8}"/>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6861E0B-9ED7-3F79-1A02-4BAE2156EC0B}"/>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475AD6ED-813C-A726-B221-12A4656D8724}"/>
              </a:ext>
            </a:extLst>
          </p:cNvPr>
          <p:cNvGrpSpPr/>
          <p:nvPr/>
        </p:nvGrpSpPr>
        <p:grpSpPr>
          <a:xfrm>
            <a:off x="83574" y="1662182"/>
            <a:ext cx="5981666" cy="4313232"/>
            <a:chOff x="434074" y="1575182"/>
            <a:chExt cx="5486400" cy="4306902"/>
          </a:xfrm>
        </p:grpSpPr>
        <p:sp>
          <p:nvSpPr>
            <p:cNvPr id="12" name="object 12">
              <a:extLst>
                <a:ext uri="{FF2B5EF4-FFF2-40B4-BE49-F238E27FC236}">
                  <a16:creationId xmlns:a16="http://schemas.microsoft.com/office/drawing/2014/main" id="{3F632407-5BB6-CE15-D0E7-752CD6EA3100}"/>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259ACE78-3E67-10C7-C1D1-BD99C52D884A}"/>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79A1865D-E41D-AFF7-D271-BC0E45E78F07}"/>
              </a:ext>
            </a:extLst>
          </p:cNvPr>
          <p:cNvSpPr>
            <a:spLocks noGrp="1"/>
          </p:cNvSpPr>
          <p:nvPr>
            <p:ph type="title"/>
          </p:nvPr>
        </p:nvSpPr>
        <p:spPr>
          <a:xfrm>
            <a:off x="83574" y="140243"/>
            <a:ext cx="12024851" cy="1107996"/>
          </a:xfrm>
        </p:spPr>
        <p:txBody>
          <a:bodyPr/>
          <a:lstStyle/>
          <a:p>
            <a:pPr marL="12700">
              <a:lnSpc>
                <a:spcPct val="100000"/>
              </a:lnSpc>
              <a:spcBef>
                <a:spcPts val="100"/>
              </a:spcBef>
            </a:pPr>
            <a:r>
              <a:rPr lang="en-US" sz="2400" b="1" spc="-10" dirty="0">
                <a:solidFill>
                  <a:schemeClr val="bg1"/>
                </a:solidFill>
                <a:latin typeface="Times New Roman" panose="02020603050405020304" pitchFamily="18" charset="0"/>
                <a:cs typeface="Times New Roman" panose="02020603050405020304" pitchFamily="18" charset="0"/>
              </a:rPr>
              <a:t>We’ve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come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long</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way</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since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days</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selling</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single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product.</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Let’s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pull</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trending</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revenue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margin</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product,</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along</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with</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total</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sales</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revenue.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Note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anything</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you</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notice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about</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seasonality.</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172DBDDB-B845-3E19-5F78-275134E11748}"/>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81F849C2-997A-5F4A-3020-48F08B2FAB99}"/>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4406F481-4322-1038-3441-5003310172B3}"/>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25E658E5-8E89-D701-EA58-69BBC64951C5}"/>
              </a:ext>
            </a:extLst>
          </p:cNvPr>
          <p:cNvPicPr/>
          <p:nvPr/>
        </p:nvPicPr>
        <p:blipFill>
          <a:blip r:embed="rId4" cstate="print"/>
          <a:stretch>
            <a:fillRect/>
          </a:stretch>
        </p:blipFill>
        <p:spPr>
          <a:xfrm>
            <a:off x="6141440" y="1662182"/>
            <a:ext cx="5966985" cy="4314372"/>
          </a:xfrm>
          <a:prstGeom prst="rect">
            <a:avLst/>
          </a:prstGeom>
        </p:spPr>
      </p:pic>
      <p:sp>
        <p:nvSpPr>
          <p:cNvPr id="31" name="object 18">
            <a:extLst>
              <a:ext uri="{FF2B5EF4-FFF2-40B4-BE49-F238E27FC236}">
                <a16:creationId xmlns:a16="http://schemas.microsoft.com/office/drawing/2014/main" id="{12BE6D3C-4387-6D7E-A6F3-384364155C08}"/>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69186895-6E42-E0CE-F7F8-96C7FE5B8D74}"/>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5A10CDB6-0C7B-6E81-91CE-095E0CD5EA84}"/>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CE195F74-54A6-0DD7-8CE6-4CE575436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92" y="1824896"/>
            <a:ext cx="5675705" cy="3908916"/>
          </a:xfrm>
          <a:prstGeom prst="rect">
            <a:avLst/>
          </a:prstGeom>
        </p:spPr>
      </p:pic>
      <p:pic>
        <p:nvPicPr>
          <p:cNvPr id="13" name="Picture 12">
            <a:extLst>
              <a:ext uri="{FF2B5EF4-FFF2-40B4-BE49-F238E27FC236}">
                <a16:creationId xmlns:a16="http://schemas.microsoft.com/office/drawing/2014/main" id="{F71EB445-8930-E1D2-CEEE-7A8BE7FB7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9063" y="2325073"/>
            <a:ext cx="5691736" cy="3105188"/>
          </a:xfrm>
          <a:prstGeom prst="rect">
            <a:avLst/>
          </a:prstGeom>
        </p:spPr>
      </p:pic>
    </p:spTree>
    <p:extLst>
      <p:ext uri="{BB962C8B-B14F-4D97-AF65-F5344CB8AC3E}">
        <p14:creationId xmlns:p14="http://schemas.microsoft.com/office/powerpoint/2010/main" val="41550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49045">
              <a:lnSpc>
                <a:spcPct val="100000"/>
              </a:lnSpc>
              <a:spcBef>
                <a:spcPts val="95"/>
              </a:spcBef>
            </a:pPr>
            <a:r>
              <a:rPr b="0" spc="-10" dirty="0">
                <a:latin typeface="Carlito"/>
                <a:cs typeface="Carlito"/>
              </a:rPr>
              <a:t>OVERVIEW</a:t>
            </a:r>
            <a:r>
              <a:rPr b="0" spc="-85" dirty="0">
                <a:latin typeface="Carlito"/>
                <a:cs typeface="Carlito"/>
              </a:rPr>
              <a:t> </a:t>
            </a:r>
            <a:r>
              <a:rPr b="0" dirty="0">
                <a:latin typeface="Carlito"/>
                <a:cs typeface="Carlito"/>
              </a:rPr>
              <a:t>OF</a:t>
            </a:r>
            <a:r>
              <a:rPr b="0" spc="-95" dirty="0">
                <a:latin typeface="Carlito"/>
                <a:cs typeface="Carlito"/>
              </a:rPr>
              <a:t> </a:t>
            </a:r>
            <a:r>
              <a:rPr b="0" dirty="0">
                <a:latin typeface="Carlito"/>
                <a:cs typeface="Carlito"/>
              </a:rPr>
              <a:t>THE</a:t>
            </a:r>
            <a:r>
              <a:rPr b="0" spc="-95" dirty="0">
                <a:latin typeface="Carlito"/>
                <a:cs typeface="Carlito"/>
              </a:rPr>
              <a:t> </a:t>
            </a:r>
            <a:r>
              <a:rPr spc="-20" dirty="0"/>
              <a:t>MAVEN</a:t>
            </a:r>
            <a:r>
              <a:rPr spc="-100" dirty="0"/>
              <a:t> </a:t>
            </a:r>
            <a:r>
              <a:rPr dirty="0"/>
              <a:t>FUZZY</a:t>
            </a:r>
            <a:r>
              <a:rPr spc="-105" dirty="0"/>
              <a:t> </a:t>
            </a:r>
            <a:r>
              <a:rPr spc="-40" dirty="0"/>
              <a:t>FACTORY</a:t>
            </a:r>
            <a:r>
              <a:rPr spc="-100" dirty="0"/>
              <a:t> </a:t>
            </a:r>
            <a:r>
              <a:rPr spc="-25" dirty="0"/>
              <a:t>DATABASE</a:t>
            </a:r>
          </a:p>
        </p:txBody>
      </p:sp>
      <p:pic>
        <p:nvPicPr>
          <p:cNvPr id="3" name="object 3"/>
          <p:cNvPicPr/>
          <p:nvPr/>
        </p:nvPicPr>
        <p:blipFill>
          <a:blip r:embed="rId2" cstate="print"/>
          <a:stretch>
            <a:fillRect/>
          </a:stretch>
        </p:blipFill>
        <p:spPr>
          <a:xfrm>
            <a:off x="0" y="806195"/>
            <a:ext cx="12192000" cy="45720"/>
          </a:xfrm>
          <a:prstGeom prst="rect">
            <a:avLst/>
          </a:prstGeom>
        </p:spPr>
      </p:pic>
      <p:sp>
        <p:nvSpPr>
          <p:cNvPr id="4" name="object 4"/>
          <p:cNvSpPr txBox="1"/>
          <p:nvPr/>
        </p:nvSpPr>
        <p:spPr>
          <a:xfrm>
            <a:off x="7993126" y="1729993"/>
            <a:ext cx="3631565" cy="2540635"/>
          </a:xfrm>
          <a:prstGeom prst="rect">
            <a:avLst/>
          </a:prstGeom>
        </p:spPr>
        <p:txBody>
          <a:bodyPr vert="horz" wrap="square" lIns="0" tIns="12700" rIns="0" bIns="0" rtlCol="0">
            <a:spAutoFit/>
          </a:bodyPr>
          <a:lstStyle/>
          <a:p>
            <a:pPr marL="12700" marR="147320">
              <a:lnSpc>
                <a:spcPct val="100000"/>
              </a:lnSpc>
              <a:spcBef>
                <a:spcPts val="100"/>
              </a:spcBef>
            </a:pPr>
            <a:r>
              <a:rPr sz="1600" dirty="0">
                <a:solidFill>
                  <a:srgbClr val="252525"/>
                </a:solidFill>
                <a:latin typeface="Carlito"/>
                <a:cs typeface="Carlito"/>
              </a:rPr>
              <a:t>We</a:t>
            </a:r>
            <a:r>
              <a:rPr sz="1600" spc="-40" dirty="0">
                <a:solidFill>
                  <a:srgbClr val="252525"/>
                </a:solidFill>
                <a:latin typeface="Carlito"/>
                <a:cs typeface="Carlito"/>
              </a:rPr>
              <a:t> </a:t>
            </a:r>
            <a:r>
              <a:rPr sz="1600" dirty="0">
                <a:solidFill>
                  <a:srgbClr val="252525"/>
                </a:solidFill>
                <a:latin typeface="Carlito"/>
                <a:cs typeface="Carlito"/>
              </a:rPr>
              <a:t>will</a:t>
            </a:r>
            <a:r>
              <a:rPr sz="1600" spc="-45" dirty="0">
                <a:solidFill>
                  <a:srgbClr val="252525"/>
                </a:solidFill>
                <a:latin typeface="Carlito"/>
                <a:cs typeface="Carlito"/>
              </a:rPr>
              <a:t> </a:t>
            </a:r>
            <a:r>
              <a:rPr sz="1600" dirty="0">
                <a:solidFill>
                  <a:srgbClr val="252525"/>
                </a:solidFill>
                <a:latin typeface="Carlito"/>
                <a:cs typeface="Carlito"/>
              </a:rPr>
              <a:t>be</a:t>
            </a:r>
            <a:r>
              <a:rPr sz="1600" spc="-40" dirty="0">
                <a:solidFill>
                  <a:srgbClr val="252525"/>
                </a:solidFill>
                <a:latin typeface="Carlito"/>
                <a:cs typeface="Carlito"/>
              </a:rPr>
              <a:t> </a:t>
            </a:r>
            <a:r>
              <a:rPr sz="1600" dirty="0">
                <a:solidFill>
                  <a:srgbClr val="252525"/>
                </a:solidFill>
                <a:latin typeface="Carlito"/>
                <a:cs typeface="Carlito"/>
              </a:rPr>
              <a:t>working</a:t>
            </a:r>
            <a:r>
              <a:rPr sz="1600" spc="-35" dirty="0">
                <a:solidFill>
                  <a:srgbClr val="252525"/>
                </a:solidFill>
                <a:latin typeface="Carlito"/>
                <a:cs typeface="Carlito"/>
              </a:rPr>
              <a:t> </a:t>
            </a:r>
            <a:r>
              <a:rPr sz="1600" dirty="0">
                <a:solidFill>
                  <a:srgbClr val="252525"/>
                </a:solidFill>
                <a:latin typeface="Carlito"/>
                <a:cs typeface="Carlito"/>
              </a:rPr>
              <a:t>with</a:t>
            </a:r>
            <a:r>
              <a:rPr sz="1600" spc="-45" dirty="0">
                <a:solidFill>
                  <a:srgbClr val="252525"/>
                </a:solidFill>
                <a:latin typeface="Carlito"/>
                <a:cs typeface="Carlito"/>
              </a:rPr>
              <a:t> </a:t>
            </a:r>
            <a:r>
              <a:rPr sz="1600" dirty="0">
                <a:solidFill>
                  <a:srgbClr val="252525"/>
                </a:solidFill>
                <a:latin typeface="Carlito"/>
                <a:cs typeface="Carlito"/>
              </a:rPr>
              <a:t>six</a:t>
            </a:r>
            <a:r>
              <a:rPr sz="1600" spc="-45" dirty="0">
                <a:solidFill>
                  <a:srgbClr val="252525"/>
                </a:solidFill>
                <a:latin typeface="Carlito"/>
                <a:cs typeface="Carlito"/>
              </a:rPr>
              <a:t> </a:t>
            </a:r>
            <a:r>
              <a:rPr sz="1600" dirty="0">
                <a:solidFill>
                  <a:srgbClr val="252525"/>
                </a:solidFill>
                <a:latin typeface="Carlito"/>
                <a:cs typeface="Carlito"/>
              </a:rPr>
              <a:t>related</a:t>
            </a:r>
            <a:r>
              <a:rPr sz="1600" spc="-35" dirty="0">
                <a:solidFill>
                  <a:srgbClr val="252525"/>
                </a:solidFill>
                <a:latin typeface="Carlito"/>
                <a:cs typeface="Carlito"/>
              </a:rPr>
              <a:t> </a:t>
            </a:r>
            <a:r>
              <a:rPr sz="1600" spc="-10" dirty="0">
                <a:solidFill>
                  <a:srgbClr val="252525"/>
                </a:solidFill>
                <a:latin typeface="Carlito"/>
                <a:cs typeface="Carlito"/>
              </a:rPr>
              <a:t>tables, </a:t>
            </a:r>
            <a:r>
              <a:rPr sz="1600" dirty="0">
                <a:solidFill>
                  <a:srgbClr val="252525"/>
                </a:solidFill>
                <a:latin typeface="Carlito"/>
                <a:cs typeface="Carlito"/>
              </a:rPr>
              <a:t>which</a:t>
            </a:r>
            <a:r>
              <a:rPr sz="1600" spc="-45" dirty="0">
                <a:solidFill>
                  <a:srgbClr val="252525"/>
                </a:solidFill>
                <a:latin typeface="Carlito"/>
                <a:cs typeface="Carlito"/>
              </a:rPr>
              <a:t> </a:t>
            </a:r>
            <a:r>
              <a:rPr sz="1600" spc="-10" dirty="0">
                <a:solidFill>
                  <a:srgbClr val="252525"/>
                </a:solidFill>
                <a:latin typeface="Carlito"/>
                <a:cs typeface="Carlito"/>
              </a:rPr>
              <a:t>contain</a:t>
            </a:r>
            <a:r>
              <a:rPr sz="1600" spc="-40" dirty="0">
                <a:solidFill>
                  <a:srgbClr val="252525"/>
                </a:solidFill>
                <a:latin typeface="Carlito"/>
                <a:cs typeface="Carlito"/>
              </a:rPr>
              <a:t> </a:t>
            </a:r>
            <a:r>
              <a:rPr sz="1600" spc="-10" dirty="0">
                <a:solidFill>
                  <a:srgbClr val="252525"/>
                </a:solidFill>
                <a:latin typeface="Carlito"/>
                <a:cs typeface="Carlito"/>
              </a:rPr>
              <a:t>eCommerce</a:t>
            </a:r>
            <a:r>
              <a:rPr sz="1600" spc="-30" dirty="0">
                <a:solidFill>
                  <a:srgbClr val="252525"/>
                </a:solidFill>
                <a:latin typeface="Carlito"/>
                <a:cs typeface="Carlito"/>
              </a:rPr>
              <a:t> </a:t>
            </a:r>
            <a:r>
              <a:rPr sz="1600" dirty="0">
                <a:solidFill>
                  <a:srgbClr val="252525"/>
                </a:solidFill>
                <a:latin typeface="Carlito"/>
                <a:cs typeface="Carlito"/>
              </a:rPr>
              <a:t>data</a:t>
            </a:r>
            <a:r>
              <a:rPr sz="1600" spc="-40" dirty="0">
                <a:solidFill>
                  <a:srgbClr val="252525"/>
                </a:solidFill>
                <a:latin typeface="Carlito"/>
                <a:cs typeface="Carlito"/>
              </a:rPr>
              <a:t> </a:t>
            </a:r>
            <a:r>
              <a:rPr sz="1600" spc="-10" dirty="0">
                <a:solidFill>
                  <a:srgbClr val="252525"/>
                </a:solidFill>
                <a:latin typeface="Carlito"/>
                <a:cs typeface="Carlito"/>
              </a:rPr>
              <a:t>about:</a:t>
            </a:r>
            <a:endParaRPr sz="1600" dirty="0">
              <a:latin typeface="Carlito"/>
              <a:cs typeface="Carlito"/>
            </a:endParaRPr>
          </a:p>
          <a:p>
            <a:pPr marL="755015" indent="-285115">
              <a:lnSpc>
                <a:spcPct val="100000"/>
              </a:lnSpc>
              <a:spcBef>
                <a:spcPts val="600"/>
              </a:spcBef>
              <a:buFont typeface="Arial"/>
              <a:buChar char="•"/>
              <a:tabLst>
                <a:tab pos="755015" algn="l"/>
              </a:tabLst>
            </a:pPr>
            <a:r>
              <a:rPr sz="1600" b="1" spc="-10" dirty="0">
                <a:latin typeface="Carlito"/>
                <a:cs typeface="Carlito"/>
              </a:rPr>
              <a:t>Website</a:t>
            </a:r>
            <a:r>
              <a:rPr sz="1600" b="1" spc="-45" dirty="0">
                <a:latin typeface="Carlito"/>
                <a:cs typeface="Carlito"/>
              </a:rPr>
              <a:t> </a:t>
            </a:r>
            <a:r>
              <a:rPr sz="1600" b="1" spc="-10" dirty="0">
                <a:latin typeface="Carlito"/>
                <a:cs typeface="Carlito"/>
              </a:rPr>
              <a:t>Activity</a:t>
            </a:r>
            <a:endParaRPr sz="1600" dirty="0">
              <a:latin typeface="Carlito"/>
              <a:cs typeface="Carlito"/>
            </a:endParaRPr>
          </a:p>
          <a:p>
            <a:pPr marL="755015" indent="-285115">
              <a:lnSpc>
                <a:spcPct val="100000"/>
              </a:lnSpc>
              <a:buFont typeface="Arial"/>
              <a:buChar char="•"/>
              <a:tabLst>
                <a:tab pos="755015" algn="l"/>
              </a:tabLst>
            </a:pPr>
            <a:r>
              <a:rPr sz="1600" b="1" spc="-10" dirty="0">
                <a:latin typeface="Carlito"/>
                <a:cs typeface="Carlito"/>
              </a:rPr>
              <a:t>Products</a:t>
            </a:r>
            <a:endParaRPr sz="1600" dirty="0">
              <a:latin typeface="Carlito"/>
              <a:cs typeface="Carlito"/>
            </a:endParaRPr>
          </a:p>
          <a:p>
            <a:pPr marL="755015" indent="-285115">
              <a:lnSpc>
                <a:spcPct val="100000"/>
              </a:lnSpc>
              <a:buFont typeface="Arial"/>
              <a:buChar char="•"/>
              <a:tabLst>
                <a:tab pos="755015" algn="l"/>
              </a:tabLst>
            </a:pPr>
            <a:r>
              <a:rPr sz="1600" b="1" spc="-10" dirty="0">
                <a:latin typeface="Carlito"/>
                <a:cs typeface="Carlito"/>
              </a:rPr>
              <a:t>Orders</a:t>
            </a:r>
            <a:r>
              <a:rPr sz="1600" b="1" spc="-30" dirty="0">
                <a:latin typeface="Carlito"/>
                <a:cs typeface="Carlito"/>
              </a:rPr>
              <a:t> </a:t>
            </a:r>
            <a:r>
              <a:rPr sz="1600" b="1" dirty="0">
                <a:latin typeface="Carlito"/>
                <a:cs typeface="Carlito"/>
              </a:rPr>
              <a:t>and</a:t>
            </a:r>
            <a:r>
              <a:rPr sz="1600" b="1" spc="-30" dirty="0">
                <a:latin typeface="Carlito"/>
                <a:cs typeface="Carlito"/>
              </a:rPr>
              <a:t> </a:t>
            </a:r>
            <a:r>
              <a:rPr sz="1600" b="1" spc="-10" dirty="0">
                <a:latin typeface="Carlito"/>
                <a:cs typeface="Carlito"/>
              </a:rPr>
              <a:t>Refunds</a:t>
            </a:r>
            <a:endParaRPr sz="1600" dirty="0">
              <a:latin typeface="Carlito"/>
              <a:cs typeface="Carlito"/>
            </a:endParaRPr>
          </a:p>
          <a:p>
            <a:pPr marL="12700" marR="5080">
              <a:lnSpc>
                <a:spcPct val="100000"/>
              </a:lnSpc>
              <a:spcBef>
                <a:spcPts val="1920"/>
              </a:spcBef>
            </a:pPr>
            <a:r>
              <a:rPr sz="1600" dirty="0">
                <a:solidFill>
                  <a:srgbClr val="252525"/>
                </a:solidFill>
                <a:latin typeface="Carlito"/>
                <a:cs typeface="Carlito"/>
              </a:rPr>
              <a:t>We'll</a:t>
            </a:r>
            <a:r>
              <a:rPr sz="1600" spc="-40" dirty="0">
                <a:solidFill>
                  <a:srgbClr val="252525"/>
                </a:solidFill>
                <a:latin typeface="Carlito"/>
                <a:cs typeface="Carlito"/>
              </a:rPr>
              <a:t> </a:t>
            </a:r>
            <a:r>
              <a:rPr sz="1600" dirty="0">
                <a:solidFill>
                  <a:srgbClr val="252525"/>
                </a:solidFill>
                <a:latin typeface="Carlito"/>
                <a:cs typeface="Carlito"/>
              </a:rPr>
              <a:t>use</a:t>
            </a:r>
            <a:r>
              <a:rPr sz="1600" spc="-30" dirty="0">
                <a:solidFill>
                  <a:srgbClr val="252525"/>
                </a:solidFill>
                <a:latin typeface="Carlito"/>
                <a:cs typeface="Carlito"/>
              </a:rPr>
              <a:t> </a:t>
            </a:r>
            <a:r>
              <a:rPr sz="1600" dirty="0">
                <a:solidFill>
                  <a:srgbClr val="252525"/>
                </a:solidFill>
                <a:latin typeface="Carlito"/>
                <a:cs typeface="Carlito"/>
              </a:rPr>
              <a:t>MySQL</a:t>
            </a:r>
            <a:r>
              <a:rPr sz="1600" spc="-35" dirty="0">
                <a:solidFill>
                  <a:srgbClr val="252525"/>
                </a:solidFill>
                <a:latin typeface="Carlito"/>
                <a:cs typeface="Carlito"/>
              </a:rPr>
              <a:t> </a:t>
            </a:r>
            <a:r>
              <a:rPr sz="1600" dirty="0">
                <a:solidFill>
                  <a:srgbClr val="252525"/>
                </a:solidFill>
                <a:latin typeface="Carlito"/>
                <a:cs typeface="Carlito"/>
              </a:rPr>
              <a:t>to</a:t>
            </a:r>
            <a:r>
              <a:rPr sz="1600" spc="-20" dirty="0">
                <a:solidFill>
                  <a:srgbClr val="252525"/>
                </a:solidFill>
                <a:latin typeface="Carlito"/>
                <a:cs typeface="Carlito"/>
              </a:rPr>
              <a:t> </a:t>
            </a:r>
            <a:r>
              <a:rPr sz="1600" spc="-10" dirty="0">
                <a:solidFill>
                  <a:srgbClr val="252525"/>
                </a:solidFill>
                <a:latin typeface="Carlito"/>
                <a:cs typeface="Carlito"/>
              </a:rPr>
              <a:t>understand</a:t>
            </a:r>
            <a:r>
              <a:rPr sz="1600" spc="-25" dirty="0">
                <a:solidFill>
                  <a:srgbClr val="252525"/>
                </a:solidFill>
                <a:latin typeface="Carlito"/>
                <a:cs typeface="Carlito"/>
              </a:rPr>
              <a:t> how </a:t>
            </a:r>
            <a:r>
              <a:rPr sz="1600" spc="-10" dirty="0">
                <a:solidFill>
                  <a:srgbClr val="252525"/>
                </a:solidFill>
                <a:latin typeface="Carlito"/>
                <a:cs typeface="Carlito"/>
              </a:rPr>
              <a:t>customers</a:t>
            </a:r>
            <a:r>
              <a:rPr sz="1600" spc="-20" dirty="0">
                <a:solidFill>
                  <a:srgbClr val="252525"/>
                </a:solidFill>
                <a:latin typeface="Carlito"/>
                <a:cs typeface="Carlito"/>
              </a:rPr>
              <a:t> </a:t>
            </a:r>
            <a:r>
              <a:rPr sz="1600" dirty="0">
                <a:solidFill>
                  <a:srgbClr val="252525"/>
                </a:solidFill>
                <a:latin typeface="Carlito"/>
                <a:cs typeface="Carlito"/>
              </a:rPr>
              <a:t>access</a:t>
            </a:r>
            <a:r>
              <a:rPr sz="1600" spc="-35" dirty="0">
                <a:solidFill>
                  <a:srgbClr val="252525"/>
                </a:solidFill>
                <a:latin typeface="Carlito"/>
                <a:cs typeface="Carlito"/>
              </a:rPr>
              <a:t> </a:t>
            </a:r>
            <a:r>
              <a:rPr sz="1600" dirty="0">
                <a:solidFill>
                  <a:srgbClr val="252525"/>
                </a:solidFill>
                <a:latin typeface="Carlito"/>
                <a:cs typeface="Carlito"/>
              </a:rPr>
              <a:t>and</a:t>
            </a:r>
            <a:r>
              <a:rPr sz="1600" spc="-45" dirty="0">
                <a:solidFill>
                  <a:srgbClr val="252525"/>
                </a:solidFill>
                <a:latin typeface="Carlito"/>
                <a:cs typeface="Carlito"/>
              </a:rPr>
              <a:t> </a:t>
            </a:r>
            <a:r>
              <a:rPr sz="1600" spc="-10" dirty="0">
                <a:solidFill>
                  <a:srgbClr val="252525"/>
                </a:solidFill>
                <a:latin typeface="Carlito"/>
                <a:cs typeface="Carlito"/>
              </a:rPr>
              <a:t>interact</a:t>
            </a:r>
            <a:r>
              <a:rPr sz="1600" spc="-20" dirty="0">
                <a:solidFill>
                  <a:srgbClr val="252525"/>
                </a:solidFill>
                <a:latin typeface="Carlito"/>
                <a:cs typeface="Carlito"/>
              </a:rPr>
              <a:t> </a:t>
            </a:r>
            <a:r>
              <a:rPr sz="1600" dirty="0">
                <a:solidFill>
                  <a:srgbClr val="252525"/>
                </a:solidFill>
                <a:latin typeface="Carlito"/>
                <a:cs typeface="Carlito"/>
              </a:rPr>
              <a:t>with</a:t>
            </a:r>
            <a:r>
              <a:rPr sz="1600" spc="-35" dirty="0">
                <a:solidFill>
                  <a:srgbClr val="252525"/>
                </a:solidFill>
                <a:latin typeface="Carlito"/>
                <a:cs typeface="Carlito"/>
              </a:rPr>
              <a:t> </a:t>
            </a:r>
            <a:r>
              <a:rPr sz="1600" dirty="0">
                <a:solidFill>
                  <a:srgbClr val="252525"/>
                </a:solidFill>
                <a:latin typeface="Carlito"/>
                <a:cs typeface="Carlito"/>
              </a:rPr>
              <a:t>the</a:t>
            </a:r>
            <a:r>
              <a:rPr sz="1600" spc="-25" dirty="0">
                <a:solidFill>
                  <a:srgbClr val="252525"/>
                </a:solidFill>
                <a:latin typeface="Carlito"/>
                <a:cs typeface="Carlito"/>
              </a:rPr>
              <a:t> </a:t>
            </a:r>
            <a:r>
              <a:rPr sz="1600" spc="-10" dirty="0">
                <a:solidFill>
                  <a:srgbClr val="252525"/>
                </a:solidFill>
                <a:latin typeface="Carlito"/>
                <a:cs typeface="Carlito"/>
              </a:rPr>
              <a:t>site, </a:t>
            </a:r>
            <a:r>
              <a:rPr sz="1600" dirty="0">
                <a:solidFill>
                  <a:srgbClr val="252525"/>
                </a:solidFill>
                <a:latin typeface="Carlito"/>
                <a:cs typeface="Carlito"/>
              </a:rPr>
              <a:t>analyze</a:t>
            </a:r>
            <a:r>
              <a:rPr sz="1600" spc="-65" dirty="0">
                <a:solidFill>
                  <a:srgbClr val="252525"/>
                </a:solidFill>
                <a:latin typeface="Carlito"/>
                <a:cs typeface="Carlito"/>
              </a:rPr>
              <a:t> </a:t>
            </a:r>
            <a:r>
              <a:rPr sz="1600" dirty="0">
                <a:solidFill>
                  <a:srgbClr val="252525"/>
                </a:solidFill>
                <a:latin typeface="Carlito"/>
                <a:cs typeface="Carlito"/>
              </a:rPr>
              <a:t>landing</a:t>
            </a:r>
            <a:r>
              <a:rPr sz="1600" spc="-65" dirty="0">
                <a:solidFill>
                  <a:srgbClr val="252525"/>
                </a:solidFill>
                <a:latin typeface="Carlito"/>
                <a:cs typeface="Carlito"/>
              </a:rPr>
              <a:t> </a:t>
            </a:r>
            <a:r>
              <a:rPr sz="1600" dirty="0">
                <a:solidFill>
                  <a:srgbClr val="252525"/>
                </a:solidFill>
                <a:latin typeface="Carlito"/>
                <a:cs typeface="Carlito"/>
              </a:rPr>
              <a:t>page</a:t>
            </a:r>
            <a:r>
              <a:rPr sz="1600" spc="-65" dirty="0">
                <a:solidFill>
                  <a:srgbClr val="252525"/>
                </a:solidFill>
                <a:latin typeface="Carlito"/>
                <a:cs typeface="Carlito"/>
              </a:rPr>
              <a:t> </a:t>
            </a:r>
            <a:r>
              <a:rPr sz="1600" dirty="0">
                <a:solidFill>
                  <a:srgbClr val="252525"/>
                </a:solidFill>
                <a:latin typeface="Carlito"/>
                <a:cs typeface="Carlito"/>
              </a:rPr>
              <a:t>performance</a:t>
            </a:r>
            <a:r>
              <a:rPr sz="1600" spc="-55" dirty="0">
                <a:solidFill>
                  <a:srgbClr val="252525"/>
                </a:solidFill>
                <a:latin typeface="Carlito"/>
                <a:cs typeface="Carlito"/>
              </a:rPr>
              <a:t> </a:t>
            </a:r>
            <a:r>
              <a:rPr sz="1600" spc="-25" dirty="0">
                <a:solidFill>
                  <a:srgbClr val="252525"/>
                </a:solidFill>
                <a:latin typeface="Carlito"/>
                <a:cs typeface="Carlito"/>
              </a:rPr>
              <a:t>and </a:t>
            </a:r>
            <a:r>
              <a:rPr sz="1600" spc="-10" dirty="0">
                <a:solidFill>
                  <a:srgbClr val="252525"/>
                </a:solidFill>
                <a:latin typeface="Carlito"/>
                <a:cs typeface="Carlito"/>
              </a:rPr>
              <a:t>conversion,</a:t>
            </a:r>
            <a:r>
              <a:rPr sz="1600" spc="-30" dirty="0">
                <a:solidFill>
                  <a:srgbClr val="252525"/>
                </a:solidFill>
                <a:latin typeface="Carlito"/>
                <a:cs typeface="Carlito"/>
              </a:rPr>
              <a:t> </a:t>
            </a:r>
            <a:r>
              <a:rPr sz="1600" dirty="0">
                <a:solidFill>
                  <a:srgbClr val="252525"/>
                </a:solidFill>
                <a:latin typeface="Carlito"/>
                <a:cs typeface="Carlito"/>
              </a:rPr>
              <a:t>and</a:t>
            </a:r>
            <a:r>
              <a:rPr sz="1600" spc="-45" dirty="0">
                <a:solidFill>
                  <a:srgbClr val="252525"/>
                </a:solidFill>
                <a:latin typeface="Carlito"/>
                <a:cs typeface="Carlito"/>
              </a:rPr>
              <a:t> </a:t>
            </a:r>
            <a:r>
              <a:rPr sz="1600" dirty="0">
                <a:solidFill>
                  <a:srgbClr val="252525"/>
                </a:solidFill>
                <a:latin typeface="Carlito"/>
                <a:cs typeface="Carlito"/>
              </a:rPr>
              <a:t>explore</a:t>
            </a:r>
            <a:r>
              <a:rPr sz="1600" spc="-30" dirty="0">
                <a:solidFill>
                  <a:srgbClr val="252525"/>
                </a:solidFill>
                <a:latin typeface="Carlito"/>
                <a:cs typeface="Carlito"/>
              </a:rPr>
              <a:t> </a:t>
            </a:r>
            <a:r>
              <a:rPr sz="1600" spc="-10" dirty="0">
                <a:solidFill>
                  <a:srgbClr val="252525"/>
                </a:solidFill>
                <a:latin typeface="Carlito"/>
                <a:cs typeface="Carlito"/>
              </a:rPr>
              <a:t>product-</a:t>
            </a:r>
            <a:r>
              <a:rPr sz="1600" dirty="0">
                <a:solidFill>
                  <a:srgbClr val="252525"/>
                </a:solidFill>
                <a:latin typeface="Carlito"/>
                <a:cs typeface="Carlito"/>
              </a:rPr>
              <a:t>level</a:t>
            </a:r>
            <a:r>
              <a:rPr sz="1600" spc="-40" dirty="0">
                <a:solidFill>
                  <a:srgbClr val="252525"/>
                </a:solidFill>
                <a:latin typeface="Carlito"/>
                <a:cs typeface="Carlito"/>
              </a:rPr>
              <a:t> </a:t>
            </a:r>
            <a:r>
              <a:rPr sz="1600" spc="-10" dirty="0">
                <a:solidFill>
                  <a:srgbClr val="252525"/>
                </a:solidFill>
                <a:latin typeface="Carlito"/>
                <a:cs typeface="Carlito"/>
              </a:rPr>
              <a:t>sales.</a:t>
            </a:r>
            <a:endParaRPr sz="1600" dirty="0">
              <a:latin typeface="Carlito"/>
              <a:cs typeface="Carlito"/>
            </a:endParaRPr>
          </a:p>
        </p:txBody>
      </p:sp>
      <p:pic>
        <p:nvPicPr>
          <p:cNvPr id="5" name="object 5"/>
          <p:cNvPicPr/>
          <p:nvPr/>
        </p:nvPicPr>
        <p:blipFill>
          <a:blip r:embed="rId3" cstate="print"/>
          <a:stretch>
            <a:fillRect/>
          </a:stretch>
        </p:blipFill>
        <p:spPr>
          <a:xfrm>
            <a:off x="507414" y="1535839"/>
            <a:ext cx="6972377" cy="46729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B272A0-AF46-3371-9253-42BD70854F7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3C91BE29-448C-37E0-612E-9F6EB624A6A3}"/>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3E036321-08DF-B4EE-B98E-39E132DD58A2}"/>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1E55ABEA-6AAE-1C68-AA77-CE4D879B14E2}"/>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AEFE3F68-4C75-4BAE-DEBF-E48D2E382D76}"/>
              </a:ext>
            </a:extLst>
          </p:cNvPr>
          <p:cNvGrpSpPr/>
          <p:nvPr/>
        </p:nvGrpSpPr>
        <p:grpSpPr>
          <a:xfrm>
            <a:off x="314960" y="2280825"/>
            <a:ext cx="5411812" cy="3694588"/>
            <a:chOff x="434074" y="1643252"/>
            <a:chExt cx="5486400" cy="4238831"/>
          </a:xfrm>
        </p:grpSpPr>
        <p:sp>
          <p:nvSpPr>
            <p:cNvPr id="12" name="object 12">
              <a:extLst>
                <a:ext uri="{FF2B5EF4-FFF2-40B4-BE49-F238E27FC236}">
                  <a16:creationId xmlns:a16="http://schemas.microsoft.com/office/drawing/2014/main" id="{B8C3095C-77C7-DC89-A936-968B52C55164}"/>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090179F8-6CD4-1112-65A6-C187BF7835A2}"/>
                </a:ext>
              </a:extLst>
            </p:cNvPr>
            <p:cNvPicPr/>
            <p:nvPr/>
          </p:nvPicPr>
          <p:blipFill>
            <a:blip r:embed="rId4" cstate="print"/>
            <a:stretch>
              <a:fillRect/>
            </a:stretch>
          </p:blipFill>
          <p:spPr>
            <a:xfrm>
              <a:off x="434074" y="1817036"/>
              <a:ext cx="5486400" cy="4065047"/>
            </a:xfrm>
            <a:prstGeom prst="rect">
              <a:avLst/>
            </a:prstGeom>
          </p:spPr>
        </p:pic>
        <p:pic>
          <p:nvPicPr>
            <p:cNvPr id="16" name="object 16">
              <a:extLst>
                <a:ext uri="{FF2B5EF4-FFF2-40B4-BE49-F238E27FC236}">
                  <a16:creationId xmlns:a16="http://schemas.microsoft.com/office/drawing/2014/main" id="{4F66BCF2-E75A-FD8E-4374-33CB34CB38CA}"/>
                </a:ext>
              </a:extLst>
            </p:cNvPr>
            <p:cNvPicPr/>
            <p:nvPr/>
          </p:nvPicPr>
          <p:blipFill>
            <a:blip r:embed="rId5" cstate="print"/>
            <a:stretch>
              <a:fillRect/>
            </a:stretch>
          </p:blipFill>
          <p:spPr>
            <a:xfrm>
              <a:off x="595999" y="1979992"/>
              <a:ext cx="5162550" cy="3739134"/>
            </a:xfrm>
            <a:prstGeom prst="rect">
              <a:avLst/>
            </a:prstGeom>
          </p:spPr>
        </p:pic>
      </p:grpSp>
      <p:sp>
        <p:nvSpPr>
          <p:cNvPr id="28" name="Title 27">
            <a:extLst>
              <a:ext uri="{FF2B5EF4-FFF2-40B4-BE49-F238E27FC236}">
                <a16:creationId xmlns:a16="http://schemas.microsoft.com/office/drawing/2014/main" id="{F39E90ED-BA80-77D9-F7BD-CA39765D7909}"/>
              </a:ext>
            </a:extLst>
          </p:cNvPr>
          <p:cNvSpPr>
            <a:spLocks noGrp="1"/>
          </p:cNvSpPr>
          <p:nvPr>
            <p:ph type="title"/>
          </p:nvPr>
        </p:nvSpPr>
        <p:spPr>
          <a:xfrm>
            <a:off x="318770" y="242569"/>
            <a:ext cx="11554459" cy="738664"/>
          </a:xfrm>
        </p:spPr>
        <p:txBody>
          <a:bodyPr/>
          <a:lstStyle/>
          <a:p>
            <a:r>
              <a:rPr lang="en-US" sz="2400" b="0" dirty="0">
                <a:solidFill>
                  <a:schemeClr val="bg1"/>
                </a:solidFill>
                <a:latin typeface="Times New Roman" panose="02020603050405020304" pitchFamily="18" charset="0"/>
                <a:cs typeface="Times New Roman" panose="02020603050405020304" pitchFamily="18" charset="0"/>
              </a:rPr>
              <a:t>Where are the bulk of our website sessions coming from, through yesterday? Can you provide a breakdown by UTM source, campaign, and referring domain?</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2F0863AB-3DE7-05B7-A763-D479483E734F}"/>
              </a:ext>
            </a:extLst>
          </p:cNvPr>
          <p:cNvSpPr/>
          <p:nvPr/>
        </p:nvSpPr>
        <p:spPr>
          <a:xfrm>
            <a:off x="3813663"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38A12134-74B9-CC77-99B9-B723AD9AAE9D}"/>
              </a:ext>
            </a:extLst>
          </p:cNvPr>
          <p:cNvSpPr/>
          <p:nvPr/>
        </p:nvSpPr>
        <p:spPr>
          <a:xfrm>
            <a:off x="987235" y="217531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2908287E-88DA-1E35-30F6-9D5647164055}"/>
              </a:ext>
            </a:extLst>
          </p:cNvPr>
          <p:cNvSpPr txBox="1">
            <a:spLocks/>
          </p:cNvSpPr>
          <p:nvPr/>
        </p:nvSpPr>
        <p:spPr>
          <a:xfrm>
            <a:off x="2228068" y="2008696"/>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31096C3E-4854-18F9-7DF2-146F562AC3EC}"/>
              </a:ext>
            </a:extLst>
          </p:cNvPr>
          <p:cNvPicPr/>
          <p:nvPr/>
        </p:nvPicPr>
        <p:blipFill>
          <a:blip r:embed="rId4" cstate="print"/>
          <a:stretch>
            <a:fillRect/>
          </a:stretch>
        </p:blipFill>
        <p:spPr>
          <a:xfrm>
            <a:off x="6461417" y="2433436"/>
            <a:ext cx="5411812" cy="3543117"/>
          </a:xfrm>
          <a:prstGeom prst="rect">
            <a:avLst/>
          </a:prstGeom>
        </p:spPr>
      </p:pic>
      <p:pic>
        <p:nvPicPr>
          <p:cNvPr id="29" name="object 10">
            <a:extLst>
              <a:ext uri="{FF2B5EF4-FFF2-40B4-BE49-F238E27FC236}">
                <a16:creationId xmlns:a16="http://schemas.microsoft.com/office/drawing/2014/main" id="{802EE6B5-DE93-18FF-08C8-1F1A5544ECB7}"/>
              </a:ext>
            </a:extLst>
          </p:cNvPr>
          <p:cNvPicPr/>
          <p:nvPr/>
        </p:nvPicPr>
        <p:blipFill>
          <a:blip r:embed="rId6" cstate="print"/>
          <a:stretch>
            <a:fillRect/>
          </a:stretch>
        </p:blipFill>
        <p:spPr>
          <a:xfrm>
            <a:off x="6629399" y="2819400"/>
            <a:ext cx="5087917" cy="1981200"/>
          </a:xfrm>
          <a:prstGeom prst="rect">
            <a:avLst/>
          </a:prstGeom>
        </p:spPr>
      </p:pic>
      <p:sp>
        <p:nvSpPr>
          <p:cNvPr id="31" name="object 18">
            <a:extLst>
              <a:ext uri="{FF2B5EF4-FFF2-40B4-BE49-F238E27FC236}">
                <a16:creationId xmlns:a16="http://schemas.microsoft.com/office/drawing/2014/main" id="{6B1E472F-D710-5351-C0EB-509296D2DCF1}"/>
              </a:ext>
            </a:extLst>
          </p:cNvPr>
          <p:cNvSpPr txBox="1">
            <a:spLocks/>
          </p:cNvSpPr>
          <p:nvPr/>
        </p:nvSpPr>
        <p:spPr>
          <a:xfrm>
            <a:off x="8546906" y="2008696"/>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71647DEB-40D9-884B-1C09-097315523093}"/>
              </a:ext>
            </a:extLst>
          </p:cNvPr>
          <p:cNvSpPr/>
          <p:nvPr/>
        </p:nvSpPr>
        <p:spPr>
          <a:xfrm>
            <a:off x="7306073"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80BCA350-8F46-FF77-C9B9-38C63A700809}"/>
              </a:ext>
            </a:extLst>
          </p:cNvPr>
          <p:cNvSpPr/>
          <p:nvPr/>
        </p:nvSpPr>
        <p:spPr>
          <a:xfrm>
            <a:off x="9787739"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Tree>
    <p:extLst>
      <p:ext uri="{BB962C8B-B14F-4D97-AF65-F5344CB8AC3E}">
        <p14:creationId xmlns:p14="http://schemas.microsoft.com/office/powerpoint/2010/main" val="354775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CF56E9-4D11-BE12-4D0B-30086F48F57E}"/>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3C98CD27-F20F-9266-F971-68674AA00AF5}"/>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4B6C9B58-F387-7699-AC11-DD08E1D4CB6D}"/>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4F602068-099A-C403-0437-A701851E04CA}"/>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6CEE6FE3-314C-C76F-1F75-7DAE4AD8357D}"/>
              </a:ext>
            </a:extLst>
          </p:cNvPr>
          <p:cNvGrpSpPr/>
          <p:nvPr/>
        </p:nvGrpSpPr>
        <p:grpSpPr>
          <a:xfrm>
            <a:off x="83574" y="1688560"/>
            <a:ext cx="6012426" cy="4926863"/>
            <a:chOff x="434074" y="1643252"/>
            <a:chExt cx="5486400" cy="4238831"/>
          </a:xfrm>
        </p:grpSpPr>
        <p:sp>
          <p:nvSpPr>
            <p:cNvPr id="12" name="object 12">
              <a:extLst>
                <a:ext uri="{FF2B5EF4-FFF2-40B4-BE49-F238E27FC236}">
                  <a16:creationId xmlns:a16="http://schemas.microsoft.com/office/drawing/2014/main" id="{A7AA7DC0-8256-5DBF-85A6-00FAC99F277E}"/>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74763BB7-FED0-0777-F6AF-E6380B0FF2B4}"/>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950A9715-B0BB-42D8-B22C-F43E3628D9F2}"/>
              </a:ext>
            </a:extLst>
          </p:cNvPr>
          <p:cNvSpPr>
            <a:spLocks noGrp="1"/>
          </p:cNvSpPr>
          <p:nvPr>
            <p:ph type="title"/>
          </p:nvPr>
        </p:nvSpPr>
        <p:spPr>
          <a:xfrm>
            <a:off x="318770" y="242569"/>
            <a:ext cx="11554459" cy="738664"/>
          </a:xfrm>
        </p:spPr>
        <p:txBody>
          <a:bodyPr/>
          <a:lstStyle/>
          <a:p>
            <a:pPr marL="12700">
              <a:lnSpc>
                <a:spcPct val="100000"/>
              </a:lnSpc>
              <a:spcBef>
                <a:spcPts val="100"/>
              </a:spcBef>
            </a:pPr>
            <a:r>
              <a:rPr lang="en-US" sz="2400" dirty="0" err="1">
                <a:solidFill>
                  <a:schemeClr val="bg1"/>
                </a:solidFill>
                <a:latin typeface="Times New Roman" panose="02020603050405020304" pitchFamily="18" charset="0"/>
                <a:cs typeface="Times New Roman" panose="02020603050405020304" pitchFamily="18" charset="0"/>
              </a:rPr>
              <a:t>Gsearch</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seems</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biggest</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driver</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of</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our</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business.</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Could</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1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for</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gsearch</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sessions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orders</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so</a:t>
            </a:r>
            <a:r>
              <a:rPr lang="en-US" sz="2400" spc="-5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that</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can</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showcase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growth</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there?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4909E8C9-7DBB-C10B-07AA-E7D21BD8BA93}"/>
              </a:ext>
            </a:extLst>
          </p:cNvPr>
          <p:cNvSpPr/>
          <p:nvPr/>
        </p:nvSpPr>
        <p:spPr>
          <a:xfrm>
            <a:off x="3813663" y="155070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360192F1-B6E8-8DDA-2D59-10443839780A}"/>
              </a:ext>
            </a:extLst>
          </p:cNvPr>
          <p:cNvSpPr/>
          <p:nvPr/>
        </p:nvSpPr>
        <p:spPr>
          <a:xfrm>
            <a:off x="987235" y="156291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FF65B4F9-DA01-49D9-009E-15C7CC2CF302}"/>
              </a:ext>
            </a:extLst>
          </p:cNvPr>
          <p:cNvSpPr txBox="1">
            <a:spLocks/>
          </p:cNvSpPr>
          <p:nvPr/>
        </p:nvSpPr>
        <p:spPr>
          <a:xfrm>
            <a:off x="2228068" y="1374903"/>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7DEDD55D-27BA-5085-4C89-D91CC83E01A3}"/>
              </a:ext>
            </a:extLst>
          </p:cNvPr>
          <p:cNvPicPr/>
          <p:nvPr/>
        </p:nvPicPr>
        <p:blipFill>
          <a:blip r:embed="rId4" cstate="print"/>
          <a:stretch>
            <a:fillRect/>
          </a:stretch>
        </p:blipFill>
        <p:spPr>
          <a:xfrm>
            <a:off x="6361770" y="1840032"/>
            <a:ext cx="5601629" cy="3543117"/>
          </a:xfrm>
          <a:prstGeom prst="rect">
            <a:avLst/>
          </a:prstGeom>
        </p:spPr>
      </p:pic>
      <p:sp>
        <p:nvSpPr>
          <p:cNvPr id="31" name="object 18">
            <a:extLst>
              <a:ext uri="{FF2B5EF4-FFF2-40B4-BE49-F238E27FC236}">
                <a16:creationId xmlns:a16="http://schemas.microsoft.com/office/drawing/2014/main" id="{1993CCC5-4FFF-2C13-70AE-4FAEDBE07EDC}"/>
              </a:ext>
            </a:extLst>
          </p:cNvPr>
          <p:cNvSpPr txBox="1">
            <a:spLocks/>
          </p:cNvSpPr>
          <p:nvPr/>
        </p:nvSpPr>
        <p:spPr>
          <a:xfrm>
            <a:off x="8546906" y="1397819"/>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801679C5-C777-7A52-B91C-9F757C338F81}"/>
              </a:ext>
            </a:extLst>
          </p:cNvPr>
          <p:cNvSpPr/>
          <p:nvPr/>
        </p:nvSpPr>
        <p:spPr>
          <a:xfrm>
            <a:off x="7306073" y="156378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B519B0E8-25E3-325D-7502-5A085554D9E3}"/>
              </a:ext>
            </a:extLst>
          </p:cNvPr>
          <p:cNvSpPr/>
          <p:nvPr/>
        </p:nvSpPr>
        <p:spPr>
          <a:xfrm>
            <a:off x="9787739" y="156378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5" name="Picture 4">
            <a:extLst>
              <a:ext uri="{FF2B5EF4-FFF2-40B4-BE49-F238E27FC236}">
                <a16:creationId xmlns:a16="http://schemas.microsoft.com/office/drawing/2014/main" id="{6C0ED215-52B6-1703-C0E2-1B8B13CFA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99" y="2018760"/>
            <a:ext cx="5715001" cy="4382040"/>
          </a:xfrm>
          <a:prstGeom prst="rect">
            <a:avLst/>
          </a:prstGeom>
        </p:spPr>
      </p:pic>
      <p:pic>
        <p:nvPicPr>
          <p:cNvPr id="8" name="Picture 7">
            <a:extLst>
              <a:ext uri="{FF2B5EF4-FFF2-40B4-BE49-F238E27FC236}">
                <a16:creationId xmlns:a16="http://schemas.microsoft.com/office/drawing/2014/main" id="{4BCB8A6A-3AC2-E169-AD09-E0ECD65E2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4184" y="2192322"/>
            <a:ext cx="4876799" cy="2738192"/>
          </a:xfrm>
          <a:prstGeom prst="rect">
            <a:avLst/>
          </a:prstGeom>
        </p:spPr>
      </p:pic>
    </p:spTree>
    <p:extLst>
      <p:ext uri="{BB962C8B-B14F-4D97-AF65-F5344CB8AC3E}">
        <p14:creationId xmlns:p14="http://schemas.microsoft.com/office/powerpoint/2010/main" val="138444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C9443C1-0C18-4408-B7FE-7AB4588ECB6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EB410A3A-DB34-BBA7-70B0-1BE425727598}"/>
              </a:ext>
            </a:extLst>
          </p:cNvPr>
          <p:cNvGrpSpPr/>
          <p:nvPr/>
        </p:nvGrpSpPr>
        <p:grpSpPr>
          <a:xfrm>
            <a:off x="0" y="0"/>
            <a:ext cx="12275574" cy="6856377"/>
            <a:chOff x="-123471" y="1327842"/>
            <a:chExt cx="12275574" cy="6856377"/>
          </a:xfrm>
        </p:grpSpPr>
        <p:pic>
          <p:nvPicPr>
            <p:cNvPr id="3" name="object 3">
              <a:extLst>
                <a:ext uri="{FF2B5EF4-FFF2-40B4-BE49-F238E27FC236}">
                  <a16:creationId xmlns:a16="http://schemas.microsoft.com/office/drawing/2014/main" id="{B903DF99-1D91-C86C-19AA-F12D72554287}"/>
                </a:ext>
              </a:extLst>
            </p:cNvPr>
            <p:cNvPicPr/>
            <p:nvPr/>
          </p:nvPicPr>
          <p:blipFill>
            <a:blip r:embed="rId2" cstate="print"/>
            <a:stretch>
              <a:fillRect/>
            </a:stretch>
          </p:blipFill>
          <p:spPr>
            <a:xfrm>
              <a:off x="-123471" y="1327842"/>
              <a:ext cx="12184380" cy="6856377"/>
            </a:xfrm>
            <a:prstGeom prst="rect">
              <a:avLst/>
            </a:prstGeom>
          </p:spPr>
        </p:pic>
        <p:pic>
          <p:nvPicPr>
            <p:cNvPr id="6" name="object 6">
              <a:extLst>
                <a:ext uri="{FF2B5EF4-FFF2-40B4-BE49-F238E27FC236}">
                  <a16:creationId xmlns:a16="http://schemas.microsoft.com/office/drawing/2014/main" id="{68984E2B-EEFE-77E9-6907-AAF102B2C166}"/>
                </a:ext>
              </a:extLst>
            </p:cNvPr>
            <p:cNvPicPr/>
            <p:nvPr/>
          </p:nvPicPr>
          <p:blipFill>
            <a:blip r:embed="rId3" cstate="print"/>
            <a:stretch>
              <a:fillRect/>
            </a:stretch>
          </p:blipFill>
          <p:spPr>
            <a:xfrm>
              <a:off x="-39897" y="1459701"/>
              <a:ext cx="12192000" cy="1234643"/>
            </a:xfrm>
            <a:prstGeom prst="rect">
              <a:avLst/>
            </a:prstGeom>
          </p:spPr>
        </p:pic>
      </p:grpSp>
      <p:grpSp>
        <p:nvGrpSpPr>
          <p:cNvPr id="11" name="object 11">
            <a:extLst>
              <a:ext uri="{FF2B5EF4-FFF2-40B4-BE49-F238E27FC236}">
                <a16:creationId xmlns:a16="http://schemas.microsoft.com/office/drawing/2014/main" id="{2C7FC007-046F-8484-2FD4-6EC9393DC59B}"/>
              </a:ext>
            </a:extLst>
          </p:cNvPr>
          <p:cNvGrpSpPr/>
          <p:nvPr/>
        </p:nvGrpSpPr>
        <p:grpSpPr>
          <a:xfrm>
            <a:off x="83574" y="1981208"/>
            <a:ext cx="7003026" cy="4634215"/>
            <a:chOff x="434074" y="1643252"/>
            <a:chExt cx="5486400" cy="4238831"/>
          </a:xfrm>
        </p:grpSpPr>
        <p:sp>
          <p:nvSpPr>
            <p:cNvPr id="12" name="object 12">
              <a:extLst>
                <a:ext uri="{FF2B5EF4-FFF2-40B4-BE49-F238E27FC236}">
                  <a16:creationId xmlns:a16="http://schemas.microsoft.com/office/drawing/2014/main" id="{F0E02554-308C-382F-A293-50D78FD3E12F}"/>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C70567A0-9F46-DB09-E666-29FE09F65B97}"/>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B16A5D2A-FCA3-3E6A-784D-875860CE5E89}"/>
              </a:ext>
            </a:extLst>
          </p:cNvPr>
          <p:cNvSpPr>
            <a:spLocks noGrp="1"/>
          </p:cNvSpPr>
          <p:nvPr>
            <p:ph type="title"/>
          </p:nvPr>
        </p:nvSpPr>
        <p:spPr>
          <a:xfrm>
            <a:off x="318770" y="242569"/>
            <a:ext cx="11554459" cy="1107996"/>
          </a:xfrm>
        </p:spPr>
        <p:txBody>
          <a:bodyPr/>
          <a:lstStyle/>
          <a:p>
            <a:pPr marL="12700" marR="5080">
              <a:lnSpc>
                <a:spcPct val="100000"/>
              </a:lnSpc>
              <a:spcBef>
                <a:spcPts val="100"/>
              </a:spcBef>
            </a:pPr>
            <a:r>
              <a:rPr lang="en-US" sz="2400" dirty="0">
                <a:solidFill>
                  <a:schemeClr val="bg1"/>
                </a:solidFill>
                <a:latin typeface="Carlito"/>
                <a:cs typeface="Carlito"/>
              </a:rPr>
              <a:t>Next,</a:t>
            </a:r>
            <a:r>
              <a:rPr lang="en-US" sz="2400" spc="-35" dirty="0">
                <a:solidFill>
                  <a:schemeClr val="bg1"/>
                </a:solidFill>
                <a:latin typeface="Carlito"/>
                <a:cs typeface="Carlito"/>
              </a:rPr>
              <a:t> </a:t>
            </a:r>
            <a:r>
              <a:rPr lang="en-US" sz="2400" dirty="0">
                <a:solidFill>
                  <a:schemeClr val="bg1"/>
                </a:solidFill>
                <a:latin typeface="Carlito"/>
                <a:cs typeface="Carlito"/>
              </a:rPr>
              <a:t>it</a:t>
            </a:r>
            <a:r>
              <a:rPr lang="en-US" sz="2400" spc="-35" dirty="0">
                <a:solidFill>
                  <a:schemeClr val="bg1"/>
                </a:solidFill>
                <a:latin typeface="Carlito"/>
                <a:cs typeface="Carlito"/>
              </a:rPr>
              <a:t> </a:t>
            </a:r>
            <a:r>
              <a:rPr lang="en-US" sz="2400" dirty="0">
                <a:solidFill>
                  <a:schemeClr val="bg1"/>
                </a:solidFill>
                <a:latin typeface="Carlito"/>
                <a:cs typeface="Carlito"/>
              </a:rPr>
              <a:t>would</a:t>
            </a:r>
            <a:r>
              <a:rPr lang="en-US" sz="2400" spc="-20" dirty="0">
                <a:solidFill>
                  <a:schemeClr val="bg1"/>
                </a:solidFill>
                <a:latin typeface="Carlito"/>
                <a:cs typeface="Carlito"/>
              </a:rPr>
              <a:t> </a:t>
            </a:r>
            <a:r>
              <a:rPr lang="en-US" sz="2400" dirty="0">
                <a:solidFill>
                  <a:schemeClr val="bg1"/>
                </a:solidFill>
                <a:latin typeface="Carlito"/>
                <a:cs typeface="Carlito"/>
              </a:rPr>
              <a:t>be</a:t>
            </a:r>
            <a:r>
              <a:rPr lang="en-US" sz="2400" spc="-25" dirty="0">
                <a:solidFill>
                  <a:schemeClr val="bg1"/>
                </a:solidFill>
                <a:latin typeface="Carlito"/>
                <a:cs typeface="Carlito"/>
              </a:rPr>
              <a:t> </a:t>
            </a:r>
            <a:r>
              <a:rPr lang="en-US" sz="2400" dirty="0">
                <a:solidFill>
                  <a:schemeClr val="bg1"/>
                </a:solidFill>
                <a:latin typeface="Carlito"/>
                <a:cs typeface="Carlito"/>
              </a:rPr>
              <a:t>great</a:t>
            </a:r>
            <a:r>
              <a:rPr lang="en-US" sz="2400" spc="-30" dirty="0">
                <a:solidFill>
                  <a:schemeClr val="bg1"/>
                </a:solidFill>
                <a:latin typeface="Carlito"/>
                <a:cs typeface="Carlito"/>
              </a:rPr>
              <a:t> </a:t>
            </a:r>
            <a:r>
              <a:rPr lang="en-US" sz="2400" dirty="0">
                <a:solidFill>
                  <a:schemeClr val="bg1"/>
                </a:solidFill>
                <a:latin typeface="Carlito"/>
                <a:cs typeface="Carlito"/>
              </a:rPr>
              <a:t>to</a:t>
            </a:r>
            <a:r>
              <a:rPr lang="en-US" sz="2400" spc="-35" dirty="0">
                <a:solidFill>
                  <a:schemeClr val="bg1"/>
                </a:solidFill>
                <a:latin typeface="Carlito"/>
                <a:cs typeface="Carlito"/>
              </a:rPr>
              <a:t> </a:t>
            </a:r>
            <a:r>
              <a:rPr lang="en-US" sz="2400" dirty="0">
                <a:solidFill>
                  <a:schemeClr val="bg1"/>
                </a:solidFill>
                <a:latin typeface="Carlito"/>
                <a:cs typeface="Carlito"/>
              </a:rPr>
              <a:t>see</a:t>
            </a:r>
            <a:r>
              <a:rPr lang="en-US" sz="2400" spc="-35" dirty="0">
                <a:solidFill>
                  <a:schemeClr val="bg1"/>
                </a:solidFill>
                <a:latin typeface="Carlito"/>
                <a:cs typeface="Carlito"/>
              </a:rPr>
              <a:t> </a:t>
            </a:r>
            <a:r>
              <a:rPr lang="en-US" sz="2400" dirty="0">
                <a:solidFill>
                  <a:schemeClr val="bg1"/>
                </a:solidFill>
                <a:latin typeface="Carlito"/>
                <a:cs typeface="Carlito"/>
              </a:rPr>
              <a:t>a</a:t>
            </a:r>
            <a:r>
              <a:rPr lang="en-US" sz="2400" spc="-30" dirty="0">
                <a:solidFill>
                  <a:schemeClr val="bg1"/>
                </a:solidFill>
                <a:latin typeface="Carlito"/>
                <a:cs typeface="Carlito"/>
              </a:rPr>
              <a:t> </a:t>
            </a:r>
            <a:r>
              <a:rPr lang="en-US" sz="2400" dirty="0">
                <a:solidFill>
                  <a:schemeClr val="bg1"/>
                </a:solidFill>
                <a:latin typeface="Carlito"/>
                <a:cs typeface="Carlito"/>
              </a:rPr>
              <a:t>similar</a:t>
            </a:r>
            <a:r>
              <a:rPr lang="en-US" sz="2400" spc="-45" dirty="0">
                <a:solidFill>
                  <a:schemeClr val="bg1"/>
                </a:solidFill>
                <a:latin typeface="Carlito"/>
                <a:cs typeface="Carlito"/>
              </a:rPr>
              <a:t> </a:t>
            </a:r>
            <a:r>
              <a:rPr lang="en-US" sz="2400" dirty="0">
                <a:solidFill>
                  <a:schemeClr val="bg1"/>
                </a:solidFill>
                <a:latin typeface="Carlito"/>
                <a:cs typeface="Carlito"/>
              </a:rPr>
              <a:t>monthly</a:t>
            </a:r>
            <a:r>
              <a:rPr lang="en-US" sz="2400" spc="-30" dirty="0">
                <a:solidFill>
                  <a:schemeClr val="bg1"/>
                </a:solidFill>
                <a:latin typeface="Carlito"/>
                <a:cs typeface="Carlito"/>
              </a:rPr>
              <a:t> </a:t>
            </a:r>
            <a:r>
              <a:rPr lang="en-US" sz="2400" dirty="0">
                <a:solidFill>
                  <a:schemeClr val="bg1"/>
                </a:solidFill>
                <a:latin typeface="Carlito"/>
                <a:cs typeface="Carlito"/>
              </a:rPr>
              <a:t>trend</a:t>
            </a:r>
            <a:r>
              <a:rPr lang="en-US" sz="2400" spc="-30" dirty="0">
                <a:solidFill>
                  <a:schemeClr val="bg1"/>
                </a:solidFill>
                <a:latin typeface="Carlito"/>
                <a:cs typeface="Carlito"/>
              </a:rPr>
              <a:t> </a:t>
            </a:r>
            <a:r>
              <a:rPr lang="en-US" sz="2400" dirty="0">
                <a:solidFill>
                  <a:schemeClr val="bg1"/>
                </a:solidFill>
                <a:latin typeface="Carlito"/>
                <a:cs typeface="Carlito"/>
              </a:rPr>
              <a:t>for</a:t>
            </a:r>
            <a:r>
              <a:rPr lang="en-US" sz="2400" spc="-35" dirty="0">
                <a:solidFill>
                  <a:schemeClr val="bg1"/>
                </a:solidFill>
                <a:latin typeface="Carlito"/>
                <a:cs typeface="Carlito"/>
              </a:rPr>
              <a:t> </a:t>
            </a:r>
            <a:r>
              <a:rPr lang="en-US" sz="2400" dirty="0" err="1">
                <a:solidFill>
                  <a:schemeClr val="bg1"/>
                </a:solidFill>
                <a:latin typeface="Carlito"/>
                <a:cs typeface="Carlito"/>
              </a:rPr>
              <a:t>Gsearch</a:t>
            </a:r>
            <a:r>
              <a:rPr lang="en-US" sz="240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but</a:t>
            </a:r>
            <a:r>
              <a:rPr lang="en-US" sz="2400" spc="-40" dirty="0">
                <a:solidFill>
                  <a:schemeClr val="bg1"/>
                </a:solidFill>
                <a:latin typeface="Carlito"/>
                <a:cs typeface="Carlito"/>
              </a:rPr>
              <a:t> </a:t>
            </a:r>
            <a:r>
              <a:rPr lang="en-US" sz="2400" dirty="0">
                <a:solidFill>
                  <a:schemeClr val="bg1"/>
                </a:solidFill>
                <a:latin typeface="Carlito"/>
                <a:cs typeface="Carlito"/>
              </a:rPr>
              <a:t>this</a:t>
            </a:r>
            <a:r>
              <a:rPr lang="en-US" sz="2400" spc="-30" dirty="0">
                <a:solidFill>
                  <a:schemeClr val="bg1"/>
                </a:solidFill>
                <a:latin typeface="Carlito"/>
                <a:cs typeface="Carlito"/>
              </a:rPr>
              <a:t> </a:t>
            </a:r>
            <a:r>
              <a:rPr lang="en-US" sz="2400" dirty="0">
                <a:solidFill>
                  <a:schemeClr val="bg1"/>
                </a:solidFill>
                <a:latin typeface="Carlito"/>
                <a:cs typeface="Carlito"/>
              </a:rPr>
              <a:t>time</a:t>
            </a:r>
            <a:r>
              <a:rPr lang="en-US" sz="2400" spc="-20" dirty="0">
                <a:solidFill>
                  <a:schemeClr val="bg1"/>
                </a:solidFill>
                <a:latin typeface="Carlito"/>
                <a:cs typeface="Carlito"/>
              </a:rPr>
              <a:t> </a:t>
            </a:r>
            <a:r>
              <a:rPr lang="en-US" sz="2400" b="1" dirty="0">
                <a:solidFill>
                  <a:schemeClr val="bg1"/>
                </a:solidFill>
                <a:latin typeface="Carlito"/>
                <a:cs typeface="Carlito"/>
              </a:rPr>
              <a:t>splitting</a:t>
            </a:r>
            <a:r>
              <a:rPr lang="en-US" sz="2400" b="1" spc="-55" dirty="0">
                <a:solidFill>
                  <a:schemeClr val="bg1"/>
                </a:solidFill>
                <a:latin typeface="Carlito"/>
                <a:cs typeface="Carlito"/>
              </a:rPr>
              <a:t> </a:t>
            </a:r>
            <a:r>
              <a:rPr lang="en-US" sz="2400" b="1" dirty="0">
                <a:solidFill>
                  <a:schemeClr val="bg1"/>
                </a:solidFill>
                <a:latin typeface="Carlito"/>
                <a:cs typeface="Carlito"/>
              </a:rPr>
              <a:t>out</a:t>
            </a:r>
            <a:r>
              <a:rPr lang="en-US" sz="2400" b="1" spc="-35" dirty="0">
                <a:solidFill>
                  <a:schemeClr val="bg1"/>
                </a:solidFill>
                <a:latin typeface="Carlito"/>
                <a:cs typeface="Carlito"/>
              </a:rPr>
              <a:t> </a:t>
            </a:r>
            <a:r>
              <a:rPr lang="en-US" sz="2400" b="1" dirty="0">
                <a:solidFill>
                  <a:schemeClr val="bg1"/>
                </a:solidFill>
                <a:latin typeface="Carlito"/>
                <a:cs typeface="Carlito"/>
              </a:rPr>
              <a:t>nonbrand</a:t>
            </a:r>
            <a:r>
              <a:rPr lang="en-US" sz="2400" b="1" spc="-45" dirty="0">
                <a:solidFill>
                  <a:schemeClr val="bg1"/>
                </a:solidFill>
                <a:latin typeface="Carlito"/>
                <a:cs typeface="Carlito"/>
              </a:rPr>
              <a:t> </a:t>
            </a:r>
            <a:r>
              <a:rPr lang="en-US" sz="2400" b="1" spc="-25" dirty="0">
                <a:solidFill>
                  <a:schemeClr val="bg1"/>
                </a:solidFill>
                <a:latin typeface="Carlito"/>
                <a:cs typeface="Carlito"/>
              </a:rPr>
              <a:t>and </a:t>
            </a:r>
            <a:r>
              <a:rPr lang="en-US" sz="2400" b="1" dirty="0">
                <a:solidFill>
                  <a:schemeClr val="bg1"/>
                </a:solidFill>
                <a:latin typeface="Carlito"/>
                <a:cs typeface="Carlito"/>
              </a:rPr>
              <a:t>brand</a:t>
            </a:r>
            <a:r>
              <a:rPr lang="en-US" sz="2400" b="1" spc="-40" dirty="0">
                <a:solidFill>
                  <a:schemeClr val="bg1"/>
                </a:solidFill>
                <a:latin typeface="Carlito"/>
                <a:cs typeface="Carlito"/>
              </a:rPr>
              <a:t> </a:t>
            </a:r>
            <a:r>
              <a:rPr lang="en-US" sz="2400" b="1" dirty="0">
                <a:solidFill>
                  <a:schemeClr val="bg1"/>
                </a:solidFill>
                <a:latin typeface="Carlito"/>
                <a:cs typeface="Carlito"/>
              </a:rPr>
              <a:t>campaigns</a:t>
            </a:r>
            <a:r>
              <a:rPr lang="en-US" sz="2400" b="1" spc="-50" dirty="0">
                <a:solidFill>
                  <a:schemeClr val="bg1"/>
                </a:solidFill>
                <a:latin typeface="Carlito"/>
                <a:cs typeface="Carlito"/>
              </a:rPr>
              <a:t> </a:t>
            </a:r>
            <a:r>
              <a:rPr lang="en-US" sz="2400" b="1" spc="-10" dirty="0">
                <a:solidFill>
                  <a:schemeClr val="bg1"/>
                </a:solidFill>
                <a:latin typeface="Carlito"/>
                <a:cs typeface="Carlito"/>
              </a:rPr>
              <a:t>separately</a:t>
            </a:r>
            <a:r>
              <a:rPr lang="en-US" sz="2400" spc="-1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I</a:t>
            </a:r>
            <a:r>
              <a:rPr lang="en-US" sz="2400" spc="-45" dirty="0">
                <a:solidFill>
                  <a:schemeClr val="bg1"/>
                </a:solidFill>
                <a:latin typeface="Carlito"/>
                <a:cs typeface="Carlito"/>
              </a:rPr>
              <a:t> </a:t>
            </a:r>
            <a:r>
              <a:rPr lang="en-US" sz="2400" dirty="0">
                <a:solidFill>
                  <a:schemeClr val="bg1"/>
                </a:solidFill>
                <a:latin typeface="Carlito"/>
                <a:cs typeface="Carlito"/>
              </a:rPr>
              <a:t>am</a:t>
            </a:r>
            <a:r>
              <a:rPr lang="en-US" sz="2400" spc="-25" dirty="0">
                <a:solidFill>
                  <a:schemeClr val="bg1"/>
                </a:solidFill>
                <a:latin typeface="Carlito"/>
                <a:cs typeface="Carlito"/>
              </a:rPr>
              <a:t> </a:t>
            </a:r>
            <a:r>
              <a:rPr lang="en-US" sz="2400" spc="-10" dirty="0">
                <a:solidFill>
                  <a:schemeClr val="bg1"/>
                </a:solidFill>
                <a:latin typeface="Carlito"/>
                <a:cs typeface="Carlito"/>
              </a:rPr>
              <a:t>wondering</a:t>
            </a:r>
            <a:r>
              <a:rPr lang="en-US" sz="2400" spc="-15" dirty="0">
                <a:solidFill>
                  <a:schemeClr val="bg1"/>
                </a:solidFill>
                <a:latin typeface="Carlito"/>
                <a:cs typeface="Carlito"/>
              </a:rPr>
              <a:t> </a:t>
            </a:r>
            <a:r>
              <a:rPr lang="en-US" sz="2400" dirty="0">
                <a:solidFill>
                  <a:schemeClr val="bg1"/>
                </a:solidFill>
                <a:latin typeface="Carlito"/>
                <a:cs typeface="Carlito"/>
              </a:rPr>
              <a:t>if</a:t>
            </a:r>
            <a:r>
              <a:rPr lang="en-US" sz="2400" spc="-25" dirty="0">
                <a:solidFill>
                  <a:schemeClr val="bg1"/>
                </a:solidFill>
                <a:latin typeface="Carlito"/>
                <a:cs typeface="Carlito"/>
              </a:rPr>
              <a:t> </a:t>
            </a:r>
            <a:r>
              <a:rPr lang="en-US" sz="2400" dirty="0">
                <a:solidFill>
                  <a:schemeClr val="bg1"/>
                </a:solidFill>
                <a:latin typeface="Carlito"/>
                <a:cs typeface="Carlito"/>
              </a:rPr>
              <a:t>brand</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picking</a:t>
            </a:r>
            <a:r>
              <a:rPr lang="en-US" sz="2400" spc="-25" dirty="0">
                <a:solidFill>
                  <a:schemeClr val="bg1"/>
                </a:solidFill>
                <a:latin typeface="Carlito"/>
                <a:cs typeface="Carlito"/>
              </a:rPr>
              <a:t> </a:t>
            </a:r>
            <a:r>
              <a:rPr lang="en-US" sz="2400" dirty="0">
                <a:solidFill>
                  <a:schemeClr val="bg1"/>
                </a:solidFill>
                <a:latin typeface="Carlito"/>
                <a:cs typeface="Carlito"/>
              </a:rPr>
              <a:t>up</a:t>
            </a:r>
            <a:r>
              <a:rPr lang="en-US" sz="2400" spc="-20" dirty="0">
                <a:solidFill>
                  <a:schemeClr val="bg1"/>
                </a:solidFill>
                <a:latin typeface="Carlito"/>
                <a:cs typeface="Carlito"/>
              </a:rPr>
              <a:t> </a:t>
            </a:r>
            <a:r>
              <a:rPr lang="en-US" sz="2400" dirty="0">
                <a:solidFill>
                  <a:schemeClr val="bg1"/>
                </a:solidFill>
                <a:latin typeface="Carlito"/>
                <a:cs typeface="Carlito"/>
              </a:rPr>
              <a:t>at</a:t>
            </a:r>
            <a:r>
              <a:rPr lang="en-US" sz="2400" spc="-30" dirty="0">
                <a:solidFill>
                  <a:schemeClr val="bg1"/>
                </a:solidFill>
                <a:latin typeface="Carlito"/>
                <a:cs typeface="Carlito"/>
              </a:rPr>
              <a:t> </a:t>
            </a:r>
            <a:r>
              <a:rPr lang="en-US" sz="2400" dirty="0">
                <a:solidFill>
                  <a:schemeClr val="bg1"/>
                </a:solidFill>
                <a:latin typeface="Carlito"/>
                <a:cs typeface="Carlito"/>
              </a:rPr>
              <a:t>all.</a:t>
            </a:r>
            <a:r>
              <a:rPr lang="en-US" sz="2400" spc="-35" dirty="0">
                <a:solidFill>
                  <a:schemeClr val="bg1"/>
                </a:solidFill>
                <a:latin typeface="Carlito"/>
                <a:cs typeface="Carlito"/>
              </a:rPr>
              <a:t> </a:t>
            </a:r>
            <a:r>
              <a:rPr lang="en-US" sz="2400" dirty="0">
                <a:solidFill>
                  <a:schemeClr val="bg1"/>
                </a:solidFill>
                <a:latin typeface="Carlito"/>
                <a:cs typeface="Carlito"/>
              </a:rPr>
              <a:t>If</a:t>
            </a:r>
            <a:r>
              <a:rPr lang="en-US" sz="2400" spc="-30" dirty="0">
                <a:solidFill>
                  <a:schemeClr val="bg1"/>
                </a:solidFill>
                <a:latin typeface="Carlito"/>
                <a:cs typeface="Carlito"/>
              </a:rPr>
              <a:t> </a:t>
            </a:r>
            <a:r>
              <a:rPr lang="en-US" sz="2400" dirty="0">
                <a:solidFill>
                  <a:schemeClr val="bg1"/>
                </a:solidFill>
                <a:latin typeface="Carlito"/>
                <a:cs typeface="Carlito"/>
              </a:rPr>
              <a:t>so,</a:t>
            </a:r>
            <a:r>
              <a:rPr lang="en-US" sz="2400" spc="-25" dirty="0">
                <a:solidFill>
                  <a:schemeClr val="bg1"/>
                </a:solidFill>
                <a:latin typeface="Carlito"/>
                <a:cs typeface="Carlito"/>
              </a:rPr>
              <a:t> </a:t>
            </a:r>
            <a:r>
              <a:rPr lang="en-US" sz="2400" dirty="0">
                <a:solidFill>
                  <a:schemeClr val="bg1"/>
                </a:solidFill>
                <a:latin typeface="Carlito"/>
                <a:cs typeface="Carlito"/>
              </a:rPr>
              <a:t>this</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a</a:t>
            </a:r>
            <a:r>
              <a:rPr lang="en-US" sz="2400" spc="-35" dirty="0">
                <a:solidFill>
                  <a:schemeClr val="bg1"/>
                </a:solidFill>
                <a:latin typeface="Carlito"/>
                <a:cs typeface="Carlito"/>
              </a:rPr>
              <a:t> </a:t>
            </a:r>
            <a:r>
              <a:rPr lang="en-US" sz="2400" dirty="0">
                <a:solidFill>
                  <a:schemeClr val="bg1"/>
                </a:solidFill>
                <a:latin typeface="Carlito"/>
                <a:cs typeface="Carlito"/>
              </a:rPr>
              <a:t>good</a:t>
            </a:r>
            <a:r>
              <a:rPr lang="en-US" sz="2400" spc="-15" dirty="0">
                <a:solidFill>
                  <a:schemeClr val="bg1"/>
                </a:solidFill>
                <a:latin typeface="Carlito"/>
                <a:cs typeface="Carlito"/>
              </a:rPr>
              <a:t> </a:t>
            </a:r>
            <a:r>
              <a:rPr lang="en-US" sz="2400" dirty="0">
                <a:solidFill>
                  <a:schemeClr val="bg1"/>
                </a:solidFill>
                <a:latin typeface="Carlito"/>
                <a:cs typeface="Carlito"/>
              </a:rPr>
              <a:t>story</a:t>
            </a:r>
            <a:r>
              <a:rPr lang="en-US" sz="2400" spc="-40" dirty="0">
                <a:solidFill>
                  <a:schemeClr val="bg1"/>
                </a:solidFill>
                <a:latin typeface="Carlito"/>
                <a:cs typeface="Carlito"/>
              </a:rPr>
              <a:t> </a:t>
            </a:r>
            <a:r>
              <a:rPr lang="en-US" sz="2400" dirty="0">
                <a:solidFill>
                  <a:schemeClr val="bg1"/>
                </a:solidFill>
                <a:latin typeface="Carlito"/>
                <a:cs typeface="Carlito"/>
              </a:rPr>
              <a:t>to</a:t>
            </a:r>
            <a:r>
              <a:rPr lang="en-US" sz="2400" spc="-20" dirty="0">
                <a:solidFill>
                  <a:schemeClr val="bg1"/>
                </a:solidFill>
                <a:latin typeface="Carlito"/>
                <a:cs typeface="Carlito"/>
              </a:rPr>
              <a:t> </a:t>
            </a:r>
            <a:r>
              <a:rPr lang="en-US" sz="2400" spc="-10" dirty="0">
                <a:solidFill>
                  <a:schemeClr val="bg1"/>
                </a:solidFill>
                <a:latin typeface="Carlito"/>
                <a:cs typeface="Carlito"/>
              </a:rPr>
              <a:t>tell.</a:t>
            </a:r>
            <a:endParaRPr lang="en-US" sz="2400" dirty="0">
              <a:solidFill>
                <a:schemeClr val="bg1"/>
              </a:solidFill>
              <a:latin typeface="Carlito"/>
              <a:cs typeface="Carlito"/>
            </a:endParaRPr>
          </a:p>
        </p:txBody>
      </p:sp>
      <p:sp>
        <p:nvSpPr>
          <p:cNvPr id="23" name="object 15">
            <a:extLst>
              <a:ext uri="{FF2B5EF4-FFF2-40B4-BE49-F238E27FC236}">
                <a16:creationId xmlns:a16="http://schemas.microsoft.com/office/drawing/2014/main" id="{75082CCE-A89F-F1E3-F091-C25B92E0AD8D}"/>
              </a:ext>
            </a:extLst>
          </p:cNvPr>
          <p:cNvSpPr/>
          <p:nvPr/>
        </p:nvSpPr>
        <p:spPr>
          <a:xfrm>
            <a:off x="4367759" y="198557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E62307BF-68DB-719D-E490-2C77C8E96847}"/>
              </a:ext>
            </a:extLst>
          </p:cNvPr>
          <p:cNvSpPr/>
          <p:nvPr/>
        </p:nvSpPr>
        <p:spPr>
          <a:xfrm>
            <a:off x="1541331" y="198120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37FDED28-0D7D-1C59-775B-CA8C73C3C7B6}"/>
              </a:ext>
            </a:extLst>
          </p:cNvPr>
          <p:cNvSpPr txBox="1">
            <a:spLocks/>
          </p:cNvSpPr>
          <p:nvPr/>
        </p:nvSpPr>
        <p:spPr>
          <a:xfrm>
            <a:off x="2782164" y="1817324"/>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0CBBDF8A-0283-7F05-8920-319A62F3272A}"/>
              </a:ext>
            </a:extLst>
          </p:cNvPr>
          <p:cNvPicPr/>
          <p:nvPr/>
        </p:nvPicPr>
        <p:blipFill>
          <a:blip r:embed="rId4" cstate="print"/>
          <a:stretch>
            <a:fillRect/>
          </a:stretch>
        </p:blipFill>
        <p:spPr>
          <a:xfrm>
            <a:off x="7314952" y="2210841"/>
            <a:ext cx="4877048" cy="3543117"/>
          </a:xfrm>
          <a:prstGeom prst="rect">
            <a:avLst/>
          </a:prstGeom>
        </p:spPr>
      </p:pic>
      <p:sp>
        <p:nvSpPr>
          <p:cNvPr id="31" name="object 18">
            <a:extLst>
              <a:ext uri="{FF2B5EF4-FFF2-40B4-BE49-F238E27FC236}">
                <a16:creationId xmlns:a16="http://schemas.microsoft.com/office/drawing/2014/main" id="{2B88D9A7-09D0-1420-F988-128928A8CF8A}"/>
              </a:ext>
            </a:extLst>
          </p:cNvPr>
          <p:cNvSpPr txBox="1">
            <a:spLocks/>
          </p:cNvSpPr>
          <p:nvPr/>
        </p:nvSpPr>
        <p:spPr>
          <a:xfrm>
            <a:off x="9156977" y="1761467"/>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BA0AF38E-DB49-7F98-3275-0A6E2E2F474C}"/>
              </a:ext>
            </a:extLst>
          </p:cNvPr>
          <p:cNvSpPr/>
          <p:nvPr/>
        </p:nvSpPr>
        <p:spPr>
          <a:xfrm>
            <a:off x="7916144" y="1935721"/>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1F3B5506-E5D1-F5A7-A0D1-5E5AA58D46BA}"/>
              </a:ext>
            </a:extLst>
          </p:cNvPr>
          <p:cNvSpPr/>
          <p:nvPr/>
        </p:nvSpPr>
        <p:spPr>
          <a:xfrm>
            <a:off x="10363200" y="1926567"/>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33CD6FF7-6F1A-D0DD-D186-6E5C9E0F7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5" y="2317683"/>
            <a:ext cx="6710336" cy="4023025"/>
          </a:xfrm>
          <a:prstGeom prst="rect">
            <a:avLst/>
          </a:prstGeom>
        </p:spPr>
      </p:pic>
      <p:pic>
        <p:nvPicPr>
          <p:cNvPr id="10" name="Picture 9">
            <a:extLst>
              <a:ext uri="{FF2B5EF4-FFF2-40B4-BE49-F238E27FC236}">
                <a16:creationId xmlns:a16="http://schemas.microsoft.com/office/drawing/2014/main" id="{CE70E07B-DDB5-5EDA-009F-DEB38716C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6363" y="2718479"/>
            <a:ext cx="4662063" cy="2539317"/>
          </a:xfrm>
          <a:prstGeom prst="rect">
            <a:avLst/>
          </a:prstGeom>
        </p:spPr>
      </p:pic>
    </p:spTree>
    <p:extLst>
      <p:ext uri="{BB962C8B-B14F-4D97-AF65-F5344CB8AC3E}">
        <p14:creationId xmlns:p14="http://schemas.microsoft.com/office/powerpoint/2010/main" val="359274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89063C-6878-1519-FF35-5312FD428671}"/>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17A7CA78-6DAE-6823-201D-94541C6923A4}"/>
              </a:ext>
            </a:extLst>
          </p:cNvPr>
          <p:cNvGrpSpPr/>
          <p:nvPr/>
        </p:nvGrpSpPr>
        <p:grpSpPr>
          <a:xfrm>
            <a:off x="0" y="0"/>
            <a:ext cx="12275574" cy="6856377"/>
            <a:chOff x="-123471" y="1327842"/>
            <a:chExt cx="12275574" cy="6856377"/>
          </a:xfrm>
        </p:grpSpPr>
        <p:pic>
          <p:nvPicPr>
            <p:cNvPr id="3" name="object 3">
              <a:extLst>
                <a:ext uri="{FF2B5EF4-FFF2-40B4-BE49-F238E27FC236}">
                  <a16:creationId xmlns:a16="http://schemas.microsoft.com/office/drawing/2014/main" id="{82E4E97A-9B05-77F4-16BD-AD1C282F7C51}"/>
                </a:ext>
              </a:extLst>
            </p:cNvPr>
            <p:cNvPicPr/>
            <p:nvPr/>
          </p:nvPicPr>
          <p:blipFill>
            <a:blip r:embed="rId2" cstate="print"/>
            <a:stretch>
              <a:fillRect/>
            </a:stretch>
          </p:blipFill>
          <p:spPr>
            <a:xfrm>
              <a:off x="-123471" y="1327842"/>
              <a:ext cx="12184380" cy="6856377"/>
            </a:xfrm>
            <a:prstGeom prst="rect">
              <a:avLst/>
            </a:prstGeom>
          </p:spPr>
        </p:pic>
        <p:pic>
          <p:nvPicPr>
            <p:cNvPr id="6" name="object 6">
              <a:extLst>
                <a:ext uri="{FF2B5EF4-FFF2-40B4-BE49-F238E27FC236}">
                  <a16:creationId xmlns:a16="http://schemas.microsoft.com/office/drawing/2014/main" id="{08895269-6520-AA33-66AC-F3298C73EF3E}"/>
                </a:ext>
              </a:extLst>
            </p:cNvPr>
            <p:cNvPicPr/>
            <p:nvPr/>
          </p:nvPicPr>
          <p:blipFill>
            <a:blip r:embed="rId3" cstate="print"/>
            <a:stretch>
              <a:fillRect/>
            </a:stretch>
          </p:blipFill>
          <p:spPr>
            <a:xfrm>
              <a:off x="-39897" y="1459701"/>
              <a:ext cx="12192000" cy="1234643"/>
            </a:xfrm>
            <a:prstGeom prst="rect">
              <a:avLst/>
            </a:prstGeom>
          </p:spPr>
        </p:pic>
      </p:grpSp>
      <p:grpSp>
        <p:nvGrpSpPr>
          <p:cNvPr id="11" name="object 11">
            <a:extLst>
              <a:ext uri="{FF2B5EF4-FFF2-40B4-BE49-F238E27FC236}">
                <a16:creationId xmlns:a16="http://schemas.microsoft.com/office/drawing/2014/main" id="{65D7A64A-A70F-84B2-11EB-35EEA660F21B}"/>
              </a:ext>
            </a:extLst>
          </p:cNvPr>
          <p:cNvGrpSpPr/>
          <p:nvPr/>
        </p:nvGrpSpPr>
        <p:grpSpPr>
          <a:xfrm>
            <a:off x="83574" y="1981208"/>
            <a:ext cx="7003026" cy="4634215"/>
            <a:chOff x="434074" y="1643252"/>
            <a:chExt cx="5486400" cy="4238831"/>
          </a:xfrm>
        </p:grpSpPr>
        <p:sp>
          <p:nvSpPr>
            <p:cNvPr id="12" name="object 12">
              <a:extLst>
                <a:ext uri="{FF2B5EF4-FFF2-40B4-BE49-F238E27FC236}">
                  <a16:creationId xmlns:a16="http://schemas.microsoft.com/office/drawing/2014/main" id="{955C8CB8-1882-2622-5A18-57D76757B6ED}"/>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49CE6D1F-AD60-D482-5D02-969EB35B508A}"/>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984EA885-3E82-762A-823E-D8F08CDCD426}"/>
              </a:ext>
            </a:extLst>
          </p:cNvPr>
          <p:cNvSpPr>
            <a:spLocks noGrp="1"/>
          </p:cNvSpPr>
          <p:nvPr>
            <p:ph type="title"/>
          </p:nvPr>
        </p:nvSpPr>
        <p:spPr>
          <a:xfrm>
            <a:off x="318770" y="242569"/>
            <a:ext cx="11554459" cy="1107996"/>
          </a:xfrm>
        </p:spPr>
        <p:txBody>
          <a:bodyPr/>
          <a:lstStyle/>
          <a:p>
            <a:pPr marL="12700" marR="5080">
              <a:lnSpc>
                <a:spcPct val="100000"/>
              </a:lnSpc>
              <a:spcBef>
                <a:spcPts val="100"/>
              </a:spcBef>
            </a:pPr>
            <a:r>
              <a:rPr lang="en-US" sz="2400" dirty="0">
                <a:solidFill>
                  <a:schemeClr val="bg1"/>
                </a:solidFill>
                <a:latin typeface="Carlito"/>
                <a:cs typeface="Carlito"/>
              </a:rPr>
              <a:t>Next,</a:t>
            </a:r>
            <a:r>
              <a:rPr lang="en-US" sz="2400" spc="-35" dirty="0">
                <a:solidFill>
                  <a:schemeClr val="bg1"/>
                </a:solidFill>
                <a:latin typeface="Carlito"/>
                <a:cs typeface="Carlito"/>
              </a:rPr>
              <a:t> </a:t>
            </a:r>
            <a:r>
              <a:rPr lang="en-US" sz="2400" dirty="0">
                <a:solidFill>
                  <a:schemeClr val="bg1"/>
                </a:solidFill>
                <a:latin typeface="Carlito"/>
                <a:cs typeface="Carlito"/>
              </a:rPr>
              <a:t>it</a:t>
            </a:r>
            <a:r>
              <a:rPr lang="en-US" sz="2400" spc="-35" dirty="0">
                <a:solidFill>
                  <a:schemeClr val="bg1"/>
                </a:solidFill>
                <a:latin typeface="Carlito"/>
                <a:cs typeface="Carlito"/>
              </a:rPr>
              <a:t> </a:t>
            </a:r>
            <a:r>
              <a:rPr lang="en-US" sz="2400" dirty="0">
                <a:solidFill>
                  <a:schemeClr val="bg1"/>
                </a:solidFill>
                <a:latin typeface="Carlito"/>
                <a:cs typeface="Carlito"/>
              </a:rPr>
              <a:t>would</a:t>
            </a:r>
            <a:r>
              <a:rPr lang="en-US" sz="2400" spc="-20" dirty="0">
                <a:solidFill>
                  <a:schemeClr val="bg1"/>
                </a:solidFill>
                <a:latin typeface="Carlito"/>
                <a:cs typeface="Carlito"/>
              </a:rPr>
              <a:t> </a:t>
            </a:r>
            <a:r>
              <a:rPr lang="en-US" sz="2400" dirty="0">
                <a:solidFill>
                  <a:schemeClr val="bg1"/>
                </a:solidFill>
                <a:latin typeface="Carlito"/>
                <a:cs typeface="Carlito"/>
              </a:rPr>
              <a:t>be</a:t>
            </a:r>
            <a:r>
              <a:rPr lang="en-US" sz="2400" spc="-25" dirty="0">
                <a:solidFill>
                  <a:schemeClr val="bg1"/>
                </a:solidFill>
                <a:latin typeface="Carlito"/>
                <a:cs typeface="Carlito"/>
              </a:rPr>
              <a:t> </a:t>
            </a:r>
            <a:r>
              <a:rPr lang="en-US" sz="2400" dirty="0">
                <a:solidFill>
                  <a:schemeClr val="bg1"/>
                </a:solidFill>
                <a:latin typeface="Carlito"/>
                <a:cs typeface="Carlito"/>
              </a:rPr>
              <a:t>great</a:t>
            </a:r>
            <a:r>
              <a:rPr lang="en-US" sz="2400" spc="-30" dirty="0">
                <a:solidFill>
                  <a:schemeClr val="bg1"/>
                </a:solidFill>
                <a:latin typeface="Carlito"/>
                <a:cs typeface="Carlito"/>
              </a:rPr>
              <a:t> </a:t>
            </a:r>
            <a:r>
              <a:rPr lang="en-US" sz="2400" dirty="0">
                <a:solidFill>
                  <a:schemeClr val="bg1"/>
                </a:solidFill>
                <a:latin typeface="Carlito"/>
                <a:cs typeface="Carlito"/>
              </a:rPr>
              <a:t>to</a:t>
            </a:r>
            <a:r>
              <a:rPr lang="en-US" sz="2400" spc="-35" dirty="0">
                <a:solidFill>
                  <a:schemeClr val="bg1"/>
                </a:solidFill>
                <a:latin typeface="Carlito"/>
                <a:cs typeface="Carlito"/>
              </a:rPr>
              <a:t> </a:t>
            </a:r>
            <a:r>
              <a:rPr lang="en-US" sz="2400" dirty="0">
                <a:solidFill>
                  <a:schemeClr val="bg1"/>
                </a:solidFill>
                <a:latin typeface="Carlito"/>
                <a:cs typeface="Carlito"/>
              </a:rPr>
              <a:t>see</a:t>
            </a:r>
            <a:r>
              <a:rPr lang="en-US" sz="2400" spc="-35" dirty="0">
                <a:solidFill>
                  <a:schemeClr val="bg1"/>
                </a:solidFill>
                <a:latin typeface="Carlito"/>
                <a:cs typeface="Carlito"/>
              </a:rPr>
              <a:t> </a:t>
            </a:r>
            <a:r>
              <a:rPr lang="en-US" sz="2400" dirty="0">
                <a:solidFill>
                  <a:schemeClr val="bg1"/>
                </a:solidFill>
                <a:latin typeface="Carlito"/>
                <a:cs typeface="Carlito"/>
              </a:rPr>
              <a:t>a</a:t>
            </a:r>
            <a:r>
              <a:rPr lang="en-US" sz="2400" spc="-30" dirty="0">
                <a:solidFill>
                  <a:schemeClr val="bg1"/>
                </a:solidFill>
                <a:latin typeface="Carlito"/>
                <a:cs typeface="Carlito"/>
              </a:rPr>
              <a:t> </a:t>
            </a:r>
            <a:r>
              <a:rPr lang="en-US" sz="2400" dirty="0">
                <a:solidFill>
                  <a:schemeClr val="bg1"/>
                </a:solidFill>
                <a:latin typeface="Carlito"/>
                <a:cs typeface="Carlito"/>
              </a:rPr>
              <a:t>similar</a:t>
            </a:r>
            <a:r>
              <a:rPr lang="en-US" sz="2400" spc="-45" dirty="0">
                <a:solidFill>
                  <a:schemeClr val="bg1"/>
                </a:solidFill>
                <a:latin typeface="Carlito"/>
                <a:cs typeface="Carlito"/>
              </a:rPr>
              <a:t> </a:t>
            </a:r>
            <a:r>
              <a:rPr lang="en-US" sz="2400" dirty="0">
                <a:solidFill>
                  <a:schemeClr val="bg1"/>
                </a:solidFill>
                <a:latin typeface="Carlito"/>
                <a:cs typeface="Carlito"/>
              </a:rPr>
              <a:t>monthly</a:t>
            </a:r>
            <a:r>
              <a:rPr lang="en-US" sz="2400" spc="-30" dirty="0">
                <a:solidFill>
                  <a:schemeClr val="bg1"/>
                </a:solidFill>
                <a:latin typeface="Carlito"/>
                <a:cs typeface="Carlito"/>
              </a:rPr>
              <a:t> </a:t>
            </a:r>
            <a:r>
              <a:rPr lang="en-US" sz="2400" dirty="0">
                <a:solidFill>
                  <a:schemeClr val="bg1"/>
                </a:solidFill>
                <a:latin typeface="Carlito"/>
                <a:cs typeface="Carlito"/>
              </a:rPr>
              <a:t>trend</a:t>
            </a:r>
            <a:r>
              <a:rPr lang="en-US" sz="2400" spc="-30" dirty="0">
                <a:solidFill>
                  <a:schemeClr val="bg1"/>
                </a:solidFill>
                <a:latin typeface="Carlito"/>
                <a:cs typeface="Carlito"/>
              </a:rPr>
              <a:t> </a:t>
            </a:r>
            <a:r>
              <a:rPr lang="en-US" sz="2400" dirty="0">
                <a:solidFill>
                  <a:schemeClr val="bg1"/>
                </a:solidFill>
                <a:latin typeface="Carlito"/>
                <a:cs typeface="Carlito"/>
              </a:rPr>
              <a:t>for</a:t>
            </a:r>
            <a:r>
              <a:rPr lang="en-US" sz="2400" spc="-35" dirty="0">
                <a:solidFill>
                  <a:schemeClr val="bg1"/>
                </a:solidFill>
                <a:latin typeface="Carlito"/>
                <a:cs typeface="Carlito"/>
              </a:rPr>
              <a:t> </a:t>
            </a:r>
            <a:r>
              <a:rPr lang="en-US" sz="2400" dirty="0" err="1">
                <a:solidFill>
                  <a:schemeClr val="bg1"/>
                </a:solidFill>
                <a:latin typeface="Carlito"/>
                <a:cs typeface="Carlito"/>
              </a:rPr>
              <a:t>Gsearch</a:t>
            </a:r>
            <a:r>
              <a:rPr lang="en-US" sz="240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but</a:t>
            </a:r>
            <a:r>
              <a:rPr lang="en-US" sz="2400" spc="-40" dirty="0">
                <a:solidFill>
                  <a:schemeClr val="bg1"/>
                </a:solidFill>
                <a:latin typeface="Carlito"/>
                <a:cs typeface="Carlito"/>
              </a:rPr>
              <a:t> </a:t>
            </a:r>
            <a:r>
              <a:rPr lang="en-US" sz="2400" dirty="0">
                <a:solidFill>
                  <a:schemeClr val="bg1"/>
                </a:solidFill>
                <a:latin typeface="Carlito"/>
                <a:cs typeface="Carlito"/>
              </a:rPr>
              <a:t>this</a:t>
            </a:r>
            <a:r>
              <a:rPr lang="en-US" sz="2400" spc="-30" dirty="0">
                <a:solidFill>
                  <a:schemeClr val="bg1"/>
                </a:solidFill>
                <a:latin typeface="Carlito"/>
                <a:cs typeface="Carlito"/>
              </a:rPr>
              <a:t> </a:t>
            </a:r>
            <a:r>
              <a:rPr lang="en-US" sz="2400" dirty="0">
                <a:solidFill>
                  <a:schemeClr val="bg1"/>
                </a:solidFill>
                <a:latin typeface="Carlito"/>
                <a:cs typeface="Carlito"/>
              </a:rPr>
              <a:t>time</a:t>
            </a:r>
            <a:r>
              <a:rPr lang="en-US" sz="2400" spc="-20" dirty="0">
                <a:solidFill>
                  <a:schemeClr val="bg1"/>
                </a:solidFill>
                <a:latin typeface="Carlito"/>
                <a:cs typeface="Carlito"/>
              </a:rPr>
              <a:t> </a:t>
            </a:r>
            <a:r>
              <a:rPr lang="en-US" sz="2400" b="1" dirty="0">
                <a:solidFill>
                  <a:schemeClr val="bg1"/>
                </a:solidFill>
                <a:latin typeface="Carlito"/>
                <a:cs typeface="Carlito"/>
              </a:rPr>
              <a:t>splitting</a:t>
            </a:r>
            <a:r>
              <a:rPr lang="en-US" sz="2400" b="1" spc="-55" dirty="0">
                <a:solidFill>
                  <a:schemeClr val="bg1"/>
                </a:solidFill>
                <a:latin typeface="Carlito"/>
                <a:cs typeface="Carlito"/>
              </a:rPr>
              <a:t> </a:t>
            </a:r>
            <a:r>
              <a:rPr lang="en-US" sz="2400" b="1" dirty="0">
                <a:solidFill>
                  <a:schemeClr val="bg1"/>
                </a:solidFill>
                <a:latin typeface="Carlito"/>
                <a:cs typeface="Carlito"/>
              </a:rPr>
              <a:t>out</a:t>
            </a:r>
            <a:r>
              <a:rPr lang="en-US" sz="2400" b="1" spc="-35" dirty="0">
                <a:solidFill>
                  <a:schemeClr val="bg1"/>
                </a:solidFill>
                <a:latin typeface="Carlito"/>
                <a:cs typeface="Carlito"/>
              </a:rPr>
              <a:t> </a:t>
            </a:r>
            <a:r>
              <a:rPr lang="en-US" sz="2400" b="1" dirty="0">
                <a:solidFill>
                  <a:schemeClr val="bg1"/>
                </a:solidFill>
                <a:latin typeface="Carlito"/>
                <a:cs typeface="Carlito"/>
              </a:rPr>
              <a:t>nonbrand</a:t>
            </a:r>
            <a:r>
              <a:rPr lang="en-US" sz="2400" b="1" spc="-45" dirty="0">
                <a:solidFill>
                  <a:schemeClr val="bg1"/>
                </a:solidFill>
                <a:latin typeface="Carlito"/>
                <a:cs typeface="Carlito"/>
              </a:rPr>
              <a:t> </a:t>
            </a:r>
            <a:r>
              <a:rPr lang="en-US" sz="2400" b="1" spc="-25" dirty="0">
                <a:solidFill>
                  <a:schemeClr val="bg1"/>
                </a:solidFill>
                <a:latin typeface="Carlito"/>
                <a:cs typeface="Carlito"/>
              </a:rPr>
              <a:t>and </a:t>
            </a:r>
            <a:r>
              <a:rPr lang="en-US" sz="2400" b="1" dirty="0">
                <a:solidFill>
                  <a:schemeClr val="bg1"/>
                </a:solidFill>
                <a:latin typeface="Carlito"/>
                <a:cs typeface="Carlito"/>
              </a:rPr>
              <a:t>brand</a:t>
            </a:r>
            <a:r>
              <a:rPr lang="en-US" sz="2400" b="1" spc="-40" dirty="0">
                <a:solidFill>
                  <a:schemeClr val="bg1"/>
                </a:solidFill>
                <a:latin typeface="Carlito"/>
                <a:cs typeface="Carlito"/>
              </a:rPr>
              <a:t> </a:t>
            </a:r>
            <a:r>
              <a:rPr lang="en-US" sz="2400" b="1" dirty="0">
                <a:solidFill>
                  <a:schemeClr val="bg1"/>
                </a:solidFill>
                <a:latin typeface="Carlito"/>
                <a:cs typeface="Carlito"/>
              </a:rPr>
              <a:t>campaigns</a:t>
            </a:r>
            <a:r>
              <a:rPr lang="en-US" sz="2400" b="1" spc="-50" dirty="0">
                <a:solidFill>
                  <a:schemeClr val="bg1"/>
                </a:solidFill>
                <a:latin typeface="Carlito"/>
                <a:cs typeface="Carlito"/>
              </a:rPr>
              <a:t> </a:t>
            </a:r>
            <a:r>
              <a:rPr lang="en-US" sz="2400" b="1" spc="-10" dirty="0">
                <a:solidFill>
                  <a:schemeClr val="bg1"/>
                </a:solidFill>
                <a:latin typeface="Carlito"/>
                <a:cs typeface="Carlito"/>
              </a:rPr>
              <a:t>separately</a:t>
            </a:r>
            <a:r>
              <a:rPr lang="en-US" sz="2400" spc="-1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I</a:t>
            </a:r>
            <a:r>
              <a:rPr lang="en-US" sz="2400" spc="-45" dirty="0">
                <a:solidFill>
                  <a:schemeClr val="bg1"/>
                </a:solidFill>
                <a:latin typeface="Carlito"/>
                <a:cs typeface="Carlito"/>
              </a:rPr>
              <a:t> </a:t>
            </a:r>
            <a:r>
              <a:rPr lang="en-US" sz="2400" dirty="0">
                <a:solidFill>
                  <a:schemeClr val="bg1"/>
                </a:solidFill>
                <a:latin typeface="Carlito"/>
                <a:cs typeface="Carlito"/>
              </a:rPr>
              <a:t>am</a:t>
            </a:r>
            <a:r>
              <a:rPr lang="en-US" sz="2400" spc="-25" dirty="0">
                <a:solidFill>
                  <a:schemeClr val="bg1"/>
                </a:solidFill>
                <a:latin typeface="Carlito"/>
                <a:cs typeface="Carlito"/>
              </a:rPr>
              <a:t> </a:t>
            </a:r>
            <a:r>
              <a:rPr lang="en-US" sz="2400" spc="-10" dirty="0">
                <a:solidFill>
                  <a:schemeClr val="bg1"/>
                </a:solidFill>
                <a:latin typeface="Carlito"/>
                <a:cs typeface="Carlito"/>
              </a:rPr>
              <a:t>wondering</a:t>
            </a:r>
            <a:r>
              <a:rPr lang="en-US" sz="2400" spc="-15" dirty="0">
                <a:solidFill>
                  <a:schemeClr val="bg1"/>
                </a:solidFill>
                <a:latin typeface="Carlito"/>
                <a:cs typeface="Carlito"/>
              </a:rPr>
              <a:t> </a:t>
            </a:r>
            <a:r>
              <a:rPr lang="en-US" sz="2400" dirty="0">
                <a:solidFill>
                  <a:schemeClr val="bg1"/>
                </a:solidFill>
                <a:latin typeface="Carlito"/>
                <a:cs typeface="Carlito"/>
              </a:rPr>
              <a:t>if</a:t>
            </a:r>
            <a:r>
              <a:rPr lang="en-US" sz="2400" spc="-25" dirty="0">
                <a:solidFill>
                  <a:schemeClr val="bg1"/>
                </a:solidFill>
                <a:latin typeface="Carlito"/>
                <a:cs typeface="Carlito"/>
              </a:rPr>
              <a:t> </a:t>
            </a:r>
            <a:r>
              <a:rPr lang="en-US" sz="2400" dirty="0">
                <a:solidFill>
                  <a:schemeClr val="bg1"/>
                </a:solidFill>
                <a:latin typeface="Carlito"/>
                <a:cs typeface="Carlito"/>
              </a:rPr>
              <a:t>brand</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picking</a:t>
            </a:r>
            <a:r>
              <a:rPr lang="en-US" sz="2400" spc="-25" dirty="0">
                <a:solidFill>
                  <a:schemeClr val="bg1"/>
                </a:solidFill>
                <a:latin typeface="Carlito"/>
                <a:cs typeface="Carlito"/>
              </a:rPr>
              <a:t> </a:t>
            </a:r>
            <a:r>
              <a:rPr lang="en-US" sz="2400" dirty="0">
                <a:solidFill>
                  <a:schemeClr val="bg1"/>
                </a:solidFill>
                <a:latin typeface="Carlito"/>
                <a:cs typeface="Carlito"/>
              </a:rPr>
              <a:t>up</a:t>
            </a:r>
            <a:r>
              <a:rPr lang="en-US" sz="2400" spc="-20" dirty="0">
                <a:solidFill>
                  <a:schemeClr val="bg1"/>
                </a:solidFill>
                <a:latin typeface="Carlito"/>
                <a:cs typeface="Carlito"/>
              </a:rPr>
              <a:t> </a:t>
            </a:r>
            <a:r>
              <a:rPr lang="en-US" sz="2400" dirty="0">
                <a:solidFill>
                  <a:schemeClr val="bg1"/>
                </a:solidFill>
                <a:latin typeface="Carlito"/>
                <a:cs typeface="Carlito"/>
              </a:rPr>
              <a:t>at</a:t>
            </a:r>
            <a:r>
              <a:rPr lang="en-US" sz="2400" spc="-30" dirty="0">
                <a:solidFill>
                  <a:schemeClr val="bg1"/>
                </a:solidFill>
                <a:latin typeface="Carlito"/>
                <a:cs typeface="Carlito"/>
              </a:rPr>
              <a:t> </a:t>
            </a:r>
            <a:r>
              <a:rPr lang="en-US" sz="2400" dirty="0">
                <a:solidFill>
                  <a:schemeClr val="bg1"/>
                </a:solidFill>
                <a:latin typeface="Carlito"/>
                <a:cs typeface="Carlito"/>
              </a:rPr>
              <a:t>all.</a:t>
            </a:r>
            <a:r>
              <a:rPr lang="en-US" sz="2400" spc="-35" dirty="0">
                <a:solidFill>
                  <a:schemeClr val="bg1"/>
                </a:solidFill>
                <a:latin typeface="Carlito"/>
                <a:cs typeface="Carlito"/>
              </a:rPr>
              <a:t> </a:t>
            </a:r>
            <a:r>
              <a:rPr lang="en-US" sz="2400" dirty="0">
                <a:solidFill>
                  <a:schemeClr val="bg1"/>
                </a:solidFill>
                <a:latin typeface="Carlito"/>
                <a:cs typeface="Carlito"/>
              </a:rPr>
              <a:t>If</a:t>
            </a:r>
            <a:r>
              <a:rPr lang="en-US" sz="2400" spc="-30" dirty="0">
                <a:solidFill>
                  <a:schemeClr val="bg1"/>
                </a:solidFill>
                <a:latin typeface="Carlito"/>
                <a:cs typeface="Carlito"/>
              </a:rPr>
              <a:t> </a:t>
            </a:r>
            <a:r>
              <a:rPr lang="en-US" sz="2400" dirty="0">
                <a:solidFill>
                  <a:schemeClr val="bg1"/>
                </a:solidFill>
                <a:latin typeface="Carlito"/>
                <a:cs typeface="Carlito"/>
              </a:rPr>
              <a:t>so,</a:t>
            </a:r>
            <a:r>
              <a:rPr lang="en-US" sz="2400" spc="-25" dirty="0">
                <a:solidFill>
                  <a:schemeClr val="bg1"/>
                </a:solidFill>
                <a:latin typeface="Carlito"/>
                <a:cs typeface="Carlito"/>
              </a:rPr>
              <a:t> </a:t>
            </a:r>
            <a:r>
              <a:rPr lang="en-US" sz="2400" dirty="0">
                <a:solidFill>
                  <a:schemeClr val="bg1"/>
                </a:solidFill>
                <a:latin typeface="Carlito"/>
                <a:cs typeface="Carlito"/>
              </a:rPr>
              <a:t>this</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a</a:t>
            </a:r>
            <a:r>
              <a:rPr lang="en-US" sz="2400" spc="-35" dirty="0">
                <a:solidFill>
                  <a:schemeClr val="bg1"/>
                </a:solidFill>
                <a:latin typeface="Carlito"/>
                <a:cs typeface="Carlito"/>
              </a:rPr>
              <a:t> </a:t>
            </a:r>
            <a:r>
              <a:rPr lang="en-US" sz="2400" dirty="0">
                <a:solidFill>
                  <a:schemeClr val="bg1"/>
                </a:solidFill>
                <a:latin typeface="Carlito"/>
                <a:cs typeface="Carlito"/>
              </a:rPr>
              <a:t>good</a:t>
            </a:r>
            <a:r>
              <a:rPr lang="en-US" sz="2400" spc="-15" dirty="0">
                <a:solidFill>
                  <a:schemeClr val="bg1"/>
                </a:solidFill>
                <a:latin typeface="Carlito"/>
                <a:cs typeface="Carlito"/>
              </a:rPr>
              <a:t> </a:t>
            </a:r>
            <a:r>
              <a:rPr lang="en-US" sz="2400" dirty="0">
                <a:solidFill>
                  <a:schemeClr val="bg1"/>
                </a:solidFill>
                <a:latin typeface="Carlito"/>
                <a:cs typeface="Carlito"/>
              </a:rPr>
              <a:t>story</a:t>
            </a:r>
            <a:r>
              <a:rPr lang="en-US" sz="2400" spc="-40" dirty="0">
                <a:solidFill>
                  <a:schemeClr val="bg1"/>
                </a:solidFill>
                <a:latin typeface="Carlito"/>
                <a:cs typeface="Carlito"/>
              </a:rPr>
              <a:t> </a:t>
            </a:r>
            <a:r>
              <a:rPr lang="en-US" sz="2400" dirty="0">
                <a:solidFill>
                  <a:schemeClr val="bg1"/>
                </a:solidFill>
                <a:latin typeface="Carlito"/>
                <a:cs typeface="Carlito"/>
              </a:rPr>
              <a:t>to</a:t>
            </a:r>
            <a:r>
              <a:rPr lang="en-US" sz="2400" spc="-20" dirty="0">
                <a:solidFill>
                  <a:schemeClr val="bg1"/>
                </a:solidFill>
                <a:latin typeface="Carlito"/>
                <a:cs typeface="Carlito"/>
              </a:rPr>
              <a:t> </a:t>
            </a:r>
            <a:r>
              <a:rPr lang="en-US" sz="2400" spc="-10" dirty="0">
                <a:solidFill>
                  <a:schemeClr val="bg1"/>
                </a:solidFill>
                <a:latin typeface="Carlito"/>
                <a:cs typeface="Carlito"/>
              </a:rPr>
              <a:t>tell.</a:t>
            </a:r>
            <a:endParaRPr lang="en-US" sz="2400" dirty="0">
              <a:solidFill>
                <a:schemeClr val="bg1"/>
              </a:solidFill>
              <a:latin typeface="Carlito"/>
              <a:cs typeface="Carlito"/>
            </a:endParaRPr>
          </a:p>
        </p:txBody>
      </p:sp>
      <p:sp>
        <p:nvSpPr>
          <p:cNvPr id="23" name="object 15">
            <a:extLst>
              <a:ext uri="{FF2B5EF4-FFF2-40B4-BE49-F238E27FC236}">
                <a16:creationId xmlns:a16="http://schemas.microsoft.com/office/drawing/2014/main" id="{C70B4B45-2942-03D0-99D6-6AF9A45659D9}"/>
              </a:ext>
            </a:extLst>
          </p:cNvPr>
          <p:cNvSpPr/>
          <p:nvPr/>
        </p:nvSpPr>
        <p:spPr>
          <a:xfrm>
            <a:off x="4367759" y="198557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D8178A76-0FD3-45A7-E2D9-54E74186627B}"/>
              </a:ext>
            </a:extLst>
          </p:cNvPr>
          <p:cNvSpPr/>
          <p:nvPr/>
        </p:nvSpPr>
        <p:spPr>
          <a:xfrm>
            <a:off x="1541331" y="198120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4CDA4796-87E1-903A-26B9-28705318A248}"/>
              </a:ext>
            </a:extLst>
          </p:cNvPr>
          <p:cNvSpPr txBox="1">
            <a:spLocks/>
          </p:cNvSpPr>
          <p:nvPr/>
        </p:nvSpPr>
        <p:spPr>
          <a:xfrm>
            <a:off x="2782164" y="1817324"/>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9403CC54-73D0-0466-A23F-A8B1486A9429}"/>
              </a:ext>
            </a:extLst>
          </p:cNvPr>
          <p:cNvPicPr/>
          <p:nvPr/>
        </p:nvPicPr>
        <p:blipFill>
          <a:blip r:embed="rId4" cstate="print"/>
          <a:stretch>
            <a:fillRect/>
          </a:stretch>
        </p:blipFill>
        <p:spPr>
          <a:xfrm>
            <a:off x="7314952" y="2210841"/>
            <a:ext cx="4877048" cy="3543117"/>
          </a:xfrm>
          <a:prstGeom prst="rect">
            <a:avLst/>
          </a:prstGeom>
        </p:spPr>
      </p:pic>
      <p:sp>
        <p:nvSpPr>
          <p:cNvPr id="31" name="object 18">
            <a:extLst>
              <a:ext uri="{FF2B5EF4-FFF2-40B4-BE49-F238E27FC236}">
                <a16:creationId xmlns:a16="http://schemas.microsoft.com/office/drawing/2014/main" id="{FFB3D522-8C4D-8166-A5F9-5C6102E58B04}"/>
              </a:ext>
            </a:extLst>
          </p:cNvPr>
          <p:cNvSpPr txBox="1">
            <a:spLocks/>
          </p:cNvSpPr>
          <p:nvPr/>
        </p:nvSpPr>
        <p:spPr>
          <a:xfrm>
            <a:off x="9156977" y="1761467"/>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96C52444-22B5-BFDF-E4F7-CFBC26BE258A}"/>
              </a:ext>
            </a:extLst>
          </p:cNvPr>
          <p:cNvSpPr/>
          <p:nvPr/>
        </p:nvSpPr>
        <p:spPr>
          <a:xfrm>
            <a:off x="7916144" y="1935721"/>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CDFFE197-D1F7-DD0A-5820-9B71513619B7}"/>
              </a:ext>
            </a:extLst>
          </p:cNvPr>
          <p:cNvSpPr/>
          <p:nvPr/>
        </p:nvSpPr>
        <p:spPr>
          <a:xfrm>
            <a:off x="10363200" y="1926567"/>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98201F65-88F3-0277-17CD-A1070C402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5" y="2317683"/>
            <a:ext cx="6710336" cy="4023025"/>
          </a:xfrm>
          <a:prstGeom prst="rect">
            <a:avLst/>
          </a:prstGeom>
        </p:spPr>
      </p:pic>
      <p:pic>
        <p:nvPicPr>
          <p:cNvPr id="10" name="Picture 9">
            <a:extLst>
              <a:ext uri="{FF2B5EF4-FFF2-40B4-BE49-F238E27FC236}">
                <a16:creationId xmlns:a16="http://schemas.microsoft.com/office/drawing/2014/main" id="{70187FC7-AF43-8780-EB61-6D2616F9D0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6363" y="2718479"/>
            <a:ext cx="4662063" cy="2539317"/>
          </a:xfrm>
          <a:prstGeom prst="rect">
            <a:avLst/>
          </a:prstGeom>
        </p:spPr>
      </p:pic>
    </p:spTree>
    <p:extLst>
      <p:ext uri="{BB962C8B-B14F-4D97-AF65-F5344CB8AC3E}">
        <p14:creationId xmlns:p14="http://schemas.microsoft.com/office/powerpoint/2010/main" val="44869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315BD3-6105-EC99-825F-7A343DF5C87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E713E85-77F7-F44E-9870-797970029F5F}"/>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C43C6FC2-11C4-0598-E3CF-165006290875}"/>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AA27502-F26A-3685-AEC2-21314EA965B0}"/>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FCF40D25-BD6D-A0A9-51BB-5E4FDAEE9733}"/>
              </a:ext>
            </a:extLst>
          </p:cNvPr>
          <p:cNvGrpSpPr/>
          <p:nvPr/>
        </p:nvGrpSpPr>
        <p:grpSpPr>
          <a:xfrm>
            <a:off x="83574" y="2280825"/>
            <a:ext cx="6583514" cy="3694588"/>
            <a:chOff x="434074" y="1643252"/>
            <a:chExt cx="5486400" cy="4238831"/>
          </a:xfrm>
        </p:grpSpPr>
        <p:sp>
          <p:nvSpPr>
            <p:cNvPr id="12" name="object 12">
              <a:extLst>
                <a:ext uri="{FF2B5EF4-FFF2-40B4-BE49-F238E27FC236}">
                  <a16:creationId xmlns:a16="http://schemas.microsoft.com/office/drawing/2014/main" id="{9E020147-1B07-ECB0-7A12-450676C4349B}"/>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8DB01BDC-95F9-4D3C-9548-9CAF5781B847}"/>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CC14AA44-B846-A9F6-3F92-E9A0AB34CBDE}"/>
              </a:ext>
            </a:extLst>
          </p:cNvPr>
          <p:cNvSpPr>
            <a:spLocks noGrp="1"/>
          </p:cNvSpPr>
          <p:nvPr>
            <p:ph type="title"/>
          </p:nvPr>
        </p:nvSpPr>
        <p:spPr>
          <a:xfrm>
            <a:off x="318770" y="242569"/>
            <a:ext cx="11554459" cy="738664"/>
          </a:xfrm>
        </p:spPr>
        <p:txBody>
          <a:bodyPr/>
          <a:lstStyle/>
          <a:p>
            <a:pPr marL="12700">
              <a:lnSpc>
                <a:spcPct val="100000"/>
              </a:lnSpc>
              <a:spcBef>
                <a:spcPts val="100"/>
              </a:spcBef>
            </a:pPr>
            <a:r>
              <a:rPr lang="en-US" sz="2400" dirty="0">
                <a:solidFill>
                  <a:schemeClr val="bg1"/>
                </a:solidFill>
                <a:latin typeface="Times New Roman" panose="02020603050405020304" pitchFamily="18" charset="0"/>
                <a:cs typeface="Times New Roman" panose="02020603050405020304" pitchFamily="18" charset="0"/>
              </a:rPr>
              <a:t>While</a:t>
            </a:r>
            <a:r>
              <a:rPr lang="en-US" sz="2400" spc="-5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we’re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on</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Gsearch</a:t>
            </a:r>
            <a:r>
              <a:rPr lang="en-US" sz="2400" dirty="0">
                <a:solidFill>
                  <a:schemeClr val="bg1"/>
                </a:solidFill>
                <a:latin typeface="Times New Roman" panose="02020603050405020304" pitchFamily="18" charset="0"/>
                <a:cs typeface="Times New Roman" panose="02020603050405020304" pitchFamily="18" charset="0"/>
              </a:rPr>
              <a:t>,</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could</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dive</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into</a:t>
            </a:r>
            <a:r>
              <a:rPr lang="en-US" sz="2400" spc="-5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nonbrand,</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and</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7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sessions</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6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orders</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split</a:t>
            </a:r>
            <a:r>
              <a:rPr lang="en-US" sz="2400" b="1" spc="-6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device </a:t>
            </a:r>
            <a:r>
              <a:rPr lang="en-US" sz="2400" b="1" dirty="0">
                <a:solidFill>
                  <a:schemeClr val="bg1"/>
                </a:solidFill>
                <a:latin typeface="Times New Roman" panose="02020603050405020304" pitchFamily="18" charset="0"/>
                <a:cs typeface="Times New Roman" panose="02020603050405020304" pitchFamily="18" charset="0"/>
              </a:rPr>
              <a:t>type?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DD383ADC-8FA0-7F9E-7139-01E0BDBE54DA}"/>
              </a:ext>
            </a:extLst>
          </p:cNvPr>
          <p:cNvSpPr/>
          <p:nvPr/>
        </p:nvSpPr>
        <p:spPr>
          <a:xfrm>
            <a:off x="3984105" y="218654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9EF257C5-4A6C-88B5-7B8A-2579977ADF21}"/>
              </a:ext>
            </a:extLst>
          </p:cNvPr>
          <p:cNvSpPr/>
          <p:nvPr/>
        </p:nvSpPr>
        <p:spPr>
          <a:xfrm>
            <a:off x="987235" y="217531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929CDAF2-492A-FEFD-73F7-78EDC4827BB3}"/>
              </a:ext>
            </a:extLst>
          </p:cNvPr>
          <p:cNvSpPr txBox="1">
            <a:spLocks/>
          </p:cNvSpPr>
          <p:nvPr/>
        </p:nvSpPr>
        <p:spPr>
          <a:xfrm>
            <a:off x="2314690" y="1984619"/>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23B38D02-FF10-9E66-5B0E-8F7281DE1AE8}"/>
              </a:ext>
            </a:extLst>
          </p:cNvPr>
          <p:cNvPicPr/>
          <p:nvPr/>
        </p:nvPicPr>
        <p:blipFill>
          <a:blip r:embed="rId4" cstate="print"/>
          <a:stretch>
            <a:fillRect/>
          </a:stretch>
        </p:blipFill>
        <p:spPr>
          <a:xfrm>
            <a:off x="6781800" y="2433436"/>
            <a:ext cx="5326626" cy="3543117"/>
          </a:xfrm>
          <a:prstGeom prst="rect">
            <a:avLst/>
          </a:prstGeom>
        </p:spPr>
      </p:pic>
      <p:sp>
        <p:nvSpPr>
          <p:cNvPr id="31" name="object 18">
            <a:extLst>
              <a:ext uri="{FF2B5EF4-FFF2-40B4-BE49-F238E27FC236}">
                <a16:creationId xmlns:a16="http://schemas.microsoft.com/office/drawing/2014/main" id="{5F93A008-62DD-5694-4FA0-A3A53DADFD8A}"/>
              </a:ext>
            </a:extLst>
          </p:cNvPr>
          <p:cNvSpPr txBox="1">
            <a:spLocks/>
          </p:cNvSpPr>
          <p:nvPr/>
        </p:nvSpPr>
        <p:spPr>
          <a:xfrm>
            <a:off x="8824695" y="2021444"/>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7BCF1275-7093-E87C-2A0A-A745982DD570}"/>
              </a:ext>
            </a:extLst>
          </p:cNvPr>
          <p:cNvSpPr/>
          <p:nvPr/>
        </p:nvSpPr>
        <p:spPr>
          <a:xfrm>
            <a:off x="7583862" y="218654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3F58AFE1-C897-DA46-3537-2DEDC71FE311}"/>
              </a:ext>
            </a:extLst>
          </p:cNvPr>
          <p:cNvSpPr/>
          <p:nvPr/>
        </p:nvSpPr>
        <p:spPr>
          <a:xfrm>
            <a:off x="9982200"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5" name="Picture 4">
            <a:extLst>
              <a:ext uri="{FF2B5EF4-FFF2-40B4-BE49-F238E27FC236}">
                <a16:creationId xmlns:a16="http://schemas.microsoft.com/office/drawing/2014/main" id="{282EAD52-6ECB-13E0-CB48-2665670AD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286" y="2595877"/>
            <a:ext cx="6354914" cy="3271523"/>
          </a:xfrm>
          <a:prstGeom prst="rect">
            <a:avLst/>
          </a:prstGeom>
        </p:spPr>
      </p:pic>
      <p:pic>
        <p:nvPicPr>
          <p:cNvPr id="8" name="Picture 7">
            <a:extLst>
              <a:ext uri="{FF2B5EF4-FFF2-40B4-BE49-F238E27FC236}">
                <a16:creationId xmlns:a16="http://schemas.microsoft.com/office/drawing/2014/main" id="{13BEDBFB-D8BC-D6B7-BD9B-D3876C20ED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6511" y="3349163"/>
            <a:ext cx="5097203" cy="1709381"/>
          </a:xfrm>
          <a:prstGeom prst="rect">
            <a:avLst/>
          </a:prstGeom>
        </p:spPr>
      </p:pic>
    </p:spTree>
    <p:extLst>
      <p:ext uri="{BB962C8B-B14F-4D97-AF65-F5344CB8AC3E}">
        <p14:creationId xmlns:p14="http://schemas.microsoft.com/office/powerpoint/2010/main" val="90391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685763-38CF-2D59-FB1E-B315283D3371}"/>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FAFF1236-824E-164F-94B3-97DEAFF7B135}"/>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C77EF346-DC7A-F4DE-7EBE-B49DF5188EDF}"/>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32ECA13-F66C-7AC7-76EB-237FD52C20C1}"/>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6DCF85F5-34C3-E9D7-4594-D395E4DED754}"/>
              </a:ext>
            </a:extLst>
          </p:cNvPr>
          <p:cNvGrpSpPr/>
          <p:nvPr/>
        </p:nvGrpSpPr>
        <p:grpSpPr>
          <a:xfrm>
            <a:off x="83574" y="1662182"/>
            <a:ext cx="5981666" cy="4313232"/>
            <a:chOff x="434074" y="1575182"/>
            <a:chExt cx="5486400" cy="4306902"/>
          </a:xfrm>
        </p:grpSpPr>
        <p:sp>
          <p:nvSpPr>
            <p:cNvPr id="12" name="object 12">
              <a:extLst>
                <a:ext uri="{FF2B5EF4-FFF2-40B4-BE49-F238E27FC236}">
                  <a16:creationId xmlns:a16="http://schemas.microsoft.com/office/drawing/2014/main" id="{0B75A150-44B5-BD94-1A72-CC7E6E510D26}"/>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946AFCFC-0F70-E072-6E85-BD9EDF07737C}"/>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2108A0BF-E812-3F92-118A-15DF4504DCD3}"/>
              </a:ext>
            </a:extLst>
          </p:cNvPr>
          <p:cNvSpPr>
            <a:spLocks noGrp="1"/>
          </p:cNvSpPr>
          <p:nvPr>
            <p:ph type="title"/>
          </p:nvPr>
        </p:nvSpPr>
        <p:spPr>
          <a:xfrm>
            <a:off x="83574" y="242569"/>
            <a:ext cx="12024851" cy="738664"/>
          </a:xfrm>
        </p:spPr>
        <p:txBody>
          <a:bodyPr/>
          <a:lstStyle/>
          <a:p>
            <a:pPr marL="12700">
              <a:lnSpc>
                <a:spcPct val="100000"/>
              </a:lnSpc>
              <a:spcBef>
                <a:spcPts val="100"/>
              </a:spcBef>
            </a:pPr>
            <a:r>
              <a:rPr lang="en-US" sz="2400" dirty="0">
                <a:solidFill>
                  <a:schemeClr val="bg1"/>
                </a:solidFill>
                <a:latin typeface="Times New Roman" panose="02020603050405020304" pitchFamily="18" charset="0"/>
                <a:cs typeface="Times New Roman" panose="02020603050405020304" pitchFamily="18" charset="0"/>
              </a:rPr>
              <a:t>Can</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2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Gsearch</a:t>
            </a:r>
            <a:r>
              <a:rPr lang="en-US" sz="2400" b="1" dirty="0">
                <a:solidFill>
                  <a:schemeClr val="bg1"/>
                </a:solidFill>
                <a:latin typeface="Times New Roman" panose="02020603050405020304" pitchFamily="18" charset="0"/>
                <a:cs typeface="Times New Roman" panose="02020603050405020304" pitchFamily="18" charset="0"/>
              </a:rPr>
              <a:t>,</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alongside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each</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our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other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channels?</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7F68E640-7509-7511-15AD-6E509C2B4FF4}"/>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65F49BA6-C938-B750-65C6-255180AFCBE6}"/>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4E3684CD-22FC-F602-F103-D3ABE4B959FE}"/>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37C7EF0E-C5E7-EDF2-6A98-F9CF4B996290}"/>
              </a:ext>
            </a:extLst>
          </p:cNvPr>
          <p:cNvPicPr/>
          <p:nvPr/>
        </p:nvPicPr>
        <p:blipFill>
          <a:blip r:embed="rId4" cstate="print"/>
          <a:stretch>
            <a:fillRect/>
          </a:stretch>
        </p:blipFill>
        <p:spPr>
          <a:xfrm>
            <a:off x="6141440" y="1662182"/>
            <a:ext cx="5966985" cy="4314372"/>
          </a:xfrm>
          <a:prstGeom prst="rect">
            <a:avLst/>
          </a:prstGeom>
        </p:spPr>
      </p:pic>
      <p:sp>
        <p:nvSpPr>
          <p:cNvPr id="31" name="object 18">
            <a:extLst>
              <a:ext uri="{FF2B5EF4-FFF2-40B4-BE49-F238E27FC236}">
                <a16:creationId xmlns:a16="http://schemas.microsoft.com/office/drawing/2014/main" id="{EEAC73B5-3301-BABB-5FC5-A0B82D0CB02A}"/>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B97AB2AD-094F-8615-7892-2CC58D035675}"/>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4F5A7B0E-144B-64AD-E4E2-39005BA0F745}"/>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5" name="Picture 4">
            <a:extLst>
              <a:ext uri="{FF2B5EF4-FFF2-40B4-BE49-F238E27FC236}">
                <a16:creationId xmlns:a16="http://schemas.microsoft.com/office/drawing/2014/main" id="{63437D3A-5C6A-2B77-87C1-D3CF906A6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634" y="1809564"/>
            <a:ext cx="5732966" cy="3981635"/>
          </a:xfrm>
          <a:prstGeom prst="rect">
            <a:avLst/>
          </a:prstGeom>
        </p:spPr>
      </p:pic>
      <p:pic>
        <p:nvPicPr>
          <p:cNvPr id="8" name="Picture 7">
            <a:extLst>
              <a:ext uri="{FF2B5EF4-FFF2-40B4-BE49-F238E27FC236}">
                <a16:creationId xmlns:a16="http://schemas.microsoft.com/office/drawing/2014/main" id="{457FF6F4-2EBA-76AE-E9D4-2C1D5339A5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7183" y="1757948"/>
            <a:ext cx="3781953" cy="1676634"/>
          </a:xfrm>
          <a:prstGeom prst="rect">
            <a:avLst/>
          </a:prstGeom>
        </p:spPr>
      </p:pic>
      <p:pic>
        <p:nvPicPr>
          <p:cNvPr id="10" name="Picture 9">
            <a:extLst>
              <a:ext uri="{FF2B5EF4-FFF2-40B4-BE49-F238E27FC236}">
                <a16:creationId xmlns:a16="http://schemas.microsoft.com/office/drawing/2014/main" id="{3525A405-B849-E227-70F9-DAE0659370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6683" y="3530348"/>
            <a:ext cx="5704683" cy="2260852"/>
          </a:xfrm>
          <a:prstGeom prst="rect">
            <a:avLst/>
          </a:prstGeom>
        </p:spPr>
      </p:pic>
    </p:spTree>
    <p:extLst>
      <p:ext uri="{BB962C8B-B14F-4D97-AF65-F5344CB8AC3E}">
        <p14:creationId xmlns:p14="http://schemas.microsoft.com/office/powerpoint/2010/main" val="315134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DF97709-F85E-8ADC-DFBC-3D1E5443EC73}"/>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87613DDF-6EB3-2BBF-F70E-F136A1DC561D}"/>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BFDFCF05-93E9-DC80-7978-760F98A2FA23}"/>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5C3F7FD9-794E-2100-64C9-1E292F7C92E2}"/>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54577BFD-557D-1C07-B47E-35B60C658212}"/>
              </a:ext>
            </a:extLst>
          </p:cNvPr>
          <p:cNvGrpSpPr/>
          <p:nvPr/>
        </p:nvGrpSpPr>
        <p:grpSpPr>
          <a:xfrm>
            <a:off x="83573" y="1662182"/>
            <a:ext cx="6575507" cy="4313232"/>
            <a:chOff x="434074" y="1575182"/>
            <a:chExt cx="5486400" cy="4306902"/>
          </a:xfrm>
        </p:grpSpPr>
        <p:sp>
          <p:nvSpPr>
            <p:cNvPr id="12" name="object 12">
              <a:extLst>
                <a:ext uri="{FF2B5EF4-FFF2-40B4-BE49-F238E27FC236}">
                  <a16:creationId xmlns:a16="http://schemas.microsoft.com/office/drawing/2014/main" id="{2E86BC8D-AFB0-9ACD-8853-54551C25303B}"/>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0AA2A8E4-88BE-0AC6-73BE-6C0F643A6E26}"/>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5319BE7A-8E07-3A5B-1264-B00A753D027B}"/>
              </a:ext>
            </a:extLst>
          </p:cNvPr>
          <p:cNvSpPr>
            <a:spLocks noGrp="1"/>
          </p:cNvSpPr>
          <p:nvPr>
            <p:ph type="title"/>
          </p:nvPr>
        </p:nvSpPr>
        <p:spPr>
          <a:xfrm>
            <a:off x="318770" y="242569"/>
            <a:ext cx="11554459" cy="738664"/>
          </a:xfrm>
        </p:spPr>
        <p:txBody>
          <a:bodyPr/>
          <a:lstStyle/>
          <a:p>
            <a:pPr marL="12700">
              <a:lnSpc>
                <a:spcPct val="100000"/>
              </a:lnSpc>
              <a:spcBef>
                <a:spcPts val="100"/>
              </a:spcBef>
            </a:pPr>
            <a:r>
              <a:rPr lang="en-US" sz="2400" spc="-30" dirty="0">
                <a:solidFill>
                  <a:schemeClr val="bg1"/>
                </a:solidFill>
                <a:latin typeface="Times New Roman" panose="02020603050405020304" pitchFamily="18" charset="0"/>
                <a:cs typeface="Times New Roman" panose="02020603050405020304" pitchFamily="18" charset="0"/>
              </a:rPr>
              <a:t>I’d</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like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tell</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story</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of</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our</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website</a:t>
            </a:r>
            <a:r>
              <a:rPr lang="en-US" sz="2400" spc="-1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performance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improvements</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over</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course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of</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first</a:t>
            </a:r>
            <a:r>
              <a:rPr lang="en-US" sz="2400" spc="-5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8</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months. </a:t>
            </a:r>
            <a:r>
              <a:rPr lang="en-US" sz="2400" dirty="0">
                <a:solidFill>
                  <a:schemeClr val="bg1"/>
                </a:solidFill>
                <a:latin typeface="Times New Roman" panose="02020603050405020304" pitchFamily="18" charset="0"/>
                <a:cs typeface="Times New Roman" panose="02020603050405020304" pitchFamily="18" charset="0"/>
              </a:rPr>
              <a:t>Could</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2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conversion</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rates,</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month</a:t>
            </a:r>
            <a:r>
              <a:rPr lang="en-US" sz="2400" spc="-1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A0A10D9D-BF35-CE10-0254-E4E9EA4F8336}"/>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9FF6018E-D77F-41D3-F1DF-BF0E7A1E3F0D}"/>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B1B6F7C8-9DEF-A4F4-60DE-F7FBA430BDA5}"/>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9F2C11AA-3C20-4E6A-B1DD-CCA54CB7AD69}"/>
              </a:ext>
            </a:extLst>
          </p:cNvPr>
          <p:cNvPicPr/>
          <p:nvPr/>
        </p:nvPicPr>
        <p:blipFill>
          <a:blip r:embed="rId4" cstate="print"/>
          <a:stretch>
            <a:fillRect/>
          </a:stretch>
        </p:blipFill>
        <p:spPr>
          <a:xfrm>
            <a:off x="6906615" y="1662182"/>
            <a:ext cx="4447186" cy="4314372"/>
          </a:xfrm>
          <a:prstGeom prst="rect">
            <a:avLst/>
          </a:prstGeom>
        </p:spPr>
      </p:pic>
      <p:sp>
        <p:nvSpPr>
          <p:cNvPr id="31" name="object 18">
            <a:extLst>
              <a:ext uri="{FF2B5EF4-FFF2-40B4-BE49-F238E27FC236}">
                <a16:creationId xmlns:a16="http://schemas.microsoft.com/office/drawing/2014/main" id="{4FC53A48-2E8E-A158-3C8E-D69AAC086DCC}"/>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94C28F2E-0E3B-D559-0D1B-D314EAEB8E5C}"/>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3A684C3E-187B-BA12-96B3-DF17A134F8EB}"/>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1AB3C22C-4468-1508-FF6E-BCF0ADFEA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792814"/>
            <a:ext cx="6324599" cy="4074586"/>
          </a:xfrm>
          <a:prstGeom prst="rect">
            <a:avLst/>
          </a:prstGeom>
        </p:spPr>
      </p:pic>
      <p:pic>
        <p:nvPicPr>
          <p:cNvPr id="13" name="Picture 12">
            <a:extLst>
              <a:ext uri="{FF2B5EF4-FFF2-40B4-BE49-F238E27FC236}">
                <a16:creationId xmlns:a16="http://schemas.microsoft.com/office/drawing/2014/main" id="{56F76BE0-ABDF-A13F-2071-72B7D32731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3595" y="2561498"/>
            <a:ext cx="3962672" cy="2514600"/>
          </a:xfrm>
          <a:prstGeom prst="rect">
            <a:avLst/>
          </a:prstGeom>
        </p:spPr>
      </p:pic>
    </p:spTree>
    <p:extLst>
      <p:ext uri="{BB962C8B-B14F-4D97-AF65-F5344CB8AC3E}">
        <p14:creationId xmlns:p14="http://schemas.microsoft.com/office/powerpoint/2010/main" val="261535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664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Carlito</vt:lpstr>
      <vt:lpstr>Times New Roman</vt:lpstr>
      <vt:lpstr>Office Theme</vt:lpstr>
      <vt:lpstr>       INTRODUCING THE PROJECT</vt:lpstr>
      <vt:lpstr>OVERVIEW OF THE MAVEN FUZZY FACTORY DATABASE</vt:lpstr>
      <vt:lpstr>Where are the bulk of our website sessions coming from, through yesterday? Can you provide a breakdown by UTM source, campaign, and referring domain?</vt:lpstr>
      <vt:lpstr>Gsearch seems to be the biggest driver of our business. Could you pull monthly trends for gsearch sessions and orders so that we can showcase the growth there?</vt:lpstr>
      <vt:lpstr>Next, it would be great to see a similar monthly trend for Gsearch, but this time splitting out nonbrand and brand campaigns separately. I am wondering if brand is picking up at all. If so, this is a good story to tell.</vt:lpstr>
      <vt:lpstr>Next, it would be great to see a similar monthly trend for Gsearch, but this time splitting out nonbrand and brand campaigns separately. I am wondering if brand is picking up at all. If so, this is a good story to tell.</vt:lpstr>
      <vt:lpstr>While we’re on Gsearch, could you dive into nonbrand, and pull monthly sessions and orders split by device type?</vt:lpstr>
      <vt:lpstr>Can you pull monthly trends for Gsearch, alongside monthly trends for each of our other channels?</vt:lpstr>
      <vt:lpstr>I’d like to tell the story of our website performance improvements over the course of the first 8 months. Could you pull session to order conversion rates, by month?</vt:lpstr>
      <vt:lpstr>First, I’d like to show our volume growth. Can you pull overall session and order volume, trended by quarter for the life of the business? Since the most recent quarter is incomplete, you can decide how to handle it.</vt:lpstr>
      <vt:lpstr>Next, let’s showcase all of our efficiency improvements. I would love to show quarterly figures since we launched, for session-to-order conversion rate, revenue per order, and revenue per session.</vt:lpstr>
      <vt:lpstr>I’d like to show how we’ve grown specific channels. Could you pull a quarterly view of orders from Gsearch nonbrand, Bsearch nonbrand, brand search overall, organic search, and direct type-in?</vt:lpstr>
      <vt:lpstr>Next, let’s show the overall session-to-order conversion rate trends for those same channels, by quarter. Please also make a note of any periods where we made major improvements or optimizations.</vt:lpstr>
      <vt:lpstr>We’ve come a long way since the days of selling a single product. Let’s pull monthly trending for revenue and margin by product, along with total sales and revenue. Note anything you notice about seasonality.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Pauler</dc:creator>
  <cp:lastModifiedBy>Anurag Anurag</cp:lastModifiedBy>
  <cp:revision>4</cp:revision>
  <dcterms:created xsi:type="dcterms:W3CDTF">2025-01-02T08:48:37Z</dcterms:created>
  <dcterms:modified xsi:type="dcterms:W3CDTF">2025-09-02T18:42:10Z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2019-10-24T00:00:00Z</vt:filetime>
  </property>
  <property fmtid="{D5CDD505-2E9C-101B-9397-08002B2CF9AE}" pid="3" name="Creator">
    <vt:lpwstr>Microsoft® PowerPoint® for Office 365</vt:lpwstr>
  </property>
  <property fmtid="{D5CDD505-2E9C-101B-9397-08002B2CF9AE}" pid="4" name="LastSaved">
    <vt:filetime>2025-01-02T00:00:00Z</vt:filetime>
  </property>
  <property fmtid="{D5CDD505-2E9C-101B-9397-08002B2CF9AE}" pid="5" name="Producer">
    <vt:lpwstr>3-Heights(TM) PDF Security Shell 4.8.25.2 (http://www.pdf-tools.com)</vt:lpwstr>
  </property>
</Properties>
</file>