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olors1.xml" ContentType="application/vnd.ms-office.chartcolorstyle+xml"/>
  <Override PartName="/ppt/charts/colors2.xml" ContentType="application/vnd.ms-office.chartcolorstyle+xml"/>
  <Override PartName="/ppt/charts/style1.xml" ContentType="application/vnd.ms-office.chartstyle+xml"/>
  <Override PartName="/ppt/charts/style2.xml" ContentType="application/vnd.ms-office.chart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8" r:id="rId14"/>
    <p:sldId id="269" r:id="rId15"/>
    <p:sldId id="270" r:id="rId16"/>
    <p:sldId id="271" r:id="rId17"/>
  </p:sldIdLst>
  <p:sldSz cx="12192000" cy="6858000" type="screen16x9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74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59" d="100"/>
          <a:sy n="59" d="100"/>
        </p:scale>
        <p:origin x="940" y="52"/>
      </p:cViewPr>
      <p:guideLst>
        <p:guide orient="horz" pos="2874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file:///C:\Users\prakash\Documents\employee_data%20Analysis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oleObject" Target="file:///C:\Users\ELCOT\Desktop\ishwarya%20nan%20mudhalvan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 Analysis.xlsx]Sheet2!PivotTable2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288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  <a:r>
              <a:rPr lang="en-IN" sz="2880" b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Performance</a:t>
            </a:r>
            <a:r>
              <a:rPr lang="en-IN" sz="2880" b="1" baseline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analysis</a:t>
            </a:r>
            <a:endParaRPr lang="en-IN" sz="2880" b="1" baseline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  <a:p>
            <a:pPr>
              <a:defRPr lang="en-US" sz="288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  <a:endParaRPr lang="en-IN" sz="2880" b="1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0792475940507437"/>
          <c:y val="0.308977107028288"/>
          <c:w val="0.625613517060367"/>
          <c:h val="0.40059018664333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Sheet2!$B$3:$B$4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Sheet2!$A$5:$A$11</c:f>
              <c:strCache>
                <c:ptCount val="6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</c:strCache>
            </c:strRef>
          </c:cat>
          <c:val>
            <c:numRef>
              <c:f>Sheet2!$B$5:$B$11</c:f>
              <c:numCache>
                <c:formatCode>General</c:formatCode>
                <c:ptCount val="6"/>
                <c:pt idx="0">
                  <c:v>2</c:v>
                </c:pt>
                <c:pt idx="2">
                  <c:v>28</c:v>
                </c:pt>
                <c:pt idx="3">
                  <c:v>119</c:v>
                </c:pt>
                <c:pt idx="4">
                  <c:v>57</c:v>
                </c:pt>
                <c:pt idx="5">
                  <c:v>6</c:v>
                </c:pt>
              </c:numCache>
            </c:numRef>
          </c:val>
        </c:ser>
        <c:ser>
          <c:idx val="1"/>
          <c:order val="1"/>
          <c:tx>
            <c:strRef>
              <c:f>Sheet2!$C$3:$C$4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Sheet2!$A$5:$A$11</c:f>
              <c:strCache>
                <c:ptCount val="6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</c:strCache>
            </c:strRef>
          </c:cat>
          <c:val>
            <c:numRef>
              <c:f>Sheet2!$C$5:$C$11</c:f>
              <c:numCache>
                <c:formatCode>General</c:formatCode>
                <c:ptCount val="6"/>
                <c:pt idx="1">
                  <c:v>5</c:v>
                </c:pt>
                <c:pt idx="2">
                  <c:v>36</c:v>
                </c:pt>
                <c:pt idx="3">
                  <c:v>239</c:v>
                </c:pt>
                <c:pt idx="4">
                  <c:v>107</c:v>
                </c:pt>
                <c:pt idx="5">
                  <c:v>13</c:v>
                </c:pt>
              </c:numCache>
            </c:numRef>
          </c:val>
        </c:ser>
        <c:ser>
          <c:idx val="2"/>
          <c:order val="2"/>
          <c:tx>
            <c:strRef>
              <c:f>Sheet2!$D$3:$D$4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Sheet2!$A$5:$A$11</c:f>
              <c:strCache>
                <c:ptCount val="6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</c:strCache>
            </c:strRef>
          </c:cat>
          <c:val>
            <c:numRef>
              <c:f>Sheet2!$D$5:$D$11</c:f>
              <c:numCache>
                <c:formatCode>General</c:formatCode>
                <c:ptCount val="6"/>
                <c:pt idx="0">
                  <c:v>33</c:v>
                </c:pt>
                <c:pt idx="1">
                  <c:v>18</c:v>
                </c:pt>
                <c:pt idx="2">
                  <c:v>142</c:v>
                </c:pt>
                <c:pt idx="3">
                  <c:v>325</c:v>
                </c:pt>
                <c:pt idx="4">
                  <c:v>13</c:v>
                </c:pt>
                <c:pt idx="5">
                  <c:v>46</c:v>
                </c:pt>
              </c:numCache>
            </c:numRef>
          </c:val>
        </c:ser>
        <c:ser>
          <c:idx val="3"/>
          <c:order val="3"/>
          <c:tx>
            <c:strRef>
              <c:f>Sheet2!$E$3:$E$4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Sheet2!$A$5:$A$11</c:f>
              <c:strCache>
                <c:ptCount val="6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</c:strCache>
            </c:strRef>
          </c:cat>
          <c:val>
            <c:numRef>
              <c:f>Sheet2!$E$5:$E$11</c:f>
              <c:numCache>
                <c:formatCode>General</c:formatCode>
                <c:ptCount val="6"/>
                <c:pt idx="0">
                  <c:v>1</c:v>
                </c:pt>
                <c:pt idx="2">
                  <c:v>13</c:v>
                </c:pt>
                <c:pt idx="3">
                  <c:v>75</c:v>
                </c:pt>
                <c:pt idx="4">
                  <c:v>39</c:v>
                </c:pt>
                <c:pt idx="5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01358703"/>
        <c:axId val="2000187871"/>
      </c:barChart>
      <c:catAx>
        <c:axId val="200135870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2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</a:p>
        </c:txPr>
        <c:crossAx val="2000187871"/>
        <c:crosses val="autoZero"/>
        <c:auto val="1"/>
        <c:lblAlgn val="ctr"/>
        <c:lblOffset val="100"/>
        <c:noMultiLvlLbl val="0"/>
      </c:catAx>
      <c:valAx>
        <c:axId val="20001878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2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</a:p>
        </c:txPr>
        <c:crossAx val="200135870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lang="en-US" sz="2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lang="en-US" sz="2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</a:p>
        </c:txPr>
      </c:legendEntry>
      <c:legendEntry>
        <c:idx val="2"/>
        <c:txPr>
          <a:bodyPr rot="0" spcFirstLastPara="1" vertOverflow="ellipsis" vert="horz" wrap="square" anchor="ctr" anchorCtr="1"/>
          <a:lstStyle/>
          <a:p>
            <a:pPr>
              <a:defRPr lang="en-US" sz="2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</a:p>
        </c:txPr>
      </c:legendEntry>
      <c:legendEntry>
        <c:idx val="3"/>
        <c:txPr>
          <a:bodyPr rot="0" spcFirstLastPara="1" vertOverflow="ellipsis" vert="horz" wrap="square" anchor="ctr" anchorCtr="1"/>
          <a:lstStyle/>
          <a:p>
            <a:pPr>
              <a:defRPr lang="en-US" sz="2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</a:p>
        </c:txPr>
      </c:legendEntry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24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 sz="2400" b="1">
          <a:latin typeface="Times New Roman" panose="02020603050405020304" pitchFamily="18" charset="0"/>
          <a:ea typeface="Times New Roman" panose="02020603050405020304" pitchFamily="18" charset="0"/>
          <a:cs typeface="Times New Roman" panose="02020603050405020304" pitchFamily="18" charset="0"/>
          <a:sym typeface="Times New Roman" panose="02020603050405020304" pitchFamily="18" charset="0"/>
        </a:defRPr>
      </a:pPr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[ishwarya nan mudhalvan.xlsx]Sheet3!PivotTable2</c:name>
    <c:fmtId val="-1"/>
  </c:pivotSource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'[ishwarya nan mudhalvan.xlsx]Sheet3'!$B$3:$B$4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'[hema priya naan mudhalvan.xlsx]Sheet3'!$A$5:$A$12</c:f>
              <c:strCache>
                <c:ptCount val="7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  <c:pt idx="6">
                  <c:v>(blank)</c:v>
                </c:pt>
              </c:strCache>
            </c:strRef>
          </c:cat>
          <c:val>
            <c:numRef>
              <c:f>'[hema priya naan mudhalvan.xlsx]Sheet3'!$B$5:$B$12</c:f>
              <c:numCache>
                <c:formatCode>General</c:formatCode>
                <c:ptCount val="7"/>
                <c:pt idx="0">
                  <c:v>1</c:v>
                </c:pt>
                <c:pt idx="2">
                  <c:v>27</c:v>
                </c:pt>
                <c:pt idx="3">
                  <c:v>147</c:v>
                </c:pt>
                <c:pt idx="4">
                  <c:v>38</c:v>
                </c:pt>
                <c:pt idx="5">
                  <c:v>7</c:v>
                </c:pt>
              </c:numCache>
            </c:numRef>
          </c:val>
        </c:ser>
        <c:ser>
          <c:idx val="1"/>
          <c:order val="1"/>
          <c:tx>
            <c:strRef>
              <c:f>'[ishwarya nan mudhalvan.xlsx]Sheet3'!$C$3:$C$4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'[hema priya naan mudhalvan.xlsx]Sheet3'!$A$5:$A$12</c:f>
              <c:strCache>
                <c:ptCount val="7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  <c:pt idx="6">
                  <c:v>(blank)</c:v>
                </c:pt>
              </c:strCache>
            </c:strRef>
          </c:cat>
          <c:val>
            <c:numRef>
              <c:f>'[hema priya naan mudhalvan.xlsx]Sheet3'!$C$5:$C$12</c:f>
              <c:numCache>
                <c:formatCode>General</c:formatCode>
                <c:ptCount val="7"/>
                <c:pt idx="0">
                  <c:v>2</c:v>
                </c:pt>
                <c:pt idx="1">
                  <c:v>3</c:v>
                </c:pt>
                <c:pt idx="2">
                  <c:v>37</c:v>
                </c:pt>
                <c:pt idx="3">
                  <c:v>270</c:v>
                </c:pt>
                <c:pt idx="4">
                  <c:v>80</c:v>
                </c:pt>
                <c:pt idx="5">
                  <c:v>6</c:v>
                </c:pt>
              </c:numCache>
            </c:numRef>
          </c:val>
        </c:ser>
        <c:ser>
          <c:idx val="2"/>
          <c:order val="2"/>
          <c:tx>
            <c:strRef>
              <c:f>'[ishwarya nan mudhalvan.xlsx]Sheet3'!$D$3:$D$4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'[hema priya naan mudhalvan.xlsx]Sheet3'!$A$5:$A$12</c:f>
              <c:strCache>
                <c:ptCount val="7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  <c:pt idx="6">
                  <c:v>(blank)</c:v>
                </c:pt>
              </c:strCache>
            </c:strRef>
          </c:cat>
          <c:val>
            <c:numRef>
              <c:f>'[hema priya naan mudhalvan.xlsx]Sheet3'!$D$5:$D$12</c:f>
              <c:numCache>
                <c:formatCode>General</c:formatCode>
                <c:ptCount val="7"/>
                <c:pt idx="0">
                  <c:v>45</c:v>
                </c:pt>
                <c:pt idx="1">
                  <c:v>16</c:v>
                </c:pt>
                <c:pt idx="2">
                  <c:v>149</c:v>
                </c:pt>
                <c:pt idx="3">
                  <c:v>493</c:v>
                </c:pt>
                <c:pt idx="4">
                  <c:v>25</c:v>
                </c:pt>
                <c:pt idx="5">
                  <c:v>50</c:v>
                </c:pt>
              </c:numCache>
            </c:numRef>
          </c:val>
        </c:ser>
        <c:ser>
          <c:idx val="3"/>
          <c:order val="3"/>
          <c:tx>
            <c:strRef>
              <c:f>'[ishwarya nan mudhalvan.xlsx]Sheet3'!$E$3:$E$4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'[hema priya naan mudhalvan.xlsx]Sheet3'!$A$5:$A$12</c:f>
              <c:strCache>
                <c:ptCount val="7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  <c:pt idx="6">
                  <c:v>(blank)</c:v>
                </c:pt>
              </c:strCache>
            </c:strRef>
          </c:cat>
          <c:val>
            <c:numRef>
              <c:f>'[hema priya naan mudhalvan.xlsx]Sheet3'!$E$5:$E$12</c:f>
              <c:numCache>
                <c:formatCode>General</c:formatCode>
                <c:ptCount val="7"/>
                <c:pt idx="2">
                  <c:v>11</c:v>
                </c:pt>
                <c:pt idx="3">
                  <c:v>104</c:v>
                </c:pt>
                <c:pt idx="4">
                  <c:v>21</c:v>
                </c:pt>
                <c:pt idx="5">
                  <c:v>1</c:v>
                </c:pt>
              </c:numCache>
            </c:numRef>
          </c:val>
        </c:ser>
        <c:ser>
          <c:idx val="4"/>
          <c:order val="4"/>
          <c:tx>
            <c:strRef>
              <c:f>'[ishwarya nan mudhalvan.xlsx]Sheet3'!$F$3:$F$4</c:f>
              <c:strCache>
                <c:ptCount val="1"/>
                <c:pt idx="0">
                  <c:v>(blank)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'[hema priya naan mudhalvan.xlsx]Sheet3'!$A$5:$A$12</c:f>
              <c:strCache>
                <c:ptCount val="7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  <c:pt idx="6">
                  <c:v>(blank)</c:v>
                </c:pt>
              </c:strCache>
            </c:strRef>
          </c:cat>
          <c:val>
            <c:numRef>
              <c:f>'[hema priya naan mudhalvan.xlsx]Sheet3'!$F$5:$F$12</c:f>
              <c:numCache>
                <c:formatCode>General</c:formatCode>
                <c:ptCount val="7"/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12901789"/>
        <c:axId val="225830468"/>
      </c:barChart>
      <c:catAx>
        <c:axId val="612901789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25830468"/>
        <c:crosses val="autoZero"/>
        <c:auto val="1"/>
        <c:lblAlgn val="ctr"/>
        <c:lblOffset val="100"/>
        <c:noMultiLvlLbl val="0"/>
      </c:catAx>
      <c:valAx>
        <c:axId val="2258304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61290178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5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6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</a:fld>
            <a:endParaRPr lang="en-IN"/>
          </a:p>
        </p:txBody>
      </p:sp>
      <p:sp>
        <p:nvSpPr>
          <p:cNvPr id="1048707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p>
            <a:endParaRPr lang="en-IN"/>
          </a:p>
        </p:txBody>
      </p:sp>
      <p:sp>
        <p:nvSpPr>
          <p:cNvPr id="1048708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9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0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en-IN" dirty="0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8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p/>
        </p:txBody>
      </p:sp>
      <p:sp>
        <p:nvSpPr>
          <p:cNvPr id="104868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68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97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p/>
        </p:txBody>
      </p:sp>
      <p:sp>
        <p:nvSpPr>
          <p:cNvPr id="1048698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p/>
        </p:txBody>
      </p:sp>
      <p:sp>
        <p:nvSpPr>
          <p:cNvPr id="1048699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0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701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70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0.png"/><Relationship Id="rId1" Type="http://schemas.openxmlformats.org/officeDocument/2006/relationships/chart" Target="../charts/char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chart" Target="../charts/char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2097152" name="object 9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048602" name="TextBox 13"/>
          <p:cNvSpPr txBox="1"/>
          <p:nvPr/>
        </p:nvSpPr>
        <p:spPr>
          <a:xfrm>
            <a:off x="1828737" y="2895685"/>
            <a:ext cx="8610600" cy="174504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/>
              <a:t>STUDENT NAME:</a:t>
            </a:r>
            <a:r>
              <a:rPr lang="en-IN" altLang="en-US" sz="2400"/>
              <a:t> ANUSHA. R</a:t>
            </a:r>
            <a:endParaRPr lang="en-US" sz="2400" dirty="0"/>
          </a:p>
          <a:p>
            <a:r>
              <a:rPr lang="en-US" sz="2400" dirty="0"/>
              <a:t>REGISTER NO:</a:t>
            </a:r>
            <a:r>
              <a:rPr lang="en-IN" altLang="en-US" sz="2400" dirty="0"/>
              <a:t> 312212700[unm14512022J07]</a:t>
            </a:r>
            <a:endParaRPr lang="en-US" sz="2400" dirty="0"/>
          </a:p>
          <a:p>
            <a:r>
              <a:rPr lang="en-US" sz="2400" dirty="0"/>
              <a:t>DEPARTMENT:</a:t>
            </a:r>
            <a:r>
              <a:rPr lang="en-IN" altLang="en-US" sz="2400" dirty="0"/>
              <a:t> B.COM[ACCOUNTING &amp; FINANCE]</a:t>
            </a:r>
            <a:endParaRPr lang="en-IN" altLang="en-US" sz="2400" dirty="0"/>
          </a:p>
          <a:p>
            <a:r>
              <a:rPr lang="en-IN" altLang="en-US" sz="2400" dirty="0"/>
              <a:t>COLLEGE: MAHALASHMI WOMENS COLLEGE OF ARTS AND SCIENCE</a:t>
            </a:r>
            <a:endParaRPr lang="en-IN" altLang="en-US" sz="2400" dirty="0"/>
          </a:p>
          <a:p>
            <a:endParaRPr lang="en-IN" altLang="en-US" sz="2400" dirty="0"/>
          </a:p>
          <a:p>
            <a:endParaRPr lang="en-IN" altLang="en-US" sz="2400" dirty="0"/>
          </a:p>
          <a:p>
            <a:endParaRPr lang="en-IN" altLang="en-US" sz="2400" dirty="0"/>
          </a:p>
          <a:p>
            <a:endParaRPr lang="en-IN" altLang="en-US" sz="2400" dirty="0"/>
          </a:p>
          <a:p>
            <a:endParaRPr lang="en-IN" altLang="en-US" sz="2400" dirty="0"/>
          </a:p>
          <a:p>
            <a:endParaRPr lang="en-IN" altLang="en-US" sz="2400" dirty="0"/>
          </a:p>
          <a:p>
            <a:endParaRPr lang="en-IN" altLang="en-US" sz="2400" dirty="0"/>
          </a:p>
          <a:p>
            <a:endParaRPr lang="en-IN" altLang="en-US" sz="2400" dirty="0"/>
          </a:p>
          <a:p>
            <a:endParaRPr lang="en-IN" altLang="en-US" sz="2400" dirty="0"/>
          </a:p>
          <a:p>
            <a:endParaRPr lang="en-IN" altLang="en-US" sz="2400" dirty="0"/>
          </a:p>
          <a:p>
            <a:endParaRPr lang="en-IN" altLang="en-US" sz="2400" dirty="0"/>
          </a:p>
          <a:p>
            <a:endParaRPr lang="en-IN" altLang="en-US" sz="2400" dirty="0"/>
          </a:p>
          <a:p>
            <a:endParaRPr lang="en-IN" altLang="en-US" sz="2400" dirty="0"/>
          </a:p>
          <a:p>
            <a:endParaRPr lang="en-IN" altLang="en-US" sz="2400" dirty="0"/>
          </a:p>
          <a:p>
            <a:endParaRPr lang="en-IN" altLang="en-US" sz="2400" dirty="0"/>
          </a:p>
          <a:p>
            <a:endParaRPr lang="en-IN" altLang="en-US" sz="2400" dirty="0"/>
          </a:p>
          <a:p>
            <a:endParaRPr lang="en-IN" altLang="en-US" sz="2400" dirty="0"/>
          </a:p>
          <a:p>
            <a:endParaRPr lang="en-IN" altLang="en-US" sz="2400" dirty="0"/>
          </a:p>
          <a:p>
            <a:endParaRPr lang="en-IN" altLang="en-US" sz="2400" dirty="0"/>
          </a:p>
          <a:p>
            <a:endParaRPr lang="en-IN" altLang="en-US" sz="2400" dirty="0"/>
          </a:p>
          <a:p>
            <a:endParaRPr lang="en-IN" altLang="en-US" sz="2400" dirty="0"/>
          </a:p>
          <a:p>
            <a:endParaRPr lang="en-IN" altLang="en-US" sz="2400" dirty="0"/>
          </a:p>
          <a:p>
            <a:endParaRPr lang="en-IN" altLang="en-US" sz="2400" dirty="0"/>
          </a:p>
          <a:p>
            <a:endParaRPr lang="en-IN" altLang="en-US" sz="2400" dirty="0"/>
          </a:p>
          <a:p>
            <a:endParaRPr lang="en-IN" altLang="en-US" sz="2400" dirty="0"/>
          </a:p>
          <a:p>
            <a:endParaRPr lang="en-IN" altLang="en-US" sz="2400" dirty="0"/>
          </a:p>
          <a:p>
            <a:endParaRPr lang="en-IN" altLang="en-US" sz="2400" dirty="0"/>
          </a:p>
          <a:p>
            <a:endParaRPr lang="en-IN" altLang="en-US" sz="2400" dirty="0"/>
          </a:p>
          <a:p>
            <a:endParaRPr lang="en-IN" altLang="en-US" sz="2400" dirty="0"/>
          </a:p>
          <a:p>
            <a:endParaRPr lang="en-IN" altLang="en-US" sz="2400" dirty="0"/>
          </a:p>
          <a:p>
            <a:endParaRPr lang="en-IN" altLang="en-US" sz="2400" dirty="0"/>
          </a:p>
          <a:p>
            <a:endParaRPr lang="en-IN" altLang="en-US" sz="2400" dirty="0"/>
          </a:p>
          <a:p>
            <a:endParaRPr lang="en-IN" altLang="en-US" sz="2400" dirty="0"/>
          </a:p>
          <a:p>
            <a:endParaRPr lang="en-IN" altLang="en-US" sz="2400" dirty="0"/>
          </a:p>
          <a:p>
            <a:endParaRPr lang="en-IN" altLang="en-US" sz="2400" dirty="0"/>
          </a:p>
          <a:p>
            <a:endParaRPr lang="en-IN" altLang="en-US" sz="2400" dirty="0"/>
          </a:p>
          <a:p>
            <a:endParaRPr lang="en-IN" altLang="en-US" sz="2400" dirty="0"/>
          </a:p>
          <a:p>
            <a:endParaRPr lang="en-IN" altLang="en-US" sz="2400" dirty="0"/>
          </a:p>
          <a:p>
            <a:endParaRPr lang="en-IN" altLang="en-US" sz="2400" dirty="0"/>
          </a:p>
          <a:p>
            <a:endParaRPr lang="en-IN" altLang="en-US" sz="2400" dirty="0"/>
          </a:p>
          <a:p>
            <a:r>
              <a:rPr lang="en-IN" altLang="en-US" sz="2400" dirty="0"/>
              <a:t>7]</a:t>
            </a:r>
            <a:endParaRPr lang="en-US" sz="2400" dirty="0"/>
          </a:p>
          <a:p>
            <a:r>
              <a:rPr lang="en-US" sz="2400" dirty="0"/>
              <a:t>COLLEGE</a:t>
            </a:r>
            <a:r>
              <a:rPr lang="en-IN" altLang="en-US" sz="2400" dirty="0"/>
              <a:t> : Mahalashmi Women’s College Of Arts And Science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p/>
        </p:txBody>
      </p:sp>
      <p:pic>
        <p:nvPicPr>
          <p:cNvPr id="209716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678" name="object 9"/>
          <p:cNvSpPr txBox="1"/>
          <p:nvPr/>
        </p:nvSpPr>
        <p:spPr>
          <a:xfrm>
            <a:off x="11277218" y="6467475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9" name="object 8"/>
          <p:cNvSpPr txBox="1"/>
          <p:nvPr/>
        </p:nvSpPr>
        <p:spPr>
          <a:xfrm>
            <a:off x="739775" y="291147"/>
            <a:ext cx="3303904" cy="14611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 panose="020B0603020202020204"/>
                <a:cs typeface="Trebuchet MS" panose="020B0603020202020204"/>
              </a:rPr>
              <a:t>M</a:t>
            </a:r>
            <a:r>
              <a:rPr sz="4800" b="1" dirty="0">
                <a:latin typeface="Trebuchet MS" panose="020B0603020202020204"/>
                <a:cs typeface="Trebuchet MS" panose="020B0603020202020204"/>
              </a:rPr>
              <a:t>O</a:t>
            </a:r>
            <a:r>
              <a:rPr sz="4800" b="1" spc="-15" dirty="0">
                <a:latin typeface="Trebuchet MS" panose="020B0603020202020204"/>
                <a:cs typeface="Trebuchet MS" panose="020B0603020202020204"/>
              </a:rPr>
              <a:t>D</a:t>
            </a:r>
            <a:r>
              <a:rPr sz="4800" b="1" spc="-35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4800" b="1" spc="-30" dirty="0">
                <a:latin typeface="Trebuchet MS" panose="020B0603020202020204"/>
                <a:cs typeface="Trebuchet MS" panose="020B0603020202020204"/>
              </a:rPr>
              <a:t>LL</a:t>
            </a:r>
            <a:r>
              <a:rPr sz="4800" b="1" spc="-5" dirty="0">
                <a:latin typeface="Trebuchet MS" panose="020B0603020202020204"/>
                <a:cs typeface="Trebuchet MS" panose="020B0603020202020204"/>
              </a:rPr>
              <a:t>I</a:t>
            </a:r>
            <a:r>
              <a:rPr sz="4800" b="1" spc="30" dirty="0">
                <a:latin typeface="Trebuchet MS" panose="020B0603020202020204"/>
                <a:cs typeface="Trebuchet MS" panose="020B0603020202020204"/>
              </a:rPr>
              <a:t>N</a:t>
            </a:r>
            <a:r>
              <a:rPr sz="4800" b="1" spc="5" dirty="0">
                <a:latin typeface="Trebuchet MS" panose="020B0603020202020204"/>
                <a:cs typeface="Trebuchet MS" panose="020B0603020202020204"/>
              </a:rPr>
              <a:t>G</a:t>
            </a:r>
            <a:endParaRPr sz="4800" dirty="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80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p/>
        </p:txBody>
      </p:sp>
      <p:sp>
        <p:nvSpPr>
          <p:cNvPr id="1048681" name="TextBox 2"/>
          <p:cNvSpPr txBox="1"/>
          <p:nvPr/>
        </p:nvSpPr>
        <p:spPr>
          <a:xfrm>
            <a:off x="1038824" y="982341"/>
            <a:ext cx="7986511" cy="542544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</a:t>
            </a:r>
            <a:r>
              <a:rPr lang="en-US" dirty="0"/>
              <a:t> 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Downloaded the data from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edunet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student’s dashboard.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Collection: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Highlighted data which is required using the fill option.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Identified the missing values using conditional formatting.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Removed / Filtered the missing data using filter-filter by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colour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Analysis is based on Department type is filtered by gender (Male employees)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7" name="Text Placeholder 2"/>
          <p:cNvSpPr>
            <a:spLocks noGrp="1"/>
          </p:cNvSpPr>
          <p:nvPr>
            <p:ph type="body" idx="1"/>
          </p:nvPr>
        </p:nvSpPr>
        <p:spPr>
          <a:xfrm>
            <a:off x="609600" y="839392"/>
            <a:ext cx="8766572" cy="4978400"/>
          </a:xfrm>
        </p:spPr>
        <p:txBody>
          <a:bodyPr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Pivot table is created to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summarise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data.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Row labels- It is considered as department type.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Column labels-describe the performance level.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Filter- By gender where I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prefered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male employees in this data.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Values- To make a count used first name for count of employees in each field.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the graph chart to analyze the employees (in units) in the department type category 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the pie chart to analyze the employees overall percentage in the department type category.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p/>
        </p:txBody>
      </p:sp>
      <p:sp>
        <p:nvSpPr>
          <p:cNvPr id="1048689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p/>
        </p:txBody>
      </p:sp>
      <p:sp>
        <p:nvSpPr>
          <p:cNvPr id="1048690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p/>
        </p:txBody>
      </p:sp>
      <p:pic>
        <p:nvPicPr>
          <p:cNvPr id="2097167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691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14611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  <a:endParaRPr dirty="0"/>
          </a:p>
        </p:txBody>
      </p:sp>
      <p:sp>
        <p:nvSpPr>
          <p:cNvPr id="1048692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graphicFrame>
        <p:nvGraphicFramePr>
          <p:cNvPr id="4194304" name="Chart 1"/>
          <p:cNvGraphicFramePr/>
          <p:nvPr/>
        </p:nvGraphicFramePr>
        <p:xfrm>
          <a:off x="1062990" y="1389380"/>
          <a:ext cx="8167370" cy="45751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505"/>
          </a:xfrm>
        </p:spPr>
        <p:txBody>
          <a:bodyPr/>
          <a:p>
            <a:r>
              <a:rPr lang="en-IN" altLang="en-US" b="0"/>
              <a:t>RESULTS</a:t>
            </a:r>
            <a:endParaRPr lang="en-IN" altLang="en-US" b="0"/>
          </a:p>
        </p:txBody>
      </p:sp>
      <p:graphicFrame>
        <p:nvGraphicFramePr>
          <p:cNvPr id="2" name="Chart 1"/>
          <p:cNvGraphicFramePr/>
          <p:nvPr/>
        </p:nvGraphicFramePr>
        <p:xfrm>
          <a:off x="2895600" y="19050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5" name="Title 1"/>
          <p:cNvSpPr>
            <a:spLocks noGrp="1"/>
          </p:cNvSpPr>
          <p:nvPr>
            <p:ph type="title"/>
          </p:nvPr>
        </p:nvSpPr>
        <p:spPr>
          <a:xfrm rot="10800000" flipV="1">
            <a:off x="1023222" y="1342231"/>
            <a:ext cx="7340203" cy="3200399"/>
          </a:xfrm>
        </p:spPr>
        <p:txBody>
          <a:bodyPr/>
          <a:p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Therefore the production department employees performs higher comparing to other department and whereas admin offices performs lower comparing to other department.</a:t>
            </a:r>
            <a:b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            Hence the Production department employees works more efficiently and effectively comparing to other departments according to the employee data given.</a:t>
            </a:r>
            <a:endParaRPr lang="en-IN" sz="24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9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30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97154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412241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p>
            <a:endParaRPr dirty="0"/>
          </a:p>
        </p:txBody>
      </p:sp>
      <p:grpSp>
        <p:nvGrpSpPr>
          <p:cNvPr id="32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p/>
        </p:txBody>
      </p:sp>
      <p:pic>
        <p:nvPicPr>
          <p:cNvPr id="2097155" name="object 17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33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97157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  <a:endParaRPr dirty="0"/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p/>
          </p:txBody>
        </p:sp>
        <p:pic>
          <p:nvPicPr>
            <p:cNvPr id="2097158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2097159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048649" name="Text Box 8"/>
          <p:cNvSpPr txBox="1"/>
          <p:nvPr/>
        </p:nvSpPr>
        <p:spPr>
          <a:xfrm>
            <a:off x="1125855" y="2059940"/>
            <a:ext cx="7470775" cy="336169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en-IN" altLang="en-US" sz="24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Employee performance analysis is made to identify the performance level of an employee in each department</a:t>
            </a:r>
            <a:r>
              <a:rPr lang="en-US" sz="24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.</a:t>
            </a:r>
            <a:endParaRPr lang="en-US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altLang="en-US" sz="24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It helps to track the activities and growth of the employees in wholly by department wise.</a:t>
            </a:r>
            <a:endParaRPr lang="en-IN" altLang="en-US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altLang="en-US" sz="24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And it helps to grant remuneration or appreciation for the respected one.</a:t>
            </a:r>
            <a:endParaRPr lang="en-IN" altLang="en-US" sz="240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p/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p/>
          </p:txBody>
        </p:sp>
        <p:pic>
          <p:nvPicPr>
            <p:cNvPr id="2097160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p/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2097161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048655" name="Text Box 11"/>
          <p:cNvSpPr txBox="1"/>
          <p:nvPr/>
        </p:nvSpPr>
        <p:spPr>
          <a:xfrm>
            <a:off x="883285" y="2043430"/>
            <a:ext cx="7630160" cy="17081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Analyzing the performance of the employees by considering the various factors like rating,performance level,gender,zone,type etc.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In order to identify the trend and performance on different cateogory in a company or in an organisation.</a:t>
            </a:r>
            <a:endParaRPr lang="en-I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And it helps to identify which sector’s performance is high,better and low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p/>
        </p:txBody>
      </p:sp>
      <p:sp>
        <p:nvSpPr>
          <p:cNvPr id="1048657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p/>
        </p:txBody>
      </p:sp>
      <p:sp>
        <p:nvSpPr>
          <p:cNvPr id="1048658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p/>
        </p:txBody>
      </p:sp>
      <p:sp>
        <p:nvSpPr>
          <p:cNvPr id="1048659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2097162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1048660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048661" name="Text Box 6"/>
          <p:cNvSpPr txBox="1"/>
          <p:nvPr/>
        </p:nvSpPr>
        <p:spPr>
          <a:xfrm>
            <a:off x="1830070" y="2235835"/>
            <a:ext cx="6652895" cy="32918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Wingdings" panose="05000000000000000000" charset="0"/>
              <a:buChar char="Ø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Companies like IT sectors.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Industries.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Banks.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Marketing field.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Ø"/>
            </a:pP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buNone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 It helps to analyze the current status of their companies or organisations by hierarchical members.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Ø"/>
            </a:pP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104866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p/>
        </p:txBody>
      </p:sp>
      <p:sp>
        <p:nvSpPr>
          <p:cNvPr id="104866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p/>
        </p:txBody>
      </p:sp>
      <p:sp>
        <p:nvSpPr>
          <p:cNvPr id="104866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p/>
        </p:txBody>
      </p:sp>
      <p:sp>
        <p:nvSpPr>
          <p:cNvPr id="1048665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endParaRPr sz="3600" dirty="0"/>
          </a:p>
        </p:txBody>
      </p:sp>
      <p:pic>
        <p:nvPicPr>
          <p:cNvPr id="2097164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66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048667" name="Text Box 7"/>
          <p:cNvSpPr txBox="1"/>
          <p:nvPr/>
        </p:nvSpPr>
        <p:spPr>
          <a:xfrm>
            <a:off x="3205480" y="2122170"/>
            <a:ext cx="6859270" cy="27863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342900" indent="-342900">
              <a:buFont typeface="Wingdings" panose="05000000000000000000" charset="0"/>
              <a:buChar char="ü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ü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Filtering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ü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Formula used to identify performance level.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ü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Pivot table for summarising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ü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Graph- for data visualization (in units)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ü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Pie Chart- to figure out the overall performance percentage of the each department.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ü"/>
            </a:pP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lang="en-IN" dirty="0"/>
              <a:t>Dataset Description</a:t>
            </a:r>
            <a:endParaRPr lang="en-IN" dirty="0"/>
          </a:p>
        </p:txBody>
      </p:sp>
      <p:sp>
        <p:nvSpPr>
          <p:cNvPr id="1048669" name="Text Box 3"/>
          <p:cNvSpPr txBox="1"/>
          <p:nvPr/>
        </p:nvSpPr>
        <p:spPr>
          <a:xfrm>
            <a:off x="826770" y="1459230"/>
            <a:ext cx="9493250" cy="43764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457200" indent="-457200">
              <a:buFont typeface="Wingdings" panose="05000000000000000000" charset="0"/>
              <a:buChar char="Ø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downloaded from edunet dashboard.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charset="0"/>
              <a:buChar char="Ø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Features: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algn="l">
              <a:buFont typeface="Wingdings" panose="05000000000000000000" charset="0"/>
              <a:buNone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       Totally 26 features were available. In that 11 features were considered.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charset="0"/>
              <a:buChar char="Ø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Employee ID - in numbers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charset="0"/>
              <a:buChar char="Ø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Names - in text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charset="0"/>
              <a:buChar char="Ø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Employee type.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charset="0"/>
              <a:buChar char="Ø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level.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charset="0"/>
              <a:buChar char="Ø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Gender- male,female.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charset="0"/>
              <a:buChar char="Ø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Employee rating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charset="0"/>
              <a:buChar char="Ø"/>
            </a:pP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charset="0"/>
              <a:buChar char="Ø"/>
            </a:pP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0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1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p/>
        </p:txBody>
      </p:sp>
      <p:sp>
        <p:nvSpPr>
          <p:cNvPr id="1048672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p/>
        </p:txBody>
      </p:sp>
      <p:sp>
        <p:nvSpPr>
          <p:cNvPr id="104867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p/>
        </p:txBody>
      </p:sp>
      <p:pic>
        <p:nvPicPr>
          <p:cNvPr id="2097165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1048674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1048675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6" name="TextBox 8"/>
          <p:cNvSpPr txBox="1"/>
          <p:nvPr/>
        </p:nvSpPr>
        <p:spPr>
          <a:xfrm>
            <a:off x="2743200" y="2354703"/>
            <a:ext cx="8534018" cy="1767841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identify the performance level.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=IFS(Z8&gt;=5,”VERY HIGH”,Z8&gt;=4,”HIGH”,Z8&gt;=3,”MED”,TRUE,”LOW”)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3192</Words>
  <Application>WPS Presentation</Application>
  <PresentationFormat/>
  <Paragraphs>175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5" baseType="lpstr">
      <vt:lpstr>Arial</vt:lpstr>
      <vt:lpstr>SimSun</vt:lpstr>
      <vt:lpstr>Wingdings</vt:lpstr>
      <vt:lpstr>Trebuchet MS</vt:lpstr>
      <vt:lpstr>Times New Roman</vt:lpstr>
      <vt:lpstr>Roboto</vt:lpstr>
      <vt:lpstr>Wingdings</vt:lpstr>
      <vt:lpstr>Calibri</vt:lpstr>
      <vt:lpstr>Microsoft YaHei</vt:lpstr>
      <vt:lpstr>Arial Unicode MS</vt:lpstr>
      <vt:lpstr>Office Theme</vt:lpstr>
      <vt:lpstr>Employee Data Analysis using Excel  </vt:lpstr>
      <vt:lpstr>PROJECT TITLE</vt:lpstr>
      <vt:lpstr>AGENDA</vt:lpstr>
      <vt:lpstr>PROBLEM	STATEMENT</vt:lpstr>
      <vt:lpstr>PROJECT	OVERVIEW</vt:lpstr>
      <vt:lpstr>WHO ARE THE END USERS?</vt:lpstr>
      <vt:lpstr>OUR SOLUTION AND ITS VALUE PROPOSITION</vt:lpstr>
      <vt:lpstr>Dataset Description</vt:lpstr>
      <vt:lpstr>THE "WOW" IN OUR SOLUTION</vt:lpstr>
      <vt:lpstr>PowerPoint 演示文稿</vt:lpstr>
      <vt:lpstr>PowerPoint 演示文稿</vt:lpstr>
      <vt:lpstr>RESULTS</vt:lpstr>
      <vt:lpstr>RESULTS</vt:lpstr>
      <vt:lpstr>Therefore the production department employees performs higher comparing to other department and whereas admin offices performs lower comparing to other department.  .              Hence the Production department employees works more efficiently and effectively comparing to other departments according to the employee data given.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Data Analysis using Excel  </dc:title>
  <dc:creator>Konduru Narasimha</dc:creator>
  <cp:lastModifiedBy>ELCOT</cp:lastModifiedBy>
  <cp:revision>7</cp:revision>
  <dcterms:created xsi:type="dcterms:W3CDTF">2024-08-30T08:06:20Z</dcterms:created>
  <dcterms:modified xsi:type="dcterms:W3CDTF">2024-08-30T08:26:47Z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2024-03-21T16:30:00Z</vt:filetime>
  </property>
  <property fmtid="{D5CDD505-2E9C-101B-9397-08002B2CF9AE}" pid="3" name="LastSaved">
    <vt:filetime>2024-03-29T16:30:00Z</vt:filetime>
  </property>
  <property fmtid="{D5CDD505-2E9C-101B-9397-08002B2CF9AE}" pid="4" name="ICV">
    <vt:lpwstr>D014F96632AE4718853A335552B311B1_13</vt:lpwstr>
  </property>
  <property fmtid="{D5CDD505-2E9C-101B-9397-08002B2CF9AE}" pid="5" name="KSOProductBuildVer">
    <vt:lpwstr>1033-12.2.0.13472</vt:lpwstr>
  </property>
</Properties>
</file>