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2"/>
  </p:sldMasterIdLst>
  <p:notesMasterIdLst>
    <p:notesMasterId r:id="rId16"/>
  </p:notesMasterIdLst>
  <p:sldIdLst>
    <p:sldId id="285" r:id="rId3"/>
    <p:sldId id="286" r:id="rId4"/>
    <p:sldId id="287" r:id="rId5"/>
    <p:sldId id="288" r:id="rId6"/>
    <p:sldId id="289" r:id="rId7"/>
    <p:sldId id="290" r:id="rId8"/>
    <p:sldId id="291" r:id="rId9"/>
    <p:sldId id="292" r:id="rId10"/>
    <p:sldId id="293" r:id="rId11"/>
    <p:sldId id="294" r:id="rId12"/>
    <p:sldId id="295" r:id="rId13"/>
    <p:sldId id="296" r:id="rId14"/>
    <p:sldId id="29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1"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72"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12-05-2024</a:t>
            </a:fld>
            <a:endParaRPr lang="en-IN"/>
          </a:p>
        </p:txBody>
      </p:sp>
      <p:sp>
        <p:nvSpPr>
          <p:cNvPr id="1048673"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4"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5"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6"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5/12/2024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6"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7"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Date Placeholder 3"/>
          <p:cNvSpPr>
            <a:spLocks noGrp="1"/>
          </p:cNvSpPr>
          <p:nvPr>
            <p:ph type="dt" sz="half" idx="10"/>
          </p:nvPr>
        </p:nvSpPr>
        <p:spPr/>
        <p:txBody>
          <a:bodyPr/>
          <a:lstStyle/>
          <a:p>
            <a:fld id="{2CED4963-E985-44C4-B8C4-FDD613B7C2F8}" type="datetime1">
              <a:rPr lang="en-US" smtClean="0"/>
              <a:t>5/12/2024</a:t>
            </a:fld>
            <a:endParaRPr lang="en-US"/>
          </a:p>
        </p:txBody>
      </p:sp>
      <p:sp>
        <p:nvSpPr>
          <p:cNvPr id="1048639"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0"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21"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2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4"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6"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7" name="Date Placeholder 10"/>
          <p:cNvSpPr>
            <a:spLocks noGrp="1"/>
          </p:cNvSpPr>
          <p:nvPr>
            <p:ph type="dt" sz="half" idx="10"/>
          </p:nvPr>
        </p:nvSpPr>
        <p:spPr/>
        <p:txBody>
          <a:bodyPr/>
          <a:lstStyle/>
          <a:p>
            <a:fld id="{ED291B17-9318-49DB-B28B-6E5994AE9581}" type="datetime1">
              <a:rPr lang="en-US" smtClean="0"/>
              <a:t>5/12/2024</a:t>
            </a:fld>
            <a:endParaRPr lang="en-US"/>
          </a:p>
        </p:txBody>
      </p:sp>
      <p:sp>
        <p:nvSpPr>
          <p:cNvPr id="1048628"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9"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5/12/2024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1"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4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4" name="Date Placeholder 6"/>
          <p:cNvSpPr>
            <a:spLocks noGrp="1"/>
          </p:cNvSpPr>
          <p:nvPr>
            <p:ph type="dt" sz="half" idx="10"/>
          </p:nvPr>
        </p:nvSpPr>
        <p:spPr/>
        <p:txBody>
          <a:bodyPr/>
          <a:lstStyle/>
          <a:p>
            <a:fld id="{B2497495-0637-405E-AE64-5CC7506D51F5}" type="datetime1">
              <a:rPr lang="en-US" smtClean="0"/>
              <a:t>5/12/2024</a:t>
            </a:fld>
            <a:endParaRPr lang="en-US"/>
          </a:p>
        </p:txBody>
      </p:sp>
      <p:sp>
        <p:nvSpPr>
          <p:cNvPr id="1048645"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6"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7" name="Title 1"/>
          <p:cNvSpPr>
            <a:spLocks noGrp="1"/>
          </p:cNvSpPr>
          <p:nvPr>
            <p:ph type="title"/>
          </p:nvPr>
        </p:nvSpPr>
        <p:spPr>
          <a:xfrm>
            <a:off x="581193" y="729658"/>
            <a:ext cx="11029616" cy="492855"/>
          </a:xfrm>
        </p:spPr>
        <p:txBody>
          <a:bodyPr/>
          <a:lstStyle/>
          <a:p>
            <a:r>
              <a:rPr lang="en-US"/>
              <a:t>Click to edit Master title style</a:t>
            </a:r>
          </a:p>
        </p:txBody>
      </p:sp>
      <p:sp>
        <p:nvSpPr>
          <p:cNvPr id="1048648"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Date Placeholder 4"/>
          <p:cNvSpPr>
            <a:spLocks noGrp="1"/>
          </p:cNvSpPr>
          <p:nvPr>
            <p:ph type="dt" sz="half" idx="10"/>
          </p:nvPr>
        </p:nvSpPr>
        <p:spPr/>
        <p:txBody>
          <a:bodyPr/>
          <a:lstStyle/>
          <a:p>
            <a:fld id="{7BFFD690-9426-415D-8B65-26881E07B2D4}" type="datetime1">
              <a:rPr lang="en-US" smtClean="0"/>
              <a:t>5/12/2024</a:t>
            </a:fld>
            <a:endParaRPr lang="en-US"/>
          </a:p>
        </p:txBody>
      </p:sp>
      <p:sp>
        <p:nvSpPr>
          <p:cNvPr id="1048651"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2"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3" name="Title 1"/>
          <p:cNvSpPr>
            <a:spLocks noGrp="1"/>
          </p:cNvSpPr>
          <p:nvPr>
            <p:ph type="title"/>
          </p:nvPr>
        </p:nvSpPr>
        <p:spPr>
          <a:xfrm>
            <a:off x="581193" y="729658"/>
            <a:ext cx="11029616" cy="988332"/>
          </a:xfrm>
        </p:spPr>
        <p:txBody>
          <a:bodyPr/>
          <a:lstStyle/>
          <a:p>
            <a:r>
              <a:rPr lang="en-US"/>
              <a:t>Click to edit Master title style</a:t>
            </a:r>
          </a:p>
        </p:txBody>
      </p:sp>
      <p:sp>
        <p:nvSpPr>
          <p:cNvPr id="1048654"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5"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7"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Date Placeholder 6"/>
          <p:cNvSpPr>
            <a:spLocks noGrp="1"/>
          </p:cNvSpPr>
          <p:nvPr>
            <p:ph type="dt" sz="half" idx="10"/>
          </p:nvPr>
        </p:nvSpPr>
        <p:spPr/>
        <p:txBody>
          <a:bodyPr/>
          <a:lstStyle/>
          <a:p>
            <a:fld id="{04C4989A-474C-40DE-95B9-011C28B71673}" type="datetime1">
              <a:rPr lang="en-US" smtClean="0"/>
              <a:t>5/12/2024</a:t>
            </a:fld>
            <a:endParaRPr lang="en-US"/>
          </a:p>
        </p:txBody>
      </p:sp>
      <p:sp>
        <p:nvSpPr>
          <p:cNvPr id="1048659"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0"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6" name="Title 1"/>
          <p:cNvSpPr>
            <a:spLocks noGrp="1"/>
          </p:cNvSpPr>
          <p:nvPr>
            <p:ph type="title"/>
          </p:nvPr>
        </p:nvSpPr>
        <p:spPr>
          <a:xfrm>
            <a:off x="575894" y="729658"/>
            <a:ext cx="11029616" cy="592246"/>
          </a:xfrm>
        </p:spPr>
        <p:txBody>
          <a:bodyPr/>
          <a:lstStyle/>
          <a:p>
            <a:r>
              <a:rPr lang="en-US"/>
              <a:t>Click to edit Master title style</a:t>
            </a:r>
          </a:p>
        </p:txBody>
      </p:sp>
      <p:sp>
        <p:nvSpPr>
          <p:cNvPr id="1048617" name="Date Placeholder 2"/>
          <p:cNvSpPr>
            <a:spLocks noGrp="1"/>
          </p:cNvSpPr>
          <p:nvPr>
            <p:ph type="dt" sz="half" idx="10"/>
          </p:nvPr>
        </p:nvSpPr>
        <p:spPr/>
        <p:txBody>
          <a:bodyPr/>
          <a:lstStyle/>
          <a:p>
            <a:fld id="{5DB4ED54-5B5E-4A04-93D3-5772E3CE3818}" type="datetime1">
              <a:rPr lang="en-US" smtClean="0"/>
              <a:t>5/12/2024</a:t>
            </a:fld>
            <a:endParaRPr lang="en-US"/>
          </a:p>
        </p:txBody>
      </p:sp>
      <p:sp>
        <p:nvSpPr>
          <p:cNvPr id="1048618"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9"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1" name="Date Placeholder 1"/>
          <p:cNvSpPr>
            <a:spLocks noGrp="1"/>
          </p:cNvSpPr>
          <p:nvPr>
            <p:ph type="dt" sz="half" idx="10"/>
          </p:nvPr>
        </p:nvSpPr>
        <p:spPr/>
        <p:txBody>
          <a:bodyPr/>
          <a:lstStyle/>
          <a:p>
            <a:fld id="{4EDE50D6-574B-40AF-946F-D52A04ADE379}" type="datetime1">
              <a:rPr lang="en-US" smtClean="0"/>
              <a:t>5/12/2024</a:t>
            </a:fld>
            <a:endParaRPr lang="en-US"/>
          </a:p>
        </p:txBody>
      </p:sp>
      <p:sp>
        <p:nvSpPr>
          <p:cNvPr id="1048662"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3"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4"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5"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6"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5/12/2024</a:t>
            </a:fld>
            <a:endParaRPr lang="en-US"/>
          </a:p>
        </p:txBody>
      </p:sp>
      <p:sp>
        <p:nvSpPr>
          <p:cNvPr id="1048669"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70"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0"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31"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32"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3" name="Date Placeholder 4"/>
          <p:cNvSpPr>
            <a:spLocks noGrp="1"/>
          </p:cNvSpPr>
          <p:nvPr>
            <p:ph type="dt" sz="half" idx="10"/>
          </p:nvPr>
        </p:nvSpPr>
        <p:spPr/>
        <p:txBody>
          <a:bodyPr/>
          <a:lstStyle/>
          <a:p>
            <a:fld id="{7E18DB4A-8810-4A10-AD5C-D5E2C667F5B3}" type="datetime1">
              <a:rPr lang="en-US" smtClean="0"/>
              <a:t>5/12/2024</a:t>
            </a:fld>
            <a:endParaRPr lang="en-US"/>
          </a:p>
        </p:txBody>
      </p:sp>
      <p:sp>
        <p:nvSpPr>
          <p:cNvPr id="1048634"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5"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5/12/2024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b="1" dirty="0" err="1">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ANUSHA  A</a:t>
            </a:r>
          </a:p>
          <a:p>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Mookambigai</a:t>
            </a:r>
            <a:r>
              <a:rPr lang="en-US" sz="2000" b="1" dirty="0">
                <a:solidFill>
                  <a:schemeClr val="accent1">
                    <a:lumMod val="75000"/>
                  </a:schemeClr>
                </a:solidFill>
                <a:latin typeface="Arial"/>
                <a:cs typeface="Arial"/>
              </a:rPr>
              <a:t> college of engineering</a:t>
            </a:r>
          </a:p>
          <a:p>
            <a:r>
              <a:rPr lang="en-US" sz="2000" b="1" dirty="0">
                <a:solidFill>
                  <a:schemeClr val="accent1">
                    <a:lumMod val="75000"/>
                  </a:schemeClr>
                </a:solidFill>
                <a:latin typeface="Arial"/>
                <a:cs typeface="Arial"/>
              </a:rPr>
              <a:t>   Computer science engineering</a:t>
            </a:r>
          </a:p>
          <a:p>
            <a:endParaRPr lang="en-US" sz="2000" b="1" dirty="0">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1048611" name="Content Placeholder 1"/>
          <p:cNvSpPr>
            <a:spLocks noGrp="1"/>
          </p:cNvSpPr>
          <p:nvPr>
            <p:ph idx="1"/>
          </p:nvPr>
        </p:nvSpPr>
        <p:spPr>
          <a:xfrm>
            <a:off x="581192" y="1302026"/>
            <a:ext cx="11029615" cy="5263874"/>
          </a:xfrm>
        </p:spPr>
        <p:txBody>
          <a:bodyPr>
            <a:normAutofit/>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305435" indent="-305435"/>
            <a:r>
              <a:rPr lang="en-GB" sz="2000" dirty="0">
                <a:solidFill>
                  <a:srgbClr val="0F0F0F"/>
                </a:solidFill>
                <a:ea typeface="+mn-lt"/>
                <a:cs typeface="+mn-lt"/>
              </a:rPr>
              <a:t>The result of a </a:t>
            </a:r>
            <a:r>
              <a:rPr lang="en-GB" sz="2000" dirty="0" err="1">
                <a:solidFill>
                  <a:srgbClr val="0F0F0F"/>
                </a:solidFill>
                <a:ea typeface="+mn-lt"/>
                <a:cs typeface="+mn-lt"/>
              </a:rPr>
              <a:t>keylogger</a:t>
            </a:r>
            <a:r>
              <a:rPr lang="en-GB" sz="2000" dirty="0">
                <a:solidFill>
                  <a:srgbClr val="0F0F0F"/>
                </a:solidFill>
                <a:ea typeface="+mn-lt"/>
                <a:cs typeface="+mn-lt"/>
              </a:rPr>
              <a:t> project entails the successful development of a stealthy and persistent tool capable of capturing keystrokes on target systems. Ethical deployment considerations, compatibility across platforms, security measures for data protection, and potential implications for user privacy and legal compliance are critical aspects to address. Ultimately, the project's outcome should align with responsible usage, transparency, and adherence to ethical standards.</a:t>
            </a:r>
            <a:endParaRPr lang="en-IN" sz="2000" dirty="0">
              <a:solidFill>
                <a:srgbClr val="0F0F0F"/>
              </a:solidFill>
              <a:ea typeface="+mn-lt"/>
              <a:cs typeface="+mn-lt"/>
            </a:endParaRPr>
          </a:p>
        </p:txBody>
      </p:sp>
      <p:pic>
        <p:nvPicPr>
          <p:cNvPr id="2097153" name="Picture 2"/>
          <p:cNvPicPr>
            <a:picLocks noChangeAspect="1"/>
          </p:cNvPicPr>
          <p:nvPr/>
        </p:nvPicPr>
        <p:blipFill>
          <a:blip r:embed="rId2"/>
          <a:stretch>
            <a:fillRect/>
          </a:stretch>
        </p:blipFill>
        <p:spPr>
          <a:xfrm>
            <a:off x="4279900" y="866775"/>
            <a:ext cx="2908300" cy="330701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4"/>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1048613" name="Content Placeholder 1"/>
          <p:cNvSpPr>
            <a:spLocks noGrp="1"/>
          </p:cNvSpPr>
          <p:nvPr>
            <p:ph idx="1"/>
          </p:nvPr>
        </p:nvSpPr>
        <p:spPr/>
        <p:txBody>
          <a:bodyPr>
            <a:normAutofit/>
          </a:bodyPr>
          <a:lstStyle/>
          <a:p>
            <a:pPr marL="305435" indent="-305435"/>
            <a:r>
              <a:rPr lang="en-GB" sz="2000" dirty="0">
                <a:solidFill>
                  <a:srgbClr val="0F0F0F"/>
                </a:solidFill>
                <a:ea typeface="+mn-lt"/>
                <a:cs typeface="+mn-lt"/>
              </a:rPr>
              <a:t>In conclusion, the </a:t>
            </a:r>
            <a:r>
              <a:rPr lang="en-GB" sz="2000" dirty="0" err="1">
                <a:solidFill>
                  <a:srgbClr val="0F0F0F"/>
                </a:solidFill>
                <a:ea typeface="+mn-lt"/>
                <a:cs typeface="+mn-lt"/>
              </a:rPr>
              <a:t>keylogger</a:t>
            </a:r>
            <a:r>
              <a:rPr lang="en-GB" sz="2000" dirty="0">
                <a:solidFill>
                  <a:srgbClr val="0F0F0F"/>
                </a:solidFill>
                <a:ea typeface="+mn-lt"/>
                <a:cs typeface="+mn-lt"/>
              </a:rPr>
              <a:t> project demonstrates the technical ability to develop a covert keystroke-capturing tool. However, ethical considerations, including user privacy, consent, and legal compliance, are paramount. The project underscores the importance of responsible use and transparency, emphasizing the need to balance technological capabilities with ethical principles to ensure positive societal impact.</a:t>
            </a: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Content Placeholder 2"/>
          <p:cNvSpPr>
            <a:spLocks noGrp="1"/>
          </p:cNvSpPr>
          <p:nvPr>
            <p:ph idx="1"/>
          </p:nvPr>
        </p:nvSpPr>
        <p:spPr/>
        <p:txBody>
          <a:bodyPr/>
          <a:lstStyle/>
          <a:p>
            <a:pPr marL="0" indent="0">
              <a:buNone/>
            </a:pPr>
            <a:endParaRPr lang="en-US" sz="2000" b="1" dirty="0"/>
          </a:p>
          <a:p>
            <a:pPr marL="305435" indent="-305435"/>
            <a:r>
              <a:rPr lang="en-GB" sz="2000" dirty="0">
                <a:ea typeface="+mn-lt"/>
                <a:cs typeface="+mn-lt"/>
              </a:rPr>
              <a:t>In the future, </a:t>
            </a:r>
            <a:r>
              <a:rPr lang="en-GB" sz="2000" dirty="0" err="1">
                <a:ea typeface="+mn-lt"/>
                <a:cs typeface="+mn-lt"/>
              </a:rPr>
              <a:t>keylogger</a:t>
            </a:r>
            <a:r>
              <a:rPr lang="en-GB" sz="2000" dirty="0">
                <a:ea typeface="+mn-lt"/>
                <a:cs typeface="+mn-lt"/>
              </a:rPr>
              <a:t> projects may evolve to incorporate advanced machine learning algorithms for improved keystroke recognition and </a:t>
            </a:r>
            <a:r>
              <a:rPr lang="en-GB" sz="2000" dirty="0" err="1">
                <a:ea typeface="+mn-lt"/>
                <a:cs typeface="+mn-lt"/>
              </a:rPr>
              <a:t>behavioral</a:t>
            </a:r>
            <a:r>
              <a:rPr lang="en-GB" sz="2000" dirty="0">
                <a:ea typeface="+mn-lt"/>
                <a:cs typeface="+mn-lt"/>
              </a:rPr>
              <a:t> analysis. Additionally, there's potential for integration with cybersecurity systems for proactive threat detection and response. However, ethical concerns surrounding privacy and consent will continue to shape the development and deployment of such tools.</a:t>
            </a:r>
            <a:endParaRPr lang="en-US" dirty="0"/>
          </a:p>
        </p:txBody>
      </p:sp>
      <p:sp>
        <p:nvSpPr>
          <p:cNvPr id="1048615" name="Title 4"/>
          <p:cNvSpPr txBox="1"/>
          <p:nvPr/>
        </p:nvSpPr>
        <p:spPr>
          <a:xfrm>
            <a:off x="535670" y="844659"/>
            <a:ext cx="11029616" cy="53029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4"/>
          <p:cNvSpPr>
            <a:spLocks noGrp="1"/>
          </p:cNvSpPr>
          <p:nvPr>
            <p:ph type="title"/>
          </p:nvPr>
        </p:nvSpPr>
        <p:spPr>
          <a:xfrm>
            <a:off x="1345919" y="2376752"/>
            <a:ext cx="9298744" cy="1325563"/>
          </a:xfrm>
        </p:spPr>
        <p:txBody>
          <a:bodyPr anchor="ct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endParaRPr lang="en-US" dirty="0">
              <a:latin typeface="Arial"/>
              <a:cs typeface="Arial"/>
            </a:endParaRPr>
          </a:p>
          <a:p>
            <a:pPr marL="305435" indent="-305435"/>
            <a:endParaRPr lang="en-US"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normAutofit/>
          </a:bodyPr>
          <a:lstStyle/>
          <a:p>
            <a:pPr marL="305435" indent="-305435"/>
            <a:r>
              <a:rPr lang="en-GB" sz="2000" dirty="0">
                <a:solidFill>
                  <a:srgbClr val="0F0F0F"/>
                </a:solidFill>
                <a:ea typeface="+mn-lt"/>
                <a:cs typeface="+mn-lt"/>
              </a:rPr>
              <a:t> In today's digital age, where cybersecurity threats loom large, one of the significant concerns is the proliferation of </a:t>
            </a:r>
            <a:r>
              <a:rPr lang="en-GB" sz="2000" dirty="0" err="1">
                <a:solidFill>
                  <a:srgbClr val="0F0F0F"/>
                </a:solidFill>
                <a:ea typeface="+mn-lt"/>
                <a:cs typeface="+mn-lt"/>
              </a:rPr>
              <a:t>keyloggers</a:t>
            </a:r>
            <a:r>
              <a:rPr lang="en-GB" sz="2000" dirty="0">
                <a:solidFill>
                  <a:srgbClr val="0F0F0F"/>
                </a:solidFill>
                <a:ea typeface="+mn-lt"/>
                <a:cs typeface="+mn-lt"/>
              </a:rPr>
              <a:t>, stealthy software tools designed to monitor and record keystrokes on a user's computer without their knowledge. </a:t>
            </a:r>
            <a:r>
              <a:rPr lang="en-GB" sz="2000" dirty="0" err="1">
                <a:solidFill>
                  <a:srgbClr val="0F0F0F"/>
                </a:solidFill>
                <a:ea typeface="+mn-lt"/>
                <a:cs typeface="+mn-lt"/>
              </a:rPr>
              <a:t>Keyloggers</a:t>
            </a:r>
            <a:r>
              <a:rPr lang="en-GB" sz="20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breaches.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048600" name="Content Placeholder 1"/>
          <p:cNvSpPr>
            <a:spLocks noGrp="1"/>
          </p:cNvSpPr>
          <p:nvPr>
            <p:ph idx="1"/>
          </p:nvPr>
        </p:nvSpPr>
        <p:spPr>
          <a:xfrm>
            <a:off x="441671" y="702156"/>
            <a:ext cx="11613485" cy="6346344"/>
          </a:xfrm>
        </p:spPr>
        <p:txBody>
          <a:bodyPr vert="horz" lIns="91440" tIns="45720" rIns="91440" bIns="45720" rtlCol="0" anchor="ctr">
            <a:noAutofit/>
          </a:bodyPr>
          <a:lstStyle/>
          <a:p>
            <a:pPr marL="305435" indent="-305435"/>
            <a:r>
              <a:rPr lang="en-GB" sz="1200" b="1" dirty="0">
                <a:solidFill>
                  <a:srgbClr val="0F0F0F"/>
                </a:solidFill>
                <a:ea typeface="+mn-lt"/>
                <a:cs typeface="+mn-lt"/>
              </a:rPr>
              <a:t>Project Objective and Scope Definition:</a:t>
            </a:r>
          </a:p>
          <a:p>
            <a:pPr marL="305435" indent="-305435"/>
            <a:r>
              <a:rPr lang="en-GB" sz="1200" dirty="0">
                <a:solidFill>
                  <a:srgbClr val="0F0F0F"/>
                </a:solidFill>
                <a:ea typeface="+mn-lt"/>
                <a:cs typeface="+mn-lt"/>
              </a:rPr>
              <a:t>	Clearly define the purpose of the project. Is it for educational purposes, research, or some other legitimate use?</a:t>
            </a:r>
          </a:p>
          <a:p>
            <a:pPr marL="305435" indent="-305435"/>
            <a:r>
              <a:rPr lang="en-GB" sz="1200" dirty="0">
                <a:solidFill>
                  <a:srgbClr val="0F0F0F"/>
                </a:solidFill>
                <a:ea typeface="+mn-lt"/>
                <a:cs typeface="+mn-lt"/>
              </a:rPr>
              <a:t>	Specify the scope of the </a:t>
            </a:r>
            <a:r>
              <a:rPr lang="en-GB" sz="1200" dirty="0" err="1">
                <a:solidFill>
                  <a:srgbClr val="0F0F0F"/>
                </a:solidFill>
                <a:ea typeface="+mn-lt"/>
                <a:cs typeface="+mn-lt"/>
              </a:rPr>
              <a:t>keylogger</a:t>
            </a:r>
            <a:r>
              <a:rPr lang="en-GB" sz="1200" dirty="0">
                <a:solidFill>
                  <a:srgbClr val="0F0F0F"/>
                </a:solidFill>
                <a:ea typeface="+mn-lt"/>
                <a:cs typeface="+mn-lt"/>
              </a:rPr>
              <a:t>. Will it log all keystrokes, or only those in specific applications? Will it capture clipboard contents or other sensitive information?</a:t>
            </a:r>
          </a:p>
          <a:p>
            <a:pPr marL="305435" indent="-305435"/>
            <a:r>
              <a:rPr lang="en-GB" sz="1200" b="1" dirty="0">
                <a:solidFill>
                  <a:srgbClr val="0F0F0F"/>
                </a:solidFill>
                <a:ea typeface="+mn-lt"/>
                <a:cs typeface="+mn-lt"/>
              </a:rPr>
              <a:t>Language and Platform Selection:</a:t>
            </a:r>
          </a:p>
          <a:p>
            <a:pPr marL="305435" indent="-305435"/>
            <a:r>
              <a:rPr lang="en-GB" sz="1200" dirty="0">
                <a:solidFill>
                  <a:srgbClr val="0F0F0F"/>
                </a:solidFill>
                <a:ea typeface="+mn-lt"/>
                <a:cs typeface="+mn-lt"/>
              </a:rPr>
              <a:t>	Choose a programming language and platform suitable for your project. Common choices include Python for its ease of use and cross-platform compatibility.</a:t>
            </a:r>
          </a:p>
          <a:p>
            <a:pPr marL="305435" indent="-305435"/>
            <a:r>
              <a:rPr lang="en-GB" sz="1200" b="1" dirty="0">
                <a:solidFill>
                  <a:srgbClr val="0F0F0F"/>
                </a:solidFill>
                <a:ea typeface="+mn-lt"/>
                <a:cs typeface="+mn-lt"/>
              </a:rPr>
              <a:t>Design and Implementation:</a:t>
            </a:r>
          </a:p>
          <a:p>
            <a:pPr marL="305435" indent="-305435"/>
            <a:r>
              <a:rPr lang="en-GB" sz="1200" dirty="0">
                <a:solidFill>
                  <a:srgbClr val="0F0F0F"/>
                </a:solidFill>
                <a:ea typeface="+mn-lt"/>
                <a:cs typeface="+mn-lt"/>
              </a:rPr>
              <a:t>	Implement the </a:t>
            </a:r>
            <a:r>
              <a:rPr lang="en-GB" sz="1200" dirty="0" err="1">
                <a:solidFill>
                  <a:srgbClr val="0F0F0F"/>
                </a:solidFill>
                <a:ea typeface="+mn-lt"/>
                <a:cs typeface="+mn-lt"/>
              </a:rPr>
              <a:t>keylogger</a:t>
            </a:r>
            <a:r>
              <a:rPr lang="en-GB" sz="1200" dirty="0">
                <a:solidFill>
                  <a:srgbClr val="0F0F0F"/>
                </a:solidFill>
                <a:ea typeface="+mn-lt"/>
                <a:cs typeface="+mn-lt"/>
              </a:rPr>
              <a:t> functionality, ensuring it captures keystrokes effectively without impacting system performance.</a:t>
            </a:r>
          </a:p>
          <a:p>
            <a:pPr marL="305435" indent="-305435"/>
            <a:r>
              <a:rPr lang="en-GB" sz="1200" dirty="0">
                <a:solidFill>
                  <a:srgbClr val="0F0F0F"/>
                </a:solidFill>
                <a:ea typeface="+mn-lt"/>
                <a:cs typeface="+mn-lt"/>
              </a:rPr>
              <a:t>	Consider using platform-specific libraries or APIs to capture keystrokes, such as </a:t>
            </a:r>
            <a:r>
              <a:rPr lang="en-GB" sz="1200" dirty="0" err="1">
                <a:solidFill>
                  <a:srgbClr val="0F0F0F"/>
                </a:solidFill>
                <a:ea typeface="+mn-lt"/>
                <a:cs typeface="+mn-lt"/>
              </a:rPr>
              <a:t>pyHook</a:t>
            </a:r>
            <a:r>
              <a:rPr lang="en-GB" sz="1200" dirty="0">
                <a:solidFill>
                  <a:srgbClr val="0F0F0F"/>
                </a:solidFill>
                <a:ea typeface="+mn-lt"/>
                <a:cs typeface="+mn-lt"/>
              </a:rPr>
              <a:t> for Windows or </a:t>
            </a:r>
            <a:r>
              <a:rPr lang="en-GB" sz="1200" dirty="0" err="1">
                <a:solidFill>
                  <a:srgbClr val="0F0F0F"/>
                </a:solidFill>
                <a:ea typeface="+mn-lt"/>
                <a:cs typeface="+mn-lt"/>
              </a:rPr>
              <a:t>pynput</a:t>
            </a:r>
            <a:r>
              <a:rPr lang="en-GB" sz="1200" dirty="0">
                <a:solidFill>
                  <a:srgbClr val="0F0F0F"/>
                </a:solidFill>
                <a:ea typeface="+mn-lt"/>
                <a:cs typeface="+mn-lt"/>
              </a:rPr>
              <a:t> for cross-platform support in Python.</a:t>
            </a:r>
          </a:p>
          <a:p>
            <a:pPr marL="305435" indent="-305435"/>
            <a:r>
              <a:rPr lang="en-GB" sz="1200" dirty="0">
                <a:solidFill>
                  <a:srgbClr val="0F0F0F"/>
                </a:solidFill>
                <a:ea typeface="+mn-lt"/>
                <a:cs typeface="+mn-lt"/>
              </a:rPr>
              <a:t>	Implement features like logging keystrokes to a file or sending them to a remote server, depending on project requirements.</a:t>
            </a:r>
          </a:p>
          <a:p>
            <a:pPr marL="305435" indent="-305435"/>
            <a:r>
              <a:rPr lang="en-GB" sz="1200" dirty="0">
                <a:solidFill>
                  <a:srgbClr val="0F0F0F"/>
                </a:solidFill>
                <a:ea typeface="+mn-lt"/>
                <a:cs typeface="+mn-lt"/>
              </a:rPr>
              <a:t>	Implement measures to ensure the </a:t>
            </a:r>
            <a:r>
              <a:rPr lang="en-GB" sz="1200" dirty="0" err="1">
                <a:solidFill>
                  <a:srgbClr val="0F0F0F"/>
                </a:solidFill>
                <a:ea typeface="+mn-lt"/>
                <a:cs typeface="+mn-lt"/>
              </a:rPr>
              <a:t>keylogger</a:t>
            </a:r>
            <a:r>
              <a:rPr lang="en-GB" sz="1200" dirty="0">
                <a:solidFill>
                  <a:srgbClr val="0F0F0F"/>
                </a:solidFill>
                <a:ea typeface="+mn-lt"/>
                <a:cs typeface="+mn-lt"/>
              </a:rPr>
              <a:t> remains hidden from users and antivirus software, if necessary. However, be mindful of ethical considerations and legal 	implications.</a:t>
            </a:r>
          </a:p>
          <a:p>
            <a:pPr marL="305435" indent="-305435"/>
            <a:r>
              <a:rPr lang="en-GB" sz="1200" b="1" dirty="0">
                <a:solidFill>
                  <a:srgbClr val="0F0F0F"/>
                </a:solidFill>
                <a:ea typeface="+mn-lt"/>
                <a:cs typeface="+mn-lt"/>
              </a:rPr>
              <a:t>Security and Privacy Considerations:</a:t>
            </a:r>
          </a:p>
          <a:p>
            <a:pPr marL="305435" indent="-305435"/>
            <a:r>
              <a:rPr lang="en-GB" sz="1200" dirty="0">
                <a:solidFill>
                  <a:srgbClr val="0F0F0F"/>
                </a:solidFill>
                <a:ea typeface="+mn-lt"/>
                <a:cs typeface="+mn-lt"/>
              </a:rPr>
              <a:t>	Handle sensitive data (such as captured keystrokes) securely. Encrypt data before storing or transmitting it, and securely wipe any temporary storage.</a:t>
            </a:r>
          </a:p>
          <a:p>
            <a:pPr marL="305435" indent="-305435"/>
            <a:r>
              <a:rPr lang="en-GB" sz="1200" dirty="0">
                <a:solidFill>
                  <a:srgbClr val="0F0F0F"/>
                </a:solidFill>
                <a:ea typeface="+mn-lt"/>
                <a:cs typeface="+mn-lt"/>
              </a:rPr>
              <a:t>	Implement measures to protect the </a:t>
            </a:r>
            <a:r>
              <a:rPr lang="en-GB" sz="1200" dirty="0" err="1">
                <a:solidFill>
                  <a:srgbClr val="0F0F0F"/>
                </a:solidFill>
                <a:ea typeface="+mn-lt"/>
                <a:cs typeface="+mn-lt"/>
              </a:rPr>
              <a:t>keylogger</a:t>
            </a:r>
            <a:r>
              <a:rPr lang="en-GB" sz="1200" dirty="0">
                <a:solidFill>
                  <a:srgbClr val="0F0F0F"/>
                </a:solidFill>
                <a:ea typeface="+mn-lt"/>
                <a:cs typeface="+mn-lt"/>
              </a:rPr>
              <a:t> from being detected or tampered with by unauthorized users.</a:t>
            </a:r>
          </a:p>
          <a:p>
            <a:pPr marL="305435" indent="-305435"/>
            <a:r>
              <a:rPr lang="en-GB" sz="1200" dirty="0">
                <a:solidFill>
                  <a:srgbClr val="0F0F0F"/>
                </a:solidFill>
                <a:ea typeface="+mn-lt"/>
                <a:cs typeface="+mn-lt"/>
              </a:rPr>
              <a:t>	Clearly communicate the risks and limitations of the </a:t>
            </a:r>
            <a:r>
              <a:rPr lang="en-GB" sz="1200" dirty="0" err="1">
                <a:solidFill>
                  <a:srgbClr val="0F0F0F"/>
                </a:solidFill>
                <a:ea typeface="+mn-lt"/>
                <a:cs typeface="+mn-lt"/>
              </a:rPr>
              <a:t>keylogger</a:t>
            </a:r>
            <a:r>
              <a:rPr lang="en-GB" sz="1200" dirty="0">
                <a:solidFill>
                  <a:srgbClr val="0F0F0F"/>
                </a:solidFill>
                <a:ea typeface="+mn-lt"/>
                <a:cs typeface="+mn-lt"/>
              </a:rPr>
              <a:t> if it's intended for public use or distribution.</a:t>
            </a:r>
            <a:endParaRPr lang="en-IN" sz="1200" dirty="0">
              <a:solidFill>
                <a:srgbClr val="0F0F0F"/>
              </a:solidFill>
              <a:ea typeface="+mn-lt"/>
              <a:cs typeface="+mn-lt"/>
            </a:endParaRPr>
          </a:p>
          <a:p>
            <a:pPr>
              <a:buFont typeface="Wingdings" panose="05000000000000000000" pitchFamily="2" charset="2"/>
              <a:buChar char="§"/>
            </a:pPr>
            <a:endParaRPr lang="en-IN" dirty="0">
              <a:latin typeface="+mj-lt"/>
            </a:endParaRPr>
          </a:p>
        </p:txBody>
      </p:sp>
      <p:sp>
        <p:nvSpPr>
          <p:cNvPr id="1048601" name="Rectangle 2"/>
          <p:cNvSpPr>
            <a:spLocks noChangeArrowheads="1"/>
          </p:cNvSpPr>
          <p:nvPr/>
        </p:nvSpPr>
        <p:spPr bwMode="auto">
          <a:xfrm>
            <a:off x="0" y="-338811"/>
            <a:ext cx="65" cy="677623"/>
          </a:xfrm>
          <a:prstGeom prst="rect">
            <a:avLst/>
          </a:prstGeom>
          <a:solidFill>
            <a:srgbClr val="FFFFFF"/>
          </a:solidFill>
          <a:ln>
            <a:noFill/>
          </a:ln>
          <a:effec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Content Placeholder 2"/>
          <p:cNvSpPr>
            <a:spLocks noGrp="1"/>
          </p:cNvSpPr>
          <p:nvPr>
            <p:ph idx="1"/>
          </p:nvPr>
        </p:nvSpPr>
        <p:spPr/>
        <p:txBody>
          <a:bodyPr>
            <a:normAutofit fontScale="64706" lnSpcReduction="20000"/>
          </a:bodyPr>
          <a:lstStyle/>
          <a:p>
            <a:pPr marL="305435" indent="-305435">
              <a:lnSpc>
                <a:spcPct val="120000"/>
              </a:lnSpc>
            </a:pPr>
            <a:r>
              <a:rPr lang="en-GB" sz="2000" b="1" dirty="0">
                <a:solidFill>
                  <a:srgbClr val="0F0F0F"/>
                </a:solidFill>
                <a:ea typeface="+mn-lt"/>
                <a:cs typeface="+mn-lt"/>
              </a:rPr>
              <a:t>Ethical Use and Legal Compliance:</a:t>
            </a:r>
          </a:p>
          <a:p>
            <a:pPr marL="305435" lvl="1" indent="-305435">
              <a:lnSpc>
                <a:spcPct val="120000"/>
              </a:lnSpc>
            </a:pPr>
            <a:r>
              <a:rPr lang="en-GB" sz="2000" dirty="0">
                <a:solidFill>
                  <a:srgbClr val="0F0F0F"/>
                </a:solidFill>
                <a:ea typeface="+mn-lt"/>
                <a:cs typeface="+mn-lt"/>
              </a:rPr>
              <a:t>	Ensure the </a:t>
            </a:r>
            <a:r>
              <a:rPr lang="en-GB" sz="2000" dirty="0" err="1">
                <a:solidFill>
                  <a:srgbClr val="0F0F0F"/>
                </a:solidFill>
                <a:ea typeface="+mn-lt"/>
                <a:cs typeface="+mn-lt"/>
              </a:rPr>
              <a:t>keylogger</a:t>
            </a:r>
            <a:r>
              <a:rPr lang="en-GB" sz="2000" dirty="0">
                <a:solidFill>
                  <a:srgbClr val="0F0F0F"/>
                </a:solidFill>
                <a:ea typeface="+mn-lt"/>
                <a:cs typeface="+mn-lt"/>
              </a:rPr>
              <a:t> is used ethically and responsibly, respecting user privacy and consent.</a:t>
            </a:r>
          </a:p>
          <a:p>
            <a:pPr marL="305435" lvl="1" indent="-305435">
              <a:lnSpc>
                <a:spcPct val="120000"/>
              </a:lnSpc>
            </a:pPr>
            <a:r>
              <a:rPr lang="en-GB" sz="2000" dirty="0">
                <a:solidFill>
                  <a:srgbClr val="0F0F0F"/>
                </a:solidFill>
                <a:ea typeface="+mn-lt"/>
                <a:cs typeface="+mn-lt"/>
              </a:rPr>
              <a:t>	Familiarize yourself with relevant laws and regulations regarding the development and use of monitoring software, especially in regards to data privacy and consent.</a:t>
            </a:r>
          </a:p>
          <a:p>
            <a:pPr marL="305435" indent="-305435">
              <a:lnSpc>
                <a:spcPct val="120000"/>
              </a:lnSpc>
            </a:pPr>
            <a:r>
              <a:rPr lang="en-GB" sz="2000" b="1" dirty="0">
                <a:solidFill>
                  <a:srgbClr val="0F0F0F"/>
                </a:solidFill>
                <a:ea typeface="+mn-lt"/>
                <a:cs typeface="+mn-lt"/>
              </a:rPr>
              <a:t>Testing and Validation:</a:t>
            </a:r>
          </a:p>
          <a:p>
            <a:pPr marL="305435" lvl="1" indent="-305435">
              <a:lnSpc>
                <a:spcPct val="120000"/>
              </a:lnSpc>
            </a:pPr>
            <a:r>
              <a:rPr lang="en-GB" sz="2000" dirty="0">
                <a:solidFill>
                  <a:srgbClr val="0F0F0F"/>
                </a:solidFill>
                <a:ea typeface="+mn-lt"/>
                <a:cs typeface="+mn-lt"/>
              </a:rPr>
              <a:t> 	Thoroughly test the </a:t>
            </a:r>
            <a:r>
              <a:rPr lang="en-GB" sz="2000" dirty="0" err="1">
                <a:solidFill>
                  <a:srgbClr val="0F0F0F"/>
                </a:solidFill>
                <a:ea typeface="+mn-lt"/>
                <a:cs typeface="+mn-lt"/>
              </a:rPr>
              <a:t>keylogger</a:t>
            </a:r>
            <a:r>
              <a:rPr lang="en-GB" sz="2000" dirty="0">
                <a:solidFill>
                  <a:srgbClr val="0F0F0F"/>
                </a:solidFill>
                <a:ea typeface="+mn-lt"/>
                <a:cs typeface="+mn-lt"/>
              </a:rPr>
              <a:t> to ensure it functions as intended and doesn't cause unintended side effects or system instability.</a:t>
            </a:r>
          </a:p>
          <a:p>
            <a:pPr marL="305435" lvl="1" indent="-305435">
              <a:lnSpc>
                <a:spcPct val="120000"/>
              </a:lnSpc>
            </a:pPr>
            <a:r>
              <a:rPr lang="en-GB" sz="2000" dirty="0">
                <a:solidFill>
                  <a:srgbClr val="0F0F0F"/>
                </a:solidFill>
                <a:ea typeface="+mn-lt"/>
                <a:cs typeface="+mn-lt"/>
              </a:rPr>
              <a:t>	Validate the </a:t>
            </a:r>
            <a:r>
              <a:rPr lang="en-GB" sz="2000" dirty="0" err="1">
                <a:solidFill>
                  <a:srgbClr val="0F0F0F"/>
                </a:solidFill>
                <a:ea typeface="+mn-lt"/>
                <a:cs typeface="+mn-lt"/>
              </a:rPr>
              <a:t>keylogger's</a:t>
            </a:r>
            <a:r>
              <a:rPr lang="en-GB" sz="2000" dirty="0">
                <a:solidFill>
                  <a:srgbClr val="0F0F0F"/>
                </a:solidFill>
                <a:ea typeface="+mn-lt"/>
                <a:cs typeface="+mn-lt"/>
              </a:rPr>
              <a:t> effectiveness in capturing keystrokes across different applications and scenarios.</a:t>
            </a:r>
          </a:p>
          <a:p>
            <a:pPr marL="305435" indent="-305435">
              <a:lnSpc>
                <a:spcPct val="120000"/>
              </a:lnSpc>
            </a:pPr>
            <a:r>
              <a:rPr lang="en-GB" sz="2000" b="1" dirty="0">
                <a:solidFill>
                  <a:srgbClr val="0F0F0F"/>
                </a:solidFill>
                <a:ea typeface="+mn-lt"/>
                <a:cs typeface="+mn-lt"/>
              </a:rPr>
              <a:t>Documentation and Reporting:</a:t>
            </a:r>
          </a:p>
          <a:p>
            <a:pPr marL="305435" lvl="1" indent="-305435">
              <a:lnSpc>
                <a:spcPct val="120000"/>
              </a:lnSpc>
            </a:pPr>
            <a:r>
              <a:rPr lang="en-GB" sz="2000" dirty="0">
                <a:solidFill>
                  <a:srgbClr val="0F0F0F"/>
                </a:solidFill>
                <a:ea typeface="+mn-lt"/>
                <a:cs typeface="+mn-lt"/>
              </a:rPr>
              <a:t>	Document the </a:t>
            </a:r>
            <a:r>
              <a:rPr lang="en-GB" sz="2000" dirty="0" err="1">
                <a:solidFill>
                  <a:srgbClr val="0F0F0F"/>
                </a:solidFill>
                <a:ea typeface="+mn-lt"/>
                <a:cs typeface="+mn-lt"/>
              </a:rPr>
              <a:t>keylogger's</a:t>
            </a:r>
            <a:r>
              <a:rPr lang="en-GB" sz="2000" dirty="0">
                <a:solidFill>
                  <a:srgbClr val="0F0F0F"/>
                </a:solidFill>
                <a:ea typeface="+mn-lt"/>
                <a:cs typeface="+mn-lt"/>
              </a:rPr>
              <a:t> design, implementation, and usage instructions comprehensively.</a:t>
            </a:r>
          </a:p>
          <a:p>
            <a:pPr marL="305435" lvl="1" indent="-305435">
              <a:lnSpc>
                <a:spcPct val="120000"/>
              </a:lnSpc>
            </a:pPr>
            <a:r>
              <a:rPr lang="en-GB" sz="2000" dirty="0">
                <a:solidFill>
                  <a:srgbClr val="0F0F0F"/>
                </a:solidFill>
                <a:ea typeface="+mn-lt"/>
                <a:cs typeface="+mn-lt"/>
              </a:rPr>
              <a:t>	Provide clear guidance on ethical considerations, legal compliance, and potential risks associated with the </a:t>
            </a:r>
            <a:r>
              <a:rPr lang="en-GB" sz="2000" dirty="0" err="1">
                <a:solidFill>
                  <a:srgbClr val="0F0F0F"/>
                </a:solidFill>
                <a:ea typeface="+mn-lt"/>
                <a:cs typeface="+mn-lt"/>
              </a:rPr>
              <a:t>keylogger's</a:t>
            </a:r>
            <a:r>
              <a:rPr lang="en-GB" sz="2000" dirty="0">
                <a:solidFill>
                  <a:srgbClr val="0F0F0F"/>
                </a:solidFill>
                <a:ea typeface="+mn-lt"/>
                <a:cs typeface="+mn-lt"/>
              </a:rPr>
              <a:t> use.</a:t>
            </a:r>
          </a:p>
          <a:p>
            <a:pPr marL="305435" lvl="1" indent="-305435">
              <a:lnSpc>
                <a:spcPct val="120000"/>
              </a:lnSpc>
            </a:pPr>
            <a:r>
              <a:rPr lang="en-GB" sz="2000" dirty="0">
                <a:solidFill>
                  <a:srgbClr val="0F0F0F"/>
                </a:solidFill>
                <a:ea typeface="+mn-lt"/>
                <a:cs typeface="+mn-lt"/>
              </a:rPr>
              <a:t>	If applicable, report your findings or publish your research in an appropriate academic or technical forum.</a:t>
            </a:r>
          </a:p>
          <a:p>
            <a:pPr marL="305435" indent="-305435">
              <a:lnSpc>
                <a:spcPct val="120000"/>
              </a:lnSpc>
            </a:pPr>
            <a:r>
              <a:rPr lang="en-GB" sz="2000" b="1" dirty="0">
                <a:solidFill>
                  <a:srgbClr val="0F0F0F"/>
                </a:solidFill>
                <a:ea typeface="+mn-lt"/>
                <a:cs typeface="+mn-lt"/>
              </a:rPr>
              <a:t>Continuous Improvement and Responsiveness:</a:t>
            </a:r>
          </a:p>
          <a:p>
            <a:pPr marL="305435" lvl="1" indent="-305435">
              <a:lnSpc>
                <a:spcPct val="120000"/>
              </a:lnSpc>
            </a:pPr>
            <a:r>
              <a:rPr lang="en-GB" sz="2000" dirty="0">
                <a:solidFill>
                  <a:srgbClr val="0F0F0F"/>
                </a:solidFill>
                <a:ea typeface="+mn-lt"/>
                <a:cs typeface="+mn-lt"/>
              </a:rPr>
              <a:t>	Remain responsive to feedback and updates in the field of cybersecurity and privacy.</a:t>
            </a:r>
          </a:p>
          <a:p>
            <a:pPr marL="305435" lvl="1" indent="-305435">
              <a:lnSpc>
                <a:spcPct val="120000"/>
              </a:lnSpc>
            </a:pPr>
            <a:r>
              <a:rPr lang="en-GB" sz="2000" dirty="0">
                <a:solidFill>
                  <a:srgbClr val="0F0F0F"/>
                </a:solidFill>
                <a:ea typeface="+mn-lt"/>
                <a:cs typeface="+mn-lt"/>
              </a:rPr>
              <a:t>	Continuously evaluate and update the </a:t>
            </a:r>
            <a:r>
              <a:rPr lang="en-GB" sz="2000" dirty="0" err="1">
                <a:solidFill>
                  <a:srgbClr val="0F0F0F"/>
                </a:solidFill>
                <a:ea typeface="+mn-lt"/>
                <a:cs typeface="+mn-lt"/>
              </a:rPr>
              <a:t>keylogger</a:t>
            </a:r>
            <a:r>
              <a:rPr lang="en-GB" sz="2000" dirty="0">
                <a:solidFill>
                  <a:srgbClr val="0F0F0F"/>
                </a:solidFill>
                <a:ea typeface="+mn-lt"/>
                <a:cs typeface="+mn-lt"/>
              </a:rPr>
              <a:t> to address any security vulnerabilities or emerging threats.</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604" name="Content Placeholder 1"/>
          <p:cNvSpPr>
            <a:spLocks noGrp="1"/>
          </p:cNvSpPr>
          <p:nvPr>
            <p:ph idx="1"/>
          </p:nvPr>
        </p:nvSpPr>
        <p:spPr/>
        <p:txBody>
          <a:bodyPr>
            <a:normAutofit fontScale="92857" lnSpcReduction="10000"/>
          </a:bodyPr>
          <a:lstStyle/>
          <a:p>
            <a:r>
              <a:rPr lang="en-GB" b="1" dirty="0"/>
              <a:t>System Requirements Analysis:</a:t>
            </a:r>
            <a:endParaRPr lang="en-GB" dirty="0"/>
          </a:p>
          <a:p>
            <a:pPr lvl="1"/>
            <a:r>
              <a:rPr lang="en-GB" dirty="0"/>
              <a:t>Define the purpose and objectives of the </a:t>
            </a:r>
            <a:r>
              <a:rPr lang="en-GB" dirty="0" err="1"/>
              <a:t>keylogger</a:t>
            </a:r>
            <a:r>
              <a:rPr lang="en-GB" dirty="0"/>
              <a:t> system. Understand the stakeholders' needs and expectations.</a:t>
            </a:r>
          </a:p>
          <a:p>
            <a:pPr lvl="1"/>
            <a:r>
              <a:rPr lang="en-GB" dirty="0"/>
              <a:t>Identify the functionalities required, such as capturing keystrokes, logging activities, and ensuring </a:t>
            </a:r>
            <a:r>
              <a:rPr lang="en-GB" dirty="0" err="1"/>
              <a:t>stealthiness</a:t>
            </a:r>
            <a:r>
              <a:rPr lang="en-GB" dirty="0"/>
              <a:t>.</a:t>
            </a:r>
          </a:p>
          <a:p>
            <a:pPr lvl="1"/>
            <a:r>
              <a:rPr lang="en-GB" dirty="0"/>
              <a:t>Consider the platform compatibility, performance requirements, and potential legal and ethical considerations.</a:t>
            </a:r>
          </a:p>
          <a:p>
            <a:r>
              <a:rPr lang="en-GB" b="1" dirty="0"/>
              <a:t>System Design:</a:t>
            </a:r>
            <a:endParaRPr lang="en-GB" dirty="0"/>
          </a:p>
          <a:p>
            <a:pPr lvl="1"/>
            <a:r>
              <a:rPr lang="en-GB" dirty="0"/>
              <a:t>Decompose the system into modules or components based on identified functionalities.</a:t>
            </a:r>
          </a:p>
          <a:p>
            <a:pPr lvl="1"/>
            <a:r>
              <a:rPr lang="en-GB" dirty="0"/>
              <a:t>Design the architecture of the </a:t>
            </a:r>
            <a:r>
              <a:rPr lang="en-GB" dirty="0" err="1"/>
              <a:t>keylogger</a:t>
            </a:r>
            <a:r>
              <a:rPr lang="en-GB" dirty="0"/>
              <a:t> system, considering factors like modularity, scalability, and maintainability.</a:t>
            </a:r>
          </a:p>
          <a:p>
            <a:pPr lvl="1"/>
            <a:r>
              <a:rPr lang="en-GB" dirty="0"/>
              <a:t>Specify the interfaces between modules and define the data flow within the system.</a:t>
            </a:r>
          </a:p>
          <a:p>
            <a:pPr lvl="1"/>
            <a:r>
              <a:rPr lang="en-GB" dirty="0"/>
              <a:t>Design mechanisms for user interaction, configuration, and data storage.</a:t>
            </a:r>
          </a:p>
          <a:p>
            <a:r>
              <a:rPr lang="en-GB" b="1" dirty="0"/>
              <a:t>Component Implementation:</a:t>
            </a:r>
            <a:endParaRPr lang="en-GB" dirty="0"/>
          </a:p>
          <a:p>
            <a:pPr lvl="1"/>
            <a:r>
              <a:rPr lang="en-GB" dirty="0"/>
              <a:t>Develop each component of the </a:t>
            </a:r>
            <a:r>
              <a:rPr lang="en-GB" dirty="0" err="1"/>
              <a:t>keylogger</a:t>
            </a:r>
            <a:r>
              <a:rPr lang="en-GB" dirty="0"/>
              <a:t> system according to the design specifications.</a:t>
            </a:r>
          </a:p>
          <a:p>
            <a:pPr lvl="1"/>
            <a:r>
              <a:rPr lang="en-GB" dirty="0"/>
              <a:t>Implement the keystroke capture mechanism using platform-specific APIs or libraries.</a:t>
            </a:r>
          </a:p>
          <a:p>
            <a:pPr lvl="1"/>
            <a:r>
              <a:rPr lang="en-GB" dirty="0"/>
              <a:t>Develop features for logging keystrokes to a file or transmitting them to a remote server securely.</a:t>
            </a:r>
          </a:p>
          <a:p>
            <a:pPr lvl="1"/>
            <a:r>
              <a:rPr lang="en-GB" dirty="0"/>
              <a:t>Implement mechanisms for hiding the </a:t>
            </a:r>
            <a:r>
              <a:rPr lang="en-GB" dirty="0" err="1"/>
              <a:t>keylogger</a:t>
            </a:r>
            <a:r>
              <a:rPr lang="en-GB" dirty="0"/>
              <a:t> from users and antivirus software, if required.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Content Placeholder 2"/>
          <p:cNvSpPr>
            <a:spLocks noGrp="1"/>
          </p:cNvSpPr>
          <p:nvPr>
            <p:ph idx="1"/>
          </p:nvPr>
        </p:nvSpPr>
        <p:spPr>
          <a:xfrm>
            <a:off x="581192" y="749300"/>
            <a:ext cx="11029615" cy="5715000"/>
          </a:xfrm>
        </p:spPr>
        <p:txBody>
          <a:bodyPr>
            <a:normAutofit fontScale="92857"/>
          </a:bodyPr>
          <a:lstStyle/>
          <a:p>
            <a:r>
              <a:rPr lang="en-GB" b="1" dirty="0"/>
              <a:t>Integration and Testing:</a:t>
            </a:r>
            <a:endParaRPr lang="en-GB" dirty="0"/>
          </a:p>
          <a:p>
            <a:pPr lvl="1"/>
            <a:r>
              <a:rPr lang="en-GB" dirty="0"/>
              <a:t>Integrate the developed components into a cohesive </a:t>
            </a:r>
            <a:r>
              <a:rPr lang="en-GB" dirty="0" err="1"/>
              <a:t>keylogger</a:t>
            </a:r>
            <a:r>
              <a:rPr lang="en-GB" dirty="0"/>
              <a:t> system.</a:t>
            </a:r>
          </a:p>
          <a:p>
            <a:pPr lvl="1"/>
            <a:r>
              <a:rPr lang="en-GB" dirty="0"/>
              <a:t>Conduct thorough testing to ensure that each component functions correctly and interfaces properly with others.</a:t>
            </a:r>
          </a:p>
          <a:p>
            <a:pPr lvl="1"/>
            <a:r>
              <a:rPr lang="en-GB" dirty="0"/>
              <a:t>Test the </a:t>
            </a:r>
            <a:r>
              <a:rPr lang="en-GB" dirty="0" err="1"/>
              <a:t>keylogger</a:t>
            </a:r>
            <a:r>
              <a:rPr lang="en-GB" dirty="0"/>
              <a:t> system in various scenarios and environments to validate its effectiveness and reliability.</a:t>
            </a:r>
          </a:p>
          <a:p>
            <a:pPr lvl="1"/>
            <a:r>
              <a:rPr lang="en-GB" dirty="0"/>
              <a:t>Perform security testing to identify and address potential vulnerabilities, such as data leaks or unauthorized access.</a:t>
            </a:r>
          </a:p>
          <a:p>
            <a:r>
              <a:rPr lang="en-GB" b="1" dirty="0"/>
              <a:t>Deployment and Maintenance:</a:t>
            </a:r>
            <a:endParaRPr lang="en-GB" dirty="0"/>
          </a:p>
          <a:p>
            <a:pPr lvl="1"/>
            <a:r>
              <a:rPr lang="en-GB" dirty="0"/>
              <a:t>Deploy the </a:t>
            </a:r>
            <a:r>
              <a:rPr lang="en-GB" dirty="0" err="1"/>
              <a:t>keylogger</a:t>
            </a:r>
            <a:r>
              <a:rPr lang="en-GB" dirty="0"/>
              <a:t> system in the intended environment, ensuring proper configuration and setup.</a:t>
            </a:r>
          </a:p>
          <a:p>
            <a:pPr lvl="1"/>
            <a:r>
              <a:rPr lang="en-GB" dirty="0"/>
              <a:t>Provide documentation and training materials for users or administrators, including instructions for installation, configuration, and usage.</a:t>
            </a:r>
          </a:p>
          <a:p>
            <a:pPr lvl="1"/>
            <a:r>
              <a:rPr lang="en-GB" dirty="0"/>
              <a:t>Establish mechanisms for monitoring and maintaining the </a:t>
            </a:r>
            <a:r>
              <a:rPr lang="en-GB" dirty="0" err="1"/>
              <a:t>keylogger</a:t>
            </a:r>
            <a:r>
              <a:rPr lang="en-GB" dirty="0"/>
              <a:t> system, such as periodic updates and security patches.</a:t>
            </a:r>
          </a:p>
          <a:p>
            <a:pPr lvl="1"/>
            <a:r>
              <a:rPr lang="en-GB" dirty="0"/>
              <a:t>Implement feedback mechanisms to gather user insights and address any issues or enhancements needed.</a:t>
            </a:r>
          </a:p>
          <a:p>
            <a:r>
              <a:rPr lang="en-GB" b="1" dirty="0"/>
              <a:t>Ethical and Legal Considerations:</a:t>
            </a:r>
            <a:endParaRPr lang="en-GB" dirty="0"/>
          </a:p>
          <a:p>
            <a:pPr lvl="1"/>
            <a:r>
              <a:rPr lang="en-GB" dirty="0"/>
              <a:t>Ensure compliance with relevant laws and regulations governing the development and use of monitoring software.</a:t>
            </a:r>
          </a:p>
          <a:p>
            <a:pPr lvl="1"/>
            <a:r>
              <a:rPr lang="en-GB" dirty="0"/>
              <a:t>Implement safeguards to protect user privacy and obtain necessary consent for monitoring activities.</a:t>
            </a:r>
          </a:p>
          <a:p>
            <a:pPr lvl="1"/>
            <a:r>
              <a:rPr lang="en-GB" dirty="0"/>
              <a:t>Communicate transparently about the purpose and capabilities of the </a:t>
            </a:r>
            <a:r>
              <a:rPr lang="en-GB" dirty="0" err="1"/>
              <a:t>keylogger</a:t>
            </a:r>
            <a:r>
              <a:rPr lang="en-GB" dirty="0"/>
              <a:t> system, including any data collection and storage practices.</a:t>
            </a:r>
          </a:p>
          <a:p>
            <a:r>
              <a:rPr lang="en-GB" b="1" dirty="0"/>
              <a:t>Continuous Improvement:</a:t>
            </a:r>
            <a:endParaRPr lang="en-GB" dirty="0"/>
          </a:p>
          <a:p>
            <a:pPr lvl="1"/>
            <a:r>
              <a:rPr lang="en-GB" dirty="0"/>
              <a:t>Continuously monitor the performance and security of the </a:t>
            </a:r>
            <a:r>
              <a:rPr lang="en-GB" dirty="0" err="1"/>
              <a:t>keylogger</a:t>
            </a:r>
            <a:r>
              <a:rPr lang="en-GB" dirty="0"/>
              <a:t> system.</a:t>
            </a:r>
          </a:p>
          <a:p>
            <a:pPr lvl="1"/>
            <a:r>
              <a:rPr lang="en-GB" dirty="0"/>
              <a:t>Stay updated on emerging threats and technologies in the field of cybersecurity to incorporate necessary improvements and enhancements.</a:t>
            </a:r>
          </a:p>
          <a:p>
            <a:pPr lvl="1"/>
            <a:r>
              <a:rPr lang="en-GB" dirty="0"/>
              <a:t>Engage with stakeholders and the broader community to gather feedback and prioritize feature development.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a:t>
            </a:r>
            <a:endParaRPr lang="en-US" dirty="0"/>
          </a:p>
        </p:txBody>
      </p:sp>
      <p:sp>
        <p:nvSpPr>
          <p:cNvPr id="1048607" name="Content Placeholder 1"/>
          <p:cNvSpPr>
            <a:spLocks noGrp="1"/>
          </p:cNvSpPr>
          <p:nvPr>
            <p:ph idx="1"/>
          </p:nvPr>
        </p:nvSpPr>
        <p:spPr>
          <a:xfrm>
            <a:off x="581192" y="1232452"/>
            <a:ext cx="11029615" cy="5371548"/>
          </a:xfrm>
        </p:spPr>
        <p:txBody>
          <a:bodyPr>
            <a:normAutofit fontScale="92857"/>
          </a:bodyPr>
          <a:lstStyle/>
          <a:p>
            <a:r>
              <a:rPr lang="en-GB" b="1" dirty="0"/>
              <a:t>Initialization:</a:t>
            </a:r>
            <a:endParaRPr lang="en-GB" dirty="0"/>
          </a:p>
          <a:p>
            <a:pPr lvl="1"/>
            <a:r>
              <a:rPr lang="en-GB" dirty="0"/>
              <a:t>The </a:t>
            </a:r>
            <a:r>
              <a:rPr lang="en-GB" dirty="0" err="1"/>
              <a:t>keylogger</a:t>
            </a:r>
            <a:r>
              <a:rPr lang="en-GB" dirty="0"/>
              <a:t> initializes itself upon system </a:t>
            </a:r>
            <a:r>
              <a:rPr lang="en-GB" dirty="0" err="1"/>
              <a:t>startup</a:t>
            </a:r>
            <a:r>
              <a:rPr lang="en-GB" dirty="0"/>
              <a:t> or upon user login, depending on deployment preferences.</a:t>
            </a:r>
          </a:p>
          <a:p>
            <a:pPr lvl="1"/>
            <a:r>
              <a:rPr lang="en-GB" dirty="0"/>
              <a:t>It establishes hooks or listeners to capture keystrokes across the system.</a:t>
            </a:r>
          </a:p>
          <a:p>
            <a:r>
              <a:rPr lang="en-GB" b="1" dirty="0"/>
              <a:t>Keystroke Capture:</a:t>
            </a:r>
            <a:endParaRPr lang="en-GB" dirty="0"/>
          </a:p>
          <a:p>
            <a:pPr lvl="1"/>
            <a:r>
              <a:rPr lang="en-GB" dirty="0"/>
              <a:t>As the user types, the </a:t>
            </a:r>
            <a:r>
              <a:rPr lang="en-GB" dirty="0" err="1"/>
              <a:t>keylogger</a:t>
            </a:r>
            <a:r>
              <a:rPr lang="en-GB" dirty="0"/>
              <a:t> intercepts and captures keystrokes using platform-specific APIs or libraries.</a:t>
            </a:r>
          </a:p>
          <a:p>
            <a:pPr lvl="1"/>
            <a:r>
              <a:rPr lang="en-GB" dirty="0"/>
              <a:t>It records the timestamp, the key pressed, and additional contextual information if required (e.g., active application).</a:t>
            </a:r>
          </a:p>
          <a:p>
            <a:r>
              <a:rPr lang="en-GB" b="1" dirty="0"/>
              <a:t>Logging:</a:t>
            </a:r>
            <a:endParaRPr lang="en-GB" dirty="0"/>
          </a:p>
          <a:p>
            <a:pPr lvl="1"/>
            <a:r>
              <a:rPr lang="en-GB" dirty="0"/>
              <a:t>Captured keystrokes are logged either locally or remotely, depending on deployment requirements.</a:t>
            </a:r>
          </a:p>
          <a:p>
            <a:pPr lvl="1"/>
            <a:r>
              <a:rPr lang="en-GB" dirty="0"/>
              <a:t>Locally logged data is stored in a secure and hidden location on the system.</a:t>
            </a:r>
          </a:p>
          <a:p>
            <a:pPr lvl="1"/>
            <a:r>
              <a:rPr lang="en-GB" dirty="0"/>
              <a:t>Remotely logged data may be transmitted securely to a designated server using encryption protocols.</a:t>
            </a:r>
          </a:p>
          <a:p>
            <a:r>
              <a:rPr lang="en-GB" b="1" dirty="0"/>
              <a:t>Stealth Mechanisms:</a:t>
            </a:r>
            <a:endParaRPr lang="en-GB" dirty="0"/>
          </a:p>
          <a:p>
            <a:pPr lvl="1"/>
            <a:r>
              <a:rPr lang="en-GB" dirty="0"/>
              <a:t>The </a:t>
            </a:r>
            <a:r>
              <a:rPr lang="en-GB" dirty="0" err="1"/>
              <a:t>keylogger</a:t>
            </a:r>
            <a:r>
              <a:rPr lang="en-GB" dirty="0"/>
              <a:t> employs various techniques to remain undetected, such as hiding its presence from the user and antivirus software.</a:t>
            </a:r>
          </a:p>
          <a:p>
            <a:pPr lvl="1"/>
            <a:r>
              <a:rPr lang="en-GB" dirty="0"/>
              <a:t>It may use rootkit techniques to mask its processes and files, or employ anti-detection measures to evade security software.</a:t>
            </a:r>
          </a:p>
          <a:p>
            <a:r>
              <a:rPr lang="en-GB" b="1" dirty="0"/>
              <a:t>Persistence:</a:t>
            </a:r>
            <a:endParaRPr lang="en-GB" dirty="0"/>
          </a:p>
          <a:p>
            <a:pPr lvl="1"/>
            <a:r>
              <a:rPr lang="en-GB" dirty="0"/>
              <a:t>The </a:t>
            </a:r>
            <a:r>
              <a:rPr lang="en-GB" dirty="0" err="1"/>
              <a:t>keylogger</a:t>
            </a:r>
            <a:r>
              <a:rPr lang="en-GB" dirty="0"/>
              <a:t> ensures persistence by implementing mechanisms to survive system reboots and remain active in the background.</a:t>
            </a:r>
          </a:p>
          <a:p>
            <a:pPr lvl="1"/>
            <a:r>
              <a:rPr lang="en-GB" dirty="0"/>
              <a:t>It may register itself as a </a:t>
            </a:r>
            <a:r>
              <a:rPr lang="en-GB" dirty="0" err="1"/>
              <a:t>startup</a:t>
            </a:r>
            <a:r>
              <a:rPr lang="en-GB" dirty="0"/>
              <a:t> process or install itself as a service to ensure continuous operation.</a:t>
            </a:r>
          </a:p>
          <a:p>
            <a:pPr marL="305435" indent="-305435"/>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a:normAutofit fontScale="90000"/>
          </a:bodyPr>
          <a:lstStyle/>
          <a:p>
            <a:r>
              <a:rPr lang="en-IN" sz="4000" b="1" dirty="0">
                <a:solidFill>
                  <a:schemeClr val="accent1"/>
                </a:solidFill>
                <a:latin typeface="Arial"/>
                <a:ea typeface="+mj-lt"/>
                <a:cs typeface="Arial"/>
              </a:rPr>
              <a:t>DEPLOYMENT</a:t>
            </a:r>
          </a:p>
        </p:txBody>
      </p:sp>
      <p:sp>
        <p:nvSpPr>
          <p:cNvPr id="1048609" name="Content Placeholder 2"/>
          <p:cNvSpPr>
            <a:spLocks noGrp="1"/>
          </p:cNvSpPr>
          <p:nvPr>
            <p:ph idx="1"/>
          </p:nvPr>
        </p:nvSpPr>
        <p:spPr>
          <a:xfrm>
            <a:off x="581192" y="1232452"/>
            <a:ext cx="11029615" cy="5523948"/>
          </a:xfrm>
        </p:spPr>
        <p:txBody>
          <a:bodyPr>
            <a:normAutofit/>
          </a:bodyPr>
          <a:lstStyle/>
          <a:p>
            <a:r>
              <a:rPr lang="en-GB" b="1" dirty="0"/>
              <a:t>Target Environment Selection:</a:t>
            </a:r>
            <a:endParaRPr lang="en-GB" dirty="0"/>
          </a:p>
          <a:p>
            <a:pPr lvl="1"/>
            <a:r>
              <a:rPr lang="en-GB" dirty="0"/>
              <a:t>Determine the target operating system(s) and platform(s) for deployment, such as Windows, </a:t>
            </a:r>
            <a:r>
              <a:rPr lang="en-GB" dirty="0" err="1"/>
              <a:t>macOS</a:t>
            </a:r>
            <a:r>
              <a:rPr lang="en-GB" dirty="0"/>
              <a:t>, or Linux.</a:t>
            </a:r>
          </a:p>
          <a:p>
            <a:r>
              <a:rPr lang="en-GB" b="1" dirty="0"/>
              <a:t>Development:</a:t>
            </a:r>
            <a:endParaRPr lang="en-GB" dirty="0"/>
          </a:p>
          <a:p>
            <a:pPr lvl="1"/>
            <a:r>
              <a:rPr lang="en-GB" dirty="0"/>
              <a:t>Develop the </a:t>
            </a:r>
            <a:r>
              <a:rPr lang="en-GB" dirty="0" err="1"/>
              <a:t>keylogger</a:t>
            </a:r>
            <a:r>
              <a:rPr lang="en-GB" dirty="0"/>
              <a:t> using appropriate programming languages and libraries for the target platform(s).</a:t>
            </a:r>
          </a:p>
          <a:p>
            <a:pPr lvl="1"/>
            <a:r>
              <a:rPr lang="en-GB" dirty="0"/>
              <a:t>Implement necessary features, including keystroke capture, logging, stealth mechanisms, and persistence.</a:t>
            </a:r>
          </a:p>
          <a:p>
            <a:r>
              <a:rPr lang="en-GB" b="1" dirty="0"/>
              <a:t>Testing:</a:t>
            </a:r>
            <a:endParaRPr lang="en-GB" dirty="0"/>
          </a:p>
          <a:p>
            <a:pPr lvl="1"/>
            <a:r>
              <a:rPr lang="en-GB" dirty="0"/>
              <a:t>Conduct comprehensive testing of the </a:t>
            </a:r>
            <a:r>
              <a:rPr lang="en-GB" dirty="0" err="1"/>
              <a:t>keylogger</a:t>
            </a:r>
            <a:r>
              <a:rPr lang="en-GB" dirty="0"/>
              <a:t> in simulated and real-world environments to ensure functionality and </a:t>
            </a:r>
            <a:r>
              <a:rPr lang="en-GB" dirty="0" err="1"/>
              <a:t>stealthiness</a:t>
            </a:r>
            <a:r>
              <a:rPr lang="en-GB" dirty="0"/>
              <a:t>.</a:t>
            </a:r>
          </a:p>
          <a:p>
            <a:pPr lvl="1"/>
            <a:r>
              <a:rPr lang="en-GB" dirty="0"/>
              <a:t>Test across different operating systems and versions to verify compatibility.</a:t>
            </a:r>
          </a:p>
          <a:p>
            <a:r>
              <a:rPr lang="en-GB" b="1" dirty="0"/>
              <a:t>Packaging:</a:t>
            </a:r>
            <a:endParaRPr lang="en-GB" dirty="0"/>
          </a:p>
          <a:p>
            <a:pPr lvl="1"/>
            <a:r>
              <a:rPr lang="en-GB" dirty="0"/>
              <a:t>Package the </a:t>
            </a:r>
            <a:r>
              <a:rPr lang="en-GB" dirty="0" err="1"/>
              <a:t>keylogger</a:t>
            </a:r>
            <a:r>
              <a:rPr lang="en-GB" dirty="0"/>
              <a:t> for distribution or deployment, ensuring it is bundled with any necessary dependencies and configuration files.</a:t>
            </a:r>
          </a:p>
          <a:p>
            <a:r>
              <a:rPr lang="en-GB" b="1" dirty="0"/>
              <a:t>Installation:</a:t>
            </a:r>
            <a:endParaRPr lang="en-GB" dirty="0"/>
          </a:p>
          <a:p>
            <a:pPr lvl="1"/>
            <a:r>
              <a:rPr lang="en-GB" dirty="0"/>
              <a:t>Deploy the </a:t>
            </a:r>
            <a:r>
              <a:rPr lang="en-GB" dirty="0" err="1"/>
              <a:t>keylogger</a:t>
            </a:r>
            <a:r>
              <a:rPr lang="en-GB" dirty="0"/>
              <a:t> to target systems using appropriate methods, such as direct installation, social engineering, or remote exploitation.</a:t>
            </a:r>
          </a:p>
          <a:p>
            <a:pPr lvl="1"/>
            <a:r>
              <a:rPr lang="en-GB" dirty="0"/>
              <a:t>Ensure that installation is performed discreetly to avoid detection by users or security software.</a:t>
            </a:r>
          </a:p>
          <a:p>
            <a:r>
              <a:rPr lang="en-GB" b="1" dirty="0"/>
              <a:t>Monitoring and Maintenance:</a:t>
            </a:r>
            <a:endParaRPr lang="en-GB" dirty="0"/>
          </a:p>
          <a:p>
            <a:pPr lvl="1"/>
            <a:r>
              <a:rPr lang="en-GB" dirty="0"/>
              <a:t>Monitor the deployed </a:t>
            </a:r>
            <a:r>
              <a:rPr lang="en-GB" dirty="0" err="1"/>
              <a:t>keyloggers</a:t>
            </a:r>
            <a:r>
              <a:rPr lang="en-GB" dirty="0"/>
              <a:t> to ensure they remain operational and undetected.</a:t>
            </a:r>
          </a:p>
          <a:p>
            <a:pPr lvl="1"/>
            <a:r>
              <a:rPr lang="en-GB" dirty="0"/>
              <a:t>Implement mechanisms for remote control and updates to address any issues or enhance functionality as needed.</a:t>
            </a:r>
          </a:p>
          <a:p>
            <a:pPr lvl="1"/>
            <a:r>
              <a:rPr lang="en-GB" dirty="0"/>
              <a:t>Regularly assess the effectiveness of the </a:t>
            </a:r>
            <a:r>
              <a:rPr lang="en-GB" dirty="0" err="1"/>
              <a:t>keylogger</a:t>
            </a:r>
            <a:r>
              <a:rPr lang="en-GB" dirty="0"/>
              <a:t> and adapt deployment strategies based on evolving security measures.</a:t>
            </a:r>
          </a:p>
          <a:p>
            <a:endParaRPr lang="en-IN"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2F4C5E-7FA5-4863-A9C0-F7F71304A6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TotalTime>
  <Words>1579</Words>
  <Application>Microsoft Office PowerPoint</Application>
  <PresentationFormat>Widescreen</PresentationFormat>
  <Paragraphs>127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Wingdings</vt:lpstr>
      <vt:lpstr>Wingdings 2</vt:lpstr>
      <vt:lpstr>DividendVTI</vt:lpstr>
      <vt:lpstr>keylogger</vt:lpstr>
      <vt:lpstr>OUTLINE</vt:lpstr>
      <vt:lpstr>Problem Statement</vt:lpstr>
      <vt:lpstr>Proposed Solution</vt:lpstr>
      <vt:lpstr>PowerPoint Presentation</vt:lpstr>
      <vt:lpstr>System  Approach</vt:lpstr>
      <vt:lpstr>PowerPoint Presentation</vt:lpstr>
      <vt:lpstr>Algorithm</vt:lpstr>
      <vt:lpstr>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anushadivya27@outlook.com</cp:lastModifiedBy>
  <cp:revision>1</cp:revision>
  <dcterms:created xsi:type="dcterms:W3CDTF">2021-05-26T05:50:10Z</dcterms:created>
  <dcterms:modified xsi:type="dcterms:W3CDTF">2024-05-12T14:03:43Z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c3e2fffa32ff44fab30035a08230d0a8</vt:lpwstr>
  </property>
</Properties>
</file>