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 id="2147484016" r:id="rId5"/>
  </p:sldMasterIdLst>
  <p:notesMasterIdLst>
    <p:notesMasterId r:id="rId31"/>
  </p:notesMasterIdLst>
  <p:sldIdLst>
    <p:sldId id="1979422300" r:id="rId6"/>
    <p:sldId id="1979422335" r:id="rId7"/>
    <p:sldId id="1979422336" r:id="rId8"/>
    <p:sldId id="1979422364" r:id="rId9"/>
    <p:sldId id="1979422325" r:id="rId10"/>
    <p:sldId id="1979422359" r:id="rId11"/>
    <p:sldId id="1979422360" r:id="rId12"/>
    <p:sldId id="1979422326" r:id="rId13"/>
    <p:sldId id="1979422346" r:id="rId14"/>
    <p:sldId id="1979422351" r:id="rId15"/>
    <p:sldId id="1979422332" r:id="rId16"/>
    <p:sldId id="1979422347" r:id="rId17"/>
    <p:sldId id="1979422357" r:id="rId18"/>
    <p:sldId id="1979422358" r:id="rId19"/>
    <p:sldId id="1979422361" r:id="rId20"/>
    <p:sldId id="1979422348" r:id="rId21"/>
    <p:sldId id="1979422349" r:id="rId22"/>
    <p:sldId id="1979422365" r:id="rId23"/>
    <p:sldId id="1979422354" r:id="rId24"/>
    <p:sldId id="1979422366" r:id="rId25"/>
    <p:sldId id="1979422367" r:id="rId26"/>
    <p:sldId id="1979422355" r:id="rId27"/>
    <p:sldId id="1979422362" r:id="rId28"/>
    <p:sldId id="1979422363" r:id="rId29"/>
    <p:sldId id="1979422305" r:id="rId30"/>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pos="3144">
          <p15:clr>
            <a:srgbClr val="A4A3A4"/>
          </p15:clr>
        </p15:guide>
        <p15:guide id="2"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56"/>
    <a:srgbClr val="5FADE4"/>
    <a:srgbClr val="FFFFFF"/>
    <a:srgbClr val="77CFD2"/>
    <a:srgbClr val="8DE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32" autoAdjust="0"/>
    <p:restoredTop sz="84790"/>
  </p:normalViewPr>
  <p:slideViewPr>
    <p:cSldViewPr snapToGrid="0" snapToObjects="1">
      <p:cViewPr varScale="1">
        <p:scale>
          <a:sx n="100" d="100"/>
          <a:sy n="100" d="100"/>
        </p:scale>
        <p:origin x="614" y="62"/>
      </p:cViewPr>
      <p:guideLst>
        <p:guide pos="3144"/>
        <p:guide orient="horz" pos="162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7C36D-5224-4D98-84F0-59843ADA476B}" type="doc">
      <dgm:prSet loTypeId="urn:microsoft.com/office/officeart/2005/8/layout/process4" loCatId="process" qsTypeId="urn:microsoft.com/office/officeart/2005/8/quickstyle/3d2" qsCatId="3D" csTypeId="urn:microsoft.com/office/officeart/2005/8/colors/colorful3" csCatId="colorful" phldr="1"/>
      <dgm:spPr>
        <a:scene3d>
          <a:camera prst="orthographicFront">
            <a:rot lat="0" lon="0" rev="0"/>
          </a:camera>
          <a:lightRig rig="contrasting" dir="t">
            <a:rot lat="0" lon="0" rev="1500000"/>
          </a:lightRig>
        </a:scene3d>
      </dgm:spPr>
      <dgm:t>
        <a:bodyPr/>
        <a:lstStyle/>
        <a:p>
          <a:endParaRPr lang="en-IN"/>
        </a:p>
      </dgm:t>
    </dgm:pt>
    <dgm:pt modelId="{1F1F9C6A-0318-475F-BB33-CC57AF4B1157}">
      <dgm:prSe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200" b="1" dirty="0" smtClean="0"/>
            <a:t>Objective</a:t>
          </a:r>
          <a:endParaRPr lang="en-IN" sz="1200" b="0" dirty="0"/>
        </a:p>
      </dgm:t>
    </dgm:pt>
    <dgm:pt modelId="{2D1AA7EA-CCCA-4578-A19B-B50F45391C65}" type="parTrans" cxnId="{9A5980F9-30B4-4F4C-81AC-75A1481CA0CC}">
      <dgm:prSet/>
      <dgm:spPr/>
      <dgm:t>
        <a:bodyPr/>
        <a:lstStyle/>
        <a:p>
          <a:endParaRPr lang="en-IN"/>
        </a:p>
      </dgm:t>
    </dgm:pt>
    <dgm:pt modelId="{CBCF1665-5B8A-447F-89E5-959528BA31B7}" type="sibTrans" cxnId="{9A5980F9-30B4-4F4C-81AC-75A1481CA0CC}">
      <dgm:prSet/>
      <dgm:spPr/>
      <dgm:t>
        <a:bodyPr/>
        <a:lstStyle/>
        <a:p>
          <a:endParaRPr lang="en-IN"/>
        </a:p>
      </dgm:t>
    </dgm:pt>
    <dgm:pt modelId="{ADC0EAC8-83AE-4517-B21B-A86BD4862184}">
      <dgm:prSe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200" b="1" dirty="0" smtClean="0"/>
            <a:t>Location Risk Categories</a:t>
          </a:r>
          <a:endParaRPr lang="en-IN" sz="1200" b="0" dirty="0"/>
        </a:p>
      </dgm:t>
    </dgm:pt>
    <dgm:pt modelId="{25DD5A5B-6D13-4099-AA6B-C127EE033C8F}" type="parTrans" cxnId="{31C5B0C6-378D-450C-AB36-005FA6E79FB6}">
      <dgm:prSet/>
      <dgm:spPr/>
      <dgm:t>
        <a:bodyPr/>
        <a:lstStyle/>
        <a:p>
          <a:endParaRPr lang="en-IN"/>
        </a:p>
      </dgm:t>
    </dgm:pt>
    <dgm:pt modelId="{901DAE1C-EC13-49E2-8A12-3EC15ED81E8C}" type="sibTrans" cxnId="{31C5B0C6-378D-450C-AB36-005FA6E79FB6}">
      <dgm:prSet/>
      <dgm:spPr/>
      <dgm:t>
        <a:bodyPr/>
        <a:lstStyle/>
        <a:p>
          <a:endParaRPr lang="en-IN"/>
        </a:p>
      </dgm:t>
    </dgm:pt>
    <dgm:pt modelId="{5E2F13FC-7723-4EBA-813C-E37545196CD2}">
      <dgm:prSe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200" b="1" dirty="0" smtClean="0"/>
            <a:t>Histograms</a:t>
          </a:r>
          <a:endParaRPr lang="en-IN" sz="1200" b="0" dirty="0"/>
        </a:p>
      </dgm:t>
    </dgm:pt>
    <dgm:pt modelId="{10451BCE-DF1B-4920-9713-E1A76FB6BF2C}" type="parTrans" cxnId="{ECB56DF8-CC99-4C2F-8054-FD0A8C69F81A}">
      <dgm:prSet/>
      <dgm:spPr/>
      <dgm:t>
        <a:bodyPr/>
        <a:lstStyle/>
        <a:p>
          <a:endParaRPr lang="en-IN"/>
        </a:p>
      </dgm:t>
    </dgm:pt>
    <dgm:pt modelId="{B866A59B-B913-4C14-B84E-02E14C7D72F9}" type="sibTrans" cxnId="{ECB56DF8-CC99-4C2F-8054-FD0A8C69F81A}">
      <dgm:prSet/>
      <dgm:spPr/>
      <dgm:t>
        <a:bodyPr/>
        <a:lstStyle/>
        <a:p>
          <a:endParaRPr lang="en-IN"/>
        </a:p>
      </dgm:t>
    </dgm:pt>
    <dgm:pt modelId="{6E637DB1-B82F-4C43-A761-620C04671EB5}">
      <dgm:prSe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200" b="1" dirty="0" smtClean="0"/>
            <a:t>Analysis</a:t>
          </a:r>
          <a:endParaRPr lang="en-IN" sz="1200" b="1" dirty="0"/>
        </a:p>
      </dgm:t>
    </dgm:pt>
    <dgm:pt modelId="{F61BA14B-6D9D-45D9-976B-C1E76C2518BA}" type="parTrans" cxnId="{F454061E-2EEA-460D-BED6-4544E48D1F9E}">
      <dgm:prSet/>
      <dgm:spPr/>
      <dgm:t>
        <a:bodyPr/>
        <a:lstStyle/>
        <a:p>
          <a:endParaRPr lang="en-IN"/>
        </a:p>
      </dgm:t>
    </dgm:pt>
    <dgm:pt modelId="{1A20EAE7-F8FC-4BD8-8636-52D16A94D375}" type="sibTrans" cxnId="{F454061E-2EEA-460D-BED6-4544E48D1F9E}">
      <dgm:prSet/>
      <dgm:spPr/>
      <dgm:t>
        <a:bodyPr/>
        <a:lstStyle/>
        <a:p>
          <a:endParaRPr lang="en-IN"/>
        </a:p>
      </dgm:t>
    </dgm:pt>
    <dgm:pt modelId="{BD1F30BA-8D56-4C6C-91F8-7DFB73A2C70D}">
      <dgm:prSe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200" b="1" dirty="0" smtClean="0"/>
            <a:t>Testing</a:t>
          </a:r>
          <a:endParaRPr lang="en-IN" sz="1200" b="1" dirty="0"/>
        </a:p>
      </dgm:t>
    </dgm:pt>
    <dgm:pt modelId="{8E48D738-2E7B-4287-9378-A5EF451B1224}" type="parTrans" cxnId="{3BD4C025-3778-463B-A67D-8D47FDFF91AA}">
      <dgm:prSet/>
      <dgm:spPr/>
      <dgm:t>
        <a:bodyPr/>
        <a:lstStyle/>
        <a:p>
          <a:endParaRPr lang="en-IN"/>
        </a:p>
      </dgm:t>
    </dgm:pt>
    <dgm:pt modelId="{39E30DD7-D773-49C5-A08C-E84AA0588B95}" type="sibTrans" cxnId="{3BD4C025-3778-463B-A67D-8D47FDFF91AA}">
      <dgm:prSet/>
      <dgm:spPr/>
      <dgm:t>
        <a:bodyPr/>
        <a:lstStyle/>
        <a:p>
          <a:endParaRPr lang="en-IN"/>
        </a:p>
      </dgm:t>
    </dgm:pt>
    <dgm:pt modelId="{C69C23BC-DE24-4E73-8973-2D4EA01E7646}">
      <dgm:prSe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200" b="1" i="0" u="none" dirty="0"/>
            <a:t>Interpret Hypothesis Results</a:t>
          </a:r>
          <a:endParaRPr lang="en-IN" sz="1200" b="1" dirty="0"/>
        </a:p>
      </dgm:t>
    </dgm:pt>
    <dgm:pt modelId="{BE93108D-506F-4B63-944F-C7DDEE16D3DA}" type="parTrans" cxnId="{44B376DA-0CCA-4C1A-9F98-7BFA0199185A}">
      <dgm:prSet/>
      <dgm:spPr/>
      <dgm:t>
        <a:bodyPr/>
        <a:lstStyle/>
        <a:p>
          <a:endParaRPr lang="en-IN"/>
        </a:p>
      </dgm:t>
    </dgm:pt>
    <dgm:pt modelId="{5430B61A-410C-4BD5-BAFE-8BDFFC1D6CC1}" type="sibTrans" cxnId="{44B376DA-0CCA-4C1A-9F98-7BFA0199185A}">
      <dgm:prSet/>
      <dgm:spPr/>
      <dgm:t>
        <a:bodyPr/>
        <a:lstStyle/>
        <a:p>
          <a:endParaRPr lang="en-IN"/>
        </a:p>
      </dgm:t>
    </dgm:pt>
    <dgm:pt modelId="{A9460A3B-43A6-47D1-952B-B290CDAD16F2}" type="pres">
      <dgm:prSet presAssocID="{63C7C36D-5224-4D98-84F0-59843ADA476B}" presName="Name0" presStyleCnt="0">
        <dgm:presLayoutVars>
          <dgm:dir/>
          <dgm:animLvl val="lvl"/>
          <dgm:resizeHandles val="exact"/>
        </dgm:presLayoutVars>
      </dgm:prSet>
      <dgm:spPr/>
      <dgm:t>
        <a:bodyPr/>
        <a:lstStyle/>
        <a:p>
          <a:endParaRPr lang="en-IN"/>
        </a:p>
      </dgm:t>
    </dgm:pt>
    <dgm:pt modelId="{FDE3AA3F-9E28-C24C-B94A-248747980A8F}" type="pres">
      <dgm:prSet presAssocID="{C69C23BC-DE24-4E73-8973-2D4EA01E7646}" presName="boxAndChildren" presStyleCnt="0"/>
      <dgm:spPr/>
    </dgm:pt>
    <dgm:pt modelId="{86890B43-F164-6144-A68F-D46BF8143D69}" type="pres">
      <dgm:prSet presAssocID="{C69C23BC-DE24-4E73-8973-2D4EA01E7646}" presName="parentTextBox" presStyleLbl="node1" presStyleIdx="0" presStyleCnt="6" custLinFactNeighborY="408"/>
      <dgm:spPr/>
      <dgm:t>
        <a:bodyPr/>
        <a:lstStyle/>
        <a:p>
          <a:endParaRPr lang="en-IN"/>
        </a:p>
      </dgm:t>
    </dgm:pt>
    <dgm:pt modelId="{1D8E8174-DFDA-42B6-9EB2-3B0E855735C2}" type="pres">
      <dgm:prSet presAssocID="{39E30DD7-D773-49C5-A08C-E84AA0588B95}" presName="sp"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AE5FE144-BDFD-4254-8660-553AC1AE0EFA}" type="pres">
      <dgm:prSet presAssocID="{BD1F30BA-8D56-4C6C-91F8-7DFB73A2C70D}" presName="arrowAndChildren"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4C01C525-3C8F-4911-8211-E48B8F432673}" type="pres">
      <dgm:prSet presAssocID="{BD1F30BA-8D56-4C6C-91F8-7DFB73A2C70D}" presName="parentTextArrow" presStyleLbl="node1" presStyleIdx="1" presStyleCnt="6"/>
      <dgm:spPr/>
      <dgm:t>
        <a:bodyPr/>
        <a:lstStyle/>
        <a:p>
          <a:endParaRPr lang="en-IN"/>
        </a:p>
      </dgm:t>
    </dgm:pt>
    <dgm:pt modelId="{3F16C262-9773-4E33-BE54-3837B1570B8B}" type="pres">
      <dgm:prSet presAssocID="{1A20EAE7-F8FC-4BD8-8636-52D16A94D375}" presName="sp"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4F4B9B6A-95B4-44F8-9CF6-6C6655F8A36D}" type="pres">
      <dgm:prSet presAssocID="{6E637DB1-B82F-4C43-A761-620C04671EB5}" presName="arrowAndChildren"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E4544244-3E3D-4AF5-A056-998EE041788F}" type="pres">
      <dgm:prSet presAssocID="{6E637DB1-B82F-4C43-A761-620C04671EB5}" presName="parentTextArrow" presStyleLbl="node1" presStyleIdx="2" presStyleCnt="6"/>
      <dgm:spPr/>
      <dgm:t>
        <a:bodyPr/>
        <a:lstStyle/>
        <a:p>
          <a:endParaRPr lang="en-IN"/>
        </a:p>
      </dgm:t>
    </dgm:pt>
    <dgm:pt modelId="{933DFA56-A69B-46B5-B24C-788C508E1F1C}" type="pres">
      <dgm:prSet presAssocID="{B866A59B-B913-4C14-B84E-02E14C7D72F9}" presName="sp"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4D7528EF-2DE3-436D-856F-1565DB6AF231}" type="pres">
      <dgm:prSet presAssocID="{5E2F13FC-7723-4EBA-813C-E37545196CD2}" presName="arrowAndChildren"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DF042B21-79B1-4C85-81F8-4CB9C34C5634}" type="pres">
      <dgm:prSet presAssocID="{5E2F13FC-7723-4EBA-813C-E37545196CD2}" presName="parentTextArrow" presStyleLbl="node1" presStyleIdx="3" presStyleCnt="6" custLinFactNeighborX="-8809" custLinFactNeighborY="-551"/>
      <dgm:spPr/>
      <dgm:t>
        <a:bodyPr/>
        <a:lstStyle/>
        <a:p>
          <a:endParaRPr lang="en-IN"/>
        </a:p>
      </dgm:t>
    </dgm:pt>
    <dgm:pt modelId="{4D225205-D08E-4D9B-BC2C-766948E4795E}" type="pres">
      <dgm:prSet presAssocID="{901DAE1C-EC13-49E2-8A12-3EC15ED81E8C}" presName="sp"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FB6FEF7A-ACEF-4BC6-851F-D739305FFFB9}" type="pres">
      <dgm:prSet presAssocID="{ADC0EAC8-83AE-4517-B21B-A86BD4862184}" presName="arrowAndChildren"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9791E56A-439C-4B58-AE9D-BA1225012DD6}" type="pres">
      <dgm:prSet presAssocID="{ADC0EAC8-83AE-4517-B21B-A86BD4862184}" presName="parentTextArrow" presStyleLbl="node1" presStyleIdx="4" presStyleCnt="6"/>
      <dgm:spPr/>
      <dgm:t>
        <a:bodyPr/>
        <a:lstStyle/>
        <a:p>
          <a:endParaRPr lang="en-IN"/>
        </a:p>
      </dgm:t>
    </dgm:pt>
    <dgm:pt modelId="{C249BC5A-A548-4C30-B8D2-0CB12CF0BC11}" type="pres">
      <dgm:prSet presAssocID="{CBCF1665-5B8A-447F-89E5-959528BA31B7}" presName="sp"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4D5A5137-9221-4FE9-9685-103266D900D9}" type="pres">
      <dgm:prSet presAssocID="{1F1F9C6A-0318-475F-BB33-CC57AF4B1157}" presName="arrowAndChildren"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46A23ED5-0484-4698-B36C-469481350AAA}" type="pres">
      <dgm:prSet presAssocID="{1F1F9C6A-0318-475F-BB33-CC57AF4B1157}" presName="parentTextArrow" presStyleLbl="node1" presStyleIdx="5" presStyleCnt="6" custLinFactNeighborX="39223" custLinFactNeighborY="-44293"/>
      <dgm:spPr/>
      <dgm:t>
        <a:bodyPr/>
        <a:lstStyle/>
        <a:p>
          <a:endParaRPr lang="en-IN"/>
        </a:p>
      </dgm:t>
    </dgm:pt>
  </dgm:ptLst>
  <dgm:cxnLst>
    <dgm:cxn modelId="{C7CBAFF9-4530-41D2-B4CF-F1E551B3AC21}" type="presOf" srcId="{63C7C36D-5224-4D98-84F0-59843ADA476B}" destId="{A9460A3B-43A6-47D1-952B-B290CDAD16F2}" srcOrd="0" destOrd="0" presId="urn:microsoft.com/office/officeart/2005/8/layout/process4"/>
    <dgm:cxn modelId="{1814F017-96EF-414E-8CAA-E5B88BCF1016}" type="presOf" srcId="{ADC0EAC8-83AE-4517-B21B-A86BD4862184}" destId="{9791E56A-439C-4B58-AE9D-BA1225012DD6}" srcOrd="0" destOrd="0" presId="urn:microsoft.com/office/officeart/2005/8/layout/process4"/>
    <dgm:cxn modelId="{439D0695-FD98-BF4C-A364-1C1FA83A9DBC}" type="presOf" srcId="{C69C23BC-DE24-4E73-8973-2D4EA01E7646}" destId="{86890B43-F164-6144-A68F-D46BF8143D69}" srcOrd="0" destOrd="0" presId="urn:microsoft.com/office/officeart/2005/8/layout/process4"/>
    <dgm:cxn modelId="{C9D8B26A-7168-4976-B0DF-7E73712F9539}" type="presOf" srcId="{BD1F30BA-8D56-4C6C-91F8-7DFB73A2C70D}" destId="{4C01C525-3C8F-4911-8211-E48B8F432673}" srcOrd="0" destOrd="0" presId="urn:microsoft.com/office/officeart/2005/8/layout/process4"/>
    <dgm:cxn modelId="{F73C1160-8E56-443D-932F-CDDAEAB20C9C}" type="presOf" srcId="{1F1F9C6A-0318-475F-BB33-CC57AF4B1157}" destId="{46A23ED5-0484-4698-B36C-469481350AAA}" srcOrd="0" destOrd="0" presId="urn:microsoft.com/office/officeart/2005/8/layout/process4"/>
    <dgm:cxn modelId="{44B376DA-0CCA-4C1A-9F98-7BFA0199185A}" srcId="{63C7C36D-5224-4D98-84F0-59843ADA476B}" destId="{C69C23BC-DE24-4E73-8973-2D4EA01E7646}" srcOrd="5" destOrd="0" parTransId="{BE93108D-506F-4B63-944F-C7DDEE16D3DA}" sibTransId="{5430B61A-410C-4BD5-BAFE-8BDFFC1D6CC1}"/>
    <dgm:cxn modelId="{3F7C842C-C141-4A33-9A26-D4435D02B2EF}" type="presOf" srcId="{5E2F13FC-7723-4EBA-813C-E37545196CD2}" destId="{DF042B21-79B1-4C85-81F8-4CB9C34C5634}" srcOrd="0" destOrd="0" presId="urn:microsoft.com/office/officeart/2005/8/layout/process4"/>
    <dgm:cxn modelId="{3BD4C025-3778-463B-A67D-8D47FDFF91AA}" srcId="{63C7C36D-5224-4D98-84F0-59843ADA476B}" destId="{BD1F30BA-8D56-4C6C-91F8-7DFB73A2C70D}" srcOrd="4" destOrd="0" parTransId="{8E48D738-2E7B-4287-9378-A5EF451B1224}" sibTransId="{39E30DD7-D773-49C5-A08C-E84AA0588B95}"/>
    <dgm:cxn modelId="{ECB56DF8-CC99-4C2F-8054-FD0A8C69F81A}" srcId="{63C7C36D-5224-4D98-84F0-59843ADA476B}" destId="{5E2F13FC-7723-4EBA-813C-E37545196CD2}" srcOrd="2" destOrd="0" parTransId="{10451BCE-DF1B-4920-9713-E1A76FB6BF2C}" sibTransId="{B866A59B-B913-4C14-B84E-02E14C7D72F9}"/>
    <dgm:cxn modelId="{9A5980F9-30B4-4F4C-81AC-75A1481CA0CC}" srcId="{63C7C36D-5224-4D98-84F0-59843ADA476B}" destId="{1F1F9C6A-0318-475F-BB33-CC57AF4B1157}" srcOrd="0" destOrd="0" parTransId="{2D1AA7EA-CCCA-4578-A19B-B50F45391C65}" sibTransId="{CBCF1665-5B8A-447F-89E5-959528BA31B7}"/>
    <dgm:cxn modelId="{F454061E-2EEA-460D-BED6-4544E48D1F9E}" srcId="{63C7C36D-5224-4D98-84F0-59843ADA476B}" destId="{6E637DB1-B82F-4C43-A761-620C04671EB5}" srcOrd="3" destOrd="0" parTransId="{F61BA14B-6D9D-45D9-976B-C1E76C2518BA}" sibTransId="{1A20EAE7-F8FC-4BD8-8636-52D16A94D375}"/>
    <dgm:cxn modelId="{3581A55F-931C-41A8-AAD0-742BA64B1035}" type="presOf" srcId="{6E637DB1-B82F-4C43-A761-620C04671EB5}" destId="{E4544244-3E3D-4AF5-A056-998EE041788F}" srcOrd="0" destOrd="0" presId="urn:microsoft.com/office/officeart/2005/8/layout/process4"/>
    <dgm:cxn modelId="{31C5B0C6-378D-450C-AB36-005FA6E79FB6}" srcId="{63C7C36D-5224-4D98-84F0-59843ADA476B}" destId="{ADC0EAC8-83AE-4517-B21B-A86BD4862184}" srcOrd="1" destOrd="0" parTransId="{25DD5A5B-6D13-4099-AA6B-C127EE033C8F}" sibTransId="{901DAE1C-EC13-49E2-8A12-3EC15ED81E8C}"/>
    <dgm:cxn modelId="{FDE15ED9-4C33-7241-9E09-989E75E4C5C9}" type="presParOf" srcId="{A9460A3B-43A6-47D1-952B-B290CDAD16F2}" destId="{FDE3AA3F-9E28-C24C-B94A-248747980A8F}" srcOrd="0" destOrd="0" presId="urn:microsoft.com/office/officeart/2005/8/layout/process4"/>
    <dgm:cxn modelId="{7C89435E-2436-664A-AA45-413B126634FB}" type="presParOf" srcId="{FDE3AA3F-9E28-C24C-B94A-248747980A8F}" destId="{86890B43-F164-6144-A68F-D46BF8143D69}" srcOrd="0" destOrd="0" presId="urn:microsoft.com/office/officeart/2005/8/layout/process4"/>
    <dgm:cxn modelId="{643F7C11-707E-45AF-B8A2-658EB24C1858}" type="presParOf" srcId="{A9460A3B-43A6-47D1-952B-B290CDAD16F2}" destId="{1D8E8174-DFDA-42B6-9EB2-3B0E855735C2}" srcOrd="1" destOrd="0" presId="urn:microsoft.com/office/officeart/2005/8/layout/process4"/>
    <dgm:cxn modelId="{5F051867-FF0E-41C3-B1D9-1D387460DA3E}" type="presParOf" srcId="{A9460A3B-43A6-47D1-952B-B290CDAD16F2}" destId="{AE5FE144-BDFD-4254-8660-553AC1AE0EFA}" srcOrd="2" destOrd="0" presId="urn:microsoft.com/office/officeart/2005/8/layout/process4"/>
    <dgm:cxn modelId="{5FD9CD8F-CCB4-4B9C-B039-9AF26F50B036}" type="presParOf" srcId="{AE5FE144-BDFD-4254-8660-553AC1AE0EFA}" destId="{4C01C525-3C8F-4911-8211-E48B8F432673}" srcOrd="0" destOrd="0" presId="urn:microsoft.com/office/officeart/2005/8/layout/process4"/>
    <dgm:cxn modelId="{0C340523-F4C3-4818-94EF-D1F3DCF1D302}" type="presParOf" srcId="{A9460A3B-43A6-47D1-952B-B290CDAD16F2}" destId="{3F16C262-9773-4E33-BE54-3837B1570B8B}" srcOrd="3" destOrd="0" presId="urn:microsoft.com/office/officeart/2005/8/layout/process4"/>
    <dgm:cxn modelId="{6CF69598-9EA3-4F66-A5F3-AF15BC783023}" type="presParOf" srcId="{A9460A3B-43A6-47D1-952B-B290CDAD16F2}" destId="{4F4B9B6A-95B4-44F8-9CF6-6C6655F8A36D}" srcOrd="4" destOrd="0" presId="urn:microsoft.com/office/officeart/2005/8/layout/process4"/>
    <dgm:cxn modelId="{FB0F59E3-7641-4F3D-BF51-EA5A067D7165}" type="presParOf" srcId="{4F4B9B6A-95B4-44F8-9CF6-6C6655F8A36D}" destId="{E4544244-3E3D-4AF5-A056-998EE041788F}" srcOrd="0" destOrd="0" presId="urn:microsoft.com/office/officeart/2005/8/layout/process4"/>
    <dgm:cxn modelId="{6E6CC3D4-4FFF-459F-8B10-65D8AA2AF2A8}" type="presParOf" srcId="{A9460A3B-43A6-47D1-952B-B290CDAD16F2}" destId="{933DFA56-A69B-46B5-B24C-788C508E1F1C}" srcOrd="5" destOrd="0" presId="urn:microsoft.com/office/officeart/2005/8/layout/process4"/>
    <dgm:cxn modelId="{F3521198-EE91-4B76-A5D1-0DDB9DD3E2EF}" type="presParOf" srcId="{A9460A3B-43A6-47D1-952B-B290CDAD16F2}" destId="{4D7528EF-2DE3-436D-856F-1565DB6AF231}" srcOrd="6" destOrd="0" presId="urn:microsoft.com/office/officeart/2005/8/layout/process4"/>
    <dgm:cxn modelId="{36F3DADB-EE4D-4FCA-9A15-DE38902ED761}" type="presParOf" srcId="{4D7528EF-2DE3-436D-856F-1565DB6AF231}" destId="{DF042B21-79B1-4C85-81F8-4CB9C34C5634}" srcOrd="0" destOrd="0" presId="urn:microsoft.com/office/officeart/2005/8/layout/process4"/>
    <dgm:cxn modelId="{D720C85A-C2D9-4F41-9654-0557B47019E3}" type="presParOf" srcId="{A9460A3B-43A6-47D1-952B-B290CDAD16F2}" destId="{4D225205-D08E-4D9B-BC2C-766948E4795E}" srcOrd="7" destOrd="0" presId="urn:microsoft.com/office/officeart/2005/8/layout/process4"/>
    <dgm:cxn modelId="{7B2CC357-3802-4822-8749-60BB785C60FD}" type="presParOf" srcId="{A9460A3B-43A6-47D1-952B-B290CDAD16F2}" destId="{FB6FEF7A-ACEF-4BC6-851F-D739305FFFB9}" srcOrd="8" destOrd="0" presId="urn:microsoft.com/office/officeart/2005/8/layout/process4"/>
    <dgm:cxn modelId="{4E101F28-D9BA-41FD-9807-6D1DC6C3498B}" type="presParOf" srcId="{FB6FEF7A-ACEF-4BC6-851F-D739305FFFB9}" destId="{9791E56A-439C-4B58-AE9D-BA1225012DD6}" srcOrd="0" destOrd="0" presId="urn:microsoft.com/office/officeart/2005/8/layout/process4"/>
    <dgm:cxn modelId="{BF1E6CEE-56C3-4D33-953B-DE86F41375BA}" type="presParOf" srcId="{A9460A3B-43A6-47D1-952B-B290CDAD16F2}" destId="{C249BC5A-A548-4C30-B8D2-0CB12CF0BC11}" srcOrd="9" destOrd="0" presId="urn:microsoft.com/office/officeart/2005/8/layout/process4"/>
    <dgm:cxn modelId="{F7249054-4F92-4C5E-96A2-A01AE34F157B}" type="presParOf" srcId="{A9460A3B-43A6-47D1-952B-B290CDAD16F2}" destId="{4D5A5137-9221-4FE9-9685-103266D900D9}" srcOrd="10" destOrd="0" presId="urn:microsoft.com/office/officeart/2005/8/layout/process4"/>
    <dgm:cxn modelId="{E5A2AC64-F384-4EE7-B36F-F9485F640B1D}" type="presParOf" srcId="{4D5A5137-9221-4FE9-9685-103266D900D9}" destId="{46A23ED5-0484-4698-B36C-469481350AA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90B43-F164-6144-A68F-D46BF8143D69}">
      <dsp:nvSpPr>
        <dsp:cNvPr id="0" name=""/>
        <dsp:cNvSpPr/>
      </dsp:nvSpPr>
      <dsp:spPr>
        <a:xfrm>
          <a:off x="0" y="3165532"/>
          <a:ext cx="2273769" cy="41525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i="0" u="none" kern="1200" dirty="0"/>
            <a:t>Interpret Hypothesis Results</a:t>
          </a:r>
          <a:endParaRPr lang="en-IN" sz="1200" b="1" kern="1200" dirty="0"/>
        </a:p>
      </dsp:txBody>
      <dsp:txXfrm>
        <a:off x="0" y="3165532"/>
        <a:ext cx="2273769" cy="415252"/>
      </dsp:txXfrm>
    </dsp:sp>
    <dsp:sp modelId="{4C01C525-3C8F-4911-8211-E48B8F432673}">
      <dsp:nvSpPr>
        <dsp:cNvPr id="0" name=""/>
        <dsp:cNvSpPr/>
      </dsp:nvSpPr>
      <dsp:spPr>
        <a:xfrm rot="10800000">
          <a:off x="0" y="2531409"/>
          <a:ext cx="2273769" cy="638657"/>
        </a:xfrm>
        <a:prstGeom prst="upArrowCallout">
          <a:avLst/>
        </a:prstGeom>
        <a:gradFill rotWithShape="0">
          <a:gsLst>
            <a:gs pos="0">
              <a:schemeClr val="accent3">
                <a:hueOff val="151456"/>
                <a:satOff val="1981"/>
                <a:lumOff val="-2431"/>
                <a:alphaOff val="0"/>
                <a:satMod val="103000"/>
                <a:lumMod val="102000"/>
                <a:tint val="94000"/>
              </a:schemeClr>
            </a:gs>
            <a:gs pos="50000">
              <a:schemeClr val="accent3">
                <a:hueOff val="151456"/>
                <a:satOff val="1981"/>
                <a:lumOff val="-2431"/>
                <a:alphaOff val="0"/>
                <a:satMod val="110000"/>
                <a:lumMod val="100000"/>
                <a:shade val="100000"/>
              </a:schemeClr>
            </a:gs>
            <a:gs pos="100000">
              <a:schemeClr val="accent3">
                <a:hueOff val="151456"/>
                <a:satOff val="1981"/>
                <a:lumOff val="-2431"/>
                <a:alphaOff val="0"/>
                <a:lumMod val="99000"/>
                <a:satMod val="120000"/>
                <a:shade val="78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smtClean="0"/>
            <a:t>Testing</a:t>
          </a:r>
          <a:endParaRPr lang="en-IN" sz="1200" b="1" kern="1200" dirty="0"/>
        </a:p>
      </dsp:txBody>
      <dsp:txXfrm rot="10800000">
        <a:off x="0" y="2531409"/>
        <a:ext cx="2273769" cy="414980"/>
      </dsp:txXfrm>
    </dsp:sp>
    <dsp:sp modelId="{E4544244-3E3D-4AF5-A056-998EE041788F}">
      <dsp:nvSpPr>
        <dsp:cNvPr id="0" name=""/>
        <dsp:cNvSpPr/>
      </dsp:nvSpPr>
      <dsp:spPr>
        <a:xfrm rot="10800000">
          <a:off x="0" y="1898980"/>
          <a:ext cx="2273769" cy="638657"/>
        </a:xfrm>
        <a:prstGeom prst="upArrowCallout">
          <a:avLst/>
        </a:prstGeom>
        <a:gradFill rotWithShape="0">
          <a:gsLst>
            <a:gs pos="0">
              <a:schemeClr val="accent3">
                <a:hueOff val="302912"/>
                <a:satOff val="3961"/>
                <a:lumOff val="-4862"/>
                <a:alphaOff val="0"/>
                <a:satMod val="103000"/>
                <a:lumMod val="102000"/>
                <a:tint val="94000"/>
              </a:schemeClr>
            </a:gs>
            <a:gs pos="50000">
              <a:schemeClr val="accent3">
                <a:hueOff val="302912"/>
                <a:satOff val="3961"/>
                <a:lumOff val="-4862"/>
                <a:alphaOff val="0"/>
                <a:satMod val="110000"/>
                <a:lumMod val="100000"/>
                <a:shade val="100000"/>
              </a:schemeClr>
            </a:gs>
            <a:gs pos="100000">
              <a:schemeClr val="accent3">
                <a:hueOff val="302912"/>
                <a:satOff val="3961"/>
                <a:lumOff val="-4862"/>
                <a:alphaOff val="0"/>
                <a:lumMod val="99000"/>
                <a:satMod val="120000"/>
                <a:shade val="78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smtClean="0"/>
            <a:t>Analysis</a:t>
          </a:r>
          <a:endParaRPr lang="en-IN" sz="1200" b="1" kern="1200" dirty="0"/>
        </a:p>
      </dsp:txBody>
      <dsp:txXfrm rot="10800000">
        <a:off x="0" y="1898980"/>
        <a:ext cx="2273769" cy="414980"/>
      </dsp:txXfrm>
    </dsp:sp>
    <dsp:sp modelId="{DF042B21-79B1-4C85-81F8-4CB9C34C5634}">
      <dsp:nvSpPr>
        <dsp:cNvPr id="0" name=""/>
        <dsp:cNvSpPr/>
      </dsp:nvSpPr>
      <dsp:spPr>
        <a:xfrm rot="10800000">
          <a:off x="0" y="1263032"/>
          <a:ext cx="2273769" cy="638657"/>
        </a:xfrm>
        <a:prstGeom prst="upArrowCallout">
          <a:avLst/>
        </a:prstGeom>
        <a:gradFill rotWithShape="0">
          <a:gsLst>
            <a:gs pos="0">
              <a:schemeClr val="accent3">
                <a:hueOff val="454368"/>
                <a:satOff val="5942"/>
                <a:lumOff val="-7294"/>
                <a:alphaOff val="0"/>
                <a:satMod val="103000"/>
                <a:lumMod val="102000"/>
                <a:tint val="94000"/>
              </a:schemeClr>
            </a:gs>
            <a:gs pos="50000">
              <a:schemeClr val="accent3">
                <a:hueOff val="454368"/>
                <a:satOff val="5942"/>
                <a:lumOff val="-7294"/>
                <a:alphaOff val="0"/>
                <a:satMod val="110000"/>
                <a:lumMod val="100000"/>
                <a:shade val="100000"/>
              </a:schemeClr>
            </a:gs>
            <a:gs pos="100000">
              <a:schemeClr val="accent3">
                <a:hueOff val="454368"/>
                <a:satOff val="5942"/>
                <a:lumOff val="-7294"/>
                <a:alphaOff val="0"/>
                <a:lumMod val="99000"/>
                <a:satMod val="120000"/>
                <a:shade val="78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smtClean="0"/>
            <a:t>Histograms</a:t>
          </a:r>
          <a:endParaRPr lang="en-IN" sz="1200" b="0" kern="1200" dirty="0"/>
        </a:p>
      </dsp:txBody>
      <dsp:txXfrm rot="10800000">
        <a:off x="0" y="1263032"/>
        <a:ext cx="2273769" cy="414980"/>
      </dsp:txXfrm>
    </dsp:sp>
    <dsp:sp modelId="{9791E56A-439C-4B58-AE9D-BA1225012DD6}">
      <dsp:nvSpPr>
        <dsp:cNvPr id="0" name=""/>
        <dsp:cNvSpPr/>
      </dsp:nvSpPr>
      <dsp:spPr>
        <a:xfrm rot="10800000">
          <a:off x="0" y="634122"/>
          <a:ext cx="2273769" cy="638657"/>
        </a:xfrm>
        <a:prstGeom prst="upArrowCallout">
          <a:avLst/>
        </a:prstGeom>
        <a:gradFill rotWithShape="0">
          <a:gsLst>
            <a:gs pos="0">
              <a:schemeClr val="accent3">
                <a:hueOff val="605823"/>
                <a:satOff val="7922"/>
                <a:lumOff val="-9725"/>
                <a:alphaOff val="0"/>
                <a:satMod val="103000"/>
                <a:lumMod val="102000"/>
                <a:tint val="94000"/>
              </a:schemeClr>
            </a:gs>
            <a:gs pos="50000">
              <a:schemeClr val="accent3">
                <a:hueOff val="605823"/>
                <a:satOff val="7922"/>
                <a:lumOff val="-9725"/>
                <a:alphaOff val="0"/>
                <a:satMod val="110000"/>
                <a:lumMod val="100000"/>
                <a:shade val="100000"/>
              </a:schemeClr>
            </a:gs>
            <a:gs pos="100000">
              <a:schemeClr val="accent3">
                <a:hueOff val="605823"/>
                <a:satOff val="7922"/>
                <a:lumOff val="-9725"/>
                <a:alphaOff val="0"/>
                <a:lumMod val="99000"/>
                <a:satMod val="120000"/>
                <a:shade val="78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smtClean="0"/>
            <a:t>Location Risk Categories</a:t>
          </a:r>
          <a:endParaRPr lang="en-IN" sz="1200" b="0" kern="1200" dirty="0"/>
        </a:p>
      </dsp:txBody>
      <dsp:txXfrm rot="10800000">
        <a:off x="0" y="634122"/>
        <a:ext cx="2273769" cy="414980"/>
      </dsp:txXfrm>
    </dsp:sp>
    <dsp:sp modelId="{46A23ED5-0484-4698-B36C-469481350AAA}">
      <dsp:nvSpPr>
        <dsp:cNvPr id="0" name=""/>
        <dsp:cNvSpPr/>
      </dsp:nvSpPr>
      <dsp:spPr>
        <a:xfrm rot="10800000">
          <a:off x="0" y="0"/>
          <a:ext cx="2273769" cy="638657"/>
        </a:xfrm>
        <a:prstGeom prst="upArrowCallout">
          <a:avLst/>
        </a:prstGeom>
        <a:gradFill rotWithShape="0">
          <a:gsLst>
            <a:gs pos="0">
              <a:schemeClr val="accent3">
                <a:hueOff val="757279"/>
                <a:satOff val="9903"/>
                <a:lumOff val="-12156"/>
                <a:alphaOff val="0"/>
                <a:satMod val="103000"/>
                <a:lumMod val="102000"/>
                <a:tint val="94000"/>
              </a:schemeClr>
            </a:gs>
            <a:gs pos="50000">
              <a:schemeClr val="accent3">
                <a:hueOff val="757279"/>
                <a:satOff val="9903"/>
                <a:lumOff val="-12156"/>
                <a:alphaOff val="0"/>
                <a:satMod val="110000"/>
                <a:lumMod val="100000"/>
                <a:shade val="100000"/>
              </a:schemeClr>
            </a:gs>
            <a:gs pos="100000">
              <a:schemeClr val="accent3">
                <a:hueOff val="757279"/>
                <a:satOff val="9903"/>
                <a:lumOff val="-12156"/>
                <a:alphaOff val="0"/>
                <a:lumMod val="99000"/>
                <a:satMod val="120000"/>
                <a:shade val="78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smtClean="0"/>
            <a:t>Objective</a:t>
          </a:r>
          <a:endParaRPr lang="en-IN" sz="1200" b="0" kern="1200" dirty="0"/>
        </a:p>
      </dsp:txBody>
      <dsp:txXfrm rot="10800000">
        <a:off x="0" y="0"/>
        <a:ext cx="2273769" cy="4149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EFDDA8-7E7D-484C-BCAB-A39A547B47D2}"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86B52-2F9C-564D-9E2B-31E2BC8F59A5}" type="slidenum">
              <a:rPr lang="en-US" smtClean="0"/>
              <a:t>‹#›</a:t>
            </a:fld>
            <a:endParaRPr lang="en-US" dirty="0"/>
          </a:p>
        </p:txBody>
      </p:sp>
    </p:spTree>
    <p:extLst>
      <p:ext uri="{BB962C8B-B14F-4D97-AF65-F5344CB8AC3E}">
        <p14:creationId xmlns:p14="http://schemas.microsoft.com/office/powerpoint/2010/main" val="1707392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374151"/>
                </a:solidFill>
                <a:effectLst/>
                <a:latin typeface="Söhne"/>
              </a:rPr>
              <a:t>Good Morning, Everyone. Today, I'll be presenting </a:t>
            </a:r>
            <a:r>
              <a:rPr lang="en-US" b="0" i="0" u="none" strike="noStrike" dirty="0" smtClean="0">
                <a:solidFill>
                  <a:srgbClr val="374151"/>
                </a:solidFill>
                <a:effectLst/>
                <a:latin typeface="Söhne"/>
              </a:rPr>
              <a:t>a telecom data analysis</a:t>
            </a:r>
            <a:r>
              <a:rPr lang="en-US" b="0" i="0" u="none" strike="noStrike" baseline="0" dirty="0" smtClean="0">
                <a:solidFill>
                  <a:srgbClr val="374151"/>
                </a:solidFill>
                <a:effectLst/>
                <a:latin typeface="Söhne"/>
              </a:rPr>
              <a:t> done </a:t>
            </a:r>
            <a:r>
              <a:rPr lang="en-US" b="0" i="0" u="none" strike="noStrike" baseline="0" dirty="0" smtClean="0">
                <a:solidFill>
                  <a:srgbClr val="374151"/>
                </a:solidFill>
                <a:effectLst/>
                <a:latin typeface="Söhne"/>
              </a:rPr>
              <a:t>on </a:t>
            </a:r>
            <a:r>
              <a:rPr lang="en-US" b="0" i="0" u="none" strike="noStrike" baseline="0" dirty="0" smtClean="0">
                <a:solidFill>
                  <a:srgbClr val="374151"/>
                </a:solidFill>
                <a:effectLst/>
                <a:latin typeface="Söhne"/>
              </a:rPr>
              <a:t>SwiftCom, a </a:t>
            </a:r>
            <a:r>
              <a:rPr lang="en-US" b="0" i="0" u="none" strike="noStrike" baseline="0" dirty="0" smtClean="0">
                <a:solidFill>
                  <a:srgbClr val="374151"/>
                </a:solidFill>
                <a:effectLst/>
                <a:latin typeface="Söhne"/>
              </a:rPr>
              <a:t>telecom service company</a:t>
            </a:r>
            <a:r>
              <a:rPr lang="en-US" b="0" i="0" u="none" strike="noStrike" baseline="0" dirty="0" smtClean="0">
                <a:solidFill>
                  <a:srgbClr val="374151"/>
                </a:solidFill>
                <a:effectLst/>
                <a:latin typeface="Söhne"/>
              </a:rPr>
              <a:t>.</a:t>
            </a:r>
            <a:endParaRPr lang="en-US" b="0" i="0" u="none" strike="noStrike" dirty="0">
              <a:solidFill>
                <a:srgbClr val="374151"/>
              </a:solidFill>
              <a:effectLst/>
              <a:latin typeface="Söhne"/>
            </a:endParaRPr>
          </a:p>
          <a:p>
            <a:r>
              <a:rPr lang="en-US" b="0" i="0" u="none" strike="noStrike" dirty="0" smtClean="0">
                <a:solidFill>
                  <a:srgbClr val="374151"/>
                </a:solidFill>
                <a:effectLst/>
                <a:latin typeface="Söhne"/>
              </a:rPr>
              <a:t>The</a:t>
            </a:r>
            <a:r>
              <a:rPr lang="en-US" b="0" i="0" u="none" strike="noStrike" baseline="0" dirty="0" smtClean="0">
                <a:solidFill>
                  <a:srgbClr val="374151"/>
                </a:solidFill>
                <a:effectLst/>
                <a:latin typeface="Söhne"/>
              </a:rPr>
              <a:t> </a:t>
            </a:r>
            <a:r>
              <a:rPr lang="en-US" b="0" i="0" u="none" strike="noStrike" dirty="0" smtClean="0">
                <a:solidFill>
                  <a:srgbClr val="374151"/>
                </a:solidFill>
                <a:effectLst/>
                <a:latin typeface="Söhne"/>
              </a:rPr>
              <a:t>primary </a:t>
            </a:r>
            <a:r>
              <a:rPr lang="en-US" b="0" i="0" u="none" strike="noStrike" dirty="0">
                <a:solidFill>
                  <a:srgbClr val="374151"/>
                </a:solidFill>
                <a:effectLst/>
                <a:latin typeface="Söhne"/>
              </a:rPr>
              <a:t>goal is to gain insights into </a:t>
            </a:r>
            <a:r>
              <a:rPr lang="en-US" b="0" i="0" u="none" strike="noStrike" dirty="0" smtClean="0">
                <a:solidFill>
                  <a:srgbClr val="374151"/>
                </a:solidFill>
                <a:effectLst/>
                <a:latin typeface="Söhne"/>
              </a:rPr>
              <a:t>the customer base and also to understand how</a:t>
            </a:r>
            <a:r>
              <a:rPr lang="en-US" b="0" i="0" u="none" strike="noStrike" baseline="0" dirty="0" smtClean="0">
                <a:solidFill>
                  <a:srgbClr val="374151"/>
                </a:solidFill>
                <a:effectLst/>
                <a:latin typeface="Söhne"/>
              </a:rPr>
              <a:t> to improve the service quality.</a:t>
            </a:r>
            <a:endParaRPr lang="en-US"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68386B52-2F9C-564D-9E2B-31E2BC8F59A5}" type="slidenum">
              <a:rPr lang="en-US" smtClean="0"/>
              <a:t>1</a:t>
            </a:fld>
            <a:endParaRPr lang="en-US"/>
          </a:p>
        </p:txBody>
      </p:sp>
    </p:spTree>
    <p:extLst>
      <p:ext uri="{BB962C8B-B14F-4D97-AF65-F5344CB8AC3E}">
        <p14:creationId xmlns:p14="http://schemas.microsoft.com/office/powerpoint/2010/main" val="1575556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2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The provided code expertly analyses the dataset, exploring the relationship between customer location risk and monthly tariffs. It loads the data into a Pandas Data Frame and extracts unique location risk categories, allowing for segmentation. For each category, it calculates key statistics and generates histograms to visualize tariff distribution. The code also filters data to isolate high-risk regions and conducts a t-test to assess ARPU differences. It creates a bar chart for clear visualization. These manipulations provide insights for data-driven decisions. In the analysis, the code loads data, filters for high-risk regions, computes ARPU, and conducts a t-test, resulting in a bar chart to compare ARPU. These steps enable a comprehensive exploration of network instability's impact on revenue. In the </a:t>
            </a:r>
            <a:r>
              <a:rPr lang="en-IN" sz="1200" kern="1200" dirty="0" err="1" smtClean="0">
                <a:solidFill>
                  <a:schemeClr val="tx1"/>
                </a:solidFill>
                <a:effectLst/>
                <a:latin typeface="+mn-lt"/>
                <a:ea typeface="+mn-ea"/>
                <a:cs typeface="+mn-cs"/>
              </a:rPr>
              <a:t>QoE</a:t>
            </a:r>
            <a:r>
              <a:rPr lang="en-IN" sz="1200" kern="1200" dirty="0" smtClean="0">
                <a:solidFill>
                  <a:schemeClr val="tx1"/>
                </a:solidFill>
                <a:effectLst/>
                <a:latin typeface="+mn-lt"/>
                <a:ea typeface="+mn-ea"/>
                <a:cs typeface="+mn-cs"/>
              </a:rPr>
              <a:t> analysis, the code performs ANOVA tests to compare scores across contract durations and location risk levels. It uses the dataset as is, minimizing alterations to assess </a:t>
            </a:r>
            <a:r>
              <a:rPr lang="en-IN" sz="1200" kern="1200" dirty="0" err="1" smtClean="0">
                <a:solidFill>
                  <a:schemeClr val="tx1"/>
                </a:solidFill>
                <a:effectLst/>
                <a:latin typeface="+mn-lt"/>
                <a:ea typeface="+mn-ea"/>
                <a:cs typeface="+mn-cs"/>
              </a:rPr>
              <a:t>QoE</a:t>
            </a:r>
            <a:r>
              <a:rPr lang="en-IN" sz="1200" kern="1200" dirty="0" smtClean="0">
                <a:solidFill>
                  <a:schemeClr val="tx1"/>
                </a:solidFill>
                <a:effectLst/>
                <a:latin typeface="+mn-lt"/>
                <a:ea typeface="+mn-ea"/>
                <a:cs typeface="+mn-cs"/>
              </a:rPr>
              <a:t> variations due to these factors. This data-driven approach informs network performance and customer experience insights while preserving data integrity.</a:t>
            </a:r>
          </a:p>
          <a:p>
            <a:pPr marL="0" marR="0" algn="just">
              <a:lnSpc>
                <a:spcPct val="200000"/>
              </a:lnSpc>
              <a:spcBef>
                <a:spcPts val="0"/>
              </a:spcBef>
              <a:spcAft>
                <a:spcPts val="0"/>
              </a:spcAft>
            </a:pP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2110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just">
              <a:lnSpc>
                <a:spcPct val="2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3617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1639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smtClean="0"/>
          </a:p>
          <a:p>
            <a:pPr algn="l"/>
            <a:endParaRPr lang="en-US"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4041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smtClean="0">
                <a:solidFill>
                  <a:srgbClr val="374151"/>
                </a:solidFill>
                <a:effectLst/>
                <a:latin typeface="Söhne"/>
              </a:rPr>
              <a:t>Based on the customer data analysis, this table can be devised</a:t>
            </a:r>
            <a:r>
              <a:rPr lang="en-US" b="0" i="0" u="none" strike="noStrike" baseline="0" dirty="0" smtClean="0">
                <a:solidFill>
                  <a:srgbClr val="374151"/>
                </a:solidFill>
                <a:effectLst/>
                <a:latin typeface="Söhne"/>
              </a:rPr>
              <a:t> to have a quick view on the customer base of SwiftCom</a:t>
            </a:r>
            <a:endParaRPr lang="en-US"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3330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smtClean="0">
                <a:latin typeface="Times New Roman" panose="02020603050405020304" pitchFamily="18" charset="0"/>
                <a:ea typeface="Calibri" panose="020F0502020204030204" pitchFamily="34" charset="0"/>
                <a:cs typeface="Times New Roman" panose="02020603050405020304" pitchFamily="18" charset="0"/>
              </a:rPr>
              <a:t>In the "POSTPAID" plan, with 756 customers, the average monthly spending is approximately $189.13, with moderate spending variability (standard deviation of $95.43). Spending ranges from $77.00 to $898.00, with the 25th percentile at $122.00 and the 75th percentile at $220.25. Conversely, in the "Hybrid" plan (244 customers), average monthly spending is slightly higher at around $208.89, with greater spending variability (higher standard deviation of $126.38). Spending in the "Hybrid" plan varies from $70.00 to $1166.00, with the 25th percentile at $128.00 and the 75th percentile at $246.00.</a:t>
            </a:r>
            <a:endParaRPr lang="en-US" sz="1800" dirty="0" smtClean="0"/>
          </a:p>
          <a:p>
            <a:pPr algn="l">
              <a:buFont typeface="+mj-lt"/>
              <a:buAutoNum type="arabicPeriod"/>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6428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eaLnBrk="0" hangingPunct="0"/>
            <a:r>
              <a:rPr lang="en-US" sz="1800" dirty="0" smtClean="0">
                <a:latin typeface="Times New Roman" panose="02020603050405020304" pitchFamily="18" charset="0"/>
                <a:ea typeface="Calibri" panose="020F0502020204030204" pitchFamily="34" charset="0"/>
                <a:cs typeface="Times New Roman" panose="02020603050405020304" pitchFamily="18" charset="0"/>
              </a:rPr>
              <a:t>DRQ2: The geographic distribution of customer satisfaction levels highlights significant variations, with the "Mid" region experiencing notably higher satisfaction with a mean Quality of Experience (</a:t>
            </a:r>
            <a:r>
              <a:rPr lang="en-US" sz="1800" dirty="0" err="1" smtClean="0">
                <a:latin typeface="Times New Roman" panose="02020603050405020304" pitchFamily="18" charset="0"/>
                <a:ea typeface="Calibri" panose="020F0502020204030204" pitchFamily="34" charset="0"/>
                <a:cs typeface="Times New Roman" panose="02020603050405020304" pitchFamily="18" charset="0"/>
              </a:rPr>
              <a:t>QoE</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 score of approximately 4.292163 and the "High" region showing notably lower satisfaction levels, with an average </a:t>
            </a:r>
            <a:r>
              <a:rPr lang="en-US" sz="1800" dirty="0" err="1" smtClean="0">
                <a:latin typeface="Times New Roman" panose="02020603050405020304" pitchFamily="18" charset="0"/>
                <a:ea typeface="Calibri" panose="020F0502020204030204" pitchFamily="34" charset="0"/>
                <a:cs typeface="Times New Roman" panose="02020603050405020304" pitchFamily="18" charset="0"/>
              </a:rPr>
              <a:t>QoE</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 score of approximately 4.274001 satisfaction. This suggests that there may be factors or challenges specific to the "High" region that are impacting customer satisfaction negatively</a:t>
            </a:r>
            <a:r>
              <a:rPr lang="en-US" sz="1800" dirty="0" smtClean="0">
                <a:latin typeface="Calibri" panose="020F0502020204030204" pitchFamily="34" charset="0"/>
                <a:ea typeface="Calibri" panose="020F0502020204030204" pitchFamily="34" charset="0"/>
                <a:cs typeface="Times New Roman" panose="02020603050405020304" pitchFamily="18" charset="0"/>
              </a:rPr>
              <a:t>.</a:t>
            </a:r>
            <a:endParaRPr lang="en-US" sz="1800" dirty="0" smtClean="0"/>
          </a:p>
          <a:p>
            <a:pPr lvl="0" defTabSz="914400" eaLnBrk="0" hangingPunct="0"/>
            <a:endParaRPr lang="en-US" sz="1800" dirty="0" smtClean="0">
              <a:latin typeface="Arial" panose="020B0604020202020204" pitchFamily="34" charset="0"/>
            </a:endParaRPr>
          </a:p>
          <a:p>
            <a:pPr marL="0" marR="0" indent="457200" algn="just">
              <a:lnSpc>
                <a:spcPct val="2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3949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eaLnBrk="0" hangingPunct="0"/>
            <a:r>
              <a:rPr lang="en-US" sz="1800" dirty="0" smtClean="0">
                <a:latin typeface="Times New Roman" panose="02020603050405020304" pitchFamily="18" charset="0"/>
                <a:ea typeface="Calibri" panose="020F0502020204030204" pitchFamily="34" charset="0"/>
                <a:cs typeface="Times New Roman" panose="02020603050405020304" pitchFamily="18" charset="0"/>
              </a:rPr>
              <a:t>The analysis underscores significant disparities in payment behavior across different demographic groups. Female students are more likely to experience payment delays with an average delinquency rate of approximately 1.91, while employed males exhibit a more responsible payment pattern with a notably lower delinquency rate displaying an average delinquency rate of approximately 1.26</a:t>
            </a:r>
            <a:endParaRPr lang="en-US" sz="1800" dirty="0" smtClean="0"/>
          </a:p>
          <a:p>
            <a:pPr lvl="0" defTabSz="914400" eaLnBrk="0" hangingPunct="0"/>
            <a:endParaRPr lang="en-US" sz="1800" dirty="0" smtClean="0">
              <a:latin typeface="Arial" panose="020B0604020202020204" pitchFamily="34" charset="0"/>
            </a:endParaRPr>
          </a:p>
          <a:p>
            <a:pPr marL="0" marR="0" indent="457200" algn="just">
              <a:lnSpc>
                <a:spcPct val="2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388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eaLnBrk="0" hangingPunct="0"/>
            <a:r>
              <a:rPr lang="en-US" sz="1200" dirty="0" smtClean="0">
                <a:latin typeface="Times New Roman" panose="02020603050405020304" pitchFamily="18" charset="0"/>
                <a:ea typeface="Calibri" panose="020F0502020204030204" pitchFamily="34" charset="0"/>
                <a:cs typeface="Times New Roman" panose="02020603050405020304" pitchFamily="18" charset="0"/>
              </a:rPr>
              <a:t>The summary of monthly tariffs across customer location risk categories reveals distinct patterns. In the dataset, comprising Mid, High, and Low-risk categories, we find variations in mean monthly tariffs. Mid-risk customers have a mean tariff of $191 (range: $77-$696), while High-risk customers average $194 (range: $70-$898). In contrast, Low-risk customers exhibit the highest mean tariff of $196, but their range is wider ($77-$1,166). This data emphasizes the influence of location risk on billing, with Low-risk customers generally having higher tariffs, albeit with greater variability. Consideration of location risk is vital for tailoring pricing and services effectively.</a:t>
            </a:r>
            <a:endParaRPr lang="en-US" sz="1200" dirty="0" smtClean="0"/>
          </a:p>
          <a:p>
            <a:pPr lvl="0" defTabSz="914400" eaLnBrk="0" hangingPunct="0"/>
            <a:endParaRPr lang="en-US" sz="1200" dirty="0" smtClean="0">
              <a:latin typeface="Arial" panose="020B0604020202020204" pitchFamily="34" charset="0"/>
            </a:endParaRPr>
          </a:p>
          <a:p>
            <a:pPr algn="l"/>
            <a:endParaRPr lang="en-US"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3308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ea typeface="Calibri" panose="020F0502020204030204" pitchFamily="34" charset="0"/>
                <a:cs typeface="Times New Roman" panose="02020603050405020304" pitchFamily="18" charset="0"/>
              </a:rPr>
              <a:t>The t-statistic for this analysis is approximately -0.402, and the corresponding p-value is approximately 0.688. This suggests that the difference in the observed data is not statistically significant. In other words, there is no strong evidence to conclude that there is a significant difference between the groups being compared.</a:t>
            </a:r>
            <a:endParaRPr lang="en-US" sz="1200" dirty="0" smtClean="0"/>
          </a:p>
          <a:p>
            <a:pPr algn="l"/>
            <a:endParaRPr lang="en-US"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0165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SwiftCom</a:t>
            </a:r>
            <a:r>
              <a:rPr lang="en-IN" dirty="0" smtClean="0"/>
              <a:t> communications is a hypothetical telecom company providing services like Voice Services which includes traditional landline and mobile phone services, allowing customers to make voice calls locally, nationally, and internationally. </a:t>
            </a:r>
          </a:p>
          <a:p>
            <a:r>
              <a:rPr lang="en-IN" dirty="0" smtClean="0"/>
              <a:t>Its services also covers a wide range of data services which includes providing internet access, both wired and wireless, for both residential and business customers. </a:t>
            </a:r>
          </a:p>
          <a:p>
            <a:r>
              <a:rPr lang="en-IN" dirty="0" smtClean="0"/>
              <a:t>SMS and messaging services also comes under its area of service. </a:t>
            </a:r>
          </a:p>
          <a:p>
            <a:r>
              <a:rPr lang="en-IN" dirty="0" smtClean="0"/>
              <a:t>It also focuses on its network infrastructure which is considered as a critical function of telecom companies to maintain a high level of service quality by monitoring network performance and addressing issues promptly. </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solidFill>
                  <a:schemeClr val="bg2"/>
                </a:solidFill>
                <a:latin typeface="Times New Roman" panose="02020603050405020304" pitchFamily="18" charset="0"/>
                <a:cs typeface="Times New Roman" panose="02020603050405020304" pitchFamily="18" charset="0"/>
              </a:rPr>
              <a:t>A</a:t>
            </a:r>
            <a:r>
              <a:rPr lang="en-IN" sz="1200" baseline="0" dirty="0" smtClean="0">
                <a:solidFill>
                  <a:schemeClr val="bg2"/>
                </a:solidFill>
                <a:latin typeface="Times New Roman" panose="02020603050405020304" pitchFamily="18" charset="0"/>
                <a:cs typeface="Times New Roman" panose="02020603050405020304" pitchFamily="18" charset="0"/>
              </a:rPr>
              <a:t> wide</a:t>
            </a:r>
            <a:r>
              <a:rPr lang="en-IN" sz="1200" dirty="0" smtClean="0">
                <a:solidFill>
                  <a:schemeClr val="bg2"/>
                </a:solidFill>
                <a:latin typeface="Times New Roman" panose="02020603050405020304" pitchFamily="18" charset="0"/>
                <a:cs typeface="Times New Roman" panose="02020603050405020304" pitchFamily="18" charset="0"/>
              </a:rPr>
              <a:t> range of challenges and opportunities need to be addressed for the benefit of the telecommunications service provider industry.</a:t>
            </a:r>
            <a:endParaRPr lang="en-IN" dirty="0" smtClean="0"/>
          </a:p>
          <a:p>
            <a:r>
              <a:rPr lang="en-IN" dirty="0" smtClean="0"/>
              <a:t>This research was conducted by considering a set of Descriptive Research Questions (DRQ) and Quantitative Research Questions (QRQ) centrally based on the above research problem to analyse the customer base, issues faced by them and eventually work towards the improvement of the service quality.</a:t>
            </a:r>
          </a:p>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1700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eaLnBrk="0" hangingPunct="0"/>
            <a:r>
              <a:rPr lang="en-US" sz="1200" dirty="0" smtClean="0">
                <a:latin typeface="Times New Roman" panose="02020603050405020304" pitchFamily="18" charset="0"/>
                <a:ea typeface="Calibri" panose="020F0502020204030204" pitchFamily="34" charset="0"/>
                <a:cs typeface="Times New Roman" panose="02020603050405020304" pitchFamily="18" charset="0"/>
              </a:rPr>
              <a:t>QRQ3: The ANOVA tests conducted to examine the relationships between "Contract Duration vs. </a:t>
            </a:r>
            <a:r>
              <a:rPr lang="en-US" sz="1200" dirty="0" err="1" smtClean="0">
                <a:latin typeface="Times New Roman" panose="02020603050405020304" pitchFamily="18" charset="0"/>
                <a:ea typeface="Calibri" panose="020F0502020204030204" pitchFamily="34" charset="0"/>
                <a:cs typeface="Times New Roman" panose="02020603050405020304" pitchFamily="18" charset="0"/>
              </a:rPr>
              <a:t>QoE</a:t>
            </a:r>
            <a:r>
              <a:rPr lang="en-US" sz="1200" dirty="0" smtClean="0">
                <a:latin typeface="Times New Roman" panose="02020603050405020304" pitchFamily="18" charset="0"/>
                <a:ea typeface="Calibri" panose="020F0502020204030204" pitchFamily="34" charset="0"/>
                <a:cs typeface="Times New Roman" panose="02020603050405020304" pitchFamily="18" charset="0"/>
              </a:rPr>
              <a:t>" and "Customer Location Risk vs. </a:t>
            </a:r>
            <a:r>
              <a:rPr lang="en-US" sz="1200" dirty="0" err="1" smtClean="0">
                <a:latin typeface="Times New Roman" panose="02020603050405020304" pitchFamily="18" charset="0"/>
                <a:ea typeface="Calibri" panose="020F0502020204030204" pitchFamily="34" charset="0"/>
                <a:cs typeface="Times New Roman" panose="02020603050405020304" pitchFamily="18" charset="0"/>
              </a:rPr>
              <a:t>QoE</a:t>
            </a:r>
            <a:r>
              <a:rPr lang="en-US" sz="1200" dirty="0" smtClean="0">
                <a:latin typeface="Times New Roman" panose="02020603050405020304" pitchFamily="18" charset="0"/>
                <a:ea typeface="Calibri" panose="020F0502020204030204" pitchFamily="34" charset="0"/>
                <a:cs typeface="Times New Roman" panose="02020603050405020304" pitchFamily="18" charset="0"/>
              </a:rPr>
              <a:t>" yielded non-significant results. Both analyses produced an identical F-statistic of 0.1584, accompanied by p-values of 0.7130 and 0.8536, respectively. These findings indicate that there are no statistically significant differences in Quality of Experience (</a:t>
            </a:r>
            <a:r>
              <a:rPr lang="en-US" sz="1200" dirty="0" err="1" smtClean="0">
                <a:latin typeface="Times New Roman" panose="02020603050405020304" pitchFamily="18" charset="0"/>
                <a:ea typeface="Calibri" panose="020F0502020204030204" pitchFamily="34" charset="0"/>
                <a:cs typeface="Times New Roman" panose="02020603050405020304" pitchFamily="18" charset="0"/>
              </a:rPr>
              <a:t>QoE</a:t>
            </a:r>
            <a:r>
              <a:rPr lang="en-US" sz="1200" dirty="0" smtClean="0">
                <a:latin typeface="Times New Roman" panose="02020603050405020304" pitchFamily="18" charset="0"/>
                <a:ea typeface="Calibri" panose="020F0502020204030204" pitchFamily="34" charset="0"/>
                <a:cs typeface="Times New Roman" panose="02020603050405020304" pitchFamily="18" charset="0"/>
              </a:rPr>
              <a:t>) scores concerning contract durations or customer location risk levels. In essence, neither varying contract durations nor different levels of customer location risk appear to exert a notable influence on </a:t>
            </a:r>
            <a:r>
              <a:rPr lang="en-US" sz="1200" dirty="0" err="1" smtClean="0">
                <a:latin typeface="Times New Roman" panose="02020603050405020304" pitchFamily="18" charset="0"/>
                <a:ea typeface="Calibri" panose="020F0502020204030204" pitchFamily="34" charset="0"/>
                <a:cs typeface="Times New Roman" panose="02020603050405020304" pitchFamily="18" charset="0"/>
              </a:rPr>
              <a:t>QoE</a:t>
            </a:r>
            <a:r>
              <a:rPr lang="en-US" sz="1200" dirty="0" smtClean="0">
                <a:latin typeface="Times New Roman" panose="02020603050405020304" pitchFamily="18" charset="0"/>
                <a:ea typeface="Calibri" panose="020F0502020204030204" pitchFamily="34" charset="0"/>
                <a:cs typeface="Times New Roman" panose="02020603050405020304" pitchFamily="18" charset="0"/>
              </a:rPr>
              <a:t> scores within the dataset. The high p-values suggest that any observed variations in </a:t>
            </a:r>
            <a:r>
              <a:rPr lang="en-US" sz="1200" dirty="0" err="1" smtClean="0">
                <a:latin typeface="Times New Roman" panose="02020603050405020304" pitchFamily="18" charset="0"/>
                <a:ea typeface="Calibri" panose="020F0502020204030204" pitchFamily="34" charset="0"/>
                <a:cs typeface="Times New Roman" panose="02020603050405020304" pitchFamily="18" charset="0"/>
              </a:rPr>
              <a:t>QoE</a:t>
            </a:r>
            <a:r>
              <a:rPr lang="en-US" sz="1200" dirty="0" smtClean="0">
                <a:latin typeface="Times New Roman" panose="02020603050405020304" pitchFamily="18" charset="0"/>
                <a:ea typeface="Calibri" panose="020F0502020204030204" pitchFamily="34" charset="0"/>
                <a:cs typeface="Times New Roman" panose="02020603050405020304" pitchFamily="18" charset="0"/>
              </a:rPr>
              <a:t> scores are likely due to random fluctuations rather than meaningful associations with these variables. Consequently, based on this statistical analysis, it can be concluded that neither contract duration nor customer location risk significantly impact </a:t>
            </a:r>
            <a:r>
              <a:rPr lang="en-US" sz="1200" dirty="0" err="1" smtClean="0">
                <a:latin typeface="Times New Roman" panose="02020603050405020304" pitchFamily="18" charset="0"/>
                <a:ea typeface="Calibri" panose="020F0502020204030204" pitchFamily="34" charset="0"/>
                <a:cs typeface="Times New Roman" panose="02020603050405020304" pitchFamily="18" charset="0"/>
              </a:rPr>
              <a:t>QoE</a:t>
            </a:r>
            <a:r>
              <a:rPr lang="en-US" sz="1200" dirty="0" smtClean="0">
                <a:latin typeface="Times New Roman" panose="02020603050405020304" pitchFamily="18" charset="0"/>
                <a:ea typeface="Calibri" panose="020F0502020204030204" pitchFamily="34" charset="0"/>
                <a:cs typeface="Times New Roman" panose="02020603050405020304" pitchFamily="18" charset="0"/>
              </a:rPr>
              <a:t> scores in the telecom network dataset.</a:t>
            </a:r>
            <a:endParaRPr lang="en-US" sz="1200" dirty="0" smtClean="0"/>
          </a:p>
          <a:p>
            <a:pPr lvl="0" defTabSz="914400" eaLnBrk="0" hangingPunct="0"/>
            <a:endParaRPr lang="en-US" sz="1200" dirty="0" smtClean="0">
              <a:latin typeface="Arial" panose="020B0604020202020204" pitchFamily="34" charset="0"/>
            </a:endParaRPr>
          </a:p>
          <a:p>
            <a:pPr algn="l"/>
            <a:endParaRPr lang="en-US"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4152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This paper draws attention to the potential synergies between its findings and our dataset, highlighting key aspects of measurement, construct assessment, and sample size that could greatly inform our analysis. The paper's adaptation of measurement items from existing literature resonates with our dataset, where attributes like Quality of Experience (</a:t>
            </a:r>
            <a:r>
              <a:rPr lang="en-IN" sz="1200" kern="1200" dirty="0" err="1" smtClean="0">
                <a:solidFill>
                  <a:schemeClr val="tx1"/>
                </a:solidFill>
                <a:effectLst/>
                <a:latin typeface="+mn-lt"/>
                <a:ea typeface="+mn-ea"/>
                <a:cs typeface="+mn-cs"/>
              </a:rPr>
              <a:t>QoE</a:t>
            </a:r>
            <a:r>
              <a:rPr lang="en-IN" sz="1200" kern="1200" dirty="0" smtClean="0">
                <a:solidFill>
                  <a:schemeClr val="tx1"/>
                </a:solidFill>
                <a:effectLst/>
                <a:latin typeface="+mn-lt"/>
                <a:ea typeface="+mn-ea"/>
                <a:cs typeface="+mn-cs"/>
              </a:rPr>
              <a:t>), Average Revenue Per User (ARPU), and Monthly Tariff could serve as proxies for constructs such as customer satisfaction, customer value, or perceived service quality. Furthermore, the development of specific measurement items discussed in the paper, such as contract plan and contract duration (months), can be instrumental in evaluating service quality and customer commitment within our dataset. The idea of employing multi-item scales, as indicated in the paper, aligns with our dataset's potential to amalgamate attributes like </a:t>
            </a:r>
            <a:r>
              <a:rPr lang="en-IN" sz="1200" kern="1200" dirty="0" err="1" smtClean="0">
                <a:solidFill>
                  <a:schemeClr val="tx1"/>
                </a:solidFill>
                <a:effectLst/>
                <a:latin typeface="+mn-lt"/>
                <a:ea typeface="+mn-ea"/>
                <a:cs typeface="+mn-cs"/>
              </a:rPr>
              <a:t>QoE</a:t>
            </a:r>
            <a:r>
              <a:rPr lang="en-IN" sz="1200" kern="1200" dirty="0" smtClean="0">
                <a:solidFill>
                  <a:schemeClr val="tx1"/>
                </a:solidFill>
                <a:effectLst/>
                <a:latin typeface="+mn-lt"/>
                <a:ea typeface="+mn-ea"/>
                <a:cs typeface="+mn-cs"/>
              </a:rPr>
              <a:t>, ARPU, and Payment Delinquency to comprehensively assess constructs like perceived quality and customer value. While the paper conducted a pilot study with 80 customers in China, our dataset encompasses information from 1000 customers with diverse attributes, offering a substantial sample size for more extensive and insightful analyses of customer </a:t>
            </a:r>
            <a:r>
              <a:rPr lang="en-IN" sz="1200" kern="1200" dirty="0" err="1" smtClean="0">
                <a:solidFill>
                  <a:schemeClr val="tx1"/>
                </a:solidFill>
                <a:effectLst/>
                <a:latin typeface="+mn-lt"/>
                <a:ea typeface="+mn-ea"/>
                <a:cs typeface="+mn-cs"/>
              </a:rPr>
              <a:t>behavior</a:t>
            </a:r>
            <a:r>
              <a:rPr lang="en-IN" sz="1200" kern="1200" dirty="0" smtClean="0">
                <a:solidFill>
                  <a:schemeClr val="tx1"/>
                </a:solidFill>
                <a:effectLst/>
                <a:latin typeface="+mn-lt"/>
                <a:ea typeface="+mn-ea"/>
                <a:cs typeface="+mn-cs"/>
              </a:rPr>
              <a:t>, satisfaction, and service quality across a broader spectrum. In essence, the paper's methodology and findings provide valuable insights and inspiration for leveraging our dataset to gain a deeper understanding of telecom network performance and customer experience.</a:t>
            </a:r>
          </a:p>
          <a:p>
            <a:pPr algn="l"/>
            <a:endParaRPr lang="en-US"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8182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findings from this comprehensive telecommunications dataset are incredibly useful for several reasons:</a:t>
            </a:r>
          </a:p>
          <a:p>
            <a:r>
              <a:rPr lang="en-US" sz="1200" b="1" i="0" kern="1200" dirty="0" smtClean="0">
                <a:solidFill>
                  <a:schemeClr val="tx1"/>
                </a:solidFill>
                <a:effectLst/>
                <a:latin typeface="+mn-lt"/>
                <a:ea typeface="+mn-ea"/>
                <a:cs typeface="+mn-cs"/>
              </a:rPr>
              <a:t>Customer Segmentation:</a:t>
            </a:r>
            <a:r>
              <a:rPr lang="en-US" sz="1200" b="0" i="0" kern="1200" dirty="0" smtClean="0">
                <a:solidFill>
                  <a:schemeClr val="tx1"/>
                </a:solidFill>
                <a:effectLst/>
                <a:latin typeface="+mn-lt"/>
                <a:ea typeface="+mn-ea"/>
                <a:cs typeface="+mn-cs"/>
              </a:rPr>
              <a:t> The dataset allows for effective customer segmentation based on various attributes, such as demographics, payment behavior, and location risk. This segmentation can help the telecom company tailor its marketing strategies, pricing models, and service offerings to different customer groups.</a:t>
            </a:r>
          </a:p>
          <a:p>
            <a:r>
              <a:rPr lang="en-US" sz="1200" b="1" i="0" kern="1200" dirty="0" smtClean="0">
                <a:solidFill>
                  <a:schemeClr val="tx1"/>
                </a:solidFill>
                <a:effectLst/>
                <a:latin typeface="+mn-lt"/>
                <a:ea typeface="+mn-ea"/>
                <a:cs typeface="+mn-cs"/>
              </a:rPr>
              <a:t>Service Quality Enhancement:</a:t>
            </a:r>
            <a:r>
              <a:rPr lang="en-US" sz="1200" b="0" i="0" kern="1200" dirty="0" smtClean="0">
                <a:solidFill>
                  <a:schemeClr val="tx1"/>
                </a:solidFill>
                <a:effectLst/>
                <a:latin typeface="+mn-lt"/>
                <a:ea typeface="+mn-ea"/>
                <a:cs typeface="+mn-cs"/>
              </a:rPr>
              <a:t> Metrics like Quality of Experience (</a:t>
            </a:r>
            <a:r>
              <a:rPr lang="en-US" sz="1200" b="0" i="0" kern="1200" dirty="0" err="1" smtClean="0">
                <a:solidFill>
                  <a:schemeClr val="tx1"/>
                </a:solidFill>
                <a:effectLst/>
                <a:latin typeface="+mn-lt"/>
                <a:ea typeface="+mn-ea"/>
                <a:cs typeface="+mn-cs"/>
              </a:rPr>
              <a:t>QoE</a:t>
            </a:r>
            <a:r>
              <a:rPr lang="en-US" sz="1200" b="0" i="0" kern="1200" dirty="0" smtClean="0">
                <a:solidFill>
                  <a:schemeClr val="tx1"/>
                </a:solidFill>
                <a:effectLst/>
                <a:latin typeface="+mn-lt"/>
                <a:ea typeface="+mn-ea"/>
                <a:cs typeface="+mn-cs"/>
              </a:rPr>
              <a:t>), Average Revenue Per User (ARPU), and Monthly Tariff provide insights into service quality and customer spending patterns. These findings are crucial for improving service quality, optimizing pricing strategies, and enhancing customer satisfaction.</a:t>
            </a:r>
          </a:p>
          <a:p>
            <a:r>
              <a:rPr lang="en-US" sz="1200" b="1" i="0" kern="1200" dirty="0" smtClean="0">
                <a:solidFill>
                  <a:schemeClr val="tx1"/>
                </a:solidFill>
                <a:effectLst/>
                <a:latin typeface="+mn-lt"/>
                <a:ea typeface="+mn-ea"/>
                <a:cs typeface="+mn-cs"/>
              </a:rPr>
              <a:t>Payment Patterns:</a:t>
            </a:r>
            <a:r>
              <a:rPr lang="en-US" sz="1200" b="0" i="0" kern="1200" dirty="0" smtClean="0">
                <a:solidFill>
                  <a:schemeClr val="tx1"/>
                </a:solidFill>
                <a:effectLst/>
                <a:latin typeface="+mn-lt"/>
                <a:ea typeface="+mn-ea"/>
                <a:cs typeface="+mn-cs"/>
              </a:rPr>
              <a:t> Understanding payment delinquency patterns is vital for managing financial risks and developing strategies to reduce delinquency rates. This information can lead to more effective credit control measures.</a:t>
            </a:r>
          </a:p>
          <a:p>
            <a:r>
              <a:rPr lang="en-US" sz="1200" b="1" i="0" kern="1200" dirty="0" smtClean="0">
                <a:solidFill>
                  <a:schemeClr val="tx1"/>
                </a:solidFill>
                <a:effectLst/>
                <a:latin typeface="+mn-lt"/>
                <a:ea typeface="+mn-ea"/>
                <a:cs typeface="+mn-cs"/>
              </a:rPr>
              <a:t>Geographic Insights:</a:t>
            </a:r>
            <a:r>
              <a:rPr lang="en-US" sz="1200" b="0" i="0" kern="1200" dirty="0" smtClean="0">
                <a:solidFill>
                  <a:schemeClr val="tx1"/>
                </a:solidFill>
                <a:effectLst/>
                <a:latin typeface="+mn-lt"/>
                <a:ea typeface="+mn-ea"/>
                <a:cs typeface="+mn-cs"/>
              </a:rPr>
              <a:t> The inclusion of geographic data, such as customer latitude, longitude, and PIN codes, allows for in-depth analysis of regional variations in customer behavior and service quality. This can inform decisions related to network infrastructure investment and regional service improvements.</a:t>
            </a:r>
          </a:p>
          <a:p>
            <a:r>
              <a:rPr lang="en-US" sz="1200" b="1" i="0" kern="1200" dirty="0" smtClean="0">
                <a:solidFill>
                  <a:schemeClr val="tx1"/>
                </a:solidFill>
                <a:effectLst/>
                <a:latin typeface="+mn-lt"/>
                <a:ea typeface="+mn-ea"/>
                <a:cs typeface="+mn-cs"/>
              </a:rPr>
              <a:t>Strategic Planning:</a:t>
            </a:r>
            <a:r>
              <a:rPr lang="en-US" sz="1200" b="0" i="0" kern="1200" dirty="0" smtClean="0">
                <a:solidFill>
                  <a:schemeClr val="tx1"/>
                </a:solidFill>
                <a:effectLst/>
                <a:latin typeface="+mn-lt"/>
                <a:ea typeface="+mn-ea"/>
                <a:cs typeface="+mn-cs"/>
              </a:rPr>
              <a:t> The dataset serves as a robust foundation for data-driven decision-making and strategic planning in the telecommunications industry. It empowers the company to make informed choices about network expansion, customer acquisition, and service improvements.</a:t>
            </a:r>
          </a:p>
          <a:p>
            <a:r>
              <a:rPr lang="en-US" sz="1200" b="1" i="0" kern="1200" dirty="0" smtClean="0">
                <a:solidFill>
                  <a:schemeClr val="tx1"/>
                </a:solidFill>
                <a:effectLst/>
                <a:latin typeface="+mn-lt"/>
                <a:ea typeface="+mn-ea"/>
                <a:cs typeface="+mn-cs"/>
              </a:rPr>
              <a:t>Customer Experience Optimization:</a:t>
            </a:r>
            <a:r>
              <a:rPr lang="en-US" sz="1200" b="0" i="0" kern="1200" dirty="0" smtClean="0">
                <a:solidFill>
                  <a:schemeClr val="tx1"/>
                </a:solidFill>
                <a:effectLst/>
                <a:latin typeface="+mn-lt"/>
                <a:ea typeface="+mn-ea"/>
                <a:cs typeface="+mn-cs"/>
              </a:rPr>
              <a:t> By analyzing how different factors and attributes relate to customer experiences, the telecom company can identify pain points and opportunities for enhancing the overall customer journey, resulting in increased loyalty and retention.</a:t>
            </a:r>
          </a:p>
          <a:p>
            <a:r>
              <a:rPr lang="en-US" sz="1200" b="1" i="0" kern="1200" dirty="0" smtClean="0">
                <a:solidFill>
                  <a:schemeClr val="tx1"/>
                </a:solidFill>
                <a:effectLst/>
                <a:latin typeface="+mn-lt"/>
                <a:ea typeface="+mn-ea"/>
                <a:cs typeface="+mn-cs"/>
              </a:rPr>
              <a:t>Competitive Advantage:</a:t>
            </a:r>
            <a:r>
              <a:rPr lang="en-US" sz="1200" b="0" i="0" kern="1200" dirty="0" smtClean="0">
                <a:solidFill>
                  <a:schemeClr val="tx1"/>
                </a:solidFill>
                <a:effectLst/>
                <a:latin typeface="+mn-lt"/>
                <a:ea typeface="+mn-ea"/>
                <a:cs typeface="+mn-cs"/>
              </a:rPr>
              <a:t> Utilizing this data effectively can provide the telecom company with a competitive advantage by enabling it to offer tailored services, optimize pricing, and improve service quality, which can attract and retain customers in a highly competitive market.</a:t>
            </a:r>
          </a:p>
          <a:p>
            <a:r>
              <a:rPr lang="en-US" sz="1200" b="1" i="0" kern="1200" dirty="0" smtClean="0">
                <a:solidFill>
                  <a:schemeClr val="tx1"/>
                </a:solidFill>
                <a:effectLst/>
                <a:latin typeface="+mn-lt"/>
                <a:ea typeface="+mn-ea"/>
                <a:cs typeface="+mn-cs"/>
              </a:rPr>
              <a:t>Resource Allocation:</a:t>
            </a:r>
            <a:r>
              <a:rPr lang="en-US" sz="1200" b="0" i="0" kern="1200" dirty="0" smtClean="0">
                <a:solidFill>
                  <a:schemeClr val="tx1"/>
                </a:solidFill>
                <a:effectLst/>
                <a:latin typeface="+mn-lt"/>
                <a:ea typeface="+mn-ea"/>
                <a:cs typeface="+mn-cs"/>
              </a:rPr>
              <a:t> Insights from the dataset can guide resource allocation decisions, including network upgrades and maintenance, to ensure that resources are allocated where they are most needed.</a:t>
            </a:r>
          </a:p>
          <a:p>
            <a:r>
              <a:rPr lang="en-US" sz="1200" b="1" i="0" kern="1200" dirty="0" smtClean="0">
                <a:solidFill>
                  <a:schemeClr val="tx1"/>
                </a:solidFill>
                <a:effectLst/>
                <a:latin typeface="+mn-lt"/>
                <a:ea typeface="+mn-ea"/>
                <a:cs typeface="+mn-cs"/>
              </a:rPr>
              <a:t>Regulatory Compliance:</a:t>
            </a:r>
            <a:r>
              <a:rPr lang="en-US" sz="1200" b="0" i="0" kern="1200" dirty="0" smtClean="0">
                <a:solidFill>
                  <a:schemeClr val="tx1"/>
                </a:solidFill>
                <a:effectLst/>
                <a:latin typeface="+mn-lt"/>
                <a:ea typeface="+mn-ea"/>
                <a:cs typeface="+mn-cs"/>
              </a:rPr>
              <a:t> The data can also be valuable for ensuring regulatory compliance, particularly in areas related to customer privacy, data security, and service quality standards.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Assumptions:</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Representative Sample:</a:t>
            </a:r>
            <a:r>
              <a:rPr lang="en-US" sz="1200" b="0" i="0" kern="1200" dirty="0" smtClean="0">
                <a:solidFill>
                  <a:schemeClr val="tx1"/>
                </a:solidFill>
                <a:effectLst/>
                <a:latin typeface="+mn-lt"/>
                <a:ea typeface="+mn-ea"/>
                <a:cs typeface="+mn-cs"/>
              </a:rPr>
              <a:t> The study assumes that the dataset used for analysis is representative of the broader customer base of SwiftCom Communications, allowing for generalization of findings to the entire customer population.</a:t>
            </a:r>
          </a:p>
          <a:p>
            <a:r>
              <a:rPr lang="en-US" sz="1200" b="1" i="0" kern="1200" dirty="0" smtClean="0">
                <a:solidFill>
                  <a:schemeClr val="tx1"/>
                </a:solidFill>
                <a:effectLst/>
                <a:latin typeface="+mn-lt"/>
                <a:ea typeface="+mn-ea"/>
                <a:cs typeface="+mn-cs"/>
              </a:rPr>
              <a:t>Data Accuracy:</a:t>
            </a:r>
            <a:r>
              <a:rPr lang="en-US" sz="1200" b="0" i="0" kern="1200" dirty="0" smtClean="0">
                <a:solidFill>
                  <a:schemeClr val="tx1"/>
                </a:solidFill>
                <a:effectLst/>
                <a:latin typeface="+mn-lt"/>
                <a:ea typeface="+mn-ea"/>
                <a:cs typeface="+mn-cs"/>
              </a:rPr>
              <a:t> It assumes that the data collected from various sources is accurate and free from significant errors or biases.</a:t>
            </a:r>
          </a:p>
          <a:p>
            <a:r>
              <a:rPr lang="en-US" sz="1200" b="1" i="0" kern="1200" dirty="0" smtClean="0">
                <a:solidFill>
                  <a:schemeClr val="tx1"/>
                </a:solidFill>
                <a:effectLst/>
                <a:latin typeface="+mn-lt"/>
                <a:ea typeface="+mn-ea"/>
                <a:cs typeface="+mn-cs"/>
              </a:rPr>
              <a:t>Causality:</a:t>
            </a:r>
            <a:r>
              <a:rPr lang="en-US" sz="1200" b="0" i="0" kern="1200" dirty="0" smtClean="0">
                <a:solidFill>
                  <a:schemeClr val="tx1"/>
                </a:solidFill>
                <a:effectLst/>
                <a:latin typeface="+mn-lt"/>
                <a:ea typeface="+mn-ea"/>
                <a:cs typeface="+mn-cs"/>
              </a:rPr>
              <a:t> The study may imply causal relationships between variables, but it assumes that correlations identified in the analysis have causal implications without conducting further experiments or longitudinal studies to establish causality.</a:t>
            </a:r>
          </a:p>
          <a:p>
            <a:r>
              <a:rPr lang="en-US" sz="1200" b="1" i="0" kern="1200" dirty="0" smtClean="0">
                <a:solidFill>
                  <a:schemeClr val="tx1"/>
                </a:solidFill>
                <a:effectLst/>
                <a:latin typeface="+mn-lt"/>
                <a:ea typeface="+mn-ea"/>
                <a:cs typeface="+mn-cs"/>
              </a:rPr>
              <a:t>Homogeneity of Service:</a:t>
            </a:r>
            <a:r>
              <a:rPr lang="en-US" sz="1200" b="0" i="0" kern="1200" dirty="0" smtClean="0">
                <a:solidFill>
                  <a:schemeClr val="tx1"/>
                </a:solidFill>
                <a:effectLst/>
                <a:latin typeface="+mn-lt"/>
                <a:ea typeface="+mn-ea"/>
                <a:cs typeface="+mn-cs"/>
              </a:rPr>
              <a:t> The analysis assumes a consistent quality of service across all regions, contract durations, and customer segments, which may not be the case in reality.</a:t>
            </a:r>
          </a:p>
          <a:p>
            <a:r>
              <a:rPr lang="en-US" sz="1200" b="1" i="0" kern="1200" dirty="0" smtClean="0">
                <a:solidFill>
                  <a:schemeClr val="tx1"/>
                </a:solidFill>
                <a:effectLst/>
                <a:latin typeface="+mn-lt"/>
                <a:ea typeface="+mn-ea"/>
                <a:cs typeface="+mn-cs"/>
              </a:rPr>
              <a:t>Ethical Data Usage:</a:t>
            </a:r>
            <a:r>
              <a:rPr lang="en-US" sz="1200" b="0" i="0" kern="1200" dirty="0" smtClean="0">
                <a:solidFill>
                  <a:schemeClr val="tx1"/>
                </a:solidFill>
                <a:effectLst/>
                <a:latin typeface="+mn-lt"/>
                <a:ea typeface="+mn-ea"/>
                <a:cs typeface="+mn-cs"/>
              </a:rPr>
              <a:t> The study assumes that ethical considerations regarding data privacy and compliance with regulations have been adequately addressed in data collection and usage.</a:t>
            </a:r>
          </a:p>
          <a:p>
            <a:r>
              <a:rPr lang="en-US" sz="1200" b="1" i="0" kern="1200" dirty="0" smtClean="0">
                <a:solidFill>
                  <a:schemeClr val="tx1"/>
                </a:solidFill>
                <a:effectLst/>
                <a:latin typeface="+mn-lt"/>
                <a:ea typeface="+mn-ea"/>
                <a:cs typeface="+mn-cs"/>
              </a:rPr>
              <a:t>Limitations:</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Sampling Bias:</a:t>
            </a:r>
            <a:r>
              <a:rPr lang="en-US" sz="1200" b="0" i="0" kern="1200" dirty="0" smtClean="0">
                <a:solidFill>
                  <a:schemeClr val="tx1"/>
                </a:solidFill>
                <a:effectLst/>
                <a:latin typeface="+mn-lt"/>
                <a:ea typeface="+mn-ea"/>
                <a:cs typeface="+mn-cs"/>
              </a:rPr>
              <a:t> The dataset may suffer from sampling bias, as it may not include data from all customer segments or regions, potentially leading to incomplete insights.</a:t>
            </a:r>
          </a:p>
          <a:p>
            <a:r>
              <a:rPr lang="en-US" sz="1200" b="1" i="0" kern="1200" dirty="0" smtClean="0">
                <a:solidFill>
                  <a:schemeClr val="tx1"/>
                </a:solidFill>
                <a:effectLst/>
                <a:latin typeface="+mn-lt"/>
                <a:ea typeface="+mn-ea"/>
                <a:cs typeface="+mn-cs"/>
              </a:rPr>
              <a:t>Data Completeness:</a:t>
            </a:r>
            <a:r>
              <a:rPr lang="en-US" sz="1200" b="0" i="0" kern="1200" dirty="0" smtClean="0">
                <a:solidFill>
                  <a:schemeClr val="tx1"/>
                </a:solidFill>
                <a:effectLst/>
                <a:latin typeface="+mn-lt"/>
                <a:ea typeface="+mn-ea"/>
                <a:cs typeface="+mn-cs"/>
              </a:rPr>
              <a:t> The completeness of the dataset is a limitation, as missing or incomplete data may affect the accuracy and comprehensiveness of the analysis.</a:t>
            </a:r>
          </a:p>
          <a:p>
            <a:r>
              <a:rPr lang="en-US" sz="1200" b="1" i="0" kern="1200" dirty="0" smtClean="0">
                <a:solidFill>
                  <a:schemeClr val="tx1"/>
                </a:solidFill>
                <a:effectLst/>
                <a:latin typeface="+mn-lt"/>
                <a:ea typeface="+mn-ea"/>
                <a:cs typeface="+mn-cs"/>
              </a:rPr>
              <a:t>Temporal Limitation:</a:t>
            </a:r>
            <a:r>
              <a:rPr lang="en-US" sz="1200" b="0" i="0" kern="1200" dirty="0" smtClean="0">
                <a:solidFill>
                  <a:schemeClr val="tx1"/>
                </a:solidFill>
                <a:effectLst/>
                <a:latin typeface="+mn-lt"/>
                <a:ea typeface="+mn-ea"/>
                <a:cs typeface="+mn-cs"/>
              </a:rPr>
              <a:t> The study may not account for temporal changes in customer behavior, payment patterns, or network stability, as it relies on a static dataset.</a:t>
            </a:r>
          </a:p>
          <a:p>
            <a:r>
              <a:rPr lang="en-US" sz="1200" b="1" i="0" kern="1200" dirty="0" smtClean="0">
                <a:solidFill>
                  <a:schemeClr val="tx1"/>
                </a:solidFill>
                <a:effectLst/>
                <a:latin typeface="+mn-lt"/>
                <a:ea typeface="+mn-ea"/>
                <a:cs typeface="+mn-cs"/>
              </a:rPr>
              <a:t>External Factors:</a:t>
            </a:r>
            <a:r>
              <a:rPr lang="en-US" sz="1200" b="0" i="0" kern="1200" dirty="0" smtClean="0">
                <a:solidFill>
                  <a:schemeClr val="tx1"/>
                </a:solidFill>
                <a:effectLst/>
                <a:latin typeface="+mn-lt"/>
                <a:ea typeface="+mn-ea"/>
                <a:cs typeface="+mn-cs"/>
              </a:rPr>
              <a:t> It may not consider external factors, such as economic conditions or competitive pressures, which can impact customer behavior and service quality.</a:t>
            </a:r>
          </a:p>
          <a:p>
            <a:r>
              <a:rPr lang="en-US" sz="1200" b="1" i="0" kern="1200" dirty="0" smtClean="0">
                <a:solidFill>
                  <a:schemeClr val="tx1"/>
                </a:solidFill>
                <a:effectLst/>
                <a:latin typeface="+mn-lt"/>
                <a:ea typeface="+mn-ea"/>
                <a:cs typeface="+mn-cs"/>
              </a:rPr>
              <a:t>Generalization:</a:t>
            </a:r>
            <a:r>
              <a:rPr lang="en-US" sz="1200" b="0" i="0" kern="1200" dirty="0" smtClean="0">
                <a:solidFill>
                  <a:schemeClr val="tx1"/>
                </a:solidFill>
                <a:effectLst/>
                <a:latin typeface="+mn-lt"/>
                <a:ea typeface="+mn-ea"/>
                <a:cs typeface="+mn-cs"/>
              </a:rPr>
              <a:t> Findings may not be universally applicable to all telecom companies, as the study is specific to SwiftCom Communications and its customer base.</a:t>
            </a:r>
          </a:p>
          <a:p>
            <a:r>
              <a:rPr lang="en-US" sz="1200" b="1" i="0" kern="1200" dirty="0" smtClean="0">
                <a:solidFill>
                  <a:schemeClr val="tx1"/>
                </a:solidFill>
                <a:effectLst/>
                <a:latin typeface="+mn-lt"/>
                <a:ea typeface="+mn-ea"/>
                <a:cs typeface="+mn-cs"/>
              </a:rPr>
              <a:t>Causality Inference:</a:t>
            </a:r>
            <a:r>
              <a:rPr lang="en-US" sz="1200" b="0" i="0" kern="1200" dirty="0" smtClean="0">
                <a:solidFill>
                  <a:schemeClr val="tx1"/>
                </a:solidFill>
                <a:effectLst/>
                <a:latin typeface="+mn-lt"/>
                <a:ea typeface="+mn-ea"/>
                <a:cs typeface="+mn-cs"/>
              </a:rPr>
              <a:t> While correlations may be identified, inferring causality without further experimentation can be limited, as other unmeasured factors may be at play.</a:t>
            </a:r>
          </a:p>
          <a:p>
            <a:r>
              <a:rPr lang="en-US" sz="1200" b="1" i="0" kern="1200" dirty="0" smtClean="0">
                <a:solidFill>
                  <a:schemeClr val="tx1"/>
                </a:solidFill>
                <a:effectLst/>
                <a:latin typeface="+mn-lt"/>
                <a:ea typeface="+mn-ea"/>
                <a:cs typeface="+mn-cs"/>
              </a:rPr>
              <a:t>Data Privacy:</a:t>
            </a:r>
            <a:r>
              <a:rPr lang="en-US" sz="1200" b="0" i="0" kern="1200" dirty="0" smtClean="0">
                <a:solidFill>
                  <a:schemeClr val="tx1"/>
                </a:solidFill>
                <a:effectLst/>
                <a:latin typeface="+mn-lt"/>
                <a:ea typeface="+mn-ea"/>
                <a:cs typeface="+mn-cs"/>
              </a:rPr>
              <a:t> The study may not delve into the specific data privacy and security measures in place, which could be essential in the telecom industry.</a:t>
            </a:r>
          </a:p>
          <a:p>
            <a:r>
              <a:rPr lang="en-US" sz="1200" b="1" i="0" kern="1200" dirty="0" smtClean="0">
                <a:solidFill>
                  <a:schemeClr val="tx1"/>
                </a:solidFill>
                <a:effectLst/>
                <a:latin typeface="+mn-lt"/>
                <a:ea typeface="+mn-ea"/>
                <a:cs typeface="+mn-cs"/>
              </a:rPr>
              <a:t>Long-Term Effects:</a:t>
            </a:r>
            <a:r>
              <a:rPr lang="en-US" sz="1200" b="0" i="0" kern="1200" dirty="0" smtClean="0">
                <a:solidFill>
                  <a:schemeClr val="tx1"/>
                </a:solidFill>
                <a:effectLst/>
                <a:latin typeface="+mn-lt"/>
                <a:ea typeface="+mn-ea"/>
                <a:cs typeface="+mn-cs"/>
              </a:rPr>
              <a:t> Long-term effects of certain strategies or factors on customer behavior and satisfaction may not be fully captured in this analysis, given the static nature of the dataset.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Conclusion</a:t>
            </a:r>
          </a:p>
          <a:p>
            <a:r>
              <a:rPr lang="en-US" sz="1200" b="1" i="0" kern="1200" dirty="0" smtClean="0">
                <a:solidFill>
                  <a:schemeClr val="tx1"/>
                </a:solidFill>
                <a:effectLst/>
                <a:latin typeface="+mn-lt"/>
                <a:ea typeface="+mn-ea"/>
                <a:cs typeface="+mn-cs"/>
              </a:rPr>
              <a:t>Customer Behavior:</a:t>
            </a:r>
            <a:r>
              <a:rPr lang="en-US" sz="1200" b="0" i="0" kern="1200" dirty="0" smtClean="0">
                <a:solidFill>
                  <a:schemeClr val="tx1"/>
                </a:solidFill>
                <a:effectLst/>
                <a:latin typeface="+mn-lt"/>
                <a:ea typeface="+mn-ea"/>
                <a:cs typeface="+mn-cs"/>
              </a:rPr>
              <a:t> The analysis has provided valuable insights into customer behavior, payment patterns, and service quality in the telecom sector.</a:t>
            </a:r>
          </a:p>
          <a:p>
            <a:r>
              <a:rPr lang="en-US" sz="1200" b="1" i="0" kern="1200" dirty="0" smtClean="0">
                <a:solidFill>
                  <a:schemeClr val="tx1"/>
                </a:solidFill>
                <a:effectLst/>
                <a:latin typeface="+mn-lt"/>
                <a:ea typeface="+mn-ea"/>
                <a:cs typeface="+mn-cs"/>
              </a:rPr>
              <a:t>Impact of Location Risk:</a:t>
            </a:r>
            <a:r>
              <a:rPr lang="en-US" sz="1200" b="0" i="0" kern="1200" dirty="0" smtClean="0">
                <a:solidFill>
                  <a:schemeClr val="tx1"/>
                </a:solidFill>
                <a:effectLst/>
                <a:latin typeface="+mn-lt"/>
                <a:ea typeface="+mn-ea"/>
                <a:cs typeface="+mn-cs"/>
              </a:rPr>
              <a:t> The study has established that customer location risk significantly influences monthly tariffs, with distinct patterns observed across risk categories.</a:t>
            </a:r>
          </a:p>
          <a:p>
            <a:r>
              <a:rPr lang="en-US" sz="1200" b="1" i="0" kern="1200" dirty="0" smtClean="0">
                <a:solidFill>
                  <a:schemeClr val="tx1"/>
                </a:solidFill>
                <a:effectLst/>
                <a:latin typeface="+mn-lt"/>
                <a:ea typeface="+mn-ea"/>
                <a:cs typeface="+mn-cs"/>
              </a:rPr>
              <a:t>Influence of Contract Duration and Location Risk:</a:t>
            </a:r>
            <a:r>
              <a:rPr lang="en-US" sz="1200" b="0" i="0" kern="1200" dirty="0" smtClean="0">
                <a:solidFill>
                  <a:schemeClr val="tx1"/>
                </a:solidFill>
                <a:effectLst/>
                <a:latin typeface="+mn-lt"/>
                <a:ea typeface="+mn-ea"/>
                <a:cs typeface="+mn-cs"/>
              </a:rPr>
              <a:t> The research has highlighted that contract duration and location risk have no significant impact on Quality of Experience (</a:t>
            </a:r>
            <a:r>
              <a:rPr lang="en-US" sz="1200" b="0" i="0" kern="1200" dirty="0" err="1" smtClean="0">
                <a:solidFill>
                  <a:schemeClr val="tx1"/>
                </a:solidFill>
                <a:effectLst/>
                <a:latin typeface="+mn-lt"/>
                <a:ea typeface="+mn-ea"/>
                <a:cs typeface="+mn-cs"/>
              </a:rPr>
              <a:t>QoE</a:t>
            </a:r>
            <a:r>
              <a:rPr lang="en-US" sz="1200" b="0" i="0" kern="1200" dirty="0" smtClean="0">
                <a:solidFill>
                  <a:schemeClr val="tx1"/>
                </a:solidFill>
                <a:effectLst/>
                <a:latin typeface="+mn-lt"/>
                <a:ea typeface="+mn-ea"/>
                <a:cs typeface="+mn-cs"/>
              </a:rPr>
              <a:t>) scores, suggesting that these factors do not strongly affect customer satisfaction.</a:t>
            </a:r>
          </a:p>
          <a:p>
            <a:endParaRPr lang="en-IN"/>
          </a:p>
        </p:txBody>
      </p:sp>
      <p:sp>
        <p:nvSpPr>
          <p:cNvPr id="4" name="Slide Number Placeholder 3"/>
          <p:cNvSpPr>
            <a:spLocks noGrp="1"/>
          </p:cNvSpPr>
          <p:nvPr>
            <p:ph type="sldNum" sz="quarter" idx="10"/>
          </p:nvPr>
        </p:nvSpPr>
        <p:spPr/>
        <p:txBody>
          <a:bodyPr/>
          <a:lstStyle/>
          <a:p>
            <a:fld id="{68386B52-2F9C-564D-9E2B-31E2BC8F59A5}" type="slidenum">
              <a:rPr lang="en-US" smtClean="0"/>
              <a:t>23</a:t>
            </a:fld>
            <a:endParaRPr lang="en-US" dirty="0"/>
          </a:p>
        </p:txBody>
      </p:sp>
    </p:spTree>
    <p:extLst>
      <p:ext uri="{BB962C8B-B14F-4D97-AF65-F5344CB8AC3E}">
        <p14:creationId xmlns:p14="http://schemas.microsoft.com/office/powerpoint/2010/main" val="2441412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74151"/>
                </a:solidFill>
                <a:effectLst/>
                <a:latin typeface="Söhne"/>
              </a:rPr>
              <a:t/>
            </a:r>
            <a:br>
              <a:rPr lang="en-US" b="0" i="0" u="none" strike="noStrike" dirty="0">
                <a:solidFill>
                  <a:srgbClr val="374151"/>
                </a:solidFill>
                <a:effectLst/>
                <a:latin typeface="Söhne"/>
              </a:rPr>
            </a:br>
            <a:endParaRPr lang="en-US"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3086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8412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smtClean="0">
                <a:solidFill>
                  <a:schemeClr val="tx1"/>
                </a:solidFill>
                <a:effectLst/>
                <a:latin typeface="+mn-lt"/>
                <a:ea typeface="+mn-ea"/>
                <a:cs typeface="+mn-cs"/>
              </a:rPr>
              <a:t>Understanding the Customer Base</a:t>
            </a:r>
            <a:r>
              <a:rPr lang="en-IN" sz="1200" kern="1200" dirty="0" smtClean="0">
                <a:solidFill>
                  <a:schemeClr val="tx1"/>
                </a:solidFill>
                <a:effectLst/>
                <a:latin typeface="+mn-lt"/>
                <a:ea typeface="+mn-ea"/>
                <a:cs typeface="+mn-cs"/>
              </a:rPr>
              <a:t>: The first aspect of this research problem involves gaining deeper insights into the customer base. This entails collecting, analysing, and leveraging data from various sources to develop a comprehensive understanding of the customer segments and their behaviour.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6208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smtClean="0">
                <a:solidFill>
                  <a:schemeClr val="tx1"/>
                </a:solidFill>
                <a:effectLst/>
                <a:latin typeface="+mn-lt"/>
                <a:ea typeface="+mn-ea"/>
                <a:cs typeface="+mn-cs"/>
              </a:rPr>
              <a:t>Service Quality Improvement</a:t>
            </a:r>
            <a:r>
              <a:rPr lang="en-IN" sz="1200" kern="1200" dirty="0" smtClean="0">
                <a:solidFill>
                  <a:schemeClr val="tx1"/>
                </a:solidFill>
                <a:effectLst/>
                <a:latin typeface="+mn-lt"/>
                <a:ea typeface="+mn-ea"/>
                <a:cs typeface="+mn-cs"/>
              </a:rPr>
              <a:t>: The second aspect revolves around improving service quality, particularly in areas with significant usage demand but a higher risk of network instability. This involves identifying and addressing the root causes of service issues in these regions.</a:t>
            </a:r>
            <a:endParaRPr lang="en-US" b="0" i="0" u="none" strike="noStrike" dirty="0">
              <a:solidFill>
                <a:srgbClr val="343541"/>
              </a:solidFill>
              <a:effectLst/>
              <a:latin typeface="Söhne"/>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5524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200000"/>
              </a:lnSpc>
              <a:spcBef>
                <a:spcPts val="0"/>
              </a:spcBef>
              <a:spcAft>
                <a:spcPts val="0"/>
              </a:spcAft>
            </a:pP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7584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smtClean="0"/>
              <a:t>Based on research paper by (Wang, Y., Lo, H. </a:t>
            </a:r>
            <a:r>
              <a:rPr lang="en-IN" sz="1200" dirty="0" smtClean="0"/>
              <a:t>K., &amp; Yang, Y, 2004), to gather high-quality data for hypothesis testing, a face-to-face customer survey was conducted. This survey utilized availability sampling and was based on the insights gained from a study with customers of China Mobile and China Unicom, two dominant players in China's competitive mobile communication market. Participants were asked to assess various factors related to service quality, customer sacrifice, customer perceived service quality, customer satisfaction and customer value using a seven-point scale that ranged from “strongly disagree “to” strongly agree A total of 348 valid responses were collected, and these responses were used to construct structural equation models with PLS-Graph. The study utilized a combination of adapted instruments from existing literature and new measures developed through conceptual studies and focus group discussions. These measures were refined based on a pilot study involving 80 customers in China. </a:t>
            </a:r>
          </a:p>
          <a:p>
            <a:r>
              <a:rPr lang="en-IN" sz="1200" dirty="0" smtClean="0"/>
              <a:t>According to various factors related to service quality, customer perceived sacrifice, behavioural intentions, customer perceived quality, customer value, and customer satisfaction, they measured service quality based on Tangibles, Reliability, Responsiveness, Assurance, Empathy, and Network Quality, mainly utilizing modified parts of the SERVQUAL scale. Additionally, they introduced "Network Quality" as a new dimension, gauging customers' network experience and call quality. Customer perceived sacrifice was evaluated through three items, considering the price, time, and effort required to access the service. Behavioural intentions were measured using three commonly used items in service marketing literature. To enhance measurement reliability, multi-item scales were employed for Customer Perceived Quality, Customer Value, and Customer Satisfaction, each consisting of three items. These constructs allowed respondents to evaluate service quality, value for money, and overall satisfaction comprehensively. In conclusion, this study employed a robust methodology with multiple items to assess the various dimensions of service quality, customer perception, and satisfaction, contributing to a more comprehensive understanding of customer experiences.</a:t>
            </a:r>
          </a:p>
          <a:p>
            <a:pPr algn="l">
              <a:lnSpc>
                <a:spcPct val="150000"/>
              </a:lnSpc>
            </a:pPr>
            <a:endParaRPr lang="en-US" sz="1200" b="0" i="0" u="none" strike="noStrike" smtClean="0">
              <a:solidFill>
                <a:srgbClr val="374151"/>
              </a:solidFill>
              <a:effectLst/>
              <a:latin typeface="Times New Roman" panose="02020603050405020304" pitchFamily="18" charset="0"/>
              <a:cs typeface="Times New Roman" panose="02020603050405020304" pitchFamily="18" charset="0"/>
            </a:endParaRPr>
          </a:p>
          <a:p>
            <a:pPr algn="l"/>
            <a:endParaRPr lang="en-US"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5736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2800"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425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research design involves investigating the influence of customer location risk on monthly tariffs and the average revenue generated per user (ARPU) in high-risk regions. </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study begins with data collection, pre-processing to address data quality issues, and segmentation of data for analysis. </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Descriptive analysis, including summary statistics and histograms, is conducted to understand tariff distribution across location risk categories. </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Optionally, hypothesis testing methods may be used to detect significant disparities. </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Ethical considerations and further investigations are essential. </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For ARPU analysis, data is collected and pre-processed, and a t-test is performed to compare high-risk region ARPU with overall ARPU. </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 bar chart aids visualization. The research design assesses the impact of contract duration and customer location risk on Quality of Experience (</a:t>
            </a:r>
            <a:r>
              <a:rPr lang="en-IN" dirty="0" err="1" smtClean="0">
                <a:latin typeface="Times New Roman" panose="02020603050405020304" pitchFamily="18" charset="0"/>
                <a:cs typeface="Times New Roman" panose="02020603050405020304" pitchFamily="18" charset="0"/>
              </a:rPr>
              <a:t>QoE</a:t>
            </a:r>
            <a:r>
              <a:rPr lang="en-IN" dirty="0" smtClean="0">
                <a:latin typeface="Times New Roman" panose="02020603050405020304" pitchFamily="18" charset="0"/>
                <a:cs typeface="Times New Roman" panose="02020603050405020304" pitchFamily="18" charset="0"/>
              </a:rPr>
              <a:t>) using ANOVA tests, offering insights for decision-making in network optimization.</a:t>
            </a:r>
          </a:p>
          <a:p>
            <a:pPr algn="l"/>
            <a:endParaRPr lang="en-US"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877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Primary focus on "</a:t>
            </a:r>
            <a:r>
              <a:rPr lang="en-IN" sz="2800" dirty="0" err="1" smtClean="0">
                <a:latin typeface="Times New Roman" panose="02020603050405020304" pitchFamily="18" charset="0"/>
                <a:cs typeface="Times New Roman" panose="02020603050405020304" pitchFamily="18" charset="0"/>
              </a:rPr>
              <a:t>Customer_location_risk</a:t>
            </a:r>
            <a:r>
              <a:rPr lang="en-IN" sz="2800" dirty="0" smtClean="0">
                <a:latin typeface="Times New Roman" panose="02020603050405020304" pitchFamily="18" charset="0"/>
                <a:cs typeface="Times New Roman" panose="02020603050405020304" pitchFamily="18" charset="0"/>
              </a:rPr>
              <a:t>" and "</a:t>
            </a:r>
            <a:r>
              <a:rPr lang="en-IN" sz="2800" dirty="0" err="1" smtClean="0">
                <a:latin typeface="Times New Roman" panose="02020603050405020304" pitchFamily="18" charset="0"/>
                <a:cs typeface="Times New Roman" panose="02020603050405020304" pitchFamily="18" charset="0"/>
              </a:rPr>
              <a:t>Monthly_tariff</a:t>
            </a:r>
            <a:r>
              <a:rPr lang="en-IN" sz="2800" dirty="0" smtClean="0">
                <a:latin typeface="Times New Roman" panose="02020603050405020304" pitchFamily="18" charset="0"/>
                <a:cs typeface="Times New Roman" panose="02020603050405020304" pitchFamily="18" charset="0"/>
              </a:rPr>
              <a:t>" columns. </a:t>
            </a:r>
          </a:p>
          <a:p>
            <a:pPr marL="285750" indent="-28575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The analysis investigates ARPU in high network instability risk regions. It filters the dataset to isolate high-risk regions, calculates ARPU, performs a one-sample t-test against overall ARPU, and visualizes the results. </a:t>
            </a:r>
          </a:p>
          <a:p>
            <a:pPr marL="285750" indent="-28575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For the </a:t>
            </a:r>
            <a:r>
              <a:rPr lang="en-IN" sz="2800" dirty="0" err="1" smtClean="0">
                <a:latin typeface="Times New Roman" panose="02020603050405020304" pitchFamily="18" charset="0"/>
                <a:cs typeface="Times New Roman" panose="02020603050405020304" pitchFamily="18" charset="0"/>
              </a:rPr>
              <a:t>QoE</a:t>
            </a:r>
            <a:r>
              <a:rPr lang="en-IN" sz="2800" dirty="0" smtClean="0">
                <a:latin typeface="Times New Roman" panose="02020603050405020304" pitchFamily="18" charset="0"/>
                <a:cs typeface="Times New Roman" panose="02020603050405020304" pitchFamily="18" charset="0"/>
              </a:rPr>
              <a:t> analysis, the dataset is used to explore the impact of contract duration and location risk on </a:t>
            </a:r>
            <a:r>
              <a:rPr lang="en-IN" sz="2800" dirty="0" err="1" smtClean="0">
                <a:latin typeface="Times New Roman" panose="02020603050405020304" pitchFamily="18" charset="0"/>
                <a:cs typeface="Times New Roman" panose="02020603050405020304" pitchFamily="18" charset="0"/>
              </a:rPr>
              <a:t>QoE</a:t>
            </a:r>
            <a:r>
              <a:rPr lang="en-IN" sz="2800" dirty="0" smtClean="0">
                <a:latin typeface="Times New Roman" panose="02020603050405020304" pitchFamily="18" charset="0"/>
                <a:cs typeface="Times New Roman" panose="02020603050405020304" pitchFamily="18" charset="0"/>
              </a:rPr>
              <a:t> scores. </a:t>
            </a:r>
          </a:p>
          <a:p>
            <a:pPr marL="285750" indent="-28575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ANOVA tests are applied to assess differences in </a:t>
            </a:r>
            <a:r>
              <a:rPr lang="en-IN" sz="2800" dirty="0" err="1" smtClean="0">
                <a:latin typeface="Times New Roman" panose="02020603050405020304" pitchFamily="18" charset="0"/>
                <a:cs typeface="Times New Roman" panose="02020603050405020304" pitchFamily="18" charset="0"/>
              </a:rPr>
              <a:t>QoE</a:t>
            </a:r>
            <a:r>
              <a:rPr lang="en-IN" sz="2800" dirty="0" smtClean="0">
                <a:latin typeface="Times New Roman" panose="02020603050405020304" pitchFamily="18" charset="0"/>
                <a:cs typeface="Times New Roman" panose="02020603050405020304" pitchFamily="18" charset="0"/>
              </a:rPr>
              <a:t> scores across groups. </a:t>
            </a:r>
          </a:p>
          <a:p>
            <a:pPr algn="l"/>
            <a:endParaRPr lang="en-US" sz="2800"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124531-60FD-48AC-A172-080C75A4C96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281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56736"/>
            <a:ext cx="8296421" cy="288131"/>
          </a:xfrm>
          <a:prstGeom prst="rect">
            <a:avLst/>
          </a:prstGeom>
        </p:spPr>
        <p:txBody>
          <a:bodyPr lIns="91420" tIns="45710" rIns="91420" bIns="45710" anchor="b" anchorCtr="0">
            <a:noAutofit/>
          </a:bodyPr>
          <a:lstStyle>
            <a:lvl1pPr marL="0" indent="0" algn="l">
              <a:buNone/>
              <a:defRPr sz="1800" b="0" i="0">
                <a:solidFill>
                  <a:schemeClr val="bg1">
                    <a:lumMod val="75000"/>
                  </a:schemeClr>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72669"/>
            <a:ext cx="8296421" cy="288131"/>
          </a:xfrm>
          <a:prstGeom prst="rect">
            <a:avLst/>
          </a:prstGeom>
        </p:spPr>
        <p:txBody>
          <a:bodyPr lIns="91420" tIns="45710" rIns="91420" bIns="45710"/>
          <a:lstStyle>
            <a:lvl1pPr marL="0" indent="0" algn="l">
              <a:buFontTx/>
              <a:buNone/>
              <a:defRPr lang="en-US" sz="1800" b="0" i="0" kern="1200" dirty="0" smtClean="0">
                <a:solidFill>
                  <a:schemeClr val="bg1">
                    <a:lumMod val="75000"/>
                  </a:schemeClr>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800" b="0" i="0" kern="1200" dirty="0" smtClean="0">
                <a:solidFill>
                  <a:schemeClr val="bg1">
                    <a:lumMod val="75000"/>
                  </a:schemeClr>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04365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lumMod val="75000"/>
                  </a:schemeClr>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47216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lumMod val="75000"/>
                  </a:schemeClr>
                </a:solidFill>
                <a:latin typeface="+mj-lt"/>
                <a:cs typeface="CiscoSansTT ExtraLight"/>
              </a:defRPr>
            </a:lvl1pPr>
          </a:lstStyle>
          <a:p>
            <a:r>
              <a:rPr lang="en-GB" dirty="0"/>
              <a:t>Presentation Title Goes Here</a:t>
            </a:r>
            <a:endParaRPr lang="en-US" dirty="0"/>
          </a:p>
        </p:txBody>
      </p:sp>
    </p:spTree>
    <p:extLst>
      <p:ext uri="{BB962C8B-B14F-4D97-AF65-F5344CB8AC3E}">
        <p14:creationId xmlns:p14="http://schemas.microsoft.com/office/powerpoint/2010/main" val="212294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08803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896724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489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347788"/>
            <a:ext cx="8115300"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dirty="0"/>
              <a:t>Click icon to add table</a:t>
            </a:r>
            <a:endParaRPr lang="en-GB" noProof="0" dirty="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254563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dirty="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369945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87182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759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5806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8292B6-8160-4C95-B8BC-FB71F0D416BD}" type="datetimeFigureOut">
              <a:rPr lang="en-IN" smtClean="0"/>
              <a:t>25-09-2023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24601E3-75E6-47DB-995A-93560E3E1629}" type="slidenum">
              <a:rPr lang="en-IN" smtClean="0"/>
              <a:t>‹#›</a:t>
            </a:fld>
            <a:endParaRPr lang="en-IN" dirty="0"/>
          </a:p>
        </p:txBody>
      </p:sp>
    </p:spTree>
    <p:extLst>
      <p:ext uri="{BB962C8B-B14F-4D97-AF65-F5344CB8AC3E}">
        <p14:creationId xmlns:p14="http://schemas.microsoft.com/office/powerpoint/2010/main" val="2657400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292B6-8160-4C95-B8BC-FB71F0D416BD}" type="datetimeFigureOut">
              <a:rPr lang="en-IN" smtClean="0"/>
              <a:t>25-09-2023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24601E3-75E6-47DB-995A-93560E3E1629}" type="slidenum">
              <a:rPr lang="en-IN" smtClean="0"/>
              <a:t>‹#›</a:t>
            </a:fld>
            <a:endParaRPr lang="en-IN" dirty="0"/>
          </a:p>
        </p:txBody>
      </p:sp>
    </p:spTree>
    <p:extLst>
      <p:ext uri="{BB962C8B-B14F-4D97-AF65-F5344CB8AC3E}">
        <p14:creationId xmlns:p14="http://schemas.microsoft.com/office/powerpoint/2010/main" val="425067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lumMod val="75000"/>
                  </a:schemeClr>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712191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292B6-8160-4C95-B8BC-FB71F0D416BD}" type="datetimeFigureOut">
              <a:rPr lang="en-IN" smtClean="0"/>
              <a:t>25-09-2023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24601E3-75E6-47DB-995A-93560E3E1629}" type="slidenum">
              <a:rPr lang="en-IN" smtClean="0"/>
              <a:t>‹#›</a:t>
            </a:fld>
            <a:endParaRPr lang="en-IN" dirty="0"/>
          </a:p>
        </p:txBody>
      </p:sp>
    </p:spTree>
    <p:extLst>
      <p:ext uri="{BB962C8B-B14F-4D97-AF65-F5344CB8AC3E}">
        <p14:creationId xmlns:p14="http://schemas.microsoft.com/office/powerpoint/2010/main" val="606080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8292B6-8160-4C95-B8BC-FB71F0D416BD}" type="datetimeFigureOut">
              <a:rPr lang="en-IN" smtClean="0"/>
              <a:t>25-09-2023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24601E3-75E6-47DB-995A-93560E3E1629}" type="slidenum">
              <a:rPr lang="en-IN" smtClean="0"/>
              <a:t>‹#›</a:t>
            </a:fld>
            <a:endParaRPr lang="en-IN" dirty="0"/>
          </a:p>
        </p:txBody>
      </p:sp>
    </p:spTree>
    <p:extLst>
      <p:ext uri="{BB962C8B-B14F-4D97-AF65-F5344CB8AC3E}">
        <p14:creationId xmlns:p14="http://schemas.microsoft.com/office/powerpoint/2010/main" val="2344293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8292B6-8160-4C95-B8BC-FB71F0D416BD}" type="datetimeFigureOut">
              <a:rPr lang="en-IN" smtClean="0"/>
              <a:t>25-09-2023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24601E3-75E6-47DB-995A-93560E3E1629}" type="slidenum">
              <a:rPr lang="en-IN" smtClean="0"/>
              <a:t>‹#›</a:t>
            </a:fld>
            <a:endParaRPr lang="en-IN" dirty="0"/>
          </a:p>
        </p:txBody>
      </p:sp>
    </p:spTree>
    <p:extLst>
      <p:ext uri="{BB962C8B-B14F-4D97-AF65-F5344CB8AC3E}">
        <p14:creationId xmlns:p14="http://schemas.microsoft.com/office/powerpoint/2010/main" val="636295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8292B6-8160-4C95-B8BC-FB71F0D416BD}" type="datetimeFigureOut">
              <a:rPr lang="en-IN" smtClean="0"/>
              <a:t>25-09-2023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24601E3-75E6-47DB-995A-93560E3E1629}" type="slidenum">
              <a:rPr lang="en-IN" smtClean="0"/>
              <a:t>‹#›</a:t>
            </a:fld>
            <a:endParaRPr lang="en-IN" dirty="0"/>
          </a:p>
        </p:txBody>
      </p:sp>
    </p:spTree>
    <p:extLst>
      <p:ext uri="{BB962C8B-B14F-4D97-AF65-F5344CB8AC3E}">
        <p14:creationId xmlns:p14="http://schemas.microsoft.com/office/powerpoint/2010/main" val="41469914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292B6-8160-4C95-B8BC-FB71F0D416BD}" type="datetimeFigureOut">
              <a:rPr lang="en-IN" smtClean="0"/>
              <a:t>25-09-2023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24601E3-75E6-47DB-995A-93560E3E1629}" type="slidenum">
              <a:rPr lang="en-IN" smtClean="0"/>
              <a:t>‹#›</a:t>
            </a:fld>
            <a:endParaRPr lang="en-IN" dirty="0"/>
          </a:p>
        </p:txBody>
      </p:sp>
    </p:spTree>
    <p:extLst>
      <p:ext uri="{BB962C8B-B14F-4D97-AF65-F5344CB8AC3E}">
        <p14:creationId xmlns:p14="http://schemas.microsoft.com/office/powerpoint/2010/main" val="17921751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8292B6-8160-4C95-B8BC-FB71F0D416BD}" type="datetimeFigureOut">
              <a:rPr lang="en-IN" smtClean="0"/>
              <a:t>25-09-2023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24601E3-75E6-47DB-995A-93560E3E1629}" type="slidenum">
              <a:rPr lang="en-IN" smtClean="0"/>
              <a:t>‹#›</a:t>
            </a:fld>
            <a:endParaRPr lang="en-IN" dirty="0"/>
          </a:p>
        </p:txBody>
      </p:sp>
    </p:spTree>
    <p:extLst>
      <p:ext uri="{BB962C8B-B14F-4D97-AF65-F5344CB8AC3E}">
        <p14:creationId xmlns:p14="http://schemas.microsoft.com/office/powerpoint/2010/main" val="21424213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8292B6-8160-4C95-B8BC-FB71F0D416BD}" type="datetimeFigureOut">
              <a:rPr lang="en-IN" smtClean="0"/>
              <a:t>25-09-2023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24601E3-75E6-47DB-995A-93560E3E1629}" type="slidenum">
              <a:rPr lang="en-IN" smtClean="0"/>
              <a:t>‹#›</a:t>
            </a:fld>
            <a:endParaRPr lang="en-IN" dirty="0"/>
          </a:p>
        </p:txBody>
      </p:sp>
    </p:spTree>
    <p:extLst>
      <p:ext uri="{BB962C8B-B14F-4D97-AF65-F5344CB8AC3E}">
        <p14:creationId xmlns:p14="http://schemas.microsoft.com/office/powerpoint/2010/main" val="281822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292B6-8160-4C95-B8BC-FB71F0D416BD}" type="datetimeFigureOut">
              <a:rPr lang="en-IN" smtClean="0"/>
              <a:t>25-09-2023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24601E3-75E6-47DB-995A-93560E3E1629}" type="slidenum">
              <a:rPr lang="en-IN" smtClean="0"/>
              <a:t>‹#›</a:t>
            </a:fld>
            <a:endParaRPr lang="en-IN" dirty="0"/>
          </a:p>
        </p:txBody>
      </p:sp>
    </p:spTree>
    <p:extLst>
      <p:ext uri="{BB962C8B-B14F-4D97-AF65-F5344CB8AC3E}">
        <p14:creationId xmlns:p14="http://schemas.microsoft.com/office/powerpoint/2010/main" val="1541707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292B6-8160-4C95-B8BC-FB71F0D416BD}" type="datetimeFigureOut">
              <a:rPr lang="en-IN" smtClean="0"/>
              <a:t>25-09-2023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24601E3-75E6-47DB-995A-93560E3E1629}" type="slidenum">
              <a:rPr lang="en-IN" smtClean="0"/>
              <a:t>‹#›</a:t>
            </a:fld>
            <a:endParaRPr lang="en-IN" dirty="0"/>
          </a:p>
        </p:txBody>
      </p:sp>
    </p:spTree>
    <p:extLst>
      <p:ext uri="{BB962C8B-B14F-4D97-AF65-F5344CB8AC3E}">
        <p14:creationId xmlns:p14="http://schemas.microsoft.com/office/powerpoint/2010/main" val="108040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Segue_White">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91677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lumMod val="75000"/>
                  </a:schemeClr>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lumMod val="75000"/>
                  </a:schemeClr>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09989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tx2"/>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61948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
        <p:nvSpPr>
          <p:cNvPr id="6" name="Text Placeholder 2"/>
          <p:cNvSpPr>
            <a:spLocks noGrp="1"/>
          </p:cNvSpPr>
          <p:nvPr>
            <p:ph type="body" sz="quarter" idx="11"/>
          </p:nvPr>
        </p:nvSpPr>
        <p:spPr bwMode="auto">
          <a:xfrm>
            <a:off x="500063" y="3895662"/>
            <a:ext cx="8139112" cy="556563"/>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63056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tx2"/>
                </a:solidFill>
                <a:latin typeface="+mj-lt"/>
              </a:defRPr>
            </a:lvl1pPr>
          </a:lstStyle>
          <a:p>
            <a:pPr lvl="0"/>
            <a:r>
              <a:rPr lang="en-US"/>
              <a:t>Click to edit Master text styles</a:t>
            </a:r>
          </a:p>
        </p:txBody>
      </p:sp>
    </p:spTree>
    <p:extLst>
      <p:ext uri="{BB962C8B-B14F-4D97-AF65-F5344CB8AC3E}">
        <p14:creationId xmlns:p14="http://schemas.microsoft.com/office/powerpoint/2010/main" val="13155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223005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31644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Tree>
  </p:cSld>
  <p:clrMap bg1="lt1" tx1="dk1" bg2="lt2" tx2="dk2" accent1="accent1" accent2="accent2" accent3="accent3" accent4="accent4" accent5="accent5" accent6="accent6" hlink="hlink" folHlink="folHlink"/>
  <p:sldLayoutIdLst>
    <p:sldLayoutId id="2147483874" r:id="rId1"/>
    <p:sldLayoutId id="2147483876" r:id="rId2"/>
    <p:sldLayoutId id="2147484013" r:id="rId3"/>
    <p:sldLayoutId id="2147483982" r:id="rId4"/>
    <p:sldLayoutId id="2147484014" r:id="rId5"/>
    <p:sldLayoutId id="2147483978" r:id="rId6"/>
    <p:sldLayoutId id="2147483979" r:id="rId7"/>
    <p:sldLayoutId id="2147483980" r:id="rId8"/>
    <p:sldLayoutId id="2147483879" r:id="rId9"/>
    <p:sldLayoutId id="2147483976" r:id="rId10"/>
    <p:sldLayoutId id="2147483885" r:id="rId11"/>
    <p:sldLayoutId id="2147484011" r:id="rId12"/>
    <p:sldLayoutId id="2147483985" r:id="rId13"/>
    <p:sldLayoutId id="2147483986" r:id="rId14"/>
    <p:sldLayoutId id="2147484012" r:id="rId15"/>
    <p:sldLayoutId id="2147483897" r:id="rId16"/>
    <p:sldLayoutId id="2147484015" r:id="rId17"/>
  </p:sldLayoutIdLst>
  <p:txStyles>
    <p:titleStyle>
      <a:lvl1pPr algn="l" defTabSz="684213" rtl="0" eaLnBrk="1" fontAlgn="base" hangingPunct="1">
        <a:lnSpc>
          <a:spcPct val="80000"/>
        </a:lnSpc>
        <a:spcBef>
          <a:spcPct val="0"/>
        </a:spcBef>
        <a:spcAft>
          <a:spcPct val="0"/>
        </a:spcAft>
        <a:defRPr lang="en-US" sz="2800" b="0" i="0" u="none" kern="1200" dirty="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08292B6-8160-4C95-B8BC-FB71F0D416BD}" type="datetimeFigureOut">
              <a:rPr lang="en-IN" smtClean="0"/>
              <a:t>25-09-2023</a:t>
            </a:fld>
            <a:endParaRPr lang="en-IN"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24601E3-75E6-47DB-995A-93560E3E1629}" type="slidenum">
              <a:rPr lang="en-IN" smtClean="0"/>
              <a:t>‹#›</a:t>
            </a:fld>
            <a:endParaRPr lang="en-IN" dirty="0"/>
          </a:p>
        </p:txBody>
      </p:sp>
    </p:spTree>
    <p:extLst>
      <p:ext uri="{BB962C8B-B14F-4D97-AF65-F5344CB8AC3E}">
        <p14:creationId xmlns:p14="http://schemas.microsoft.com/office/powerpoint/2010/main" val="643213180"/>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3.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1023/b:isfi.0000046375.72726.67" TargetMode="External"/><Relationship Id="rId2" Type="http://schemas.openxmlformats.org/officeDocument/2006/relationships/notesSlide" Target="../notesSlides/notesSlide24.xml"/><Relationship Id="rId1" Type="http://schemas.openxmlformats.org/officeDocument/2006/relationships/slideLayout" Target="../slideLayouts/slideLayout23.xml"/><Relationship Id="rId4" Type="http://schemas.openxmlformats.org/officeDocument/2006/relationships/hyperlink" Target="https://github.com/jamesrawlins1000/Telecom-CDR-Datase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6294C1B-E16E-35D8-4F69-BE1F488F7D24}"/>
              </a:ext>
            </a:extLst>
          </p:cNvPr>
          <p:cNvSpPr txBox="1"/>
          <p:nvPr/>
        </p:nvSpPr>
        <p:spPr>
          <a:xfrm>
            <a:off x="700709" y="1031599"/>
            <a:ext cx="7593495" cy="3139321"/>
          </a:xfrm>
          <a:prstGeom prst="rect">
            <a:avLst/>
          </a:prstGeom>
          <a:noFill/>
        </p:spPr>
        <p:txBody>
          <a:bodyPr wrap="square">
            <a:spAutoFit/>
          </a:bodyPr>
          <a:lstStyle/>
          <a:p>
            <a:pPr algn="ctr"/>
            <a:r>
              <a:rPr lang="en-US" sz="1600" b="1" dirty="0">
                <a:latin typeface="Times New Roman" panose="02020603050405020304" pitchFamily="18" charset="0"/>
                <a:cs typeface="Times New Roman" panose="02020603050405020304" pitchFamily="18" charset="0"/>
              </a:rPr>
              <a:t>SwiftCom Telecom Data Analysis</a:t>
            </a:r>
            <a:r>
              <a:rPr lang="en-US" sz="1600" b="1" dirty="0">
                <a:latin typeface="Times New Roman" panose="02020603050405020304" pitchFamily="18" charset="0"/>
              </a:rPr>
              <a:t/>
            </a:r>
            <a:br>
              <a:rPr lang="en-US" sz="1600" b="1" dirty="0">
                <a:latin typeface="Times New Roman" panose="02020603050405020304" pitchFamily="18" charset="0"/>
              </a:rPr>
            </a:br>
            <a:r>
              <a:rPr lang="en-US" sz="2000" b="1" dirty="0">
                <a:latin typeface="Times New Roman" panose="02020603050405020304" pitchFamily="18" charset="0"/>
              </a:rPr>
              <a:t> </a:t>
            </a:r>
          </a:p>
          <a:p>
            <a:pPr marL="0" marR="0" algn="ctr">
              <a:spcBef>
                <a:spcPts val="0"/>
              </a:spcBef>
              <a:spcAft>
                <a:spcPts val="0"/>
              </a:spcAft>
            </a:pPr>
            <a:endParaRPr lang="en-US" sz="1600" dirty="0">
              <a:latin typeface="Times New Roman" panose="02020603050405020304" pitchFamily="18" charset="0"/>
            </a:endParaRPr>
          </a:p>
          <a:p>
            <a:pPr algn="ctr">
              <a:lnSpc>
                <a:spcPct val="200000"/>
              </a:lnSpc>
            </a:pPr>
            <a:r>
              <a:rPr lang="en-US" sz="1600" dirty="0">
                <a:latin typeface="Times New Roman" panose="02020603050405020304" pitchFamily="18" charset="0"/>
              </a:rPr>
              <a:t/>
            </a:r>
            <a:br>
              <a:rPr lang="en-US" sz="1600" dirty="0">
                <a:latin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Anusha Garg</a:t>
            </a:r>
          </a:p>
          <a:p>
            <a:pPr algn="ctr">
              <a:lnSpc>
                <a:spcPct val="200000"/>
              </a:lnSpc>
            </a:pPr>
            <a:r>
              <a:rPr lang="en-IN" sz="1600" dirty="0">
                <a:latin typeface="Times New Roman" panose="02020603050405020304" pitchFamily="18" charset="0"/>
                <a:cs typeface="Times New Roman" panose="02020603050405020304" pitchFamily="18" charset="0"/>
              </a:rPr>
              <a:t>VIT, Vellore</a:t>
            </a:r>
          </a:p>
          <a:p>
            <a:pPr algn="ctr">
              <a:lnSpc>
                <a:spcPct val="200000"/>
              </a:lnSpc>
            </a:pPr>
            <a:r>
              <a:rPr lang="en-US" sz="1600" dirty="0">
                <a:latin typeface="Times New Roman" panose="02020603050405020304" pitchFamily="18" charset="0"/>
                <a:cs typeface="Times New Roman" panose="02020603050405020304" pitchFamily="18" charset="0"/>
              </a:rPr>
              <a:t>Sept 23, 2023</a:t>
            </a:r>
            <a:endParaRPr lang="en-IN" sz="1600" dirty="0">
              <a:latin typeface="Times New Roman" panose="02020603050405020304" pitchFamily="18" charset="0"/>
              <a:cs typeface="Times New Roman" panose="02020603050405020304" pitchFamily="18" charset="0"/>
            </a:endParaRPr>
          </a:p>
          <a:p>
            <a:pPr algn="ctr"/>
            <a:endParaRPr lang="en-US" dirty="0">
              <a:solidFill>
                <a:schemeClr val="accent3">
                  <a:lumMod val="75000"/>
                </a:schemeClr>
              </a:solidFill>
            </a:endParaRPr>
          </a:p>
        </p:txBody>
      </p:sp>
    </p:spTree>
    <p:extLst>
      <p:ext uri="{BB962C8B-B14F-4D97-AF65-F5344CB8AC3E}">
        <p14:creationId xmlns:p14="http://schemas.microsoft.com/office/powerpoint/2010/main" val="359535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91690" y="332712"/>
            <a:ext cx="9021830" cy="342193"/>
          </a:xfrm>
        </p:spPr>
        <p:txBody>
          <a:bodyPr>
            <a:noAutofit/>
          </a:bodyPr>
          <a:lstStyle/>
          <a:p>
            <a:pPr>
              <a:lnSpc>
                <a:spcPct val="100000"/>
              </a:lnSpc>
              <a:spcBef>
                <a:spcPts val="0"/>
              </a:spcBef>
            </a:pPr>
            <a:r>
              <a:rPr lang="en-US" sz="2500" dirty="0" smtClean="0">
                <a:solidFill>
                  <a:schemeClr val="tx2"/>
                </a:solidFill>
                <a:latin typeface="Times New Roman" panose="02020603050405020304" pitchFamily="18" charset="0"/>
                <a:cs typeface="Times New Roman" panose="02020603050405020304" pitchFamily="18" charset="0"/>
              </a:rPr>
              <a:t>Overview </a:t>
            </a:r>
            <a:r>
              <a:rPr lang="en-US" sz="2500" dirty="0">
                <a:solidFill>
                  <a:schemeClr val="tx2"/>
                </a:solidFill>
                <a:latin typeface="Times New Roman" panose="02020603050405020304" pitchFamily="18" charset="0"/>
                <a:cs typeface="Times New Roman" panose="02020603050405020304" pitchFamily="18" charset="0"/>
              </a:rPr>
              <a:t>O</a:t>
            </a:r>
            <a:r>
              <a:rPr lang="en-US" sz="2500" dirty="0" smtClean="0">
                <a:solidFill>
                  <a:schemeClr val="tx2"/>
                </a:solidFill>
                <a:latin typeface="Times New Roman" panose="02020603050405020304" pitchFamily="18" charset="0"/>
                <a:cs typeface="Times New Roman" panose="02020603050405020304" pitchFamily="18" charset="0"/>
              </a:rPr>
              <a:t>f Data </a:t>
            </a:r>
            <a:r>
              <a:rPr lang="en-US" sz="2500" dirty="0">
                <a:solidFill>
                  <a:schemeClr val="tx2"/>
                </a:solidFill>
                <a:latin typeface="Times New Roman" panose="02020603050405020304" pitchFamily="18" charset="0"/>
                <a:cs typeface="Times New Roman" panose="02020603050405020304" pitchFamily="18" charset="0"/>
              </a:rPr>
              <a:t>R</a:t>
            </a:r>
            <a:r>
              <a:rPr lang="en-US" sz="2500" dirty="0" smtClean="0">
                <a:solidFill>
                  <a:schemeClr val="tx2"/>
                </a:solidFill>
                <a:latin typeface="Times New Roman" panose="02020603050405020304" pitchFamily="18" charset="0"/>
                <a:cs typeface="Times New Roman" panose="02020603050405020304" pitchFamily="18" charset="0"/>
              </a:rPr>
              <a:t>esources Used</a:t>
            </a:r>
            <a:r>
              <a:rPr lang="en-US" sz="2500" dirty="0">
                <a:solidFill>
                  <a:schemeClr val="tx2"/>
                </a:solidFill>
                <a:latin typeface="Times New Roman" panose="02020603050405020304" pitchFamily="18" charset="0"/>
                <a:cs typeface="Times New Roman" panose="02020603050405020304" pitchFamily="18" charset="0"/>
              </a:rPr>
              <a:t/>
            </a:r>
            <a:br>
              <a:rPr lang="en-US" sz="2500" dirty="0">
                <a:solidFill>
                  <a:schemeClr val="tx2"/>
                </a:solidFill>
                <a:latin typeface="Times New Roman" panose="02020603050405020304" pitchFamily="18" charset="0"/>
                <a:cs typeface="Times New Roman" panose="02020603050405020304" pitchFamily="18" charset="0"/>
              </a:rPr>
            </a:br>
            <a:endParaRPr lang="en-US" sz="2500" dirty="0">
              <a:solidFill>
                <a:schemeClr val="tx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D98A3DC-D992-090E-1D59-FF09E760D471}"/>
              </a:ext>
            </a:extLst>
          </p:cNvPr>
          <p:cNvSpPr txBox="1"/>
          <p:nvPr/>
        </p:nvSpPr>
        <p:spPr>
          <a:xfrm>
            <a:off x="51537" y="617964"/>
            <a:ext cx="2673011" cy="3046988"/>
          </a:xfrm>
          <a:prstGeom prst="rect">
            <a:avLst/>
          </a:prstGeom>
          <a:noFill/>
        </p:spPr>
        <p:txBody>
          <a:bodyPr wrap="square">
            <a:spAutoFit/>
          </a:bodyPr>
          <a:lstStyle/>
          <a:p>
            <a:pPr algn="ctr">
              <a:lnSpc>
                <a:spcPct val="200000"/>
              </a:lnSpc>
            </a:pPr>
            <a:r>
              <a:rPr lang="en-US" sz="1200" b="1" dirty="0">
                <a:solidFill>
                  <a:srgbClr val="374151"/>
                </a:solidFill>
                <a:latin typeface="Times New Roman" panose="02020603050405020304" pitchFamily="18" charset="0"/>
                <a:cs typeface="Times New Roman" panose="02020603050405020304" pitchFamily="18" charset="0"/>
              </a:rPr>
              <a:t/>
            </a:r>
            <a:br>
              <a:rPr lang="en-US" sz="1200" b="1" dirty="0">
                <a:solidFill>
                  <a:srgbClr val="374151"/>
                </a:solidFill>
                <a:latin typeface="Times New Roman" panose="02020603050405020304" pitchFamily="18" charset="0"/>
                <a:cs typeface="Times New Roman" panose="02020603050405020304" pitchFamily="18" charset="0"/>
              </a:rPr>
            </a:br>
            <a:endParaRPr lang="en-US" sz="1200" b="1" dirty="0">
              <a:solidFill>
                <a:srgbClr val="374151"/>
              </a:solidFill>
              <a:latin typeface="Times New Roman" panose="02020603050405020304" pitchFamily="18" charset="0"/>
              <a:cs typeface="Times New Roman" panose="02020603050405020304" pitchFamily="18" charset="0"/>
            </a:endParaRPr>
          </a:p>
          <a:p>
            <a:pPr>
              <a:lnSpc>
                <a:spcPct val="200000"/>
              </a:lnSpc>
            </a:pPr>
            <a:r>
              <a:rPr lang="en-IN" sz="1200" dirty="0">
                <a:latin typeface="Times New Roman" panose="02020603050405020304" pitchFamily="18" charset="0"/>
                <a:cs typeface="Times New Roman" panose="02020603050405020304" pitchFamily="18" charset="0"/>
              </a:rPr>
              <a:t>Primary focus </a:t>
            </a:r>
            <a:r>
              <a:rPr lang="en-IN" sz="1200" dirty="0" smtClean="0">
                <a:latin typeface="Times New Roman" panose="02020603050405020304" pitchFamily="18" charset="0"/>
                <a:cs typeface="Times New Roman" panose="02020603050405020304" pitchFamily="18" charset="0"/>
              </a:rPr>
              <a:t>on "</a:t>
            </a:r>
            <a:r>
              <a:rPr lang="en-IN" sz="1200" dirty="0" err="1" smtClean="0">
                <a:latin typeface="Times New Roman" panose="02020603050405020304" pitchFamily="18" charset="0"/>
                <a:cs typeface="Times New Roman" panose="02020603050405020304" pitchFamily="18" charset="0"/>
              </a:rPr>
              <a:t>Customer_location_risk</a:t>
            </a:r>
            <a:r>
              <a:rPr lang="en-IN" sz="1200" dirty="0">
                <a:latin typeface="Times New Roman" panose="02020603050405020304" pitchFamily="18" charset="0"/>
                <a:cs typeface="Times New Roman" panose="02020603050405020304" pitchFamily="18" charset="0"/>
              </a:rPr>
              <a:t>" and "</a:t>
            </a:r>
            <a:r>
              <a:rPr lang="en-IN" sz="1200" dirty="0" err="1">
                <a:latin typeface="Times New Roman" panose="02020603050405020304" pitchFamily="18" charset="0"/>
                <a:cs typeface="Times New Roman" panose="02020603050405020304" pitchFamily="18" charset="0"/>
              </a:rPr>
              <a:t>Monthly_tariff</a:t>
            </a:r>
            <a:r>
              <a:rPr lang="en-IN" sz="1200" dirty="0">
                <a:latin typeface="Times New Roman" panose="02020603050405020304" pitchFamily="18" charset="0"/>
                <a:cs typeface="Times New Roman" panose="02020603050405020304" pitchFamily="18" charset="0"/>
              </a:rPr>
              <a:t>" columns. </a:t>
            </a:r>
            <a:r>
              <a:rPr lang="en-IN" sz="1200" dirty="0" smtClean="0">
                <a:latin typeface="Times New Roman" panose="02020603050405020304" pitchFamily="18" charset="0"/>
                <a:cs typeface="Times New Roman" panose="02020603050405020304" pitchFamily="18" charset="0"/>
              </a:rPr>
              <a:t> For </a:t>
            </a:r>
            <a:r>
              <a:rPr lang="en-IN" sz="1200" dirty="0">
                <a:latin typeface="Times New Roman" panose="02020603050405020304" pitchFamily="18" charset="0"/>
                <a:cs typeface="Times New Roman" panose="02020603050405020304" pitchFamily="18" charset="0"/>
              </a:rPr>
              <a:t>the </a:t>
            </a:r>
            <a:r>
              <a:rPr lang="en-IN" sz="1200" dirty="0" err="1">
                <a:latin typeface="Times New Roman" panose="02020603050405020304" pitchFamily="18" charset="0"/>
                <a:cs typeface="Times New Roman" panose="02020603050405020304" pitchFamily="18" charset="0"/>
              </a:rPr>
              <a:t>QoE</a:t>
            </a:r>
            <a:r>
              <a:rPr lang="en-IN" sz="1200" dirty="0">
                <a:latin typeface="Times New Roman" panose="02020603050405020304" pitchFamily="18" charset="0"/>
                <a:cs typeface="Times New Roman" panose="02020603050405020304" pitchFamily="18" charset="0"/>
              </a:rPr>
              <a:t> analysis, the dataset is used to explore the impact of contract duration and location risk on </a:t>
            </a:r>
            <a:r>
              <a:rPr lang="en-IN" sz="1200" dirty="0" err="1">
                <a:latin typeface="Times New Roman" panose="02020603050405020304" pitchFamily="18" charset="0"/>
                <a:cs typeface="Times New Roman" panose="02020603050405020304" pitchFamily="18" charset="0"/>
              </a:rPr>
              <a:t>QoE</a:t>
            </a:r>
            <a:r>
              <a:rPr lang="en-IN" sz="1200" dirty="0">
                <a:latin typeface="Times New Roman" panose="02020603050405020304" pitchFamily="18" charset="0"/>
                <a:cs typeface="Times New Roman" panose="02020603050405020304" pitchFamily="18" charset="0"/>
              </a:rPr>
              <a:t> scores. </a:t>
            </a:r>
          </a:p>
        </p:txBody>
      </p:sp>
      <p:sp>
        <p:nvSpPr>
          <p:cNvPr id="9" name="TextBox 8">
            <a:extLst>
              <a:ext uri="{FF2B5EF4-FFF2-40B4-BE49-F238E27FC236}">
                <a16:creationId xmlns="" xmlns:a16="http://schemas.microsoft.com/office/drawing/2014/main" id="{1118E365-B901-CCE5-C9CB-6041D988CD66}"/>
              </a:ext>
            </a:extLst>
          </p:cNvPr>
          <p:cNvSpPr txBox="1"/>
          <p:nvPr/>
        </p:nvSpPr>
        <p:spPr>
          <a:xfrm>
            <a:off x="3138781" y="966141"/>
            <a:ext cx="2565877" cy="2677656"/>
          </a:xfrm>
          <a:prstGeom prst="rect">
            <a:avLst/>
          </a:prstGeom>
          <a:noFill/>
        </p:spPr>
        <p:txBody>
          <a:bodyPr wrap="square">
            <a:spAutoFit/>
          </a:bodyPr>
          <a:lstStyle/>
          <a:p>
            <a:pPr lvl="1" algn="ctr">
              <a:lnSpc>
                <a:spcPct val="200000"/>
              </a:lnSpc>
            </a:pPr>
            <a:endParaRPr lang="en-US" sz="1200" b="1" dirty="0">
              <a:solidFill>
                <a:srgbClr val="374151"/>
              </a:solidFill>
              <a:latin typeface="Times New Roman" panose="02020603050405020304" pitchFamily="18" charset="0"/>
              <a:cs typeface="Times New Roman" panose="02020603050405020304" pitchFamily="18" charset="0"/>
            </a:endParaRPr>
          </a:p>
          <a:p>
            <a:pPr>
              <a:lnSpc>
                <a:spcPct val="200000"/>
              </a:lnSpc>
            </a:pPr>
            <a:r>
              <a:rPr lang="en-IN" sz="1200" dirty="0">
                <a:latin typeface="Times New Roman" panose="02020603050405020304" pitchFamily="18" charset="0"/>
                <a:cs typeface="Times New Roman" panose="02020603050405020304" pitchFamily="18" charset="0"/>
              </a:rPr>
              <a:t>The analysis investigates ARPU in high network instability risk regions. It filters the dataset to isolate high-risk regions, calculates ARPU, performs a one-sample t-test against overall ARPU, and visualizes the results. </a:t>
            </a:r>
            <a:endParaRPr lang="en-IN" sz="1200" dirty="0">
              <a:latin typeface="Times New Roman" panose="02020603050405020304" pitchFamily="18" charset="0"/>
              <a:cs typeface="Times New Roman" panose="02020603050405020304" pitchFamily="18" charset="0"/>
            </a:endParaRPr>
          </a:p>
        </p:txBody>
      </p:sp>
      <p:sp>
        <p:nvSpPr>
          <p:cNvPr id="10" name="Chevron 9">
            <a:extLst>
              <a:ext uri="{FF2B5EF4-FFF2-40B4-BE49-F238E27FC236}">
                <a16:creationId xmlns="" xmlns:a16="http://schemas.microsoft.com/office/drawing/2014/main" id="{C1B64255-B053-87D6-422A-BE795EBE13E9}"/>
              </a:ext>
            </a:extLst>
          </p:cNvPr>
          <p:cNvSpPr/>
          <p:nvPr/>
        </p:nvSpPr>
        <p:spPr>
          <a:xfrm>
            <a:off x="2724548" y="2301389"/>
            <a:ext cx="260683" cy="595743"/>
          </a:xfrm>
          <a:prstGeom prst="chevr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a:extLst>
              <a:ext uri="{FF2B5EF4-FFF2-40B4-BE49-F238E27FC236}">
                <a16:creationId xmlns="" xmlns:a16="http://schemas.microsoft.com/office/drawing/2014/main" id="{B6654938-07E5-E508-0D53-FFB0EA190910}"/>
              </a:ext>
            </a:extLst>
          </p:cNvPr>
          <p:cNvSpPr/>
          <p:nvPr/>
        </p:nvSpPr>
        <p:spPr>
          <a:xfrm>
            <a:off x="5889428" y="2301389"/>
            <a:ext cx="260683" cy="595743"/>
          </a:xfrm>
          <a:prstGeom prst="chevr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 xmlns:a16="http://schemas.microsoft.com/office/drawing/2014/main" id="{2E3380D0-3825-A419-F3A2-6C9D40BF63FD}"/>
              </a:ext>
            </a:extLst>
          </p:cNvPr>
          <p:cNvSpPr txBox="1"/>
          <p:nvPr/>
        </p:nvSpPr>
        <p:spPr>
          <a:xfrm>
            <a:off x="6458418" y="1356628"/>
            <a:ext cx="2565877" cy="1569660"/>
          </a:xfrm>
          <a:prstGeom prst="rect">
            <a:avLst/>
          </a:prstGeom>
          <a:noFill/>
        </p:spPr>
        <p:txBody>
          <a:bodyPr wrap="square">
            <a:spAutoFit/>
          </a:bodyPr>
          <a:lstStyle/>
          <a:p>
            <a:pPr lvl="1" algn="ctr">
              <a:lnSpc>
                <a:spcPct val="200000"/>
              </a:lnSpc>
            </a:pPr>
            <a:endParaRPr lang="en-US" sz="1200" b="1" dirty="0">
              <a:solidFill>
                <a:srgbClr val="374151"/>
              </a:solidFill>
              <a:latin typeface="Times New Roman" panose="02020603050405020304" pitchFamily="18" charset="0"/>
              <a:cs typeface="Times New Roman" panose="02020603050405020304" pitchFamily="18" charset="0"/>
            </a:endParaRPr>
          </a:p>
          <a:p>
            <a:pPr>
              <a:lnSpc>
                <a:spcPct val="200000"/>
              </a:lnSpc>
            </a:pPr>
            <a:r>
              <a:rPr lang="en-IN" sz="1200" dirty="0">
                <a:latin typeface="Times New Roman" panose="02020603050405020304" pitchFamily="18" charset="0"/>
                <a:cs typeface="Times New Roman" panose="02020603050405020304" pitchFamily="18" charset="0"/>
              </a:rPr>
              <a:t>ANOVA tests are applied to assess differences in </a:t>
            </a:r>
            <a:r>
              <a:rPr lang="en-IN" sz="1200" dirty="0" err="1">
                <a:latin typeface="Times New Roman" panose="02020603050405020304" pitchFamily="18" charset="0"/>
                <a:cs typeface="Times New Roman" panose="02020603050405020304" pitchFamily="18" charset="0"/>
              </a:rPr>
              <a:t>QoE</a:t>
            </a:r>
            <a:r>
              <a:rPr lang="en-IN" sz="1200" dirty="0">
                <a:latin typeface="Times New Roman" panose="02020603050405020304" pitchFamily="18" charset="0"/>
                <a:cs typeface="Times New Roman" panose="02020603050405020304" pitchFamily="18" charset="0"/>
              </a:rPr>
              <a:t> scores across groups</a:t>
            </a:r>
            <a:endParaRPr lang="en-US" sz="12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140047"/>
      </p:ext>
    </p:extLst>
  </p:cSld>
  <p:clrMapOvr>
    <a:masterClrMapping/>
  </p:clrMapOvr>
  <mc:AlternateContent xmlns:mc="http://schemas.openxmlformats.org/markup-compatibility/2006" xmlns:p14="http://schemas.microsoft.com/office/powerpoint/2010/main">
    <mc:Choice Requires="p14">
      <p:transition spd="slow" p14:dur="2000" advTm="99889"/>
    </mc:Choice>
    <mc:Fallback xmlns="">
      <p:transition spd="slow" advTm="9988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61085" y="114952"/>
            <a:ext cx="8944864" cy="154871"/>
          </a:xfrm>
        </p:spPr>
        <p:txBody>
          <a:bodyPr>
            <a:normAutofit fontScale="90000"/>
          </a:bodyPr>
          <a:lstStyle/>
          <a:p>
            <a:pPr marL="0" marR="0">
              <a:lnSpc>
                <a:spcPct val="200000"/>
              </a:lnSpc>
              <a:spcBef>
                <a:spcPts val="0"/>
              </a:spcBef>
              <a:spcAft>
                <a:spcPts val="0"/>
              </a:spcAft>
            </a:pPr>
            <a:r>
              <a:rPr lang="en-US" sz="2800" dirty="0">
                <a:solidFill>
                  <a:schemeClr val="tx2"/>
                </a:solidFill>
                <a:latin typeface="Times New Roman" panose="02020603050405020304" pitchFamily="18" charset="0"/>
                <a:cs typeface="Times New Roman" panose="02020603050405020304" pitchFamily="18" charset="0"/>
              </a:rPr>
              <a:t>Data manipulations and rationale for such manipulations</a:t>
            </a:r>
            <a:endParaRPr lang="en-US" sz="2800" dirty="0">
              <a:solidFill>
                <a:schemeClr val="tx2"/>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D3796285-CAC1-2DD7-293E-91AD69A30917}"/>
              </a:ext>
            </a:extLst>
          </p:cNvPr>
          <p:cNvSpPr txBox="1"/>
          <p:nvPr/>
        </p:nvSpPr>
        <p:spPr>
          <a:xfrm>
            <a:off x="61085" y="464822"/>
            <a:ext cx="8944864" cy="4524315"/>
          </a:xfrm>
          <a:prstGeom prst="rect">
            <a:avLst/>
          </a:prstGeom>
          <a:noFill/>
          <a:ln w="19050">
            <a:solidFill>
              <a:srgbClr val="003C56"/>
            </a:solidFill>
          </a:ln>
        </p:spPr>
        <p:txBody>
          <a:bodyPr wrap="square">
            <a:spAutoFit/>
          </a:bodyPr>
          <a:lstStyle/>
          <a:p>
            <a:pPr>
              <a:lnSpc>
                <a:spcPct val="200000"/>
              </a:lnSpc>
            </a:pPr>
            <a:r>
              <a:rPr lang="en-US" sz="1200" b="1" dirty="0">
                <a:latin typeface="Times New Roman" panose="02020603050405020304" pitchFamily="18" charset="0"/>
                <a:cs typeface="Times New Roman" panose="02020603050405020304" pitchFamily="18" charset="0"/>
              </a:rPr>
              <a:t>Data Loading and Segmentation:</a:t>
            </a:r>
            <a:endParaRPr lang="en-US" sz="1200" dirty="0">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code loads the dataset into a Pandas Data Frame.</a:t>
            </a: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Unique location risk categories are extracted, allowing for segmentation.</a:t>
            </a:r>
          </a:p>
          <a:p>
            <a:pPr>
              <a:lnSpc>
                <a:spcPct val="200000"/>
              </a:lnSpc>
            </a:pPr>
            <a:r>
              <a:rPr lang="en-US" sz="1200" b="1" dirty="0">
                <a:latin typeface="Times New Roman" panose="02020603050405020304" pitchFamily="18" charset="0"/>
                <a:cs typeface="Times New Roman" panose="02020603050405020304" pitchFamily="18" charset="0"/>
              </a:rPr>
              <a:t>Tariff Analysis:</a:t>
            </a:r>
            <a:r>
              <a:rPr lang="en-US" sz="1200" dirty="0">
                <a:latin typeface="Times New Roman" panose="02020603050405020304" pitchFamily="18" charset="0"/>
                <a:cs typeface="Times New Roman" panose="02020603050405020304" pitchFamily="18" charset="0"/>
              </a:rPr>
              <a:t> </a:t>
            </a:r>
            <a:endParaRPr lang="en-US" sz="1200" dirty="0" smtClean="0">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For </a:t>
            </a:r>
            <a:r>
              <a:rPr lang="en-US" sz="1200" dirty="0">
                <a:latin typeface="Times New Roman" panose="02020603050405020304" pitchFamily="18" charset="0"/>
                <a:cs typeface="Times New Roman" panose="02020603050405020304" pitchFamily="18" charset="0"/>
              </a:rPr>
              <a:t>each location risk category, the code calculates key statistics.</a:t>
            </a: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Histograms are generated to visualize the distribution of monthly tariffs within each category.</a:t>
            </a:r>
          </a:p>
          <a:p>
            <a:pPr>
              <a:lnSpc>
                <a:spcPct val="200000"/>
              </a:lnSpc>
            </a:pPr>
            <a:r>
              <a:rPr lang="en-US" sz="1200" b="1" dirty="0">
                <a:latin typeface="Times New Roman" panose="02020603050405020304" pitchFamily="18" charset="0"/>
                <a:cs typeface="Times New Roman" panose="02020603050405020304" pitchFamily="18" charset="0"/>
              </a:rPr>
              <a:t>ARPU Assessment:</a:t>
            </a:r>
            <a:r>
              <a:rPr lang="en-US"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A </a:t>
            </a:r>
            <a:r>
              <a:rPr lang="en-US" sz="1200" dirty="0">
                <a:latin typeface="Times New Roman" panose="02020603050405020304" pitchFamily="18" charset="0"/>
                <a:cs typeface="Times New Roman" panose="02020603050405020304" pitchFamily="18" charset="0"/>
              </a:rPr>
              <a:t>t-test is conducted to assess ARPU differences.</a:t>
            </a: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 bar chart is created for clear visualization of the results.</a:t>
            </a:r>
          </a:p>
          <a:p>
            <a:pPr>
              <a:lnSpc>
                <a:spcPct val="200000"/>
              </a:lnSpc>
            </a:pPr>
            <a:r>
              <a:rPr lang="en-US" sz="1200" b="1" dirty="0" err="1" smtClean="0">
                <a:latin typeface="Times New Roman" panose="02020603050405020304" pitchFamily="18" charset="0"/>
                <a:cs typeface="Times New Roman" panose="02020603050405020304" pitchFamily="18" charset="0"/>
              </a:rPr>
              <a:t>QoE</a:t>
            </a:r>
            <a:r>
              <a:rPr lang="en-US" sz="1200" b="1"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Analysis:</a:t>
            </a:r>
            <a:r>
              <a:rPr lang="en-US"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code performs Analysis of Variance (ANOVA) tests to compare Quality of Experience (</a:t>
            </a:r>
            <a:r>
              <a:rPr lang="en-US" sz="1200" dirty="0" err="1">
                <a:latin typeface="Times New Roman" panose="02020603050405020304" pitchFamily="18" charset="0"/>
                <a:cs typeface="Times New Roman" panose="02020603050405020304" pitchFamily="18" charset="0"/>
              </a:rPr>
              <a:t>QoE</a:t>
            </a:r>
            <a:r>
              <a:rPr lang="en-US" sz="1200" dirty="0">
                <a:latin typeface="Times New Roman" panose="02020603050405020304" pitchFamily="18" charset="0"/>
                <a:cs typeface="Times New Roman" panose="02020603050405020304" pitchFamily="18" charset="0"/>
              </a:rPr>
              <a:t>) scores across contract durations and location risk levels</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368940"/>
      </p:ext>
    </p:extLst>
  </p:cSld>
  <p:clrMapOvr>
    <a:masterClrMapping/>
  </p:clrMapOvr>
  <mc:AlternateContent xmlns:mc="http://schemas.openxmlformats.org/markup-compatibility/2006" xmlns:p14="http://schemas.microsoft.com/office/powerpoint/2010/main">
    <mc:Choice Requires="p14">
      <p:transition spd="slow" p14:dur="2000" advTm="99889"/>
    </mc:Choice>
    <mc:Fallback xmlns="">
      <p:transition spd="slow" advTm="9988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122170" y="332712"/>
            <a:ext cx="9021830" cy="519890"/>
          </a:xfrm>
        </p:spPr>
        <p:txBody>
          <a:bodyPr>
            <a:noAutofit/>
          </a:bodyPr>
          <a:lstStyle/>
          <a:p>
            <a:pPr>
              <a:lnSpc>
                <a:spcPct val="100000"/>
              </a:lnSpc>
              <a:spcBef>
                <a:spcPts val="0"/>
              </a:spcBef>
            </a:pPr>
            <a:r>
              <a:rPr lang="en-US" sz="2500" dirty="0">
                <a:solidFill>
                  <a:schemeClr val="tx2"/>
                </a:solidFill>
                <a:latin typeface="Times New Roman" panose="02020603050405020304" pitchFamily="18" charset="0"/>
                <a:cs typeface="Times New Roman" panose="02020603050405020304" pitchFamily="18" charset="0"/>
              </a:rPr>
              <a:t>Analytic methods (models/algorithms)</a:t>
            </a:r>
            <a:r>
              <a:rPr lang="en-US" sz="2500" dirty="0">
                <a:solidFill>
                  <a:schemeClr val="tx2"/>
                </a:solidFill>
                <a:latin typeface="Times New Roman" panose="02020603050405020304" pitchFamily="18" charset="0"/>
                <a:cs typeface="Times New Roman" panose="02020603050405020304" pitchFamily="18" charset="0"/>
              </a:rPr>
              <a:t/>
            </a:r>
            <a:br>
              <a:rPr lang="en-US" sz="2500" dirty="0">
                <a:solidFill>
                  <a:schemeClr val="tx2"/>
                </a:solidFill>
                <a:latin typeface="Times New Roman" panose="02020603050405020304" pitchFamily="18" charset="0"/>
                <a:cs typeface="Times New Roman" panose="02020603050405020304" pitchFamily="18" charset="0"/>
              </a:rPr>
            </a:br>
            <a:endParaRPr lang="en-US" sz="2500" dirty="0">
              <a:solidFill>
                <a:schemeClr val="tx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DD92671-8979-344D-515F-AC1D1D400F58}"/>
              </a:ext>
            </a:extLst>
          </p:cNvPr>
          <p:cNvSpPr txBox="1"/>
          <p:nvPr/>
        </p:nvSpPr>
        <p:spPr>
          <a:xfrm>
            <a:off x="209862" y="1113506"/>
            <a:ext cx="8724275" cy="276999"/>
          </a:xfrm>
          <a:prstGeom prst="rect">
            <a:avLst/>
          </a:prstGeom>
          <a:solidFill>
            <a:srgbClr val="00B0F0"/>
          </a:solidFill>
        </p:spPr>
        <p:txBody>
          <a:bodyPr wrap="square">
            <a:spAutoFit/>
          </a:bodyPr>
          <a:lstStyle/>
          <a:p>
            <a:r>
              <a:rPr lang="en-IN" sz="1200" dirty="0">
                <a:solidFill>
                  <a:schemeClr val="bg1"/>
                </a:solidFill>
                <a:latin typeface="Times New Roman" panose="02020603050405020304" pitchFamily="18" charset="0"/>
                <a:cs typeface="Times New Roman" panose="02020603050405020304" pitchFamily="18" charset="0"/>
              </a:rPr>
              <a:t>Histograms visually represent tariff distributions by location risk. </a:t>
            </a:r>
          </a:p>
        </p:txBody>
      </p:sp>
      <p:sp>
        <p:nvSpPr>
          <p:cNvPr id="7" name="TextBox 6">
            <a:extLst>
              <a:ext uri="{FF2B5EF4-FFF2-40B4-BE49-F238E27FC236}">
                <a16:creationId xmlns="" xmlns:a16="http://schemas.microsoft.com/office/drawing/2014/main" id="{DE3EB62F-F783-6656-79DC-F151664CAB31}"/>
              </a:ext>
            </a:extLst>
          </p:cNvPr>
          <p:cNvSpPr txBox="1"/>
          <p:nvPr/>
        </p:nvSpPr>
        <p:spPr>
          <a:xfrm>
            <a:off x="327910" y="1147844"/>
            <a:ext cx="4037600" cy="3185487"/>
          </a:xfrm>
          <a:prstGeom prst="rect">
            <a:avLst/>
          </a:prstGeom>
          <a:noFill/>
        </p:spPr>
        <p:txBody>
          <a:bodyPr wrap="square">
            <a:spAutoFit/>
          </a:bodyPr>
          <a:lstStyle/>
          <a:p>
            <a:pPr>
              <a:lnSpc>
                <a:spcPct val="200000"/>
              </a:lnSpc>
            </a:pPr>
            <a:r>
              <a:rPr lang="en-US" sz="1100">
                <a:solidFill>
                  <a:srgbClr val="374151"/>
                </a:solidFill>
                <a:latin typeface="Times New Roman" panose="02020603050405020304" pitchFamily="18" charset="0"/>
                <a:cs typeface="Times New Roman" panose="02020603050405020304" pitchFamily="18" charset="0"/>
              </a:rPr>
              <a:t/>
            </a:r>
            <a:br>
              <a:rPr lang="en-US" sz="1100">
                <a:solidFill>
                  <a:srgbClr val="374151"/>
                </a:solidFill>
                <a:latin typeface="Times New Roman" panose="02020603050405020304" pitchFamily="18" charset="0"/>
                <a:cs typeface="Times New Roman" panose="02020603050405020304" pitchFamily="18" charset="0"/>
              </a:rPr>
            </a:br>
            <a:r>
              <a:rPr lang="en-IN" sz="1200">
                <a:latin typeface="Times New Roman" panose="02020603050405020304" pitchFamily="18" charset="0"/>
                <a:cs typeface="Times New Roman" panose="02020603050405020304" pitchFamily="18" charset="0"/>
              </a:rPr>
              <a:t>Matplotlib aids in creating these histograms with transparency for easy comparison, including labels and a legend for plot clarity. </a:t>
            </a:r>
          </a:p>
          <a:p>
            <a:pPr>
              <a:lnSpc>
                <a:spcPct val="200000"/>
              </a:lnSpc>
            </a:pPr>
            <a:r>
              <a:rPr lang="en-IN" sz="1200" dirty="0">
                <a:latin typeface="Times New Roman" panose="02020603050405020304" pitchFamily="18" charset="0"/>
                <a:cs typeface="Times New Roman" panose="02020603050405020304" pitchFamily="18" charset="0"/>
              </a:rPr>
              <a:t>In the </a:t>
            </a:r>
            <a:r>
              <a:rPr lang="en-IN" sz="1200" dirty="0" err="1">
                <a:latin typeface="Times New Roman" panose="02020603050405020304" pitchFamily="18" charset="0"/>
                <a:cs typeface="Times New Roman" panose="02020603050405020304" pitchFamily="18" charset="0"/>
              </a:rPr>
              <a:t>QoE</a:t>
            </a:r>
            <a:r>
              <a:rPr lang="en-IN" sz="1200" dirty="0">
                <a:latin typeface="Times New Roman" panose="02020603050405020304" pitchFamily="18" charset="0"/>
                <a:cs typeface="Times New Roman" panose="02020603050405020304" pitchFamily="18" charset="0"/>
              </a:rPr>
              <a:t> analysis, ANOVA is used to assess the impact of contract duration and location risk on </a:t>
            </a:r>
            <a:r>
              <a:rPr lang="en-IN" sz="1200" dirty="0" err="1">
                <a:latin typeface="Times New Roman" panose="02020603050405020304" pitchFamily="18" charset="0"/>
                <a:cs typeface="Times New Roman" panose="02020603050405020304" pitchFamily="18" charset="0"/>
              </a:rPr>
              <a:t>QoE</a:t>
            </a:r>
            <a:r>
              <a:rPr lang="en-IN" sz="1200" dirty="0">
                <a:latin typeface="Times New Roman" panose="02020603050405020304" pitchFamily="18" charset="0"/>
                <a:cs typeface="Times New Roman" panose="02020603050405020304" pitchFamily="18" charset="0"/>
              </a:rPr>
              <a:t> scores. Data is grouped by these variables, and ANOVA tests determine if there are significant </a:t>
            </a:r>
            <a:r>
              <a:rPr lang="en-IN" sz="1200" dirty="0" err="1">
                <a:latin typeface="Times New Roman" panose="02020603050405020304" pitchFamily="18" charset="0"/>
                <a:cs typeface="Times New Roman" panose="02020603050405020304" pitchFamily="18" charset="0"/>
              </a:rPr>
              <a:t>QoE</a:t>
            </a:r>
            <a:r>
              <a:rPr lang="en-IN" sz="1200" dirty="0">
                <a:latin typeface="Times New Roman" panose="02020603050405020304" pitchFamily="18" charset="0"/>
                <a:cs typeface="Times New Roman" panose="02020603050405020304" pitchFamily="18" charset="0"/>
              </a:rPr>
              <a:t> score differences among groups.</a:t>
            </a:r>
          </a:p>
          <a:p>
            <a:pPr algn="ctr"/>
            <a:endParaRPr lang="en-US" sz="1100" dirty="0">
              <a:solidFill>
                <a:srgbClr val="37415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BF4B471B-CB5D-BCCE-9CF1-685184FA506B}"/>
              </a:ext>
            </a:extLst>
          </p:cNvPr>
          <p:cNvSpPr txBox="1"/>
          <p:nvPr/>
        </p:nvSpPr>
        <p:spPr>
          <a:xfrm>
            <a:off x="990475" y="4333331"/>
            <a:ext cx="7285220" cy="276999"/>
          </a:xfrm>
          <a:prstGeom prst="rect">
            <a:avLst/>
          </a:prstGeom>
          <a:solidFill>
            <a:srgbClr val="92D050"/>
          </a:solidFill>
        </p:spPr>
        <p:txBody>
          <a:bodyPr wrap="square">
            <a:spAutoFit/>
          </a:bodyPr>
          <a:lstStyle>
            <a:defPPr>
              <a:defRPr lang="en-US"/>
            </a:defPPr>
            <a:lvl1pPr>
              <a:defRPr sz="1200">
                <a:solidFill>
                  <a:schemeClr val="bg1"/>
                </a:solidFill>
                <a:latin typeface="Times New Roman" panose="02020603050405020304" pitchFamily="18" charset="0"/>
              </a:defRPr>
            </a:lvl1pPr>
          </a:lstStyle>
          <a:p>
            <a:pPr marL="285750" indent="-285750">
              <a:buFont typeface="Arial" panose="020B0604020202020204" pitchFamily="34" charset="0"/>
              <a:buChar char="•"/>
            </a:pPr>
            <a:r>
              <a:rPr lang="en-IN">
                <a:cs typeface="Times New Roman" panose="02020603050405020304" pitchFamily="18" charset="0"/>
              </a:rPr>
              <a:t>A bar chart visually compares average ARPU in high-risk regions to the overall mean, aiding interpretation. </a:t>
            </a:r>
            <a:endParaRPr lang="en-IN" dirty="0">
              <a:cs typeface="Times New Roman" panose="02020603050405020304" pitchFamily="18" charset="0"/>
            </a:endParaRPr>
          </a:p>
        </p:txBody>
      </p:sp>
      <p:sp>
        <p:nvSpPr>
          <p:cNvPr id="22" name="Isosceles Triangle 2">
            <a:extLst>
              <a:ext uri="{FF2B5EF4-FFF2-40B4-BE49-F238E27FC236}">
                <a16:creationId xmlns="" xmlns:a16="http://schemas.microsoft.com/office/drawing/2014/main" id="{22A7F154-0312-C6B1-15C7-28042DE42587}"/>
              </a:ext>
            </a:extLst>
          </p:cNvPr>
          <p:cNvSpPr/>
          <p:nvPr/>
        </p:nvSpPr>
        <p:spPr>
          <a:xfrm rot="5400000">
            <a:off x="4359518" y="2694207"/>
            <a:ext cx="757004" cy="332043"/>
          </a:xfrm>
          <a:prstGeom prst="triangl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IN" sz="1350" dirty="0">
              <a:solidFill>
                <a:prstClr val="white"/>
              </a:solidFill>
              <a:latin typeface="Times New Roman" panose="02020603050405020304" pitchFamily="18" charset="0"/>
              <a:cs typeface="Times New Roman" panose="02020603050405020304" pitchFamily="18" charset="0"/>
            </a:endParaRPr>
          </a:p>
        </p:txBody>
      </p:sp>
      <p:pic>
        <p:nvPicPr>
          <p:cNvPr id="9" name="Picture 2" descr="Python libraries for machine learning 2022 - Analytics Dri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887" y="1957883"/>
            <a:ext cx="3112519" cy="1750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824229"/>
      </p:ext>
    </p:extLst>
  </p:cSld>
  <p:clrMapOvr>
    <a:masterClrMapping/>
  </p:clrMapOvr>
  <mc:AlternateContent xmlns:mc="http://schemas.openxmlformats.org/markup-compatibility/2006" xmlns:p14="http://schemas.microsoft.com/office/powerpoint/2010/main">
    <mc:Choice Requires="p14">
      <p:transition spd="slow" p14:dur="2000" advTm="99889"/>
    </mc:Choice>
    <mc:Fallback xmlns="">
      <p:transition spd="slow" advTm="99889"/>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122170" y="301022"/>
            <a:ext cx="9021830" cy="342193"/>
          </a:xfrm>
        </p:spPr>
        <p:txBody>
          <a:bodyPr>
            <a:noAutofit/>
          </a:bodyPr>
          <a:lstStyle/>
          <a:p>
            <a:pPr>
              <a:lnSpc>
                <a:spcPct val="100000"/>
              </a:lnSpc>
              <a:spcBef>
                <a:spcPts val="0"/>
              </a:spcBef>
            </a:pPr>
            <a:r>
              <a:rPr lang="en-US" sz="2500" dirty="0" smtClean="0">
                <a:solidFill>
                  <a:schemeClr val="tx2"/>
                </a:solidFill>
                <a:latin typeface="Times New Roman" panose="02020603050405020304" pitchFamily="18" charset="0"/>
                <a:cs typeface="Times New Roman" panose="02020603050405020304" pitchFamily="18" charset="0"/>
              </a:rPr>
              <a:t>Customer Data Analysis</a:t>
            </a:r>
            <a:r>
              <a:rPr lang="en-US" sz="2500" dirty="0">
                <a:solidFill>
                  <a:schemeClr val="tx2"/>
                </a:solidFill>
                <a:latin typeface="Times New Roman" panose="02020603050405020304" pitchFamily="18" charset="0"/>
                <a:cs typeface="Times New Roman" panose="02020603050405020304" pitchFamily="18" charset="0"/>
              </a:rPr>
              <a:t/>
            </a:r>
            <a:br>
              <a:rPr lang="en-US" sz="2500" dirty="0">
                <a:solidFill>
                  <a:schemeClr val="tx2"/>
                </a:solidFill>
                <a:latin typeface="Times New Roman" panose="02020603050405020304" pitchFamily="18" charset="0"/>
                <a:cs typeface="Times New Roman" panose="02020603050405020304" pitchFamily="18" charset="0"/>
              </a:rPr>
            </a:br>
            <a:endParaRPr lang="en-US" sz="2500" dirty="0">
              <a:solidFill>
                <a:schemeClr val="tx2"/>
              </a:solidFill>
              <a:latin typeface="Times New Roman" panose="02020603050405020304" pitchFamily="18" charset="0"/>
              <a:cs typeface="Times New Roman" panose="02020603050405020304" pitchFamily="18" charset="0"/>
            </a:endParaRPr>
          </a:p>
        </p:txBody>
      </p:sp>
      <p:pic>
        <p:nvPicPr>
          <p:cNvPr id="5" name="Picture 4" descr="WhatsApp Image 2023-09-09 at 11.24.15 PM"/>
          <p:cNvPicPr/>
          <p:nvPr/>
        </p:nvPicPr>
        <p:blipFill>
          <a:blip r:embed="rId3">
            <a:extLst>
              <a:ext uri="{28A0092B-C50C-407E-A947-70E740481C1C}">
                <a14:useLocalDpi xmlns:a14="http://schemas.microsoft.com/office/drawing/2010/main" val="0"/>
              </a:ext>
            </a:extLst>
          </a:blip>
          <a:srcRect/>
          <a:stretch>
            <a:fillRect/>
          </a:stretch>
        </p:blipFill>
        <p:spPr bwMode="auto">
          <a:xfrm>
            <a:off x="342145" y="509146"/>
            <a:ext cx="2929200" cy="1767478"/>
          </a:xfrm>
          <a:prstGeom prst="rect">
            <a:avLst/>
          </a:prstGeom>
          <a:ln>
            <a:noFill/>
          </a:ln>
          <a:effectLst>
            <a:outerShdw blurRad="292100" dist="139700" dir="2700000" algn="tl" rotWithShape="0">
              <a:srgbClr val="333333">
                <a:alpha val="65000"/>
              </a:srgbClr>
            </a:outerShdw>
          </a:effectLst>
        </p:spPr>
      </p:pic>
      <p:pic>
        <p:nvPicPr>
          <p:cNvPr id="7" name="Picture 6" descr="WhatsApp Image 2023-09-09 at 11.41.14 PM (1)"/>
          <p:cNvPicPr/>
          <p:nvPr/>
        </p:nvPicPr>
        <p:blipFill>
          <a:blip r:embed="rId4">
            <a:extLst>
              <a:ext uri="{28A0092B-C50C-407E-A947-70E740481C1C}">
                <a14:useLocalDpi xmlns:a14="http://schemas.microsoft.com/office/drawing/2010/main" val="0"/>
              </a:ext>
            </a:extLst>
          </a:blip>
          <a:srcRect/>
          <a:stretch>
            <a:fillRect/>
          </a:stretch>
        </p:blipFill>
        <p:spPr bwMode="auto">
          <a:xfrm>
            <a:off x="342145" y="2931837"/>
            <a:ext cx="3000145" cy="1779540"/>
          </a:xfrm>
          <a:prstGeom prst="rect">
            <a:avLst/>
          </a:prstGeom>
          <a:ln>
            <a:noFill/>
          </a:ln>
          <a:effectLst>
            <a:outerShdw blurRad="292100" dist="139700" dir="2700000" algn="tl" rotWithShape="0">
              <a:srgbClr val="333333">
                <a:alpha val="65000"/>
              </a:srgbClr>
            </a:outerShdw>
          </a:effectLst>
        </p:spPr>
      </p:pic>
      <p:sp>
        <p:nvSpPr>
          <p:cNvPr id="4" name="Pentagon 3"/>
          <p:cNvSpPr/>
          <p:nvPr/>
        </p:nvSpPr>
        <p:spPr>
          <a:xfrm>
            <a:off x="130040" y="2340640"/>
            <a:ext cx="4091690" cy="37253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smtClean="0">
              <a:solidFill>
                <a:schemeClr val="bg1"/>
              </a:solidFill>
              <a:latin typeface="Times New Roman" panose="02020603050405020304" pitchFamily="18" charset="0"/>
              <a:cs typeface="Times New Roman" panose="02020603050405020304" pitchFamily="18" charset="0"/>
            </a:endParaRPr>
          </a:p>
          <a:p>
            <a:r>
              <a:rPr lang="en-IN" sz="1200" dirty="0" smtClean="0">
                <a:solidFill>
                  <a:schemeClr val="bg1"/>
                </a:solidFill>
                <a:latin typeface="Times New Roman" panose="02020603050405020304" pitchFamily="18" charset="0"/>
                <a:cs typeface="Times New Roman" panose="02020603050405020304" pitchFamily="18" charset="0"/>
              </a:rPr>
              <a:t>Ratio </a:t>
            </a:r>
            <a:r>
              <a:rPr lang="en-IN" sz="1200" dirty="0">
                <a:solidFill>
                  <a:schemeClr val="bg1"/>
                </a:solidFill>
                <a:latin typeface="Times New Roman" panose="02020603050405020304" pitchFamily="18" charset="0"/>
                <a:cs typeface="Times New Roman" panose="02020603050405020304" pitchFamily="18" charset="0"/>
              </a:rPr>
              <a:t>of Males to Females: Approximately 1.49 males for every 1 female.</a:t>
            </a:r>
          </a:p>
          <a:p>
            <a:endParaRPr lang="en-IN" sz="1200" dirty="0">
              <a:latin typeface="Times New Roman" panose="02020603050405020304" pitchFamily="18" charset="0"/>
              <a:cs typeface="Times New Roman" panose="02020603050405020304" pitchFamily="18" charset="0"/>
            </a:endParaRPr>
          </a:p>
        </p:txBody>
      </p:sp>
      <p:sp>
        <p:nvSpPr>
          <p:cNvPr id="12" name="Pentagon 11"/>
          <p:cNvSpPr/>
          <p:nvPr/>
        </p:nvSpPr>
        <p:spPr>
          <a:xfrm>
            <a:off x="5090160" y="4711377"/>
            <a:ext cx="4053839" cy="3738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defRPr/>
            </a:pPr>
            <a:endParaRPr lang="en-IN" sz="1200" dirty="0" smtClean="0"/>
          </a:p>
          <a:p>
            <a:pPr defTabSz="914400" fontAlgn="auto">
              <a:spcBef>
                <a:spcPts val="0"/>
              </a:spcBef>
              <a:spcAft>
                <a:spcPts val="0"/>
              </a:spcAft>
              <a:defRPr/>
            </a:pPr>
            <a:r>
              <a:rPr lang="en-IN" sz="1200" dirty="0" smtClean="0"/>
              <a:t>Percentages </a:t>
            </a:r>
            <a:r>
              <a:rPr lang="en-IN" sz="1200" dirty="0"/>
              <a:t>of Customer Location Risk: High: Approximately 33.5%</a:t>
            </a:r>
          </a:p>
          <a:p>
            <a:pPr defTabSz="914400" fontAlgn="auto">
              <a:spcBef>
                <a:spcPts val="0"/>
              </a:spcBef>
              <a:spcAft>
                <a:spcPts val="0"/>
              </a:spcAft>
              <a:defRPr/>
            </a:pPr>
            <a:endParaRPr lang="en-IN" sz="1200" dirty="0">
              <a:latin typeface="Times New Roman" panose="02020603050405020304" pitchFamily="18" charset="0"/>
              <a:cs typeface="Times New Roman" panose="02020603050405020304" pitchFamily="18" charset="0"/>
            </a:endParaRPr>
          </a:p>
        </p:txBody>
      </p:sp>
      <p:sp>
        <p:nvSpPr>
          <p:cNvPr id="13" name="Pentagon 12"/>
          <p:cNvSpPr/>
          <p:nvPr/>
        </p:nvSpPr>
        <p:spPr>
          <a:xfrm>
            <a:off x="4808219" y="2340640"/>
            <a:ext cx="4130041" cy="37253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defRPr/>
            </a:pPr>
            <a:r>
              <a:rPr lang="en-IN" sz="1200" dirty="0">
                <a:latin typeface="Times New Roman" panose="02020603050405020304" pitchFamily="18" charset="0"/>
                <a:cs typeface="Times New Roman" panose="02020603050405020304" pitchFamily="18" charset="0"/>
              </a:rPr>
              <a:t>Ratio of Employed to Unemployed: Approximately 2.42 employed individuals for every 1 unemployed individual.</a:t>
            </a:r>
            <a:endParaRPr lang="en-IN" sz="1200" dirty="0">
              <a:latin typeface="Times New Roman" panose="02020603050405020304" pitchFamily="18" charset="0"/>
              <a:cs typeface="Times New Roman" panose="02020603050405020304" pitchFamily="18" charset="0"/>
            </a:endParaRPr>
          </a:p>
        </p:txBody>
      </p:sp>
      <p:pic>
        <p:nvPicPr>
          <p:cNvPr id="14" name="Picture 13" descr="WhatsApp Image 2023-09-09 at 11.26.32 PM"/>
          <p:cNvPicPr/>
          <p:nvPr/>
        </p:nvPicPr>
        <p:blipFill>
          <a:blip r:embed="rId5">
            <a:extLst>
              <a:ext uri="{28A0092B-C50C-407E-A947-70E740481C1C}">
                <a14:useLocalDpi xmlns:a14="http://schemas.microsoft.com/office/drawing/2010/main" val="0"/>
              </a:ext>
            </a:extLst>
          </a:blip>
          <a:srcRect/>
          <a:stretch>
            <a:fillRect/>
          </a:stretch>
        </p:blipFill>
        <p:spPr bwMode="auto">
          <a:xfrm>
            <a:off x="5021581" y="301022"/>
            <a:ext cx="3176454" cy="1823271"/>
          </a:xfrm>
          <a:prstGeom prst="rect">
            <a:avLst/>
          </a:prstGeom>
          <a:ln>
            <a:noFill/>
          </a:ln>
          <a:effectLst>
            <a:outerShdw blurRad="292100" dist="139700" dir="2700000" algn="tl" rotWithShape="0">
              <a:srgbClr val="333333">
                <a:alpha val="65000"/>
              </a:srgbClr>
            </a:outerShdw>
          </a:effectLst>
        </p:spPr>
      </p:pic>
      <p:sp>
        <p:nvSpPr>
          <p:cNvPr id="15" name="Pentagon 14"/>
          <p:cNvSpPr/>
          <p:nvPr/>
        </p:nvSpPr>
        <p:spPr>
          <a:xfrm>
            <a:off x="213610" y="4774885"/>
            <a:ext cx="3787140" cy="31030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defRPr/>
            </a:pPr>
            <a:r>
              <a:rPr lang="en-IN" sz="1200" dirty="0">
                <a:latin typeface="Times New Roman" panose="02020603050405020304" pitchFamily="18" charset="0"/>
                <a:cs typeface="Times New Roman" panose="02020603050405020304" pitchFamily="18" charset="0"/>
              </a:rPr>
              <a:t>Ratio of Delinquency 0 to 1: Approximately 1.08</a:t>
            </a:r>
            <a:endParaRPr lang="en-IN" sz="1200" dirty="0">
              <a:latin typeface="Times New Roman" panose="02020603050405020304" pitchFamily="18" charset="0"/>
              <a:cs typeface="Times New Roman" panose="02020603050405020304" pitchFamily="18" charset="0"/>
            </a:endParaRPr>
          </a:p>
        </p:txBody>
      </p:sp>
      <p:pic>
        <p:nvPicPr>
          <p:cNvPr id="16" name="Picture 15" descr="WhatsApp Image 2023-09-09 at 11.44.45 PM"/>
          <p:cNvPicPr/>
          <p:nvPr/>
        </p:nvPicPr>
        <p:blipFill>
          <a:blip r:embed="rId6">
            <a:extLst>
              <a:ext uri="{28A0092B-C50C-407E-A947-70E740481C1C}">
                <a14:useLocalDpi xmlns:a14="http://schemas.microsoft.com/office/drawing/2010/main" val="0"/>
              </a:ext>
            </a:extLst>
          </a:blip>
          <a:srcRect/>
          <a:stretch>
            <a:fillRect/>
          </a:stretch>
        </p:blipFill>
        <p:spPr bwMode="auto">
          <a:xfrm>
            <a:off x="5192063" y="2791720"/>
            <a:ext cx="3060819" cy="17795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70631654"/>
      </p:ext>
    </p:extLst>
  </p:cSld>
  <p:clrMapOvr>
    <a:masterClrMapping/>
  </p:clrMapOvr>
  <mc:AlternateContent xmlns:mc="http://schemas.openxmlformats.org/markup-compatibility/2006" xmlns:p14="http://schemas.microsoft.com/office/powerpoint/2010/main">
    <mc:Choice Requires="p14">
      <p:transition spd="slow" p14:dur="2000" advTm="99889"/>
    </mc:Choice>
    <mc:Fallback xmlns="">
      <p:transition spd="slow" advTm="99889"/>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122170" y="332712"/>
            <a:ext cx="9021830" cy="342193"/>
          </a:xfrm>
        </p:spPr>
        <p:txBody>
          <a:bodyPr>
            <a:noAutofit/>
          </a:bodyPr>
          <a:lstStyle/>
          <a:p>
            <a:pPr>
              <a:lnSpc>
                <a:spcPct val="100000"/>
              </a:lnSpc>
              <a:spcBef>
                <a:spcPts val="0"/>
              </a:spcBef>
            </a:pPr>
            <a:r>
              <a:rPr lang="en-US" sz="2500">
                <a:solidFill>
                  <a:schemeClr val="tx2"/>
                </a:solidFill>
                <a:latin typeface="Times New Roman" panose="02020603050405020304" pitchFamily="18" charset="0"/>
                <a:cs typeface="Times New Roman" panose="02020603050405020304" pitchFamily="18" charset="0"/>
              </a:rPr>
              <a:t>Customer Data Analysis</a:t>
            </a:r>
            <a:endParaRPr lang="en-US" sz="2500" dirty="0">
              <a:solidFill>
                <a:schemeClr val="tx2"/>
              </a:solidFill>
              <a:latin typeface="Times New Roman" panose="02020603050405020304" pitchFamily="18" charset="0"/>
              <a:cs typeface="Times New Roman" panose="02020603050405020304" pitchFamily="18" charset="0"/>
            </a:endParaRPr>
          </a:p>
        </p:txBody>
      </p:sp>
      <p:pic>
        <p:nvPicPr>
          <p:cNvPr id="5" name="Picture 4" descr="WhatsApp Image 2023-09-09 at 11.46.49 PM"/>
          <p:cNvPicPr/>
          <p:nvPr/>
        </p:nvPicPr>
        <p:blipFill>
          <a:blip r:embed="rId3">
            <a:extLst>
              <a:ext uri="{28A0092B-C50C-407E-A947-70E740481C1C}">
                <a14:useLocalDpi xmlns:a14="http://schemas.microsoft.com/office/drawing/2010/main" val="0"/>
              </a:ext>
            </a:extLst>
          </a:blip>
          <a:srcRect/>
          <a:stretch>
            <a:fillRect/>
          </a:stretch>
        </p:blipFill>
        <p:spPr bwMode="auto">
          <a:xfrm>
            <a:off x="443230" y="811429"/>
            <a:ext cx="2839940" cy="1707011"/>
          </a:xfrm>
          <a:prstGeom prst="rect">
            <a:avLst/>
          </a:prstGeom>
          <a:ln>
            <a:noFill/>
          </a:ln>
          <a:effectLst>
            <a:outerShdw blurRad="292100" dist="139700" dir="2700000" algn="tl" rotWithShape="0">
              <a:srgbClr val="333333">
                <a:alpha val="65000"/>
              </a:srgbClr>
            </a:outerShdw>
          </a:effectLst>
        </p:spPr>
      </p:pic>
      <p:pic>
        <p:nvPicPr>
          <p:cNvPr id="6" name="Picture 5" descr="WhatsApp Image 2023-09-09 at 11.50.31 PM"/>
          <p:cNvPicPr/>
          <p:nvPr/>
        </p:nvPicPr>
        <p:blipFill>
          <a:blip r:embed="rId4">
            <a:extLst>
              <a:ext uri="{28A0092B-C50C-407E-A947-70E740481C1C}">
                <a14:useLocalDpi xmlns:a14="http://schemas.microsoft.com/office/drawing/2010/main" val="0"/>
              </a:ext>
            </a:extLst>
          </a:blip>
          <a:srcRect/>
          <a:stretch>
            <a:fillRect/>
          </a:stretch>
        </p:blipFill>
        <p:spPr bwMode="auto">
          <a:xfrm>
            <a:off x="5029200" y="811429"/>
            <a:ext cx="3017520" cy="1707011"/>
          </a:xfrm>
          <a:prstGeom prst="rect">
            <a:avLst/>
          </a:prstGeom>
          <a:ln>
            <a:noFill/>
          </a:ln>
          <a:effectLst>
            <a:outerShdw blurRad="292100" dist="139700" dir="2700000" algn="tl" rotWithShape="0">
              <a:srgbClr val="333333">
                <a:alpha val="65000"/>
              </a:srgbClr>
            </a:outerShdw>
          </a:effectLst>
        </p:spPr>
      </p:pic>
      <p:pic>
        <p:nvPicPr>
          <p:cNvPr id="7" name="Picture 6" descr="WhatsApp Image 2023-09-09 at 11.52.55 PM"/>
          <p:cNvPicPr/>
          <p:nvPr/>
        </p:nvPicPr>
        <p:blipFill>
          <a:blip r:embed="rId5">
            <a:extLst>
              <a:ext uri="{28A0092B-C50C-407E-A947-70E740481C1C}">
                <a14:useLocalDpi xmlns:a14="http://schemas.microsoft.com/office/drawing/2010/main" val="0"/>
              </a:ext>
            </a:extLst>
          </a:blip>
          <a:srcRect/>
          <a:stretch>
            <a:fillRect/>
          </a:stretch>
        </p:blipFill>
        <p:spPr bwMode="auto">
          <a:xfrm>
            <a:off x="443230" y="3010942"/>
            <a:ext cx="3054350" cy="1712004"/>
          </a:xfrm>
          <a:prstGeom prst="rect">
            <a:avLst/>
          </a:prstGeom>
          <a:ln>
            <a:noFill/>
          </a:ln>
          <a:effectLst>
            <a:outerShdw blurRad="292100" dist="139700" dir="2700000" algn="tl" rotWithShape="0">
              <a:srgbClr val="333333">
                <a:alpha val="65000"/>
              </a:srgbClr>
            </a:outerShdw>
          </a:effectLst>
        </p:spPr>
      </p:pic>
      <p:sp>
        <p:nvSpPr>
          <p:cNvPr id="9" name="Pentagon 8"/>
          <p:cNvSpPr/>
          <p:nvPr/>
        </p:nvSpPr>
        <p:spPr>
          <a:xfrm>
            <a:off x="4732450" y="2693661"/>
            <a:ext cx="4198190" cy="40767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defRPr/>
            </a:pPr>
            <a:r>
              <a:rPr lang="en-IN" sz="1200" dirty="0" smtClean="0">
                <a:solidFill>
                  <a:schemeClr val="bg1"/>
                </a:solidFill>
                <a:latin typeface="Times New Roman" panose="02020603050405020304" pitchFamily="18" charset="0"/>
                <a:cs typeface="Times New Roman" panose="02020603050405020304" pitchFamily="18" charset="0"/>
              </a:rPr>
              <a:t>24 </a:t>
            </a:r>
            <a:r>
              <a:rPr lang="en-IN" sz="1200" dirty="0">
                <a:solidFill>
                  <a:schemeClr val="bg1"/>
                </a:solidFill>
                <a:latin typeface="Times New Roman" panose="02020603050405020304" pitchFamily="18" charset="0"/>
                <a:cs typeface="Times New Roman" panose="02020603050405020304" pitchFamily="18" charset="0"/>
              </a:rPr>
              <a:t>months, representing </a:t>
            </a:r>
            <a:r>
              <a:rPr lang="en-IN" sz="1200" dirty="0" smtClean="0">
                <a:solidFill>
                  <a:schemeClr val="bg1"/>
                </a:solidFill>
                <a:latin typeface="Times New Roman" panose="02020603050405020304" pitchFamily="18" charset="0"/>
                <a:cs typeface="Times New Roman" panose="02020603050405020304" pitchFamily="18" charset="0"/>
              </a:rPr>
              <a:t>44</a:t>
            </a:r>
            <a:r>
              <a:rPr lang="en-IN" sz="1200" dirty="0">
                <a:solidFill>
                  <a:schemeClr val="bg1"/>
                </a:solidFill>
                <a:latin typeface="Times New Roman" panose="02020603050405020304" pitchFamily="18" charset="0"/>
                <a:cs typeface="Times New Roman" panose="02020603050405020304" pitchFamily="18" charset="0"/>
              </a:rPr>
              <a:t>% of the dataset, followed by 12 months </a:t>
            </a:r>
            <a:r>
              <a:rPr lang="en-IN" sz="1200" dirty="0" smtClean="0">
                <a:solidFill>
                  <a:schemeClr val="bg1"/>
                </a:solidFill>
                <a:latin typeface="Times New Roman" panose="02020603050405020304" pitchFamily="18" charset="0"/>
                <a:cs typeface="Times New Roman" panose="02020603050405020304" pitchFamily="18" charset="0"/>
              </a:rPr>
              <a:t>(33.5</a:t>
            </a:r>
            <a:r>
              <a:rPr lang="en-IN" sz="1200" dirty="0">
                <a:solidFill>
                  <a:schemeClr val="bg1"/>
                </a:solidFill>
                <a:latin typeface="Times New Roman" panose="02020603050405020304" pitchFamily="18" charset="0"/>
                <a:cs typeface="Times New Roman" panose="02020603050405020304" pitchFamily="18" charset="0"/>
              </a:rPr>
              <a:t>%) and 18 months </a:t>
            </a:r>
            <a:r>
              <a:rPr lang="en-IN" sz="1200" dirty="0" smtClean="0">
                <a:solidFill>
                  <a:schemeClr val="bg1"/>
                </a:solidFill>
                <a:latin typeface="Times New Roman" panose="02020603050405020304" pitchFamily="18" charset="0"/>
                <a:cs typeface="Times New Roman" panose="02020603050405020304" pitchFamily="18" charset="0"/>
              </a:rPr>
              <a:t>(22.5</a:t>
            </a:r>
            <a:r>
              <a:rPr lang="en-IN" sz="1200" dirty="0">
                <a:solidFill>
                  <a:schemeClr val="bg1"/>
                </a:solidFill>
                <a:latin typeface="Times New Roman" panose="02020603050405020304" pitchFamily="18" charset="0"/>
                <a:cs typeface="Times New Roman" panose="02020603050405020304" pitchFamily="18" charset="0"/>
              </a:rPr>
              <a:t>%).</a:t>
            </a:r>
          </a:p>
        </p:txBody>
      </p:sp>
      <p:sp>
        <p:nvSpPr>
          <p:cNvPr id="10" name="Pentagon 9"/>
          <p:cNvSpPr/>
          <p:nvPr/>
        </p:nvSpPr>
        <p:spPr>
          <a:xfrm>
            <a:off x="122170" y="4753963"/>
            <a:ext cx="4610280" cy="31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defRPr/>
            </a:pPr>
            <a:endParaRPr lang="en-IN" sz="1200" dirty="0" smtClean="0">
              <a:solidFill>
                <a:schemeClr val="bg1"/>
              </a:solidFill>
              <a:latin typeface="Times New Roman" panose="02020603050405020304" pitchFamily="18" charset="0"/>
              <a:cs typeface="Times New Roman" panose="02020603050405020304" pitchFamily="18" charset="0"/>
            </a:endParaRPr>
          </a:p>
          <a:p>
            <a:pPr defTabSz="914400" fontAlgn="auto">
              <a:spcBef>
                <a:spcPts val="0"/>
              </a:spcBef>
              <a:spcAft>
                <a:spcPts val="0"/>
              </a:spcAft>
              <a:defRPr/>
            </a:pPr>
            <a:r>
              <a:rPr lang="en-IN" sz="1200" dirty="0" smtClean="0">
                <a:solidFill>
                  <a:schemeClr val="bg1"/>
                </a:solidFill>
                <a:latin typeface="Times New Roman" panose="02020603050405020304" pitchFamily="18" charset="0"/>
                <a:cs typeface="Times New Roman" panose="02020603050405020304" pitchFamily="18" charset="0"/>
              </a:rPr>
              <a:t>2 </a:t>
            </a:r>
            <a:r>
              <a:rPr lang="en-IN" sz="1200" dirty="0">
                <a:solidFill>
                  <a:schemeClr val="bg1"/>
                </a:solidFill>
                <a:latin typeface="Times New Roman" panose="02020603050405020304" pitchFamily="18" charset="0"/>
                <a:cs typeface="Times New Roman" panose="02020603050405020304" pitchFamily="18" charset="0"/>
              </a:rPr>
              <a:t>devices, representing approximately 41.4% of the dataset, followed by 1 device </a:t>
            </a:r>
            <a:r>
              <a:rPr lang="en-IN" sz="1200" dirty="0" smtClean="0">
                <a:solidFill>
                  <a:schemeClr val="bg1"/>
                </a:solidFill>
                <a:latin typeface="Times New Roman" panose="02020603050405020304" pitchFamily="18" charset="0"/>
                <a:cs typeface="Times New Roman" panose="02020603050405020304" pitchFamily="18" charset="0"/>
              </a:rPr>
              <a:t>(33.3</a:t>
            </a:r>
            <a:r>
              <a:rPr lang="en-IN" sz="1200" dirty="0">
                <a:solidFill>
                  <a:schemeClr val="bg1"/>
                </a:solidFill>
                <a:latin typeface="Times New Roman" panose="02020603050405020304" pitchFamily="18" charset="0"/>
                <a:cs typeface="Times New Roman" panose="02020603050405020304" pitchFamily="18" charset="0"/>
              </a:rPr>
              <a:t>%), 3 devices </a:t>
            </a:r>
            <a:r>
              <a:rPr lang="en-IN" sz="1200" dirty="0" smtClean="0">
                <a:solidFill>
                  <a:schemeClr val="bg1"/>
                </a:solidFill>
                <a:latin typeface="Times New Roman" panose="02020603050405020304" pitchFamily="18" charset="0"/>
                <a:cs typeface="Times New Roman" panose="02020603050405020304" pitchFamily="18" charset="0"/>
              </a:rPr>
              <a:t>(18.4</a:t>
            </a:r>
            <a:r>
              <a:rPr lang="en-IN" sz="1200" dirty="0">
                <a:solidFill>
                  <a:schemeClr val="bg1"/>
                </a:solidFill>
                <a:latin typeface="Times New Roman" panose="02020603050405020304" pitchFamily="18" charset="0"/>
                <a:cs typeface="Times New Roman" panose="02020603050405020304" pitchFamily="18" charset="0"/>
              </a:rPr>
              <a:t>%), and 4 devices </a:t>
            </a:r>
            <a:r>
              <a:rPr lang="en-IN" sz="1200" dirty="0" smtClean="0">
                <a:solidFill>
                  <a:schemeClr val="bg1"/>
                </a:solidFill>
                <a:latin typeface="Times New Roman" panose="02020603050405020304" pitchFamily="18" charset="0"/>
                <a:cs typeface="Times New Roman" panose="02020603050405020304" pitchFamily="18" charset="0"/>
              </a:rPr>
              <a:t>(6.9</a:t>
            </a:r>
            <a:r>
              <a:rPr lang="en-IN" sz="1200" dirty="0">
                <a:solidFill>
                  <a:schemeClr val="bg1"/>
                </a:solidFill>
                <a:latin typeface="Times New Roman" panose="02020603050405020304" pitchFamily="18" charset="0"/>
                <a:cs typeface="Times New Roman" panose="02020603050405020304" pitchFamily="18" charset="0"/>
              </a:rPr>
              <a:t>%)</a:t>
            </a:r>
          </a:p>
          <a:p>
            <a:pPr defTabSz="914400" fontAlgn="auto">
              <a:spcBef>
                <a:spcPts val="0"/>
              </a:spcBef>
              <a:spcAft>
                <a:spcPts val="0"/>
              </a:spcAft>
              <a:defRPr/>
            </a:pP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12" name="Pentagon 11"/>
          <p:cNvSpPr/>
          <p:nvPr/>
        </p:nvSpPr>
        <p:spPr>
          <a:xfrm>
            <a:off x="182880" y="2518440"/>
            <a:ext cx="4099560" cy="38212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defRPr/>
            </a:pPr>
            <a:r>
              <a:rPr lang="en-IN" sz="1200" dirty="0">
                <a:solidFill>
                  <a:schemeClr val="bg1"/>
                </a:solidFill>
                <a:latin typeface="Times New Roman" panose="02020603050405020304" pitchFamily="18" charset="0"/>
                <a:cs typeface="Times New Roman" panose="02020603050405020304" pitchFamily="18" charset="0"/>
              </a:rPr>
              <a:t>"POSTPAID</a:t>
            </a:r>
            <a:r>
              <a:rPr lang="en-IN" sz="1200" dirty="0" smtClean="0">
                <a:solidFill>
                  <a:schemeClr val="bg1"/>
                </a:solidFill>
                <a:latin typeface="Times New Roman" panose="02020603050405020304" pitchFamily="18" charset="0"/>
                <a:cs typeface="Times New Roman" panose="02020603050405020304" pitchFamily="18" charset="0"/>
              </a:rPr>
              <a:t>" </a:t>
            </a:r>
            <a:r>
              <a:rPr lang="en-IN" sz="1200" dirty="0">
                <a:solidFill>
                  <a:schemeClr val="bg1"/>
                </a:solidFill>
                <a:latin typeface="Times New Roman" panose="02020603050405020304" pitchFamily="18" charset="0"/>
                <a:cs typeface="Times New Roman" panose="02020603050405020304" pitchFamily="18" charset="0"/>
              </a:rPr>
              <a:t>approximately 75.6% of the dataset, while "Hybrid" represents approximately 24.4%.</a:t>
            </a:r>
          </a:p>
        </p:txBody>
      </p:sp>
    </p:spTree>
    <p:extLst>
      <p:ext uri="{BB962C8B-B14F-4D97-AF65-F5344CB8AC3E}">
        <p14:creationId xmlns:p14="http://schemas.microsoft.com/office/powerpoint/2010/main" val="3866160630"/>
      </p:ext>
    </p:extLst>
  </p:cSld>
  <p:clrMapOvr>
    <a:masterClrMapping/>
  </p:clrMapOvr>
  <mc:AlternateContent xmlns:mc="http://schemas.openxmlformats.org/markup-compatibility/2006" xmlns:p14="http://schemas.microsoft.com/office/powerpoint/2010/main">
    <mc:Choice Requires="p14">
      <p:transition spd="slow" p14:dur="2000" advTm="99889"/>
    </mc:Choice>
    <mc:Fallback xmlns="">
      <p:transition spd="slow" advTm="99889"/>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122170" y="332712"/>
            <a:ext cx="9021830" cy="342193"/>
          </a:xfrm>
        </p:spPr>
        <p:txBody>
          <a:bodyPr>
            <a:noAutofit/>
          </a:bodyPr>
          <a:lstStyle/>
          <a:p>
            <a:pPr>
              <a:lnSpc>
                <a:spcPct val="100000"/>
              </a:lnSpc>
              <a:spcBef>
                <a:spcPts val="0"/>
              </a:spcBef>
            </a:pPr>
            <a:r>
              <a:rPr lang="en-US" sz="2500" dirty="0" smtClean="0">
                <a:solidFill>
                  <a:schemeClr val="tx2"/>
                </a:solidFill>
                <a:latin typeface="Times New Roman" panose="02020603050405020304" pitchFamily="18" charset="0"/>
                <a:cs typeface="Times New Roman" panose="02020603050405020304" pitchFamily="18" charset="0"/>
              </a:rPr>
              <a:t>Tabular Description</a:t>
            </a:r>
            <a:endParaRPr lang="en-US" sz="2500" dirty="0">
              <a:solidFill>
                <a:schemeClr val="tx2"/>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55195321"/>
              </p:ext>
            </p:extLst>
          </p:nvPr>
        </p:nvGraphicFramePr>
        <p:xfrm>
          <a:off x="697840" y="871985"/>
          <a:ext cx="7562240" cy="3982164"/>
        </p:xfrm>
        <a:graphic>
          <a:graphicData uri="http://schemas.openxmlformats.org/drawingml/2006/table">
            <a:tbl>
              <a:tblPr firstRow="1" firstCol="1" bandRow="1">
                <a:tableStyleId>{5C22544A-7EE6-4342-B048-85BDC9FD1C3A}</a:tableStyleId>
              </a:tblPr>
              <a:tblGrid>
                <a:gridCol w="2263020"/>
                <a:gridCol w="703318"/>
                <a:gridCol w="724512"/>
                <a:gridCol w="876008"/>
                <a:gridCol w="876008"/>
                <a:gridCol w="876008"/>
                <a:gridCol w="1243366"/>
              </a:tblGrid>
              <a:tr h="1442442">
                <a:tc>
                  <a:txBody>
                    <a:bodyPr/>
                    <a:lstStyle/>
                    <a:p>
                      <a:pPr>
                        <a:lnSpc>
                          <a:spcPct val="200000"/>
                        </a:lnSpc>
                        <a:spcAft>
                          <a:spcPts val="0"/>
                        </a:spcAft>
                      </a:pPr>
                      <a:r>
                        <a:rPr lang="en-IN" sz="1200" dirty="0">
                          <a:effectLst/>
                        </a:rPr>
                        <a:t>Column Name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Unique Values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Mean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Median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Max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21221">
                <a:tc>
                  <a:txBody>
                    <a:bodyPr/>
                    <a:lstStyle/>
                    <a:p>
                      <a:pPr>
                        <a:lnSpc>
                          <a:spcPct val="200000"/>
                        </a:lnSpc>
                        <a:spcAft>
                          <a:spcPts val="0"/>
                        </a:spcAft>
                      </a:pPr>
                      <a:r>
                        <a:rPr lang="en-IN" sz="1200">
                          <a:effectLst/>
                        </a:rPr>
                        <a:t>Contract_Duration(months)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int64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18.630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18.000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12.000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24.000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610">
                <a:tc>
                  <a:txBody>
                    <a:bodyPr/>
                    <a:lstStyle/>
                    <a:p>
                      <a:pPr>
                        <a:lnSpc>
                          <a:spcPct val="200000"/>
                        </a:lnSpc>
                        <a:spcAft>
                          <a:spcPts val="0"/>
                        </a:spcAft>
                      </a:pPr>
                      <a:r>
                        <a:rPr lang="en-IN" sz="1200">
                          <a:effectLst/>
                        </a:rPr>
                        <a:t>Devices Per Account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int64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effectLst/>
                        </a:rPr>
                        <a:t>1.989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2.000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1.000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4.000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21221">
                <a:tc>
                  <a:txBody>
                    <a:bodyPr/>
                    <a:lstStyle/>
                    <a:p>
                      <a:pPr>
                        <a:lnSpc>
                          <a:spcPct val="200000"/>
                        </a:lnSpc>
                        <a:spcAft>
                          <a:spcPts val="0"/>
                        </a:spcAft>
                      </a:pPr>
                      <a:r>
                        <a:rPr lang="en-IN" sz="1200">
                          <a:effectLst/>
                        </a:rPr>
                        <a:t>QoE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effectLst/>
                        </a:rPr>
                        <a:t>float64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4.284375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4.407478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2.270927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effectLst/>
                        </a:rPr>
                        <a:t>4.990095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610">
                <a:tc>
                  <a:txBody>
                    <a:bodyPr/>
                    <a:lstStyle/>
                    <a:p>
                      <a:pPr>
                        <a:lnSpc>
                          <a:spcPct val="200000"/>
                        </a:lnSpc>
                        <a:spcAft>
                          <a:spcPts val="0"/>
                        </a:spcAft>
                      </a:pPr>
                      <a:r>
                        <a:rPr lang="en-IN" sz="1200">
                          <a:effectLst/>
                        </a:rPr>
                        <a:t>ARPU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int64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234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407.980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302.500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10.000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effectLst/>
                        </a:rPr>
                        <a:t>2600.000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610">
                <a:tc>
                  <a:txBody>
                    <a:bodyPr/>
                    <a:lstStyle/>
                    <a:p>
                      <a:pPr>
                        <a:lnSpc>
                          <a:spcPct val="200000"/>
                        </a:lnSpc>
                        <a:spcAft>
                          <a:spcPts val="0"/>
                        </a:spcAft>
                      </a:pPr>
                      <a:r>
                        <a:rPr lang="en-IN" sz="1200">
                          <a:effectLst/>
                        </a:rPr>
                        <a:t>Monthly_tariff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int64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198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193.952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effectLst/>
                        </a:rPr>
                        <a:t>170.000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a:effectLst/>
                        </a:rPr>
                        <a:t>70.000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0"/>
                        </a:spcAft>
                      </a:pPr>
                      <a:r>
                        <a:rPr lang="en-IN" sz="1200" dirty="0">
                          <a:effectLst/>
                        </a:rPr>
                        <a:t>1166.000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406479918"/>
      </p:ext>
    </p:extLst>
  </p:cSld>
  <p:clrMapOvr>
    <a:masterClrMapping/>
  </p:clrMapOvr>
  <mc:AlternateContent xmlns:mc="http://schemas.openxmlformats.org/markup-compatibility/2006">
    <mc:Choice xmlns:p14="http://schemas.microsoft.com/office/powerpoint/2010/main" Requires="p14">
      <p:transition spd="slow" p14:dur="2000" advTm="99889"/>
    </mc:Choice>
    <mc:Fallback>
      <p:transition spd="slow" advTm="99889"/>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122170" y="332712"/>
            <a:ext cx="9021830" cy="342193"/>
          </a:xfrm>
        </p:spPr>
        <p:txBody>
          <a:bodyPr>
            <a:noAutofit/>
          </a:bodyPr>
          <a:lstStyle/>
          <a:p>
            <a:pPr>
              <a:lnSpc>
                <a:spcPct val="100000"/>
              </a:lnSpc>
              <a:spcBef>
                <a:spcPts val="0"/>
              </a:spcBef>
            </a:pPr>
            <a:r>
              <a:rPr lang="en-US" sz="2500" dirty="0" smtClean="0">
                <a:solidFill>
                  <a:schemeClr val="tx2"/>
                </a:solidFill>
                <a:latin typeface="Times New Roman" panose="02020603050405020304" pitchFamily="18" charset="0"/>
                <a:cs typeface="Times New Roman" panose="02020603050405020304" pitchFamily="18" charset="0"/>
              </a:rPr>
              <a:t>Analysis Of Descriptive Research Questions</a:t>
            </a:r>
            <a:br>
              <a:rPr lang="en-US" sz="2500" dirty="0" smtClean="0">
                <a:solidFill>
                  <a:schemeClr val="tx2"/>
                </a:solidFill>
                <a:latin typeface="Times New Roman" panose="02020603050405020304" pitchFamily="18" charset="0"/>
                <a:cs typeface="Times New Roman" panose="02020603050405020304" pitchFamily="18" charset="0"/>
              </a:rPr>
            </a:br>
            <a:endParaRPr lang="en-US" sz="2500"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98B88D5D-2FEF-A474-E2F1-39C8664327B4}"/>
              </a:ext>
            </a:extLst>
          </p:cNvPr>
          <p:cNvSpPr txBox="1"/>
          <p:nvPr/>
        </p:nvSpPr>
        <p:spPr>
          <a:xfrm>
            <a:off x="174758" y="797713"/>
            <a:ext cx="4267200" cy="4154984"/>
          </a:xfrm>
          <a:prstGeom prst="rect">
            <a:avLst/>
          </a:prstGeom>
          <a:solidFill>
            <a:srgbClr val="00B0F0"/>
          </a:solidFill>
          <a:ln>
            <a:solidFill>
              <a:schemeClr val="accent3"/>
            </a:solidFill>
          </a:ln>
        </p:spPr>
        <p:txBody>
          <a:bodyPr wrap="square">
            <a:spAutoFit/>
          </a:bodyPr>
          <a:lstStyle/>
          <a:p>
            <a:pPr>
              <a:lnSpc>
                <a:spcPct val="200000"/>
              </a:lnSpc>
            </a:pPr>
            <a:r>
              <a:rPr lang="en-US" sz="1200" dirty="0" smtClean="0">
                <a:latin typeface="Times New Roman" panose="02020603050405020304" pitchFamily="18" charset="0"/>
                <a:ea typeface="Calibri" panose="020F0502020204030204" pitchFamily="34" charset="0"/>
                <a:cs typeface="Times New Roman" panose="02020603050405020304" pitchFamily="18" charset="0"/>
              </a:rPr>
              <a:t>DRQ1</a:t>
            </a:r>
          </a:p>
          <a:p>
            <a:pPr>
              <a:lnSpc>
                <a:spcPct val="200000"/>
              </a:lnSpc>
            </a:pPr>
            <a:r>
              <a:rPr lang="en-US" sz="1200" b="1" dirty="0" smtClean="0">
                <a:latin typeface="Times New Roman" panose="02020603050405020304" pitchFamily="18" charset="0"/>
                <a:cs typeface="Times New Roman" panose="02020603050405020304" pitchFamily="18" charset="0"/>
              </a:rPr>
              <a:t>POSTPAID </a:t>
            </a:r>
            <a:r>
              <a:rPr lang="en-US" sz="1200" b="1" dirty="0">
                <a:latin typeface="Times New Roman" panose="02020603050405020304" pitchFamily="18" charset="0"/>
                <a:cs typeface="Times New Roman" panose="02020603050405020304" pitchFamily="18" charset="0"/>
              </a:rPr>
              <a:t>Plan (756 customers):</a:t>
            </a:r>
            <a:endParaRPr lang="en-US" sz="1200" dirty="0">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Average monthly spending is approximately $189.13.</a:t>
            </a: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Moderate spending variability is observed, with a standard deviation of $95.43.</a:t>
            </a: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Spending ranges from $77.00 to $898.00.</a:t>
            </a:r>
          </a:p>
          <a:p>
            <a:pPr>
              <a:lnSpc>
                <a:spcPct val="200000"/>
              </a:lnSpc>
            </a:pPr>
            <a:r>
              <a:rPr lang="en-US" sz="1200" b="1" dirty="0" smtClean="0">
                <a:latin typeface="Times New Roman" panose="02020603050405020304" pitchFamily="18" charset="0"/>
                <a:cs typeface="Times New Roman" panose="02020603050405020304" pitchFamily="18" charset="0"/>
              </a:rPr>
              <a:t>Hybrid </a:t>
            </a:r>
            <a:r>
              <a:rPr lang="en-US" sz="1200" b="1" dirty="0">
                <a:latin typeface="Times New Roman" panose="02020603050405020304" pitchFamily="18" charset="0"/>
                <a:cs typeface="Times New Roman" panose="02020603050405020304" pitchFamily="18" charset="0"/>
              </a:rPr>
              <a:t>Plan (244 customers):</a:t>
            </a:r>
            <a:r>
              <a:rPr lang="en-US"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Average </a:t>
            </a:r>
            <a:r>
              <a:rPr lang="en-US" sz="1200" dirty="0">
                <a:latin typeface="Times New Roman" panose="02020603050405020304" pitchFamily="18" charset="0"/>
                <a:cs typeface="Times New Roman" panose="02020603050405020304" pitchFamily="18" charset="0"/>
              </a:rPr>
              <a:t>monthly spending is slightly higher at around $208.89.</a:t>
            </a: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Greater spending variability is observed, with a higher standard deviation of $126.38.</a:t>
            </a: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Spending in the "Hybrid" plan varies from $70.00 to $1166.00</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pic>
        <p:nvPicPr>
          <p:cNvPr id="9" name="Picture 3" descr="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498" y="797713"/>
            <a:ext cx="4478373" cy="288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709588"/>
      </p:ext>
    </p:extLst>
  </p:cSld>
  <p:clrMapOvr>
    <a:masterClrMapping/>
  </p:clrMapOvr>
  <mc:AlternateContent xmlns:mc="http://schemas.openxmlformats.org/markup-compatibility/2006" xmlns:p14="http://schemas.microsoft.com/office/powerpoint/2010/main">
    <mc:Choice Requires="p14">
      <p:transition spd="slow" p14:dur="2000" advTm="99889"/>
    </mc:Choice>
    <mc:Fallback xmlns="">
      <p:transition spd="slow" advTm="9988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122170" y="332712"/>
            <a:ext cx="8969364" cy="296875"/>
          </a:xfrm>
        </p:spPr>
        <p:txBody>
          <a:bodyPr>
            <a:noAutofit/>
          </a:bodyPr>
          <a:lstStyle/>
          <a:p>
            <a:pPr>
              <a:lnSpc>
                <a:spcPct val="100000"/>
              </a:lnSpc>
              <a:spcBef>
                <a:spcPts val="0"/>
              </a:spcBef>
            </a:pPr>
            <a:r>
              <a:rPr lang="en-US" sz="2500" dirty="0">
                <a:solidFill>
                  <a:schemeClr val="tx2"/>
                </a:solidFill>
                <a:latin typeface="Times New Roman" panose="02020603050405020304" pitchFamily="18" charset="0"/>
                <a:cs typeface="Times New Roman" panose="02020603050405020304" pitchFamily="18" charset="0"/>
              </a:rPr>
              <a:t>Analysis Of Descriptive Research Questions</a:t>
            </a:r>
            <a:endParaRPr lang="en-US" sz="2500" dirty="0">
              <a:solidFill>
                <a:schemeClr val="tx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DB03A4A3-2D52-0961-229E-596859A93F7D}"/>
              </a:ext>
            </a:extLst>
          </p:cNvPr>
          <p:cNvSpPr txBox="1"/>
          <p:nvPr/>
        </p:nvSpPr>
        <p:spPr>
          <a:xfrm>
            <a:off x="457654" y="1287571"/>
            <a:ext cx="2933246" cy="2677656"/>
          </a:xfrm>
          <a:prstGeom prst="rect">
            <a:avLst/>
          </a:prstGeom>
          <a:solidFill>
            <a:srgbClr val="92D050"/>
          </a:solidFill>
          <a:ln>
            <a:solidFill>
              <a:schemeClr val="accent3">
                <a:lumMod val="50000"/>
              </a:schemeClr>
            </a:solidFill>
          </a:ln>
        </p:spPr>
        <p:txBody>
          <a:bodyPr wrap="square">
            <a:spAutoFit/>
          </a:bodyPr>
          <a:lstStyle/>
          <a:p>
            <a:pPr>
              <a:lnSpc>
                <a:spcPct val="200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DRQ2: </a:t>
            </a:r>
            <a:endParaRPr lang="en-US" sz="1200" dirty="0" smtClean="0">
              <a:latin typeface="Times New Roman" panose="02020603050405020304" pitchFamily="18" charset="0"/>
              <a:ea typeface="Calibri" panose="020F0502020204030204" pitchFamily="34"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Geographic </a:t>
            </a:r>
            <a:r>
              <a:rPr lang="en-US" sz="1200" dirty="0">
                <a:latin typeface="Times New Roman" panose="02020603050405020304" pitchFamily="18" charset="0"/>
                <a:cs typeface="Times New Roman" panose="02020603050405020304" pitchFamily="18" charset="0"/>
              </a:rPr>
              <a:t>Variation: Significant variations in customer satisfaction levels are observed across different regions.</a:t>
            </a: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"Mid" Region: </a:t>
            </a:r>
            <a:r>
              <a:rPr lang="en-US" sz="1200" dirty="0" smtClean="0">
                <a:latin typeface="Times New Roman" panose="02020603050405020304" pitchFamily="18" charset="0"/>
                <a:cs typeface="Times New Roman" panose="02020603050405020304" pitchFamily="18" charset="0"/>
              </a:rPr>
              <a:t>mean </a:t>
            </a:r>
            <a:r>
              <a:rPr lang="en-US" sz="1200" dirty="0">
                <a:latin typeface="Times New Roman" panose="02020603050405020304" pitchFamily="18" charset="0"/>
                <a:cs typeface="Times New Roman" panose="02020603050405020304" pitchFamily="18" charset="0"/>
              </a:rPr>
              <a:t>Quality of Experience (</a:t>
            </a:r>
            <a:r>
              <a:rPr lang="en-US" sz="1200" dirty="0" err="1">
                <a:latin typeface="Times New Roman" panose="02020603050405020304" pitchFamily="18" charset="0"/>
                <a:cs typeface="Times New Roman" panose="02020603050405020304" pitchFamily="18" charset="0"/>
              </a:rPr>
              <a:t>QoE</a:t>
            </a:r>
            <a:r>
              <a:rPr lang="en-US" sz="1200" dirty="0">
                <a:latin typeface="Times New Roman" panose="02020603050405020304" pitchFamily="18" charset="0"/>
                <a:cs typeface="Times New Roman" panose="02020603050405020304" pitchFamily="18" charset="0"/>
              </a:rPr>
              <a:t>) score of </a:t>
            </a:r>
            <a:r>
              <a:rPr lang="en-US" sz="1200" dirty="0" smtClean="0">
                <a:latin typeface="Times New Roman" panose="02020603050405020304" pitchFamily="18" charset="0"/>
                <a:cs typeface="Times New Roman" panose="02020603050405020304" pitchFamily="18" charset="0"/>
              </a:rPr>
              <a:t>4.292163</a:t>
            </a:r>
            <a:r>
              <a:rPr lang="en-US" sz="1200" dirty="0">
                <a:latin typeface="Times New Roman" panose="02020603050405020304" pitchFamily="18" charset="0"/>
                <a:cs typeface="Times New Roman" panose="02020603050405020304" pitchFamily="18" charset="0"/>
              </a:rPr>
              <a:t>.</a:t>
            </a: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"High" Region: </a:t>
            </a:r>
            <a:r>
              <a:rPr lang="en-US" sz="1200" dirty="0" err="1" smtClean="0">
                <a:latin typeface="Times New Roman" panose="02020603050405020304" pitchFamily="18" charset="0"/>
                <a:cs typeface="Times New Roman" panose="02020603050405020304" pitchFamily="18" charset="0"/>
              </a:rPr>
              <a:t>QoE</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score of </a:t>
            </a:r>
            <a:r>
              <a:rPr lang="en-US" sz="1200" dirty="0" smtClean="0">
                <a:latin typeface="Times New Roman" panose="02020603050405020304" pitchFamily="18" charset="0"/>
                <a:cs typeface="Times New Roman" panose="02020603050405020304" pitchFamily="18" charset="0"/>
              </a:rPr>
              <a:t>4.274001.</a:t>
            </a:r>
            <a:endParaRPr lang="en-US" sz="1200" dirty="0">
              <a:latin typeface="Times New Roman" panose="02020603050405020304" pitchFamily="18" charset="0"/>
              <a:cs typeface="Times New Roman" panose="02020603050405020304" pitchFamily="18" charset="0"/>
            </a:endParaRPr>
          </a:p>
        </p:txBody>
      </p:sp>
      <p:pic>
        <p:nvPicPr>
          <p:cNvPr id="9" name="Picture 2" descr="download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069" y="973403"/>
            <a:ext cx="4104129" cy="3305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87066"/>
      </p:ext>
    </p:extLst>
  </p:cSld>
  <p:clrMapOvr>
    <a:masterClrMapping/>
  </p:clrMapOvr>
  <mc:AlternateContent xmlns:mc="http://schemas.openxmlformats.org/markup-compatibility/2006" xmlns:p14="http://schemas.microsoft.com/office/powerpoint/2010/main">
    <mc:Choice Requires="p14">
      <p:transition spd="slow" p14:dur="2000" advTm="99889"/>
    </mc:Choice>
    <mc:Fallback xmlns="">
      <p:transition spd="slow" advTm="99889"/>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122170" y="332712"/>
            <a:ext cx="8969364" cy="296875"/>
          </a:xfrm>
        </p:spPr>
        <p:txBody>
          <a:bodyPr>
            <a:noAutofit/>
          </a:bodyPr>
          <a:lstStyle/>
          <a:p>
            <a:pPr>
              <a:lnSpc>
                <a:spcPct val="100000"/>
              </a:lnSpc>
              <a:spcBef>
                <a:spcPts val="0"/>
              </a:spcBef>
            </a:pPr>
            <a:r>
              <a:rPr lang="en-US" sz="2500" dirty="0">
                <a:solidFill>
                  <a:schemeClr val="tx2"/>
                </a:solidFill>
                <a:latin typeface="Times New Roman" panose="02020603050405020304" pitchFamily="18" charset="0"/>
                <a:cs typeface="Times New Roman" panose="02020603050405020304" pitchFamily="18" charset="0"/>
              </a:rPr>
              <a:t>Analysis Of Descriptive Research Questions</a:t>
            </a:r>
            <a:endParaRPr lang="en-US" sz="2500"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DB03A4A3-2D52-0961-229E-596859A93F7D}"/>
              </a:ext>
            </a:extLst>
          </p:cNvPr>
          <p:cNvSpPr txBox="1"/>
          <p:nvPr/>
        </p:nvSpPr>
        <p:spPr>
          <a:xfrm>
            <a:off x="122170" y="871468"/>
            <a:ext cx="4350770" cy="3785652"/>
          </a:xfrm>
          <a:prstGeom prst="rect">
            <a:avLst/>
          </a:prstGeom>
          <a:solidFill>
            <a:srgbClr val="92D050"/>
          </a:solidFill>
          <a:ln>
            <a:solidFill>
              <a:schemeClr val="accent3">
                <a:lumMod val="50000"/>
              </a:schemeClr>
            </a:solidFill>
          </a:ln>
        </p:spPr>
        <p:txBody>
          <a:bodyPr wrap="square">
            <a:spAutoFit/>
          </a:bodyPr>
          <a:lstStyle/>
          <a:p>
            <a:pPr>
              <a:lnSpc>
                <a:spcPct val="200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DRQ3: </a:t>
            </a:r>
            <a:endParaRPr lang="en-US" sz="12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US" sz="1200" b="1" dirty="0" smtClean="0">
                <a:latin typeface="Times New Roman" panose="02020603050405020304" pitchFamily="18" charset="0"/>
                <a:cs typeface="Times New Roman" panose="02020603050405020304" pitchFamily="18" charset="0"/>
              </a:rPr>
              <a:t>Payment </a:t>
            </a:r>
            <a:r>
              <a:rPr lang="en-US" sz="1200" b="1" dirty="0">
                <a:latin typeface="Times New Roman" panose="02020603050405020304" pitchFamily="18" charset="0"/>
                <a:cs typeface="Times New Roman" panose="02020603050405020304" pitchFamily="18" charset="0"/>
              </a:rPr>
              <a:t>Behavior Disparities:</a:t>
            </a:r>
            <a:r>
              <a:rPr lang="en-US" sz="1200" dirty="0">
                <a:latin typeface="Times New Roman" panose="02020603050405020304" pitchFamily="18" charset="0"/>
                <a:cs typeface="Times New Roman" panose="02020603050405020304" pitchFamily="18" charset="0"/>
              </a:rPr>
              <a:t> The analysis reveals significant differences in payment behavior among various demographic groups.</a:t>
            </a:r>
          </a:p>
          <a:p>
            <a:pPr>
              <a:lnSpc>
                <a:spcPct val="200000"/>
              </a:lnSpc>
            </a:pPr>
            <a:r>
              <a:rPr lang="en-US" sz="1200" b="1" dirty="0">
                <a:latin typeface="Times New Roman" panose="02020603050405020304" pitchFamily="18" charset="0"/>
                <a:cs typeface="Times New Roman" panose="02020603050405020304" pitchFamily="18" charset="0"/>
              </a:rPr>
              <a:t>Female Students:</a:t>
            </a:r>
            <a:r>
              <a:rPr lang="en-US" sz="1200" dirty="0">
                <a:latin typeface="Times New Roman" panose="02020603050405020304" pitchFamily="18" charset="0"/>
                <a:cs typeface="Times New Roman" panose="02020603050405020304" pitchFamily="18" charset="0"/>
              </a:rPr>
              <a:t> Female students stand out with a higher likelihood of experiencing payment delays, indicated by an average delinquency rate of approximately 1.91.</a:t>
            </a:r>
          </a:p>
          <a:p>
            <a:pPr>
              <a:lnSpc>
                <a:spcPct val="200000"/>
              </a:lnSpc>
            </a:pPr>
            <a:r>
              <a:rPr lang="en-US" sz="1200" b="1" dirty="0">
                <a:latin typeface="Times New Roman" panose="02020603050405020304" pitchFamily="18" charset="0"/>
                <a:cs typeface="Times New Roman" panose="02020603050405020304" pitchFamily="18" charset="0"/>
              </a:rPr>
              <a:t>Employed Males:</a:t>
            </a:r>
            <a:r>
              <a:rPr lang="en-US" sz="1200" dirty="0">
                <a:latin typeface="Times New Roman" panose="02020603050405020304" pitchFamily="18" charset="0"/>
                <a:cs typeface="Times New Roman" panose="02020603050405020304" pitchFamily="18" charset="0"/>
              </a:rPr>
              <a:t> In contrast, employed males exhibit a more responsible payment pattern, showing notably lower delinquency rates with an average delinquency rate of approximately 1.26</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pic>
        <p:nvPicPr>
          <p:cNvPr id="4" name="Picture 1" descr="download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006" y="746760"/>
            <a:ext cx="4256142" cy="3208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895877"/>
      </p:ext>
    </p:extLst>
  </p:cSld>
  <p:clrMapOvr>
    <a:masterClrMapping/>
  </p:clrMapOvr>
  <mc:AlternateContent xmlns:mc="http://schemas.openxmlformats.org/markup-compatibility/2006">
    <mc:Choice xmlns:p14="http://schemas.microsoft.com/office/powerpoint/2010/main" Requires="p14">
      <p:transition spd="slow" p14:dur="2000" advTm="99889"/>
    </mc:Choice>
    <mc:Fallback>
      <p:transition spd="slow" advTm="9988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122170" y="332712"/>
            <a:ext cx="9021830" cy="342193"/>
          </a:xfrm>
        </p:spPr>
        <p:txBody>
          <a:bodyPr>
            <a:noAutofit/>
          </a:bodyPr>
          <a:lstStyle/>
          <a:p>
            <a:pPr>
              <a:lnSpc>
                <a:spcPct val="100000"/>
              </a:lnSpc>
              <a:spcBef>
                <a:spcPts val="0"/>
              </a:spcBef>
            </a:pPr>
            <a:r>
              <a:rPr lang="en-US" sz="2500" dirty="0">
                <a:solidFill>
                  <a:schemeClr val="tx2"/>
                </a:solidFill>
                <a:latin typeface="Times New Roman" panose="02020603050405020304" pitchFamily="18" charset="0"/>
                <a:cs typeface="Times New Roman" panose="02020603050405020304" pitchFamily="18" charset="0"/>
              </a:rPr>
              <a:t>Analysis Of Quantitative Research Questions</a:t>
            </a:r>
            <a:r>
              <a:rPr lang="en-US" sz="2500" dirty="0">
                <a:solidFill>
                  <a:schemeClr val="tx2"/>
                </a:solidFill>
                <a:latin typeface="Times New Roman" panose="02020603050405020304" pitchFamily="18" charset="0"/>
                <a:cs typeface="Times New Roman" panose="02020603050405020304" pitchFamily="18" charset="0"/>
              </a:rPr>
              <a:t/>
            </a:r>
            <a:br>
              <a:rPr lang="en-US" sz="2500" dirty="0">
                <a:solidFill>
                  <a:schemeClr val="tx2"/>
                </a:solidFill>
                <a:latin typeface="Times New Roman" panose="02020603050405020304" pitchFamily="18" charset="0"/>
                <a:cs typeface="Times New Roman" panose="02020603050405020304" pitchFamily="18" charset="0"/>
              </a:rPr>
            </a:br>
            <a:endParaRPr lang="en-US" sz="2500"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98B88D5D-2FEF-A474-E2F1-39C8664327B4}"/>
              </a:ext>
            </a:extLst>
          </p:cNvPr>
          <p:cNvSpPr txBox="1"/>
          <p:nvPr/>
        </p:nvSpPr>
        <p:spPr>
          <a:xfrm>
            <a:off x="297180" y="813220"/>
            <a:ext cx="4808472" cy="4154984"/>
          </a:xfrm>
          <a:prstGeom prst="rect">
            <a:avLst/>
          </a:prstGeom>
          <a:solidFill>
            <a:srgbClr val="00B0F0"/>
          </a:solidFill>
          <a:ln>
            <a:solidFill>
              <a:schemeClr val="accent3"/>
            </a:solidFill>
          </a:ln>
        </p:spPr>
        <p:txBody>
          <a:bodyPr wrap="square">
            <a:spAutoFit/>
          </a:bodyPr>
          <a:lstStyle/>
          <a:p>
            <a:pPr lvl="0" defTabSz="914400" eaLnBrk="0" hangingPunct="0">
              <a:lnSpc>
                <a:spcPct val="200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QRQ1:</a:t>
            </a:r>
            <a:r>
              <a:rPr lang="en-US" sz="1200" dirty="0">
                <a:solidFill>
                  <a:srgbClr val="D1D5DB"/>
                </a:solidFill>
                <a:latin typeface="Times New Roman" panose="02020603050405020304" pitchFamily="18" charset="0"/>
                <a:ea typeface="Calibri" panose="020F0502020204030204" pitchFamily="34" charset="0"/>
                <a:cs typeface="Times New Roman" panose="02020603050405020304" pitchFamily="18" charset="0"/>
              </a:rPr>
              <a:t> </a:t>
            </a:r>
            <a:endParaRPr lang="en-US" sz="1200" dirty="0" smtClean="0">
              <a:solidFill>
                <a:srgbClr val="D1D5DB"/>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US" sz="1200" b="1" dirty="0">
                <a:latin typeface="Times New Roman" panose="02020603050405020304" pitchFamily="18" charset="0"/>
                <a:cs typeface="Times New Roman" panose="02020603050405020304" pitchFamily="18" charset="0"/>
              </a:rPr>
              <a:t>Mid-Risk Category:</a:t>
            </a:r>
            <a:endParaRPr lang="en-US" sz="1200" dirty="0">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Mid-risk customers have a mean monthly tariff of $191.</a:t>
            </a: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range of tariffs in this category spans from $77 to $696.</a:t>
            </a:r>
          </a:p>
          <a:p>
            <a:pPr>
              <a:lnSpc>
                <a:spcPct val="200000"/>
              </a:lnSpc>
            </a:pPr>
            <a:r>
              <a:rPr lang="en-US" sz="1200" b="1" dirty="0">
                <a:latin typeface="Times New Roman" panose="02020603050405020304" pitchFamily="18" charset="0"/>
                <a:cs typeface="Times New Roman" panose="02020603050405020304" pitchFamily="18" charset="0"/>
              </a:rPr>
              <a:t>High-Risk Category:</a:t>
            </a:r>
            <a:r>
              <a:rPr lang="en-US"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High-risk </a:t>
            </a:r>
            <a:r>
              <a:rPr lang="en-US" sz="1200" dirty="0">
                <a:latin typeface="Times New Roman" panose="02020603050405020304" pitchFamily="18" charset="0"/>
                <a:cs typeface="Times New Roman" panose="02020603050405020304" pitchFamily="18" charset="0"/>
              </a:rPr>
              <a:t>customers exhibit a slightly higher mean monthly tariff of $194.</a:t>
            </a: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range of tariffs for this group varies from $70 to $898.</a:t>
            </a:r>
          </a:p>
          <a:p>
            <a:pPr>
              <a:lnSpc>
                <a:spcPct val="200000"/>
              </a:lnSpc>
            </a:pPr>
            <a:r>
              <a:rPr lang="en-US" sz="1200" b="1" dirty="0">
                <a:latin typeface="Times New Roman" panose="02020603050405020304" pitchFamily="18" charset="0"/>
                <a:cs typeface="Times New Roman" panose="02020603050405020304" pitchFamily="18" charset="0"/>
              </a:rPr>
              <a:t>Low-Risk Category:</a:t>
            </a:r>
            <a:r>
              <a:rPr lang="en-US"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Low-risk </a:t>
            </a:r>
            <a:r>
              <a:rPr lang="en-US" sz="1200" dirty="0">
                <a:latin typeface="Times New Roman" panose="02020603050405020304" pitchFamily="18" charset="0"/>
                <a:cs typeface="Times New Roman" panose="02020603050405020304" pitchFamily="18" charset="0"/>
              </a:rPr>
              <a:t>customers have the highest mean monthly tariff at $196.</a:t>
            </a: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However, their tariff range is wider, ranging from $77 to $1,166</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pic>
        <p:nvPicPr>
          <p:cNvPr id="7" name="Picture 4" descr="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5063" y="980175"/>
            <a:ext cx="3846058" cy="302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390578"/>
      </p:ext>
    </p:extLst>
  </p:cSld>
  <p:clrMapOvr>
    <a:masterClrMapping/>
  </p:clrMapOvr>
  <mc:AlternateContent xmlns:mc="http://schemas.openxmlformats.org/markup-compatibility/2006" xmlns:p14="http://schemas.microsoft.com/office/powerpoint/2010/main">
    <mc:Choice Requires="p14">
      <p:transition spd="slow" p14:dur="2000" advTm="99889"/>
    </mc:Choice>
    <mc:Fallback xmlns="">
      <p:transition spd="slow" advTm="9988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350770" y="17590"/>
            <a:ext cx="2720182" cy="738095"/>
          </a:xfrm>
        </p:spPr>
        <p:txBody>
          <a:bodyPr>
            <a:normAutofit fontScale="90000"/>
          </a:bodyPr>
          <a:lstStyle/>
          <a:p>
            <a:pPr marL="0" marR="0">
              <a:lnSpc>
                <a:spcPct val="200000"/>
              </a:lnSpc>
              <a:spcBef>
                <a:spcPts val="0"/>
              </a:spcBef>
              <a:spcAft>
                <a:spcPts val="0"/>
              </a:spcAft>
            </a:pPr>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pic>
        <p:nvPicPr>
          <p:cNvPr id="9" name="Picture 2" descr="The Use of Agile Methodologies in the Telecom Industry - XpertA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821" y="918235"/>
            <a:ext cx="3091753" cy="17159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6" descr="Telecommunications - Global Data Allia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2871" y="2838026"/>
            <a:ext cx="2613652" cy="17953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Rounded Rectangle 5">
            <a:extLst>
              <a:ext uri="{FF2B5EF4-FFF2-40B4-BE49-F238E27FC236}">
                <a16:creationId xmlns="" xmlns:a16="http://schemas.microsoft.com/office/drawing/2014/main" id="{620128FC-4F2A-8E7C-9FD3-23126E52B83E}"/>
              </a:ext>
            </a:extLst>
          </p:cNvPr>
          <p:cNvSpPr/>
          <p:nvPr/>
        </p:nvSpPr>
        <p:spPr>
          <a:xfrm>
            <a:off x="350770" y="1294147"/>
            <a:ext cx="4457450" cy="3087758"/>
          </a:xfrm>
          <a:prstGeom prst="roundRect">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7" name="TextBox 6">
            <a:extLst>
              <a:ext uri="{FF2B5EF4-FFF2-40B4-BE49-F238E27FC236}">
                <a16:creationId xmlns="" xmlns:a16="http://schemas.microsoft.com/office/drawing/2014/main" id="{B4FC4EF2-012B-7D06-3F4C-ACC88CA79A42}"/>
              </a:ext>
            </a:extLst>
          </p:cNvPr>
          <p:cNvSpPr txBox="1"/>
          <p:nvPr/>
        </p:nvSpPr>
        <p:spPr>
          <a:xfrm>
            <a:off x="627830" y="1776197"/>
            <a:ext cx="4233730" cy="2123658"/>
          </a:xfrm>
          <a:prstGeom prst="rect">
            <a:avLst/>
          </a:prstGeom>
          <a:noFill/>
        </p:spPr>
        <p:txBody>
          <a:bodyPr wrap="square">
            <a:spAutoFit/>
          </a:bodyPr>
          <a:lstStyle/>
          <a:p>
            <a:pPr>
              <a:lnSpc>
                <a:spcPct val="200000"/>
              </a:lnSpc>
            </a:pPr>
            <a:r>
              <a:rPr lang="en-IN" sz="1200" dirty="0">
                <a:solidFill>
                  <a:schemeClr val="bg2"/>
                </a:solidFill>
                <a:latin typeface="Times New Roman" panose="02020603050405020304" pitchFamily="18" charset="0"/>
                <a:cs typeface="Times New Roman" panose="02020603050405020304" pitchFamily="18" charset="0"/>
              </a:rPr>
              <a:t>The research problem focuses on two primary objectives: </a:t>
            </a:r>
            <a:endParaRPr lang="en-IN" sz="1200" dirty="0" smtClean="0">
              <a:solidFill>
                <a:schemeClr val="bg2"/>
              </a:solidFill>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IN" sz="1200" dirty="0">
                <a:solidFill>
                  <a:schemeClr val="bg2"/>
                </a:solidFill>
                <a:latin typeface="Times New Roman" panose="02020603050405020304" pitchFamily="18" charset="0"/>
                <a:cs typeface="Times New Roman" panose="02020603050405020304" pitchFamily="18" charset="0"/>
              </a:rPr>
              <a:t>G</a:t>
            </a:r>
            <a:r>
              <a:rPr lang="en-IN" sz="1200" dirty="0" smtClean="0">
                <a:solidFill>
                  <a:schemeClr val="bg2"/>
                </a:solidFill>
                <a:latin typeface="Times New Roman" panose="02020603050405020304" pitchFamily="18" charset="0"/>
                <a:cs typeface="Times New Roman" panose="02020603050405020304" pitchFamily="18" charset="0"/>
              </a:rPr>
              <a:t>aining </a:t>
            </a:r>
            <a:r>
              <a:rPr lang="en-IN" sz="1200" dirty="0">
                <a:solidFill>
                  <a:schemeClr val="bg2"/>
                </a:solidFill>
                <a:latin typeface="Times New Roman" panose="02020603050405020304" pitchFamily="18" charset="0"/>
                <a:cs typeface="Times New Roman" panose="02020603050405020304" pitchFamily="18" charset="0"/>
              </a:rPr>
              <a:t>insight into the customer base through various </a:t>
            </a:r>
            <a:r>
              <a:rPr lang="en-IN" sz="1200" dirty="0" smtClean="0">
                <a:solidFill>
                  <a:schemeClr val="bg2"/>
                </a:solidFill>
                <a:latin typeface="Times New Roman" panose="02020603050405020304" pitchFamily="18" charset="0"/>
                <a:cs typeface="Times New Roman" panose="02020603050405020304" pitchFamily="18" charset="0"/>
              </a:rPr>
              <a:t>parameters</a:t>
            </a:r>
          </a:p>
          <a:p>
            <a:pPr marL="171450" indent="-171450">
              <a:lnSpc>
                <a:spcPct val="200000"/>
              </a:lnSpc>
              <a:buFont typeface="Arial" panose="020B0604020202020204" pitchFamily="34" charset="0"/>
              <a:buChar char="•"/>
            </a:pPr>
            <a:r>
              <a:rPr lang="en-IN" sz="1200" dirty="0">
                <a:solidFill>
                  <a:schemeClr val="bg2"/>
                </a:solidFill>
                <a:latin typeface="Times New Roman" panose="02020603050405020304" pitchFamily="18" charset="0"/>
                <a:cs typeface="Times New Roman" panose="02020603050405020304" pitchFamily="18" charset="0"/>
              </a:rPr>
              <a:t>E</a:t>
            </a:r>
            <a:r>
              <a:rPr lang="en-IN" sz="1200" dirty="0" smtClean="0">
                <a:solidFill>
                  <a:schemeClr val="bg2"/>
                </a:solidFill>
                <a:latin typeface="Times New Roman" panose="02020603050405020304" pitchFamily="18" charset="0"/>
                <a:cs typeface="Times New Roman" panose="02020603050405020304" pitchFamily="18" charset="0"/>
              </a:rPr>
              <a:t>nhancing </a:t>
            </a:r>
            <a:r>
              <a:rPr lang="en-IN" sz="1200" dirty="0">
                <a:solidFill>
                  <a:schemeClr val="bg2"/>
                </a:solidFill>
                <a:latin typeface="Times New Roman" panose="02020603050405020304" pitchFamily="18" charset="0"/>
                <a:cs typeface="Times New Roman" panose="02020603050405020304" pitchFamily="18" charset="0"/>
              </a:rPr>
              <a:t>service quality in regions with significant usage demand but a high risk of network service </a:t>
            </a:r>
            <a:r>
              <a:rPr lang="en-IN" sz="1200" dirty="0" smtClean="0">
                <a:solidFill>
                  <a:schemeClr val="bg2"/>
                </a:solidFill>
                <a:latin typeface="Times New Roman" panose="02020603050405020304" pitchFamily="18" charset="0"/>
                <a:cs typeface="Times New Roman" panose="02020603050405020304" pitchFamily="18" charset="0"/>
              </a:rPr>
              <a:t>instability</a:t>
            </a:r>
            <a:endParaRPr lang="en-US" sz="1200" dirty="0" smtClean="0"/>
          </a:p>
          <a:p>
            <a:endParaRPr lang="en-IN" sz="1200" dirty="0"/>
          </a:p>
        </p:txBody>
      </p:sp>
    </p:spTree>
    <p:extLst>
      <p:ext uri="{BB962C8B-B14F-4D97-AF65-F5344CB8AC3E}">
        <p14:creationId xmlns:p14="http://schemas.microsoft.com/office/powerpoint/2010/main" val="3181963442"/>
      </p:ext>
    </p:extLst>
  </p:cSld>
  <p:clrMapOvr>
    <a:masterClrMapping/>
  </p:clrMapOvr>
  <mc:AlternateContent xmlns:mc="http://schemas.openxmlformats.org/markup-compatibility/2006" xmlns:p14="http://schemas.microsoft.com/office/powerpoint/2010/main">
    <mc:Choice Requires="p14">
      <p:transition spd="slow" p14:dur="2000" advTm="99889"/>
    </mc:Choice>
    <mc:Fallback xmlns="">
      <p:transition spd="slow" advTm="99889"/>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122170" y="332712"/>
            <a:ext cx="9021830" cy="342193"/>
          </a:xfrm>
        </p:spPr>
        <p:txBody>
          <a:bodyPr>
            <a:noAutofit/>
          </a:bodyPr>
          <a:lstStyle/>
          <a:p>
            <a:pPr>
              <a:lnSpc>
                <a:spcPct val="100000"/>
              </a:lnSpc>
              <a:spcBef>
                <a:spcPts val="0"/>
              </a:spcBef>
            </a:pPr>
            <a:r>
              <a:rPr lang="en-US" sz="2500" dirty="0">
                <a:solidFill>
                  <a:schemeClr val="tx2"/>
                </a:solidFill>
                <a:latin typeface="Times New Roman" panose="02020603050405020304" pitchFamily="18" charset="0"/>
                <a:cs typeface="Times New Roman" panose="02020603050405020304" pitchFamily="18" charset="0"/>
              </a:rPr>
              <a:t>Analysis Of Quantitative Research Questions</a:t>
            </a:r>
            <a:r>
              <a:rPr lang="en-US" sz="2500" dirty="0">
                <a:solidFill>
                  <a:schemeClr val="tx2"/>
                </a:solidFill>
                <a:latin typeface="Times New Roman" panose="02020603050405020304" pitchFamily="18" charset="0"/>
                <a:cs typeface="Times New Roman" panose="02020603050405020304" pitchFamily="18" charset="0"/>
              </a:rPr>
              <a:t/>
            </a:r>
            <a:br>
              <a:rPr lang="en-US" sz="2500" dirty="0">
                <a:solidFill>
                  <a:schemeClr val="tx2"/>
                </a:solidFill>
                <a:latin typeface="Times New Roman" panose="02020603050405020304" pitchFamily="18" charset="0"/>
                <a:cs typeface="Times New Roman" panose="02020603050405020304" pitchFamily="18" charset="0"/>
              </a:rPr>
            </a:br>
            <a:endParaRPr lang="en-US" sz="2500"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98B88D5D-2FEF-A474-E2F1-39C8664327B4}"/>
              </a:ext>
            </a:extLst>
          </p:cNvPr>
          <p:cNvSpPr txBox="1"/>
          <p:nvPr/>
        </p:nvSpPr>
        <p:spPr>
          <a:xfrm>
            <a:off x="479354" y="758992"/>
            <a:ext cx="3794558" cy="3360022"/>
          </a:xfrm>
          <a:prstGeom prst="rect">
            <a:avLst/>
          </a:prstGeom>
          <a:solidFill>
            <a:srgbClr val="00B0F0"/>
          </a:solidFill>
          <a:ln>
            <a:solidFill>
              <a:schemeClr val="accent3"/>
            </a:solidFill>
          </a:ln>
        </p:spPr>
        <p:txBody>
          <a:bodyPr wrap="square">
            <a:spAutoFit/>
          </a:bodyPr>
          <a:lstStyle/>
          <a:p>
            <a:pPr>
              <a:lnSpc>
                <a:spcPct val="200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QRQ2: </a:t>
            </a:r>
            <a:endParaRPr lang="en-US" sz="12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US" sz="1200" b="1" dirty="0" smtClean="0">
                <a:latin typeface="Times New Roman" panose="02020603050405020304" pitchFamily="18" charset="0"/>
                <a:cs typeface="Times New Roman" panose="02020603050405020304" pitchFamily="18" charset="0"/>
              </a:rPr>
              <a:t>T-Statistic</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The t-statistic for this analysis is approximately -0.402.</a:t>
            </a:r>
          </a:p>
          <a:p>
            <a:pPr>
              <a:lnSpc>
                <a:spcPct val="200000"/>
              </a:lnSpc>
            </a:pPr>
            <a:r>
              <a:rPr lang="en-US" sz="1200" b="1" dirty="0">
                <a:latin typeface="Times New Roman" panose="02020603050405020304" pitchFamily="18" charset="0"/>
                <a:cs typeface="Times New Roman" panose="02020603050405020304" pitchFamily="18" charset="0"/>
              </a:rPr>
              <a:t>P-Value:</a:t>
            </a:r>
            <a:r>
              <a:rPr lang="en-US" sz="1200" dirty="0">
                <a:latin typeface="Times New Roman" panose="02020603050405020304" pitchFamily="18" charset="0"/>
                <a:cs typeface="Times New Roman" panose="02020603050405020304" pitchFamily="18" charset="0"/>
              </a:rPr>
              <a:t> The corresponding p-value is approximately 0.688.</a:t>
            </a:r>
          </a:p>
          <a:p>
            <a:pPr>
              <a:lnSpc>
                <a:spcPct val="200000"/>
              </a:lnSpc>
            </a:pPr>
            <a:r>
              <a:rPr lang="en-US" sz="1200" b="1" dirty="0">
                <a:latin typeface="Times New Roman" panose="02020603050405020304" pitchFamily="18" charset="0"/>
                <a:cs typeface="Times New Roman" panose="02020603050405020304" pitchFamily="18" charset="0"/>
              </a:rPr>
              <a:t>Statistical Significance:</a:t>
            </a:r>
            <a:r>
              <a:rPr lang="en-US" sz="1200" dirty="0">
                <a:latin typeface="Times New Roman" panose="02020603050405020304" pitchFamily="18" charset="0"/>
                <a:cs typeface="Times New Roman" panose="02020603050405020304" pitchFamily="18" charset="0"/>
              </a:rPr>
              <a:t> The results suggest that the observed difference in the data is not statistically significant.</a:t>
            </a:r>
          </a:p>
          <a:p>
            <a:pPr lvl="0" defTabSz="914400" eaLnBrk="0" hangingPunct="0">
              <a:lnSpc>
                <a:spcPct val="200000"/>
              </a:lnSpc>
            </a:pPr>
            <a:endParaRPr lang="en-US" sz="1200" dirty="0">
              <a:latin typeface="Times New Roman" panose="02020603050405020304" pitchFamily="18" charset="0"/>
              <a:cs typeface="Times New Roman" panose="02020603050405020304" pitchFamily="18" charset="0"/>
            </a:endParaRPr>
          </a:p>
        </p:txBody>
      </p:sp>
      <p:pic>
        <p:nvPicPr>
          <p:cNvPr id="4" name="Picture 5" descr="download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342" y="583910"/>
            <a:ext cx="4009657" cy="3142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123122"/>
      </p:ext>
    </p:extLst>
  </p:cSld>
  <p:clrMapOvr>
    <a:masterClrMapping/>
  </p:clrMapOvr>
  <mc:AlternateContent xmlns:mc="http://schemas.openxmlformats.org/markup-compatibility/2006">
    <mc:Choice xmlns:p14="http://schemas.microsoft.com/office/powerpoint/2010/main" Requires="p14">
      <p:transition spd="slow" p14:dur="2000" advTm="99889"/>
    </mc:Choice>
    <mc:Fallback>
      <p:transition spd="slow" advTm="9988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122170" y="332712"/>
            <a:ext cx="9021830" cy="342193"/>
          </a:xfrm>
        </p:spPr>
        <p:txBody>
          <a:bodyPr>
            <a:noAutofit/>
          </a:bodyPr>
          <a:lstStyle/>
          <a:p>
            <a:pPr>
              <a:lnSpc>
                <a:spcPct val="100000"/>
              </a:lnSpc>
              <a:spcBef>
                <a:spcPts val="0"/>
              </a:spcBef>
            </a:pPr>
            <a:r>
              <a:rPr lang="en-US" sz="2500" dirty="0">
                <a:solidFill>
                  <a:schemeClr val="tx2"/>
                </a:solidFill>
                <a:latin typeface="Times New Roman" panose="02020603050405020304" pitchFamily="18" charset="0"/>
                <a:cs typeface="Times New Roman" panose="02020603050405020304" pitchFamily="18" charset="0"/>
              </a:rPr>
              <a:t>Analysis Of Quantitative Research Questions</a:t>
            </a:r>
            <a:r>
              <a:rPr lang="en-US" sz="2500" dirty="0">
                <a:solidFill>
                  <a:schemeClr val="tx2"/>
                </a:solidFill>
                <a:latin typeface="Times New Roman" panose="02020603050405020304" pitchFamily="18" charset="0"/>
                <a:cs typeface="Times New Roman" panose="02020603050405020304" pitchFamily="18" charset="0"/>
              </a:rPr>
              <a:t/>
            </a:r>
            <a:br>
              <a:rPr lang="en-US" sz="2500" dirty="0">
                <a:solidFill>
                  <a:schemeClr val="tx2"/>
                </a:solidFill>
                <a:latin typeface="Times New Roman" panose="02020603050405020304" pitchFamily="18" charset="0"/>
                <a:cs typeface="Times New Roman" panose="02020603050405020304" pitchFamily="18" charset="0"/>
              </a:rPr>
            </a:br>
            <a:endParaRPr lang="en-US" sz="2500" dirty="0">
              <a:solidFill>
                <a:schemeClr val="tx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B03A4A3-2D52-0961-229E-596859A93F7D}"/>
              </a:ext>
            </a:extLst>
          </p:cNvPr>
          <p:cNvSpPr txBox="1"/>
          <p:nvPr/>
        </p:nvSpPr>
        <p:spPr>
          <a:xfrm>
            <a:off x="236119" y="707468"/>
            <a:ext cx="5074670" cy="4154984"/>
          </a:xfrm>
          <a:prstGeom prst="rect">
            <a:avLst/>
          </a:prstGeom>
          <a:solidFill>
            <a:srgbClr val="92D050"/>
          </a:solidFill>
          <a:ln>
            <a:solidFill>
              <a:schemeClr val="accent3">
                <a:lumMod val="50000"/>
              </a:schemeClr>
            </a:solidFill>
          </a:ln>
        </p:spPr>
        <p:txBody>
          <a:bodyPr wrap="square">
            <a:spAutoFit/>
          </a:bodyPr>
          <a:lstStyle/>
          <a:p>
            <a:pPr>
              <a:lnSpc>
                <a:spcPct val="200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QRQ3</a:t>
            </a:r>
            <a:r>
              <a:rPr lang="en-US" sz="1200" dirty="0" smtClean="0">
                <a:latin typeface="Times New Roman" panose="02020603050405020304" pitchFamily="18" charset="0"/>
                <a:ea typeface="Calibri" panose="020F0502020204030204" pitchFamily="34" charset="0"/>
                <a:cs typeface="Times New Roman" panose="02020603050405020304" pitchFamily="18" charset="0"/>
              </a:rPr>
              <a:t>:</a:t>
            </a:r>
          </a:p>
          <a:p>
            <a:pPr>
              <a:lnSpc>
                <a:spcPct val="200000"/>
              </a:lnSpc>
            </a:pPr>
            <a:r>
              <a:rPr lang="en-US" sz="12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Contract Duration vs. </a:t>
            </a:r>
            <a:r>
              <a:rPr lang="en-US" sz="1200" b="1" dirty="0" err="1">
                <a:latin typeface="Times New Roman" panose="02020603050405020304" pitchFamily="18" charset="0"/>
                <a:cs typeface="Times New Roman" panose="02020603050405020304" pitchFamily="18" charset="0"/>
              </a:rPr>
              <a:t>QoE</a:t>
            </a:r>
            <a:r>
              <a:rPr lang="en-US" sz="1200" b="1"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ANOVA test examining the relationship between "Contract Duration vs. </a:t>
            </a:r>
            <a:r>
              <a:rPr lang="en-US" sz="1200" dirty="0" err="1">
                <a:latin typeface="Times New Roman" panose="02020603050405020304" pitchFamily="18" charset="0"/>
                <a:cs typeface="Times New Roman" panose="02020603050405020304" pitchFamily="18" charset="0"/>
              </a:rPr>
              <a:t>QoE</a:t>
            </a:r>
            <a:r>
              <a:rPr lang="en-US" sz="1200" dirty="0">
                <a:latin typeface="Times New Roman" panose="02020603050405020304" pitchFamily="18" charset="0"/>
                <a:cs typeface="Times New Roman" panose="02020603050405020304" pitchFamily="18" charset="0"/>
              </a:rPr>
              <a:t>" produced a non-significant result.</a:t>
            </a: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F-statistic for this analysis was 0.1584.</a:t>
            </a: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corresponding p-value was 0.7130.</a:t>
            </a:r>
          </a:p>
          <a:p>
            <a:pPr>
              <a:lnSpc>
                <a:spcPct val="200000"/>
              </a:lnSpc>
            </a:pPr>
            <a:r>
              <a:rPr lang="en-US" sz="1200" b="1" dirty="0" smtClean="0">
                <a:latin typeface="Times New Roman" panose="02020603050405020304" pitchFamily="18" charset="0"/>
                <a:cs typeface="Times New Roman" panose="02020603050405020304" pitchFamily="18" charset="0"/>
              </a:rPr>
              <a:t>Customer </a:t>
            </a:r>
            <a:r>
              <a:rPr lang="en-US" sz="1200" b="1" dirty="0">
                <a:latin typeface="Times New Roman" panose="02020603050405020304" pitchFamily="18" charset="0"/>
                <a:cs typeface="Times New Roman" panose="02020603050405020304" pitchFamily="18" charset="0"/>
              </a:rPr>
              <a:t>Location Risk vs. </a:t>
            </a:r>
            <a:r>
              <a:rPr lang="en-US" sz="1200" b="1" dirty="0" err="1">
                <a:latin typeface="Times New Roman" panose="02020603050405020304" pitchFamily="18" charset="0"/>
                <a:cs typeface="Times New Roman" panose="02020603050405020304" pitchFamily="18" charset="0"/>
              </a:rPr>
              <a:t>QoE</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a:t>
            </a:r>
            <a:endParaRPr lang="en-US" sz="1200" dirty="0" smtClean="0">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F-statistic for this analysis was also 0.1584.</a:t>
            </a: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p-value for this test was 0.8536.</a:t>
            </a:r>
          </a:p>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These results suggest that there are no statistically significant differences in </a:t>
            </a:r>
            <a:r>
              <a:rPr lang="en-US" sz="1200" dirty="0" err="1">
                <a:latin typeface="Times New Roman" panose="02020603050405020304" pitchFamily="18" charset="0"/>
                <a:cs typeface="Times New Roman" panose="02020603050405020304" pitchFamily="18" charset="0"/>
              </a:rPr>
              <a:t>QoE</a:t>
            </a:r>
            <a:r>
              <a:rPr lang="en-US" sz="1200" dirty="0">
                <a:latin typeface="Times New Roman" panose="02020603050405020304" pitchFamily="18" charset="0"/>
                <a:cs typeface="Times New Roman" panose="02020603050405020304" pitchFamily="18" charset="0"/>
              </a:rPr>
              <a:t> scores among different levels of customer location risk</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pic>
        <p:nvPicPr>
          <p:cNvPr id="5" name="Picture 6" descr="download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738" y="674904"/>
            <a:ext cx="3209172" cy="17787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download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7066" y="2562626"/>
            <a:ext cx="3056457" cy="241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976574"/>
      </p:ext>
    </p:extLst>
  </p:cSld>
  <p:clrMapOvr>
    <a:masterClrMapping/>
  </p:clrMapOvr>
  <mc:AlternateContent xmlns:mc="http://schemas.openxmlformats.org/markup-compatibility/2006">
    <mc:Choice xmlns:p14="http://schemas.microsoft.com/office/powerpoint/2010/main" Requires="p14">
      <p:transition spd="slow" p14:dur="2000" advTm="99889"/>
    </mc:Choice>
    <mc:Fallback>
      <p:transition spd="slow" advTm="99889"/>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122170" y="332712"/>
            <a:ext cx="9021830" cy="342193"/>
          </a:xfrm>
        </p:spPr>
        <p:txBody>
          <a:bodyPr>
            <a:noAutofit/>
          </a:bodyPr>
          <a:lstStyle/>
          <a:p>
            <a:pPr>
              <a:lnSpc>
                <a:spcPct val="100000"/>
              </a:lnSpc>
              <a:spcBef>
                <a:spcPts val="0"/>
              </a:spcBef>
            </a:pPr>
            <a:r>
              <a:rPr lang="en-US" sz="2500" dirty="0" smtClean="0">
                <a:solidFill>
                  <a:schemeClr val="tx2"/>
                </a:solidFill>
                <a:latin typeface="Times New Roman" panose="02020603050405020304" pitchFamily="18" charset="0"/>
                <a:cs typeface="Times New Roman" panose="02020603050405020304" pitchFamily="18" charset="0"/>
              </a:rPr>
              <a:t>A Comparative Study</a:t>
            </a:r>
            <a:r>
              <a:rPr lang="en-US" sz="2500" dirty="0">
                <a:solidFill>
                  <a:schemeClr val="tx2"/>
                </a:solidFill>
                <a:latin typeface="Times New Roman" panose="02020603050405020304" pitchFamily="18" charset="0"/>
                <a:cs typeface="Times New Roman" panose="02020603050405020304" pitchFamily="18" charset="0"/>
              </a:rPr>
              <a:t/>
            </a:r>
            <a:br>
              <a:rPr lang="en-US" sz="2500" dirty="0">
                <a:solidFill>
                  <a:schemeClr val="tx2"/>
                </a:solidFill>
                <a:latin typeface="Times New Roman" panose="02020603050405020304" pitchFamily="18" charset="0"/>
                <a:cs typeface="Times New Roman" panose="02020603050405020304" pitchFamily="18" charset="0"/>
              </a:rPr>
            </a:br>
            <a:endParaRPr lang="en-US" sz="2500" dirty="0">
              <a:solidFill>
                <a:schemeClr val="tx2"/>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067613247"/>
              </p:ext>
            </p:extLst>
          </p:nvPr>
        </p:nvGraphicFramePr>
        <p:xfrm>
          <a:off x="394897" y="841339"/>
          <a:ext cx="8129362" cy="3927077"/>
        </p:xfrm>
        <a:graphic>
          <a:graphicData uri="http://schemas.openxmlformats.org/drawingml/2006/table">
            <a:tbl>
              <a:tblPr/>
              <a:tblGrid>
                <a:gridCol w="2083548"/>
                <a:gridCol w="3022907"/>
                <a:gridCol w="3022907"/>
              </a:tblGrid>
              <a:tr h="162644">
                <a:tc>
                  <a:txBody>
                    <a:bodyPr/>
                    <a:lstStyle/>
                    <a:p>
                      <a:pPr fontAlgn="b"/>
                      <a:r>
                        <a:rPr lang="en-IN" sz="1200" b="1" dirty="0">
                          <a:effectLst/>
                          <a:latin typeface="Times New Roman" panose="02020603050405020304" pitchFamily="18" charset="0"/>
                          <a:cs typeface="Times New Roman" panose="02020603050405020304" pitchFamily="18" charset="0"/>
                        </a:rPr>
                        <a:t>Aspect</a:t>
                      </a:r>
                    </a:p>
                  </a:txBody>
                  <a:tcPr marL="15862" marR="15862" marT="7931" marB="7931"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1200" b="1" dirty="0">
                          <a:effectLst/>
                          <a:latin typeface="Times New Roman" panose="02020603050405020304" pitchFamily="18" charset="0"/>
                          <a:cs typeface="Times New Roman" panose="02020603050405020304" pitchFamily="18" charset="0"/>
                        </a:rPr>
                        <a:t>Existing Literature</a:t>
                      </a:r>
                    </a:p>
                  </a:txBody>
                  <a:tcPr marL="15862" marR="15862" marT="7931" marB="7931"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1200" b="1">
                          <a:effectLst/>
                          <a:latin typeface="Times New Roman" panose="02020603050405020304" pitchFamily="18" charset="0"/>
                          <a:cs typeface="Times New Roman" panose="02020603050405020304" pitchFamily="18" charset="0"/>
                        </a:rPr>
                        <a:t>Dataset Analysis</a:t>
                      </a:r>
                    </a:p>
                  </a:txBody>
                  <a:tcPr marL="15862" marR="15862" marT="7931" marB="7931"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773482">
                <a:tc>
                  <a:txBody>
                    <a:bodyPr/>
                    <a:lstStyle/>
                    <a:p>
                      <a:pPr fontAlgn="base"/>
                      <a:r>
                        <a:rPr lang="en-IN" sz="1200" dirty="0">
                          <a:effectLst/>
                          <a:latin typeface="Times New Roman" panose="02020603050405020304" pitchFamily="18" charset="0"/>
                          <a:cs typeface="Times New Roman" panose="02020603050405020304" pitchFamily="18" charset="0"/>
                        </a:rPr>
                        <a:t>Adaptation of Measurement Items</a:t>
                      </a:r>
                    </a:p>
                  </a:txBody>
                  <a:tcPr marL="15862" marR="15862" marT="7931" marB="793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200">
                          <a:effectLst/>
                          <a:latin typeface="Times New Roman" panose="02020603050405020304" pitchFamily="18" charset="0"/>
                          <a:cs typeface="Times New Roman" panose="02020603050405020304" pitchFamily="18" charset="0"/>
                        </a:rPr>
                        <a:t>Measurement items adapted from existing literature</a:t>
                      </a:r>
                    </a:p>
                  </a:txBody>
                  <a:tcPr marL="15862" marR="15862" marT="7931" marB="793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200" dirty="0" err="1" smtClean="0">
                          <a:effectLst/>
                          <a:latin typeface="Times New Roman" panose="02020603050405020304" pitchFamily="18" charset="0"/>
                          <a:cs typeface="Times New Roman" panose="02020603050405020304" pitchFamily="18" charset="0"/>
                        </a:rPr>
                        <a:t>QoE</a:t>
                      </a:r>
                      <a:r>
                        <a:rPr lang="en-US" sz="1200" dirty="0">
                          <a:effectLst/>
                          <a:latin typeface="Times New Roman" panose="02020603050405020304" pitchFamily="18" charset="0"/>
                          <a:cs typeface="Times New Roman" panose="02020603050405020304" pitchFamily="18" charset="0"/>
                        </a:rPr>
                        <a:t>, ARPU, and Monthly </a:t>
                      </a:r>
                      <a:r>
                        <a:rPr lang="en-US" sz="1200" dirty="0" smtClean="0">
                          <a:effectLst/>
                          <a:latin typeface="Times New Roman" panose="02020603050405020304" pitchFamily="18" charset="0"/>
                          <a:cs typeface="Times New Roman" panose="02020603050405020304" pitchFamily="18" charset="0"/>
                        </a:rPr>
                        <a:t>Tariff</a:t>
                      </a:r>
                      <a:r>
                        <a:rPr lang="en-US" sz="1200" baseline="0" dirty="0" smtClean="0">
                          <a:effectLst/>
                          <a:latin typeface="Times New Roman" panose="02020603050405020304" pitchFamily="18" charset="0"/>
                          <a:cs typeface="Times New Roman" panose="02020603050405020304" pitchFamily="18" charset="0"/>
                        </a:rPr>
                        <a:t> serve as measures</a:t>
                      </a:r>
                      <a:endParaRPr lang="en-US" sz="1200" dirty="0">
                        <a:effectLst/>
                        <a:latin typeface="Times New Roman" panose="02020603050405020304" pitchFamily="18" charset="0"/>
                        <a:cs typeface="Times New Roman" panose="02020603050405020304" pitchFamily="18" charset="0"/>
                      </a:endParaRPr>
                    </a:p>
                  </a:txBody>
                  <a:tcPr marL="15862" marR="15862" marT="7931" marB="793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1078901">
                <a:tc>
                  <a:txBody>
                    <a:bodyPr/>
                    <a:lstStyle/>
                    <a:p>
                      <a:pPr fontAlgn="base"/>
                      <a:r>
                        <a:rPr lang="en-IN" sz="1200" dirty="0">
                          <a:effectLst/>
                          <a:latin typeface="Times New Roman" panose="02020603050405020304" pitchFamily="18" charset="0"/>
                          <a:cs typeface="Times New Roman" panose="02020603050405020304" pitchFamily="18" charset="0"/>
                        </a:rPr>
                        <a:t>Development of Specific Items</a:t>
                      </a:r>
                    </a:p>
                  </a:txBody>
                  <a:tcPr marL="15862" marR="15862" marT="7931" marB="793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200" dirty="0">
                          <a:effectLst/>
                          <a:latin typeface="Times New Roman" panose="02020603050405020304" pitchFamily="18" charset="0"/>
                          <a:cs typeface="Times New Roman" panose="02020603050405020304" pitchFamily="18" charset="0"/>
                        </a:rPr>
                        <a:t>Creation of specific measurement items for quality-related factors</a:t>
                      </a:r>
                    </a:p>
                  </a:txBody>
                  <a:tcPr marL="15862" marR="15862" marT="7931" marB="793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200" dirty="0">
                          <a:effectLst/>
                          <a:latin typeface="Times New Roman" panose="02020603050405020304" pitchFamily="18" charset="0"/>
                          <a:cs typeface="Times New Roman" panose="02020603050405020304" pitchFamily="18" charset="0"/>
                        </a:rPr>
                        <a:t>Attributes like Contract plan and Contract duration (months</a:t>
                      </a:r>
                      <a:r>
                        <a:rPr lang="en-US" sz="1200" dirty="0" smtClean="0">
                          <a:effectLst/>
                          <a:latin typeface="Times New Roman" panose="02020603050405020304" pitchFamily="18" charset="0"/>
                          <a:cs typeface="Times New Roman" panose="02020603050405020304" pitchFamily="18" charset="0"/>
                        </a:rPr>
                        <a:t>)</a:t>
                      </a:r>
                      <a:r>
                        <a:rPr lang="en-US" sz="1200" baseline="0" dirty="0" smtClean="0">
                          <a:effectLst/>
                          <a:latin typeface="Times New Roman" panose="02020603050405020304" pitchFamily="18" charset="0"/>
                          <a:cs typeface="Times New Roman" panose="02020603050405020304" pitchFamily="18" charset="0"/>
                        </a:rPr>
                        <a:t> are used</a:t>
                      </a:r>
                      <a:endParaRPr lang="en-US" sz="1200" dirty="0">
                        <a:effectLst/>
                        <a:latin typeface="Times New Roman" panose="02020603050405020304" pitchFamily="18" charset="0"/>
                        <a:cs typeface="Times New Roman" panose="02020603050405020304" pitchFamily="18" charset="0"/>
                      </a:endParaRPr>
                    </a:p>
                  </a:txBody>
                  <a:tcPr marL="15862" marR="15862" marT="7931" marB="793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1078901">
                <a:tc>
                  <a:txBody>
                    <a:bodyPr/>
                    <a:lstStyle/>
                    <a:p>
                      <a:pPr fontAlgn="base"/>
                      <a:r>
                        <a:rPr lang="en-IN" sz="1200">
                          <a:effectLst/>
                          <a:latin typeface="Times New Roman" panose="02020603050405020304" pitchFamily="18" charset="0"/>
                          <a:cs typeface="Times New Roman" panose="02020603050405020304" pitchFamily="18" charset="0"/>
                        </a:rPr>
                        <a:t>Multi-Item Scales</a:t>
                      </a:r>
                    </a:p>
                  </a:txBody>
                  <a:tcPr marL="15862" marR="15862" marT="7931" marB="793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200" dirty="0">
                          <a:effectLst/>
                          <a:latin typeface="Times New Roman" panose="02020603050405020304" pitchFamily="18" charset="0"/>
                          <a:cs typeface="Times New Roman" panose="02020603050405020304" pitchFamily="18" charset="0"/>
                        </a:rPr>
                        <a:t>Use of multi-item scales for measuring constructs</a:t>
                      </a:r>
                    </a:p>
                  </a:txBody>
                  <a:tcPr marL="15862" marR="15862" marT="7931" marB="793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200" dirty="0" err="1" smtClean="0">
                          <a:effectLst/>
                          <a:latin typeface="Times New Roman" panose="02020603050405020304" pitchFamily="18" charset="0"/>
                          <a:cs typeface="Times New Roman" panose="02020603050405020304" pitchFamily="18" charset="0"/>
                        </a:rPr>
                        <a:t>QoE</a:t>
                      </a:r>
                      <a:r>
                        <a:rPr lang="en-US" sz="1200" dirty="0">
                          <a:effectLst/>
                          <a:latin typeface="Times New Roman" panose="02020603050405020304" pitchFamily="18" charset="0"/>
                          <a:cs typeface="Times New Roman" panose="02020603050405020304" pitchFamily="18" charset="0"/>
                        </a:rPr>
                        <a:t>, ARPU, and Payment Delinquency, could be combined and analyzed as multi-item </a:t>
                      </a:r>
                      <a:r>
                        <a:rPr lang="en-US" sz="1200" dirty="0" smtClean="0">
                          <a:effectLst/>
                          <a:latin typeface="Times New Roman" panose="02020603050405020304" pitchFamily="18" charset="0"/>
                          <a:cs typeface="Times New Roman" panose="02020603050405020304" pitchFamily="18" charset="0"/>
                        </a:rPr>
                        <a:t>scales.</a:t>
                      </a:r>
                      <a:endParaRPr lang="en-US" sz="1200" dirty="0">
                        <a:effectLst/>
                        <a:latin typeface="Times New Roman" panose="02020603050405020304" pitchFamily="18" charset="0"/>
                        <a:cs typeface="Times New Roman" panose="02020603050405020304" pitchFamily="18" charset="0"/>
                      </a:endParaRPr>
                    </a:p>
                  </a:txBody>
                  <a:tcPr marL="15862" marR="15862" marT="7931" marB="793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797051">
                <a:tc>
                  <a:txBody>
                    <a:bodyPr/>
                    <a:lstStyle/>
                    <a:p>
                      <a:pPr fontAlgn="base"/>
                      <a:r>
                        <a:rPr lang="en-IN" sz="1200">
                          <a:effectLst/>
                          <a:latin typeface="Times New Roman" panose="02020603050405020304" pitchFamily="18" charset="0"/>
                          <a:cs typeface="Times New Roman" panose="02020603050405020304" pitchFamily="18" charset="0"/>
                        </a:rPr>
                        <a:t>Pilot Study</a:t>
                      </a:r>
                    </a:p>
                  </a:txBody>
                  <a:tcPr marL="15862" marR="15862" marT="7931" marB="793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US" sz="1200">
                          <a:effectLst/>
                          <a:latin typeface="Times New Roman" panose="02020603050405020304" pitchFamily="18" charset="0"/>
                          <a:cs typeface="Times New Roman" panose="02020603050405020304" pitchFamily="18" charset="0"/>
                        </a:rPr>
                        <a:t>Involvement of 80 customers in China</a:t>
                      </a:r>
                    </a:p>
                  </a:txBody>
                  <a:tcPr marL="15862" marR="15862" marT="7931" marB="793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US" sz="1200" dirty="0">
                          <a:effectLst/>
                          <a:latin typeface="Times New Roman" panose="02020603050405020304" pitchFamily="18" charset="0"/>
                          <a:cs typeface="Times New Roman" panose="02020603050405020304" pitchFamily="18" charset="0"/>
                        </a:rPr>
                        <a:t>Dataset includes information on 1000 </a:t>
                      </a:r>
                      <a:r>
                        <a:rPr lang="en-US" sz="1200" dirty="0" smtClean="0">
                          <a:effectLst/>
                          <a:latin typeface="Times New Roman" panose="02020603050405020304" pitchFamily="18" charset="0"/>
                          <a:cs typeface="Times New Roman" panose="02020603050405020304" pitchFamily="18" charset="0"/>
                        </a:rPr>
                        <a:t>customers.</a:t>
                      </a:r>
                      <a:endParaRPr lang="en-US" sz="1200" dirty="0">
                        <a:effectLst/>
                        <a:latin typeface="Times New Roman" panose="02020603050405020304" pitchFamily="18" charset="0"/>
                        <a:cs typeface="Times New Roman" panose="02020603050405020304" pitchFamily="18" charset="0"/>
                      </a:endParaRPr>
                    </a:p>
                  </a:txBody>
                  <a:tcPr marL="15862" marR="15862" marT="7931" marB="793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6719445"/>
      </p:ext>
    </p:extLst>
  </p:cSld>
  <p:clrMapOvr>
    <a:masterClrMapping/>
  </p:clrMapOvr>
  <mc:AlternateContent xmlns:mc="http://schemas.openxmlformats.org/markup-compatibility/2006" xmlns:p14="http://schemas.microsoft.com/office/powerpoint/2010/main">
    <mc:Choice Requires="p14">
      <p:transition spd="slow" p14:dur="2000" advTm="99889"/>
    </mc:Choice>
    <mc:Fallback xmlns="">
      <p:transition spd="slow" advTm="99889"/>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5562" y="95575"/>
            <a:ext cx="1880451" cy="369332"/>
          </a:xfrm>
          <a:prstGeom prst="rect">
            <a:avLst/>
          </a:prstGeom>
        </p:spPr>
        <p:txBody>
          <a:bodyPr wrap="none">
            <a:spAutoFit/>
          </a:bodyPr>
          <a:lstStyle/>
          <a:p>
            <a:r>
              <a:rPr lang="en-US" dirty="0" smtClean="0">
                <a:solidFill>
                  <a:schemeClr val="tx2"/>
                </a:solidFill>
                <a:latin typeface="Times New Roman" panose="02020603050405020304" pitchFamily="18" charset="0"/>
                <a:cs typeface="Times New Roman" panose="02020603050405020304" pitchFamily="18" charset="0"/>
              </a:rPr>
              <a:t>What Was Found?</a:t>
            </a:r>
            <a:endParaRPr lang="en-IN" dirty="0"/>
          </a:p>
        </p:txBody>
      </p:sp>
      <p:sp>
        <p:nvSpPr>
          <p:cNvPr id="5" name="Rounded Rectangle 4">
            <a:extLst>
              <a:ext uri="{FF2B5EF4-FFF2-40B4-BE49-F238E27FC236}">
                <a16:creationId xmlns="" xmlns:a16="http://schemas.microsoft.com/office/drawing/2014/main" id="{620128FC-4F2A-8E7C-9FD3-23126E52B83E}"/>
              </a:ext>
            </a:extLst>
          </p:cNvPr>
          <p:cNvSpPr/>
          <p:nvPr/>
        </p:nvSpPr>
        <p:spPr>
          <a:xfrm>
            <a:off x="110015" y="1210726"/>
            <a:ext cx="3338570" cy="2220701"/>
          </a:xfrm>
          <a:prstGeom prst="roundRect">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6" name="Rectangle 5"/>
          <p:cNvSpPr/>
          <p:nvPr/>
        </p:nvSpPr>
        <p:spPr>
          <a:xfrm>
            <a:off x="225562" y="1518304"/>
            <a:ext cx="5409282" cy="1144031"/>
          </a:xfrm>
          <a:prstGeom prst="rect">
            <a:avLst/>
          </a:prstGeom>
        </p:spPr>
        <p:txBody>
          <a:bodyPr wrap="square">
            <a:spAutoFit/>
          </a:bodyPr>
          <a:lstStyle/>
          <a:p>
            <a:pPr marL="285750" indent="-2857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How/why are these findings useful?      </a:t>
            </a:r>
            <a:endParaRPr lang="en-US" sz="1200" dirty="0" smtClean="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Assumptions </a:t>
            </a:r>
            <a:r>
              <a:rPr lang="en-US" sz="1200" dirty="0">
                <a:latin typeface="Times New Roman" panose="02020603050405020304" pitchFamily="18" charset="0"/>
                <a:cs typeface="Times New Roman" panose="02020603050405020304" pitchFamily="18" charset="0"/>
              </a:rPr>
              <a:t>and Limitations of Study        </a:t>
            </a:r>
            <a:endParaRPr lang="en-US" sz="1200" dirty="0" smtClean="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Conclusions </a:t>
            </a:r>
            <a:r>
              <a:rPr lang="en-US" sz="1200" dirty="0">
                <a:latin typeface="Times New Roman" panose="02020603050405020304" pitchFamily="18" charset="0"/>
                <a:cs typeface="Times New Roman" panose="02020603050405020304" pitchFamily="18" charset="0"/>
              </a:rPr>
              <a:t>based on findings</a:t>
            </a:r>
            <a:endParaRPr lang="en-IN" sz="1200" dirty="0">
              <a:latin typeface="Times New Roman" panose="02020603050405020304" pitchFamily="18" charset="0"/>
              <a:cs typeface="Times New Roman" panose="02020603050405020304" pitchFamily="18" charset="0"/>
            </a:endParaRPr>
          </a:p>
        </p:txBody>
      </p:sp>
      <p:sp>
        <p:nvSpPr>
          <p:cNvPr id="7" name="Isosceles Triangle 2">
            <a:extLst>
              <a:ext uri="{FF2B5EF4-FFF2-40B4-BE49-F238E27FC236}">
                <a16:creationId xmlns="" xmlns:a16="http://schemas.microsoft.com/office/drawing/2014/main" id="{48044B0E-37E3-6CEA-B572-92D55A4FC916}"/>
              </a:ext>
            </a:extLst>
          </p:cNvPr>
          <p:cNvSpPr/>
          <p:nvPr/>
        </p:nvSpPr>
        <p:spPr>
          <a:xfrm rot="5400000">
            <a:off x="3322603" y="2001385"/>
            <a:ext cx="1155262" cy="426027"/>
          </a:xfrm>
          <a:prstGeom prst="triangle">
            <a:avLst/>
          </a:prstGeom>
          <a:solidFill>
            <a:schemeClr val="accent3">
              <a:lumMod val="40000"/>
              <a:lumOff val="60000"/>
            </a:schemeClr>
          </a:solidFill>
          <a:ln w="12700" cap="flat" cmpd="sng" algn="ctr">
            <a:noFill/>
            <a:prstDash val="solid"/>
            <a:miter lim="800000"/>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2" name="Rectangle 1"/>
          <p:cNvSpPr/>
          <p:nvPr/>
        </p:nvSpPr>
        <p:spPr>
          <a:xfrm>
            <a:off x="6416040" y="2934786"/>
            <a:ext cx="2499360" cy="1200329"/>
          </a:xfrm>
          <a:prstGeom prst="rect">
            <a:avLst/>
          </a:prstGeom>
        </p:spPr>
        <p:txBody>
          <a:bodyPr wrap="square">
            <a:spAutoFit/>
          </a:bodyPr>
          <a:lstStyle/>
          <a:p>
            <a:pPr marL="171450" indent="-1714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Conclusion:</a:t>
            </a:r>
          </a:p>
          <a:p>
            <a:pPr marL="628650" lvl="1"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Customer </a:t>
            </a:r>
            <a:r>
              <a:rPr lang="en-US" sz="1200" dirty="0" smtClean="0">
                <a:latin typeface="Times New Roman" panose="02020603050405020304" pitchFamily="18" charset="0"/>
                <a:cs typeface="Times New Roman" panose="02020603050405020304" pitchFamily="18" charset="0"/>
              </a:rPr>
              <a:t>Behavior</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Impact </a:t>
            </a:r>
            <a:r>
              <a:rPr lang="en-US" sz="1200" dirty="0">
                <a:latin typeface="Times New Roman" panose="02020603050405020304" pitchFamily="18" charset="0"/>
                <a:cs typeface="Times New Roman" panose="02020603050405020304" pitchFamily="18" charset="0"/>
              </a:rPr>
              <a:t>of Location </a:t>
            </a:r>
            <a:r>
              <a:rPr lang="en-US" sz="1200" dirty="0" smtClean="0">
                <a:latin typeface="Times New Roman" panose="02020603050405020304" pitchFamily="18" charset="0"/>
                <a:cs typeface="Times New Roman" panose="02020603050405020304" pitchFamily="18" charset="0"/>
              </a:rPr>
              <a:t>Risk</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Influence </a:t>
            </a:r>
            <a:r>
              <a:rPr lang="en-US" sz="1200" dirty="0">
                <a:latin typeface="Times New Roman" panose="02020603050405020304" pitchFamily="18" charset="0"/>
                <a:cs typeface="Times New Roman" panose="02020603050405020304" pitchFamily="18" charset="0"/>
              </a:rPr>
              <a:t>of Contract Duration and Location </a:t>
            </a:r>
            <a:r>
              <a:rPr lang="en-US" sz="1200" dirty="0" smtClean="0">
                <a:latin typeface="Times New Roman" panose="02020603050405020304" pitchFamily="18" charset="0"/>
                <a:cs typeface="Times New Roman" panose="02020603050405020304" pitchFamily="18" charset="0"/>
              </a:rPr>
              <a:t>Risk</a:t>
            </a:r>
            <a:endParaRPr lang="en-US" sz="1200" i="0" dirty="0">
              <a:effectLst/>
              <a:latin typeface="Times New Roman" panose="02020603050405020304" pitchFamily="18" charset="0"/>
              <a:cs typeface="Times New Roman" panose="02020603050405020304" pitchFamily="18" charset="0"/>
            </a:endParaRPr>
          </a:p>
        </p:txBody>
      </p:sp>
      <p:sp>
        <p:nvSpPr>
          <p:cNvPr id="4" name="Rectangle 3"/>
          <p:cNvSpPr/>
          <p:nvPr/>
        </p:nvSpPr>
        <p:spPr>
          <a:xfrm>
            <a:off x="6362700" y="785246"/>
            <a:ext cx="2926554" cy="1200329"/>
          </a:xfrm>
          <a:prstGeom prst="rect">
            <a:avLst/>
          </a:prstGeom>
        </p:spPr>
        <p:txBody>
          <a:bodyPr wrap="square">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Assumptions:</a:t>
            </a:r>
          </a:p>
          <a:p>
            <a:pPr marL="628650" lvl="1"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Representative </a:t>
            </a:r>
            <a:r>
              <a:rPr lang="en-US" sz="1200" dirty="0" smtClean="0">
                <a:latin typeface="Times New Roman" panose="02020603050405020304" pitchFamily="18" charset="0"/>
                <a:cs typeface="Times New Roman" panose="02020603050405020304" pitchFamily="18" charset="0"/>
              </a:rPr>
              <a:t>Sample</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Data Accuracy</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Causality</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Homogeneity </a:t>
            </a:r>
            <a:r>
              <a:rPr lang="en-US" sz="1200" dirty="0">
                <a:latin typeface="Times New Roman" panose="02020603050405020304" pitchFamily="18" charset="0"/>
                <a:cs typeface="Times New Roman" panose="02020603050405020304" pitchFamily="18" charset="0"/>
              </a:rPr>
              <a:t>of </a:t>
            </a:r>
            <a:r>
              <a:rPr lang="en-US" sz="1200" dirty="0" smtClean="0">
                <a:latin typeface="Times New Roman" panose="02020603050405020304" pitchFamily="18" charset="0"/>
                <a:cs typeface="Times New Roman" panose="02020603050405020304" pitchFamily="18" charset="0"/>
              </a:rPr>
              <a:t>Service</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Ethical </a:t>
            </a:r>
            <a:r>
              <a:rPr lang="en-US" sz="1200" dirty="0">
                <a:latin typeface="Times New Roman" panose="02020603050405020304" pitchFamily="18" charset="0"/>
                <a:cs typeface="Times New Roman" panose="02020603050405020304" pitchFamily="18" charset="0"/>
              </a:rPr>
              <a:t>Data </a:t>
            </a:r>
            <a:r>
              <a:rPr lang="en-US" sz="1200" dirty="0" smtClean="0">
                <a:latin typeface="Times New Roman" panose="02020603050405020304" pitchFamily="18" charset="0"/>
                <a:cs typeface="Times New Roman" panose="02020603050405020304" pitchFamily="18" charset="0"/>
              </a:rPr>
              <a:t>Usage</a:t>
            </a:r>
            <a:endParaRPr lang="en-US" sz="1200" i="0" dirty="0">
              <a:effectLst/>
              <a:latin typeface="Times New Roman" panose="02020603050405020304" pitchFamily="18" charset="0"/>
              <a:cs typeface="Times New Roman" panose="02020603050405020304" pitchFamily="18" charset="0"/>
            </a:endParaRPr>
          </a:p>
        </p:txBody>
      </p:sp>
      <p:sp>
        <p:nvSpPr>
          <p:cNvPr id="8" name="Rectangle 7"/>
          <p:cNvSpPr/>
          <p:nvPr/>
        </p:nvSpPr>
        <p:spPr>
          <a:xfrm>
            <a:off x="4168821" y="2934786"/>
            <a:ext cx="2350581" cy="1754326"/>
          </a:xfrm>
          <a:prstGeom prst="rect">
            <a:avLst/>
          </a:prstGeom>
        </p:spPr>
        <p:txBody>
          <a:bodyPr wrap="square">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Limitations:</a:t>
            </a:r>
          </a:p>
          <a:p>
            <a:pPr marL="628650" lvl="1"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Sampling </a:t>
            </a:r>
            <a:r>
              <a:rPr lang="en-US" sz="1200" dirty="0" smtClean="0">
                <a:latin typeface="Times New Roman" panose="02020603050405020304" pitchFamily="18" charset="0"/>
                <a:cs typeface="Times New Roman" panose="02020603050405020304" pitchFamily="18" charset="0"/>
              </a:rPr>
              <a:t>Bias</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Data Completeness</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Temporal Limitation</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External Factors</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Generalization</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Causality Inference</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Data Privacy</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Long-Term Effects</a:t>
            </a:r>
            <a:endParaRPr lang="en-US" sz="1200" dirty="0">
              <a:latin typeface="Times New Roman" panose="02020603050405020304" pitchFamily="18" charset="0"/>
              <a:cs typeface="Times New Roman" panose="02020603050405020304" pitchFamily="18" charset="0"/>
            </a:endParaRPr>
          </a:p>
        </p:txBody>
      </p:sp>
      <p:sp>
        <p:nvSpPr>
          <p:cNvPr id="9" name="Rectangle 8"/>
          <p:cNvSpPr/>
          <p:nvPr/>
        </p:nvSpPr>
        <p:spPr>
          <a:xfrm>
            <a:off x="3785276" y="785246"/>
            <a:ext cx="2817472" cy="2123658"/>
          </a:xfrm>
          <a:prstGeom prst="rect">
            <a:avLst/>
          </a:prstGeom>
        </p:spPr>
        <p:txBody>
          <a:bodyPr wrap="square">
            <a:spAutoFit/>
          </a:bodyPr>
          <a:lstStyle/>
          <a:p>
            <a:pPr marL="171450" indent="-1714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Findings</a:t>
            </a:r>
            <a:endParaRPr lang="en-US" sz="1200" dirty="0">
              <a:latin typeface="Times New Roman" panose="02020603050405020304" pitchFamily="18" charset="0"/>
              <a:cs typeface="Times New Roman" panose="02020603050405020304" pitchFamily="18" charset="0"/>
            </a:endParaRPr>
          </a:p>
          <a:p>
            <a:pPr marL="628650" lvl="1"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Customer </a:t>
            </a:r>
            <a:r>
              <a:rPr lang="en-US" sz="1200" dirty="0" smtClean="0">
                <a:latin typeface="Times New Roman" panose="02020603050405020304" pitchFamily="18" charset="0"/>
                <a:cs typeface="Times New Roman" panose="02020603050405020304" pitchFamily="18" charset="0"/>
              </a:rPr>
              <a:t>Segmentation</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Service </a:t>
            </a:r>
            <a:r>
              <a:rPr lang="en-US" sz="1200" dirty="0">
                <a:latin typeface="Times New Roman" panose="02020603050405020304" pitchFamily="18" charset="0"/>
                <a:cs typeface="Times New Roman" panose="02020603050405020304" pitchFamily="18" charset="0"/>
              </a:rPr>
              <a:t>Quality </a:t>
            </a:r>
            <a:r>
              <a:rPr lang="en-US" sz="1200" dirty="0" smtClean="0">
                <a:latin typeface="Times New Roman" panose="02020603050405020304" pitchFamily="18" charset="0"/>
                <a:cs typeface="Times New Roman" panose="02020603050405020304" pitchFamily="18" charset="0"/>
              </a:rPr>
              <a:t>Enhancement</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Payment Patterns</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Geographic Insights</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Strategic Planning</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Customer </a:t>
            </a:r>
            <a:r>
              <a:rPr lang="en-US" sz="1200" dirty="0">
                <a:latin typeface="Times New Roman" panose="02020603050405020304" pitchFamily="18" charset="0"/>
                <a:cs typeface="Times New Roman" panose="02020603050405020304" pitchFamily="18" charset="0"/>
              </a:rPr>
              <a:t>Experience </a:t>
            </a:r>
            <a:r>
              <a:rPr lang="en-US" sz="1200" dirty="0" smtClean="0">
                <a:latin typeface="Times New Roman" panose="02020603050405020304" pitchFamily="18" charset="0"/>
                <a:cs typeface="Times New Roman" panose="02020603050405020304" pitchFamily="18" charset="0"/>
              </a:rPr>
              <a:t>Optimization</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Competitive Advantage</a:t>
            </a:r>
          </a:p>
          <a:p>
            <a:pPr marL="628650" lvl="1" indent="-1714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Resource Allocation</a:t>
            </a:r>
            <a:endParaRPr lang="en-US" sz="1200" dirty="0">
              <a:latin typeface="Times New Roman" panose="02020603050405020304" pitchFamily="18" charset="0"/>
              <a:cs typeface="Times New Roman" panose="02020603050405020304" pitchFamily="18" charset="0"/>
            </a:endParaRPr>
          </a:p>
          <a:p>
            <a:pPr marL="628650" lvl="1"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Regulatory </a:t>
            </a:r>
            <a:r>
              <a:rPr lang="en-US" sz="1200" dirty="0" smtClean="0">
                <a:latin typeface="Times New Roman" panose="02020603050405020304" pitchFamily="18" charset="0"/>
                <a:cs typeface="Times New Roman" panose="02020603050405020304" pitchFamily="18" charset="0"/>
              </a:rPr>
              <a:t>Compliance</a:t>
            </a:r>
            <a:endParaRPr lang="en-US" sz="12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4769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122170" y="332712"/>
            <a:ext cx="9021830" cy="342193"/>
          </a:xfrm>
        </p:spPr>
        <p:txBody>
          <a:bodyPr>
            <a:noAutofit/>
          </a:bodyPr>
          <a:lstStyle/>
          <a:p>
            <a:pPr>
              <a:lnSpc>
                <a:spcPct val="100000"/>
              </a:lnSpc>
              <a:spcBef>
                <a:spcPts val="0"/>
              </a:spcBef>
            </a:pPr>
            <a:r>
              <a:rPr lang="en-US" sz="2500" dirty="0" smtClean="0">
                <a:solidFill>
                  <a:schemeClr val="tx2"/>
                </a:solidFill>
                <a:latin typeface="Times New Roman" panose="02020603050405020304" pitchFamily="18" charset="0"/>
                <a:cs typeface="Times New Roman" panose="02020603050405020304" pitchFamily="18" charset="0"/>
              </a:rPr>
              <a:t>Recommendations </a:t>
            </a:r>
            <a:r>
              <a:rPr lang="en-US" sz="2500" dirty="0">
                <a:solidFill>
                  <a:schemeClr val="tx2"/>
                </a:solidFill>
                <a:latin typeface="Times New Roman" panose="02020603050405020304" pitchFamily="18" charset="0"/>
                <a:cs typeface="Times New Roman" panose="02020603050405020304" pitchFamily="18" charset="0"/>
              </a:rPr>
              <a:t>for future research that emerged from the study</a:t>
            </a:r>
            <a:endParaRPr lang="en-US" sz="2500" dirty="0">
              <a:solidFill>
                <a:schemeClr val="tx2"/>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5CB3E04B-B6E6-0D45-88F3-7F025DE9CE03}"/>
              </a:ext>
            </a:extLst>
          </p:cNvPr>
          <p:cNvSpPr txBox="1"/>
          <p:nvPr/>
        </p:nvSpPr>
        <p:spPr>
          <a:xfrm>
            <a:off x="422792" y="970480"/>
            <a:ext cx="8119228" cy="3785652"/>
          </a:xfrm>
          <a:prstGeom prst="rect">
            <a:avLst/>
          </a:prstGeom>
          <a:noFill/>
        </p:spPr>
        <p:txBody>
          <a:bodyPr wrap="square">
            <a:spAutoFit/>
          </a:bodyPr>
          <a:lstStyle/>
          <a:p>
            <a:pPr marL="171450" indent="-171450">
              <a:lnSpc>
                <a:spcPct val="20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Customized Pricing:</a:t>
            </a:r>
            <a:r>
              <a:rPr lang="en-US" sz="1200" dirty="0">
                <a:latin typeface="Times New Roman" panose="02020603050405020304" pitchFamily="18" charset="0"/>
                <a:cs typeface="Times New Roman" panose="02020603050405020304" pitchFamily="18" charset="0"/>
              </a:rPr>
              <a:t> Telecom providers should consider implementing customized pricing strategies tailored to different location risk categories, optimizing tariffs for enhanced customer value.</a:t>
            </a:r>
          </a:p>
          <a:p>
            <a:pPr marL="171450" indent="-171450">
              <a:lnSpc>
                <a:spcPct val="20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Network Stability:</a:t>
            </a:r>
            <a:r>
              <a:rPr lang="en-US" sz="1200" dirty="0">
                <a:latin typeface="Times New Roman" panose="02020603050405020304" pitchFamily="18" charset="0"/>
                <a:cs typeface="Times New Roman" panose="02020603050405020304" pitchFamily="18" charset="0"/>
              </a:rPr>
              <a:t> Prioritize network stability improvements in high-risk areas to ensure a consistent quality of service, addressing customer satisfaction and retention concerns.</a:t>
            </a:r>
          </a:p>
          <a:p>
            <a:pPr marL="171450" indent="-171450">
              <a:lnSpc>
                <a:spcPct val="20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Service Quality:</a:t>
            </a:r>
            <a:r>
              <a:rPr lang="en-US" sz="1200" dirty="0">
                <a:latin typeface="Times New Roman" panose="02020603050405020304" pitchFamily="18" charset="0"/>
                <a:cs typeface="Times New Roman" panose="02020603050405020304" pitchFamily="18" charset="0"/>
              </a:rPr>
              <a:t> Focus on enhancing service quality, especially for customers with shorter contract durations, to improve their overall experience and loyalty.</a:t>
            </a:r>
          </a:p>
          <a:p>
            <a:pPr marL="171450" indent="-171450">
              <a:lnSpc>
                <a:spcPct val="20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Dataset Utilization:</a:t>
            </a:r>
            <a:r>
              <a:rPr lang="en-US" sz="1200" dirty="0">
                <a:latin typeface="Times New Roman" panose="02020603050405020304" pitchFamily="18" charset="0"/>
                <a:cs typeface="Times New Roman" panose="02020603050405020304" pitchFamily="18" charset="0"/>
              </a:rPr>
              <a:t> The dataset remains a valuable resource for further analyses, including customer segmentation and predictive modeling, to drive data-driven decision-making.</a:t>
            </a:r>
          </a:p>
          <a:p>
            <a:pPr marL="171450" indent="-171450">
              <a:lnSpc>
                <a:spcPct val="20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Ethical Considerations:</a:t>
            </a:r>
            <a:r>
              <a:rPr lang="en-US" sz="1200" dirty="0">
                <a:latin typeface="Times New Roman" panose="02020603050405020304" pitchFamily="18" charset="0"/>
                <a:cs typeface="Times New Roman" panose="02020603050405020304" pitchFamily="18" charset="0"/>
              </a:rPr>
              <a:t> Telecom companies must maintain a strong commitment to ethical considerations, including data privacy and regulatory compliance, in their data usage and customer interactions</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152344"/>
      </p:ext>
    </p:extLst>
  </p:cSld>
  <p:clrMapOvr>
    <a:masterClrMapping/>
  </p:clrMapOvr>
  <mc:AlternateContent xmlns:mc="http://schemas.openxmlformats.org/markup-compatibility/2006">
    <mc:Choice xmlns:p14="http://schemas.microsoft.com/office/powerpoint/2010/main" Requires="p14">
      <p:transition spd="slow" p14:dur="2000" advTm="99889"/>
    </mc:Choice>
    <mc:Fallback>
      <p:transition spd="slow" advTm="9988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 xmlns:a16="http://schemas.microsoft.com/office/drawing/2014/main" id="{CDB2CBE6-4F17-5A1E-4380-67F047D02014}"/>
              </a:ext>
            </a:extLst>
          </p:cNvPr>
          <p:cNvSpPr txBox="1">
            <a:spLocks/>
          </p:cNvSpPr>
          <p:nvPr/>
        </p:nvSpPr>
        <p:spPr>
          <a:xfrm>
            <a:off x="273539" y="222980"/>
            <a:ext cx="9021830" cy="51989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lnSpc>
                <a:spcPct val="200000"/>
              </a:lnSpc>
              <a:spcBef>
                <a:spcPts val="0"/>
              </a:spcBef>
              <a:spcAft>
                <a:spcPts val="0"/>
              </a:spcAft>
            </a:pPr>
            <a:r>
              <a:rPr lang="en-US" sz="2500" dirty="0">
                <a:solidFill>
                  <a:schemeClr val="tx2"/>
                </a:solidFill>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 xmlns:a16="http://schemas.microsoft.com/office/drawing/2014/main" id="{2315BD9E-7252-F935-D9E1-1BB38F6B3F11}"/>
              </a:ext>
            </a:extLst>
          </p:cNvPr>
          <p:cNvSpPr txBox="1"/>
          <p:nvPr/>
        </p:nvSpPr>
        <p:spPr>
          <a:xfrm>
            <a:off x="591730" y="1080124"/>
            <a:ext cx="8138564" cy="230832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Wang, Y., Lo, H. K., &amp; Yang, Y. (2004). An Integrated Framework for Service Quality, Customer Value, Satisfaction: Evidence from China’s Telecommunication Industry. </a:t>
            </a:r>
            <a:r>
              <a:rPr lang="en-IN" sz="1200" i="1" dirty="0">
                <a:latin typeface="Times New Roman" panose="02020603050405020304" pitchFamily="18" charset="0"/>
                <a:cs typeface="Times New Roman" panose="02020603050405020304" pitchFamily="18" charset="0"/>
              </a:rPr>
              <a:t>Information Systems Frontiers</a:t>
            </a:r>
            <a:r>
              <a:rPr lang="en-IN" sz="1200" dirty="0">
                <a:latin typeface="Times New Roman" panose="02020603050405020304" pitchFamily="18" charset="0"/>
                <a:cs typeface="Times New Roman" panose="02020603050405020304" pitchFamily="18" charset="0"/>
              </a:rPr>
              <a:t>, </a:t>
            </a:r>
            <a:r>
              <a:rPr lang="en-IN" sz="1200" i="1" dirty="0">
                <a:latin typeface="Times New Roman" panose="02020603050405020304" pitchFamily="18" charset="0"/>
                <a:cs typeface="Times New Roman" panose="02020603050405020304" pitchFamily="18" charset="0"/>
              </a:rPr>
              <a:t>6</a:t>
            </a:r>
            <a:r>
              <a:rPr lang="en-IN" sz="1200" dirty="0">
                <a:latin typeface="Times New Roman" panose="02020603050405020304" pitchFamily="18" charset="0"/>
                <a:cs typeface="Times New Roman" panose="02020603050405020304" pitchFamily="18" charset="0"/>
              </a:rPr>
              <a:t>(4), 325–340. </a:t>
            </a:r>
            <a:r>
              <a:rPr lang="en-IN" sz="1200" dirty="0">
                <a:latin typeface="Times New Roman" panose="02020603050405020304" pitchFamily="18" charset="0"/>
                <a:cs typeface="Times New Roman" panose="02020603050405020304" pitchFamily="18" charset="0"/>
                <a:hlinkClick r:id="rId3"/>
              </a:rPr>
              <a:t>https://doi.org/10.1023/b:isfi.0000046375.72726.67</a:t>
            </a:r>
            <a:endParaRPr lang="en-IN" sz="1200" dirty="0">
              <a:latin typeface="Times New Roman" panose="02020603050405020304" pitchFamily="18" charset="0"/>
              <a:cs typeface="Times New Roman" panose="02020603050405020304" pitchFamily="18" charset="0"/>
            </a:endParaRPr>
          </a:p>
          <a:p>
            <a:pPr>
              <a:lnSpc>
                <a:spcPct val="200000"/>
              </a:lnSpc>
            </a:pPr>
            <a:endParaRPr lang="en-US" sz="12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hlinkClick r:id="rId4"/>
              </a:rPr>
              <a:t>https://github.com/jamesrawlins1000/Telecom-CDR-Dataset</a:t>
            </a:r>
            <a:endParaRPr lang="en-IN" sz="1200" dirty="0">
              <a:latin typeface="Times New Roman" panose="02020603050405020304" pitchFamily="18" charset="0"/>
              <a:cs typeface="Times New Roman" panose="02020603050405020304" pitchFamily="18" charset="0"/>
            </a:endParaRPr>
          </a:p>
          <a:p>
            <a:endParaRPr lang="en-IN" sz="1200" dirty="0"/>
          </a:p>
          <a:p>
            <a:endParaRPr lang="en-IN" sz="1200" dirty="0"/>
          </a:p>
        </p:txBody>
      </p:sp>
    </p:spTree>
    <p:extLst>
      <p:ext uri="{BB962C8B-B14F-4D97-AF65-F5344CB8AC3E}">
        <p14:creationId xmlns:p14="http://schemas.microsoft.com/office/powerpoint/2010/main" val="2434855036"/>
      </p:ext>
    </p:extLst>
  </p:cSld>
  <p:clrMapOvr>
    <a:masterClrMapping/>
  </p:clrMapOvr>
  <mc:AlternateContent xmlns:mc="http://schemas.openxmlformats.org/markup-compatibility/2006" xmlns:p14="http://schemas.microsoft.com/office/powerpoint/2010/main">
    <mc:Choice Requires="p14">
      <p:transition spd="slow" p14:dur="2000" advTm="99889"/>
    </mc:Choice>
    <mc:Fallback xmlns="">
      <p:transition spd="slow" advTm="9988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 xmlns:a16="http://schemas.microsoft.com/office/drawing/2014/main" id="{620128FC-4F2A-8E7C-9FD3-23126E52B83E}"/>
              </a:ext>
            </a:extLst>
          </p:cNvPr>
          <p:cNvSpPr/>
          <p:nvPr/>
        </p:nvSpPr>
        <p:spPr>
          <a:xfrm>
            <a:off x="259080" y="1331529"/>
            <a:ext cx="3800540" cy="2379798"/>
          </a:xfrm>
          <a:prstGeom prst="roundRect">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122170" y="233284"/>
            <a:ext cx="8197371" cy="165218"/>
          </a:xfrm>
        </p:spPr>
        <p:txBody>
          <a:bodyPr>
            <a:normAutofit fontScale="90000"/>
          </a:bodyPr>
          <a:lstStyle/>
          <a:p>
            <a:pPr marL="0" marR="0">
              <a:lnSpc>
                <a:spcPct val="200000"/>
              </a:lnSpc>
              <a:spcBef>
                <a:spcPts val="0"/>
              </a:spcBef>
              <a:spcAft>
                <a:spcPts val="0"/>
              </a:spcAft>
            </a:pPr>
            <a:r>
              <a:rPr lang="en-US" sz="2800" dirty="0">
                <a:solidFill>
                  <a:schemeClr val="tx2"/>
                </a:solidFill>
                <a:latin typeface="Times New Roman" panose="02020603050405020304" pitchFamily="18" charset="0"/>
                <a:cs typeface="Times New Roman" panose="02020603050405020304" pitchFamily="18" charset="0"/>
              </a:rPr>
              <a:t>Data </a:t>
            </a:r>
            <a:r>
              <a:rPr lang="en-US" sz="2800" dirty="0" smtClean="0">
                <a:solidFill>
                  <a:schemeClr val="tx2"/>
                </a:solidFill>
                <a:latin typeface="Times New Roman" panose="02020603050405020304" pitchFamily="18" charset="0"/>
                <a:cs typeface="Times New Roman" panose="02020603050405020304" pitchFamily="18" charset="0"/>
              </a:rPr>
              <a:t>Overview</a:t>
            </a:r>
            <a:endParaRPr lang="en-US" sz="2800" dirty="0">
              <a:solidFill>
                <a:schemeClr val="tx2"/>
              </a:solidFill>
              <a:latin typeface="Times New Roman" panose="02020603050405020304" pitchFamily="18" charset="0"/>
              <a:ea typeface="+mj-ea"/>
              <a:cs typeface="Times New Roman" panose="02020603050405020304" pitchFamily="18" charset="0"/>
            </a:endParaRPr>
          </a:p>
        </p:txBody>
      </p:sp>
      <p:sp>
        <p:nvSpPr>
          <p:cNvPr id="2" name="TextBox 1">
            <a:extLst>
              <a:ext uri="{FF2B5EF4-FFF2-40B4-BE49-F238E27FC236}">
                <a16:creationId xmlns="" xmlns:a16="http://schemas.microsoft.com/office/drawing/2014/main" id="{2F87C0AD-E787-A6F7-F6E1-5C4939963E58}"/>
              </a:ext>
            </a:extLst>
          </p:cNvPr>
          <p:cNvSpPr txBox="1"/>
          <p:nvPr/>
        </p:nvSpPr>
        <p:spPr>
          <a:xfrm>
            <a:off x="598455" y="1580079"/>
            <a:ext cx="4766318" cy="188269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1200" dirty="0" smtClean="0">
                <a:solidFill>
                  <a:schemeClr val="bg2"/>
                </a:solidFill>
                <a:latin typeface="Times New Roman" panose="02020603050405020304" pitchFamily="18" charset="0"/>
                <a:cs typeface="Times New Roman" panose="02020603050405020304" pitchFamily="18" charset="0"/>
              </a:rPr>
              <a:t>Demographics </a:t>
            </a:r>
          </a:p>
          <a:p>
            <a:pPr marL="285750" indent="-285750">
              <a:lnSpc>
                <a:spcPct val="200000"/>
              </a:lnSpc>
              <a:buFont typeface="Arial" panose="020B0604020202020204" pitchFamily="34" charset="0"/>
              <a:buChar char="•"/>
            </a:pPr>
            <a:r>
              <a:rPr lang="en-IN" sz="1200" dirty="0" smtClean="0">
                <a:solidFill>
                  <a:schemeClr val="bg2"/>
                </a:solidFill>
                <a:latin typeface="Times New Roman" panose="02020603050405020304" pitchFamily="18" charset="0"/>
                <a:cs typeface="Times New Roman" panose="02020603050405020304" pitchFamily="18" charset="0"/>
              </a:rPr>
              <a:t>Usage Patterns</a:t>
            </a:r>
          </a:p>
          <a:p>
            <a:pPr marL="285750" indent="-285750">
              <a:lnSpc>
                <a:spcPct val="200000"/>
              </a:lnSpc>
              <a:buFont typeface="Arial" panose="020B0604020202020204" pitchFamily="34" charset="0"/>
              <a:buChar char="•"/>
            </a:pPr>
            <a:r>
              <a:rPr lang="en-IN" sz="1200" dirty="0" smtClean="0">
                <a:solidFill>
                  <a:schemeClr val="bg2"/>
                </a:solidFill>
                <a:latin typeface="Times New Roman" panose="02020603050405020304" pitchFamily="18" charset="0"/>
                <a:cs typeface="Times New Roman" panose="02020603050405020304" pitchFamily="18" charset="0"/>
              </a:rPr>
              <a:t>Preferences </a:t>
            </a:r>
          </a:p>
          <a:p>
            <a:pPr marL="285750" indent="-285750">
              <a:lnSpc>
                <a:spcPct val="200000"/>
              </a:lnSpc>
              <a:buFont typeface="Arial" panose="020B0604020202020204" pitchFamily="34" charset="0"/>
              <a:buChar char="•"/>
            </a:pPr>
            <a:r>
              <a:rPr lang="en-IN" sz="1200" dirty="0" smtClean="0">
                <a:solidFill>
                  <a:schemeClr val="bg2"/>
                </a:solidFill>
                <a:latin typeface="Times New Roman" panose="02020603050405020304" pitchFamily="18" charset="0"/>
                <a:cs typeface="Times New Roman" panose="02020603050405020304" pitchFamily="18" charset="0"/>
              </a:rPr>
              <a:t>Customer Satisfaction</a:t>
            </a:r>
            <a:endParaRPr lang="en-IN" sz="1200" dirty="0">
              <a:solidFill>
                <a:schemeClr val="bg2"/>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sz="1200" dirty="0">
                <a:solidFill>
                  <a:schemeClr val="bg2"/>
                </a:solidFill>
                <a:latin typeface="Times New Roman" panose="02020603050405020304" pitchFamily="18" charset="0"/>
                <a:cs typeface="Times New Roman" panose="02020603050405020304" pitchFamily="18" charset="0"/>
              </a:rPr>
              <a:t>Customer Lifetime </a:t>
            </a:r>
            <a:r>
              <a:rPr lang="en-IN" sz="1200" dirty="0" smtClean="0">
                <a:solidFill>
                  <a:schemeClr val="bg2"/>
                </a:solidFill>
                <a:latin typeface="Times New Roman" panose="02020603050405020304" pitchFamily="18" charset="0"/>
                <a:cs typeface="Times New Roman" panose="02020603050405020304" pitchFamily="18" charset="0"/>
              </a:rPr>
              <a:t>Value</a:t>
            </a:r>
            <a:endParaRPr lang="en-IN" sz="1200" dirty="0">
              <a:solidFill>
                <a:schemeClr val="bg2"/>
              </a:solidFill>
              <a:latin typeface="Times New Roman" panose="02020603050405020304" pitchFamily="18" charset="0"/>
              <a:cs typeface="Times New Roman" panose="02020603050405020304" pitchFamily="18" charset="0"/>
            </a:endParaRPr>
          </a:p>
        </p:txBody>
      </p:sp>
      <p:sp>
        <p:nvSpPr>
          <p:cNvPr id="9" name="Isosceles Triangle 2">
            <a:extLst>
              <a:ext uri="{FF2B5EF4-FFF2-40B4-BE49-F238E27FC236}">
                <a16:creationId xmlns="" xmlns:a16="http://schemas.microsoft.com/office/drawing/2014/main" id="{48044B0E-37E3-6CEA-B572-92D55A4FC916}"/>
              </a:ext>
            </a:extLst>
          </p:cNvPr>
          <p:cNvSpPr/>
          <p:nvPr/>
        </p:nvSpPr>
        <p:spPr>
          <a:xfrm rot="5400000">
            <a:off x="3979475" y="2272677"/>
            <a:ext cx="1155262" cy="426027"/>
          </a:xfrm>
          <a:prstGeom prst="triangle">
            <a:avLst/>
          </a:prstGeom>
          <a:solidFill>
            <a:schemeClr val="accent3">
              <a:lumMod val="40000"/>
              <a:lumOff val="60000"/>
            </a:schemeClr>
          </a:solidFill>
          <a:ln w="12700" cap="flat" cmpd="sng" algn="ctr">
            <a:noFill/>
            <a:prstDash val="solid"/>
            <a:miter lim="800000"/>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0" name="Rounded Rectangle 9">
            <a:extLst>
              <a:ext uri="{FF2B5EF4-FFF2-40B4-BE49-F238E27FC236}">
                <a16:creationId xmlns="" xmlns:a16="http://schemas.microsoft.com/office/drawing/2014/main" id="{620128FC-4F2A-8E7C-9FD3-23126E52B83E}"/>
              </a:ext>
            </a:extLst>
          </p:cNvPr>
          <p:cNvSpPr/>
          <p:nvPr/>
        </p:nvSpPr>
        <p:spPr>
          <a:xfrm>
            <a:off x="4904162" y="1331528"/>
            <a:ext cx="4034790" cy="2379799"/>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 name="TextBox 3"/>
          <p:cNvSpPr txBox="1"/>
          <p:nvPr/>
        </p:nvSpPr>
        <p:spPr>
          <a:xfrm>
            <a:off x="5019154" y="1331528"/>
            <a:ext cx="4053840" cy="23083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1200" dirty="0">
                <a:solidFill>
                  <a:schemeClr val="bg2"/>
                </a:solidFill>
                <a:latin typeface="Times New Roman" panose="02020603050405020304" pitchFamily="18" charset="0"/>
                <a:cs typeface="Times New Roman" panose="02020603050405020304" pitchFamily="18" charset="0"/>
              </a:rPr>
              <a:t>Age, gender, location and employment status</a:t>
            </a:r>
          </a:p>
          <a:p>
            <a:pPr marL="285750" indent="-285750">
              <a:lnSpc>
                <a:spcPct val="200000"/>
              </a:lnSpc>
              <a:buFont typeface="Arial" panose="020B0604020202020204" pitchFamily="34" charset="0"/>
              <a:buChar char="•"/>
            </a:pPr>
            <a:r>
              <a:rPr lang="en-IN" sz="1200" dirty="0">
                <a:solidFill>
                  <a:schemeClr val="bg2"/>
                </a:solidFill>
                <a:latin typeface="Times New Roman" panose="02020603050405020304" pitchFamily="18" charset="0"/>
                <a:cs typeface="Times New Roman" panose="02020603050405020304" pitchFamily="18" charset="0"/>
              </a:rPr>
              <a:t>Average revenue per user and monthly tariff</a:t>
            </a:r>
          </a:p>
          <a:p>
            <a:pPr marL="285750" indent="-285750">
              <a:lnSpc>
                <a:spcPct val="200000"/>
              </a:lnSpc>
              <a:buFont typeface="Arial" panose="020B0604020202020204" pitchFamily="34" charset="0"/>
              <a:buChar char="•"/>
            </a:pPr>
            <a:r>
              <a:rPr lang="en-IN" sz="1200" dirty="0">
                <a:solidFill>
                  <a:schemeClr val="bg2"/>
                </a:solidFill>
                <a:latin typeface="Times New Roman" panose="02020603050405020304" pitchFamily="18" charset="0"/>
                <a:cs typeface="Times New Roman" panose="02020603050405020304" pitchFamily="18" charset="0"/>
              </a:rPr>
              <a:t>Contract plan, Contract duration (months) and </a:t>
            </a:r>
            <a:r>
              <a:rPr lang="en-IN" sz="1200" dirty="0" smtClean="0">
                <a:solidFill>
                  <a:schemeClr val="bg2"/>
                </a:solidFill>
                <a:latin typeface="Times New Roman" panose="02020603050405020304" pitchFamily="18" charset="0"/>
                <a:cs typeface="Times New Roman" panose="02020603050405020304" pitchFamily="18" charset="0"/>
              </a:rPr>
              <a:t>devices </a:t>
            </a:r>
            <a:r>
              <a:rPr lang="en-IN" sz="1200" dirty="0">
                <a:solidFill>
                  <a:schemeClr val="bg2"/>
                </a:solidFill>
                <a:latin typeface="Times New Roman" panose="02020603050405020304" pitchFamily="18" charset="0"/>
                <a:cs typeface="Times New Roman" panose="02020603050405020304" pitchFamily="18" charset="0"/>
              </a:rPr>
              <a:t>per account </a:t>
            </a:r>
          </a:p>
          <a:p>
            <a:pPr marL="285750" indent="-285750">
              <a:lnSpc>
                <a:spcPct val="200000"/>
              </a:lnSpc>
              <a:buFont typeface="Arial" panose="020B0604020202020204" pitchFamily="34" charset="0"/>
              <a:buChar char="•"/>
            </a:pPr>
            <a:r>
              <a:rPr lang="en-IN" sz="1200" dirty="0">
                <a:solidFill>
                  <a:schemeClr val="bg2"/>
                </a:solidFill>
                <a:latin typeface="Times New Roman" panose="02020603050405020304" pitchFamily="18" charset="0"/>
                <a:cs typeface="Times New Roman" panose="02020603050405020304" pitchFamily="18" charset="0"/>
              </a:rPr>
              <a:t>Customer location risk and Quality of experience (</a:t>
            </a:r>
            <a:r>
              <a:rPr lang="en-IN" sz="1200" dirty="0" err="1">
                <a:solidFill>
                  <a:schemeClr val="bg2"/>
                </a:solidFill>
                <a:latin typeface="Times New Roman" panose="02020603050405020304" pitchFamily="18" charset="0"/>
                <a:cs typeface="Times New Roman" panose="02020603050405020304" pitchFamily="18" charset="0"/>
              </a:rPr>
              <a:t>QoE</a:t>
            </a:r>
            <a:r>
              <a:rPr lang="en-IN" sz="1200" dirty="0" smtClean="0">
                <a:solidFill>
                  <a:schemeClr val="bg2"/>
                </a:solidFill>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IN" sz="1200" dirty="0" smtClean="0">
                <a:solidFill>
                  <a:schemeClr val="bg2"/>
                </a:solidFill>
                <a:latin typeface="Times New Roman" panose="02020603050405020304" pitchFamily="18" charset="0"/>
                <a:cs typeface="Times New Roman" panose="02020603050405020304" pitchFamily="18" charset="0"/>
              </a:rPr>
              <a:t>Payment </a:t>
            </a:r>
            <a:r>
              <a:rPr lang="en-IN" sz="1200" dirty="0">
                <a:solidFill>
                  <a:schemeClr val="bg2"/>
                </a:solidFill>
                <a:latin typeface="Times New Roman" panose="02020603050405020304" pitchFamily="18" charset="0"/>
                <a:cs typeface="Times New Roman" panose="02020603050405020304" pitchFamily="18" charset="0"/>
              </a:rPr>
              <a:t>delinquency</a:t>
            </a:r>
            <a:endParaRPr lang="en-IN" sz="1200" dirty="0" smtClean="0">
              <a:latin typeface="+mn-lt"/>
            </a:endParaRPr>
          </a:p>
        </p:txBody>
      </p:sp>
    </p:spTree>
    <p:extLst>
      <p:ext uri="{BB962C8B-B14F-4D97-AF65-F5344CB8AC3E}">
        <p14:creationId xmlns:p14="http://schemas.microsoft.com/office/powerpoint/2010/main" val="2620736003"/>
      </p:ext>
    </p:extLst>
  </p:cSld>
  <p:clrMapOvr>
    <a:masterClrMapping/>
  </p:clrMapOvr>
  <mc:AlternateContent xmlns:mc="http://schemas.openxmlformats.org/markup-compatibility/2006" xmlns:p14="http://schemas.microsoft.com/office/powerpoint/2010/main">
    <mc:Choice Requires="p14">
      <p:transition spd="slow" p14:dur="2000" advTm="99889"/>
    </mc:Choice>
    <mc:Fallback xmlns="">
      <p:transition spd="slow" advTm="9988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122170" y="240904"/>
            <a:ext cx="8197371" cy="165218"/>
          </a:xfrm>
        </p:spPr>
        <p:txBody>
          <a:bodyPr>
            <a:normAutofit fontScale="90000"/>
          </a:bodyPr>
          <a:lstStyle/>
          <a:p>
            <a:pPr marL="0" marR="0">
              <a:lnSpc>
                <a:spcPct val="200000"/>
              </a:lnSpc>
              <a:spcBef>
                <a:spcPts val="0"/>
              </a:spcBef>
              <a:spcAft>
                <a:spcPts val="0"/>
              </a:spcAft>
            </a:pPr>
            <a:r>
              <a:rPr lang="en-US" sz="2800" dirty="0">
                <a:solidFill>
                  <a:schemeClr val="tx2"/>
                </a:solidFill>
                <a:latin typeface="Times New Roman" panose="02020603050405020304" pitchFamily="18" charset="0"/>
                <a:cs typeface="Times New Roman" panose="02020603050405020304" pitchFamily="18" charset="0"/>
              </a:rPr>
              <a:t>Data </a:t>
            </a:r>
            <a:r>
              <a:rPr lang="en-US" sz="2800" dirty="0" smtClean="0">
                <a:solidFill>
                  <a:schemeClr val="tx2"/>
                </a:solidFill>
                <a:latin typeface="Times New Roman" panose="02020603050405020304" pitchFamily="18" charset="0"/>
                <a:cs typeface="Times New Roman" panose="02020603050405020304" pitchFamily="18" charset="0"/>
              </a:rPr>
              <a:t>Overview</a:t>
            </a:r>
            <a:endParaRPr lang="en-US" sz="2800" dirty="0">
              <a:solidFill>
                <a:schemeClr val="tx2"/>
              </a:solidFill>
              <a:latin typeface="Times New Roman" panose="02020603050405020304" pitchFamily="18" charset="0"/>
              <a:ea typeface="+mj-ea"/>
              <a:cs typeface="Times New Roman" panose="02020603050405020304" pitchFamily="18" charset="0"/>
            </a:endParaRPr>
          </a:p>
        </p:txBody>
      </p:sp>
      <p:sp>
        <p:nvSpPr>
          <p:cNvPr id="11" name="Rounded Rectangle 10">
            <a:extLst>
              <a:ext uri="{FF2B5EF4-FFF2-40B4-BE49-F238E27FC236}">
                <a16:creationId xmlns="" xmlns:a16="http://schemas.microsoft.com/office/drawing/2014/main" id="{620128FC-4F2A-8E7C-9FD3-23126E52B83E}"/>
              </a:ext>
            </a:extLst>
          </p:cNvPr>
          <p:cNvSpPr/>
          <p:nvPr/>
        </p:nvSpPr>
        <p:spPr>
          <a:xfrm>
            <a:off x="122170" y="1182056"/>
            <a:ext cx="3694448" cy="3041334"/>
          </a:xfrm>
          <a:prstGeom prst="roundRect">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200000"/>
              </a:lnSpc>
              <a:buFont typeface="Arial" panose="020B0604020202020204" pitchFamily="34" charset="0"/>
              <a:buChar char="•"/>
            </a:pPr>
            <a:r>
              <a:rPr lang="en-IN" sz="1200" dirty="0">
                <a:solidFill>
                  <a:schemeClr val="bg2"/>
                </a:solidFill>
                <a:latin typeface="Times New Roman" panose="02020603050405020304" pitchFamily="18" charset="0"/>
                <a:cs typeface="Times New Roman" panose="02020603050405020304" pitchFamily="18" charset="0"/>
              </a:rPr>
              <a:t>Geographic Analysis</a:t>
            </a:r>
            <a:r>
              <a:rPr lang="en-IN" sz="1200" dirty="0" smtClean="0">
                <a:solidFill>
                  <a:schemeClr val="bg2"/>
                </a:solidFill>
                <a:latin typeface="Times New Roman" panose="02020603050405020304" pitchFamily="18" charset="0"/>
                <a:cs typeface="Times New Roman" panose="02020603050405020304" pitchFamily="18" charset="0"/>
              </a:rPr>
              <a:t>:</a:t>
            </a:r>
            <a:endParaRPr lang="en-IN" sz="1200" dirty="0">
              <a:solidFill>
                <a:schemeClr val="bg2"/>
              </a:solidFill>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IN" sz="1200" dirty="0">
                <a:solidFill>
                  <a:schemeClr val="bg2"/>
                </a:solidFill>
                <a:latin typeface="Times New Roman" panose="02020603050405020304" pitchFamily="18" charset="0"/>
                <a:cs typeface="Times New Roman" panose="02020603050405020304" pitchFamily="18" charset="0"/>
              </a:rPr>
              <a:t>Network Reliability</a:t>
            </a:r>
            <a:r>
              <a:rPr lang="en-IN" sz="1200" dirty="0" smtClean="0">
                <a:solidFill>
                  <a:schemeClr val="bg2"/>
                </a:solidFill>
                <a:latin typeface="Times New Roman" panose="02020603050405020304" pitchFamily="18" charset="0"/>
                <a:cs typeface="Times New Roman" panose="02020603050405020304" pitchFamily="18" charset="0"/>
              </a:rPr>
              <a:t>:</a:t>
            </a:r>
          </a:p>
          <a:p>
            <a:pPr marL="171450" indent="-171450">
              <a:lnSpc>
                <a:spcPct val="200000"/>
              </a:lnSpc>
              <a:buFont typeface="Arial" panose="020B0604020202020204" pitchFamily="34" charset="0"/>
              <a:buChar char="•"/>
            </a:pPr>
            <a:r>
              <a:rPr lang="en-IN" sz="1200" dirty="0" smtClean="0">
                <a:solidFill>
                  <a:schemeClr val="bg2"/>
                </a:solidFill>
                <a:latin typeface="Times New Roman" panose="02020603050405020304" pitchFamily="18" charset="0"/>
                <a:cs typeface="Times New Roman" panose="02020603050405020304" pitchFamily="18" charset="0"/>
              </a:rPr>
              <a:t> Load </a:t>
            </a:r>
            <a:r>
              <a:rPr lang="en-IN" sz="1200" dirty="0">
                <a:solidFill>
                  <a:schemeClr val="bg2"/>
                </a:solidFill>
                <a:latin typeface="Times New Roman" panose="02020603050405020304" pitchFamily="18" charset="0"/>
                <a:cs typeface="Times New Roman" panose="02020603050405020304" pitchFamily="18" charset="0"/>
              </a:rPr>
              <a:t>Balancing</a:t>
            </a:r>
            <a:r>
              <a:rPr lang="en-IN" sz="1200" dirty="0" smtClean="0">
                <a:solidFill>
                  <a:schemeClr val="bg2"/>
                </a:solidFill>
                <a:latin typeface="Times New Roman" panose="02020603050405020304" pitchFamily="18" charset="0"/>
                <a:cs typeface="Times New Roman" panose="02020603050405020304" pitchFamily="18" charset="0"/>
              </a:rPr>
              <a:t>:</a:t>
            </a:r>
          </a:p>
          <a:p>
            <a:pPr marL="171450" indent="-171450">
              <a:lnSpc>
                <a:spcPct val="200000"/>
              </a:lnSpc>
              <a:buFont typeface="Arial" panose="020B0604020202020204" pitchFamily="34" charset="0"/>
              <a:buChar char="•"/>
            </a:pPr>
            <a:r>
              <a:rPr lang="en-IN" sz="1200" dirty="0" smtClean="0">
                <a:solidFill>
                  <a:schemeClr val="bg2"/>
                </a:solidFill>
                <a:latin typeface="Times New Roman" panose="02020603050405020304" pitchFamily="18" charset="0"/>
                <a:cs typeface="Times New Roman" panose="02020603050405020304" pitchFamily="18" charset="0"/>
              </a:rPr>
              <a:t> Predictive </a:t>
            </a:r>
            <a:r>
              <a:rPr lang="en-IN" sz="1200" dirty="0">
                <a:solidFill>
                  <a:schemeClr val="bg2"/>
                </a:solidFill>
                <a:latin typeface="Times New Roman" panose="02020603050405020304" pitchFamily="18" charset="0"/>
                <a:cs typeface="Times New Roman" panose="02020603050405020304" pitchFamily="18" charset="0"/>
              </a:rPr>
              <a:t>Maintenance</a:t>
            </a:r>
            <a:r>
              <a:rPr lang="en-IN" sz="1200" dirty="0" smtClean="0">
                <a:solidFill>
                  <a:schemeClr val="bg2"/>
                </a:solidFill>
                <a:latin typeface="Times New Roman" panose="02020603050405020304" pitchFamily="18" charset="0"/>
                <a:cs typeface="Times New Roman" panose="02020603050405020304" pitchFamily="18" charset="0"/>
              </a:rPr>
              <a:t>:</a:t>
            </a:r>
          </a:p>
        </p:txBody>
      </p:sp>
      <p:sp>
        <p:nvSpPr>
          <p:cNvPr id="12" name="Rounded Rectangle 11">
            <a:extLst>
              <a:ext uri="{FF2B5EF4-FFF2-40B4-BE49-F238E27FC236}">
                <a16:creationId xmlns="" xmlns:a16="http://schemas.microsoft.com/office/drawing/2014/main" id="{620128FC-4F2A-8E7C-9FD3-23126E52B83E}"/>
              </a:ext>
            </a:extLst>
          </p:cNvPr>
          <p:cNvSpPr/>
          <p:nvPr/>
        </p:nvSpPr>
        <p:spPr>
          <a:xfrm>
            <a:off x="4541520" y="1181101"/>
            <a:ext cx="4495800" cy="3041334"/>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200000"/>
              </a:lnSpc>
              <a:buFont typeface="Arial" panose="020B0604020202020204" pitchFamily="34" charset="0"/>
              <a:buChar char="•"/>
            </a:pPr>
            <a:r>
              <a:rPr lang="en-IN" sz="1200" dirty="0">
                <a:solidFill>
                  <a:schemeClr val="bg2"/>
                </a:solidFill>
                <a:latin typeface="Times New Roman" panose="02020603050405020304" pitchFamily="18" charset="0"/>
                <a:cs typeface="Times New Roman" panose="02020603050405020304" pitchFamily="18" charset="0"/>
              </a:rPr>
              <a:t>Identifying specific areas prone to network issues and understanding the reasons behind </a:t>
            </a:r>
            <a:r>
              <a:rPr lang="en-IN" sz="1200" dirty="0" smtClean="0">
                <a:solidFill>
                  <a:schemeClr val="bg2"/>
                </a:solidFill>
                <a:latin typeface="Times New Roman" panose="02020603050405020304" pitchFamily="18" charset="0"/>
                <a:cs typeface="Times New Roman" panose="02020603050405020304" pitchFamily="18" charset="0"/>
              </a:rPr>
              <a:t>it</a:t>
            </a:r>
          </a:p>
          <a:p>
            <a:pPr marL="285750" indent="-285750">
              <a:lnSpc>
                <a:spcPct val="200000"/>
              </a:lnSpc>
              <a:buFont typeface="Arial" panose="020B0604020202020204" pitchFamily="34" charset="0"/>
              <a:buChar char="•"/>
            </a:pPr>
            <a:r>
              <a:rPr lang="en-IN" sz="1200" dirty="0">
                <a:solidFill>
                  <a:schemeClr val="bg2"/>
                </a:solidFill>
                <a:latin typeface="Times New Roman" panose="02020603050405020304" pitchFamily="18" charset="0"/>
                <a:cs typeface="Times New Roman" panose="02020603050405020304" pitchFamily="18" charset="0"/>
              </a:rPr>
              <a:t>Assessing the stability and resilience of the network infrastructure.</a:t>
            </a:r>
          </a:p>
          <a:p>
            <a:pPr marL="285750" indent="-285750">
              <a:lnSpc>
                <a:spcPct val="200000"/>
              </a:lnSpc>
              <a:buFont typeface="Arial" panose="020B0604020202020204" pitchFamily="34" charset="0"/>
              <a:buChar char="•"/>
            </a:pPr>
            <a:r>
              <a:rPr lang="en-IN" sz="1200" dirty="0" smtClean="0">
                <a:solidFill>
                  <a:schemeClr val="bg2"/>
                </a:solidFill>
                <a:latin typeface="Times New Roman" panose="02020603050405020304" pitchFamily="18" charset="0"/>
                <a:cs typeface="Times New Roman" panose="02020603050405020304" pitchFamily="18" charset="0"/>
              </a:rPr>
              <a:t>Optimizing </a:t>
            </a:r>
            <a:r>
              <a:rPr lang="en-IN" sz="1200" dirty="0">
                <a:solidFill>
                  <a:schemeClr val="bg2"/>
                </a:solidFill>
                <a:latin typeface="Times New Roman" panose="02020603050405020304" pitchFamily="18" charset="0"/>
                <a:cs typeface="Times New Roman" panose="02020603050405020304" pitchFamily="18" charset="0"/>
              </a:rPr>
              <a:t>network resource allocation to handle peak usage effectively</a:t>
            </a:r>
            <a:r>
              <a:rPr lang="en-IN" sz="1200" dirty="0" smtClean="0">
                <a:solidFill>
                  <a:schemeClr val="bg2"/>
                </a:solidFill>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IN" sz="1200" dirty="0">
                <a:solidFill>
                  <a:schemeClr val="bg2"/>
                </a:solidFill>
                <a:latin typeface="Times New Roman" panose="02020603050405020304" pitchFamily="18" charset="0"/>
                <a:cs typeface="Times New Roman" panose="02020603050405020304" pitchFamily="18" charset="0"/>
              </a:rPr>
              <a:t> Utilizing data and analytics to predict and prevent service outages</a:t>
            </a:r>
            <a:r>
              <a:rPr lang="en-IN" sz="1200" dirty="0" smtClean="0">
                <a:solidFill>
                  <a:schemeClr val="bg2"/>
                </a:solidFill>
                <a:latin typeface="Times New Roman" panose="02020603050405020304" pitchFamily="18" charset="0"/>
                <a:cs typeface="Times New Roman" panose="02020603050405020304" pitchFamily="18" charset="0"/>
              </a:rPr>
              <a:t>.</a:t>
            </a:r>
          </a:p>
        </p:txBody>
      </p:sp>
      <p:sp>
        <p:nvSpPr>
          <p:cNvPr id="15" name="Isosceles Triangle 2">
            <a:extLst>
              <a:ext uri="{FF2B5EF4-FFF2-40B4-BE49-F238E27FC236}">
                <a16:creationId xmlns="" xmlns:a16="http://schemas.microsoft.com/office/drawing/2014/main" id="{48044B0E-37E3-6CEA-B572-92D55A4FC916}"/>
              </a:ext>
            </a:extLst>
          </p:cNvPr>
          <p:cNvSpPr/>
          <p:nvPr/>
        </p:nvSpPr>
        <p:spPr>
          <a:xfrm rot="5400000">
            <a:off x="3707993" y="2460304"/>
            <a:ext cx="1155262" cy="426027"/>
          </a:xfrm>
          <a:prstGeom prst="triangle">
            <a:avLst/>
          </a:prstGeom>
          <a:solidFill>
            <a:schemeClr val="accent3">
              <a:lumMod val="40000"/>
              <a:lumOff val="60000"/>
            </a:schemeClr>
          </a:solidFill>
          <a:ln w="12700" cap="flat" cmpd="sng" algn="ctr">
            <a:noFill/>
            <a:prstDash val="solid"/>
            <a:miter lim="800000"/>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75841634"/>
      </p:ext>
    </p:extLst>
  </p:cSld>
  <p:clrMapOvr>
    <a:masterClrMapping/>
  </p:clrMapOvr>
  <mc:AlternateContent xmlns:mc="http://schemas.openxmlformats.org/markup-compatibility/2006">
    <mc:Choice xmlns:p14="http://schemas.microsoft.com/office/powerpoint/2010/main" Requires="p14">
      <p:transition spd="slow" p14:dur="2000" advTm="99889"/>
    </mc:Choice>
    <mc:Fallback>
      <p:transition spd="slow" advTm="99889"/>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88627" y="-117803"/>
            <a:ext cx="5022707" cy="763546"/>
          </a:xfrm>
        </p:spPr>
        <p:txBody>
          <a:bodyPr>
            <a:normAutofit fontScale="90000"/>
          </a:bodyPr>
          <a:lstStyle/>
          <a:p>
            <a:pPr marL="0" marR="0">
              <a:lnSpc>
                <a:spcPct val="200000"/>
              </a:lnSpc>
              <a:spcBef>
                <a:spcPts val="0"/>
              </a:spcBef>
              <a:spcAft>
                <a:spcPts val="0"/>
              </a:spcAft>
            </a:pPr>
            <a:r>
              <a:rPr lang="en-US" sz="2800" dirty="0">
                <a:solidFill>
                  <a:schemeClr val="tx2"/>
                </a:solidFill>
                <a:latin typeface="Times New Roman" panose="02020603050405020304" pitchFamily="18" charset="0"/>
                <a:cs typeface="Times New Roman" panose="02020603050405020304" pitchFamily="18" charset="0"/>
              </a:rPr>
              <a:t>R</a:t>
            </a:r>
            <a:r>
              <a:rPr lang="en-US" sz="2800" dirty="0">
                <a:solidFill>
                  <a:schemeClr val="tx2"/>
                </a:solidFill>
                <a:latin typeface="Times New Roman" panose="02020603050405020304" pitchFamily="18" charset="0"/>
                <a:ea typeface="+mj-ea"/>
                <a:cs typeface="Times New Roman" panose="02020603050405020304" pitchFamily="18" charset="0"/>
              </a:rPr>
              <a:t>esearch </a:t>
            </a:r>
            <a:r>
              <a:rPr lang="en-US" sz="2800" dirty="0" smtClean="0">
                <a:solidFill>
                  <a:schemeClr val="tx2"/>
                </a:solidFill>
                <a:latin typeface="Times New Roman" panose="02020603050405020304" pitchFamily="18" charset="0"/>
                <a:cs typeface="Times New Roman" panose="02020603050405020304" pitchFamily="18" charset="0"/>
              </a:rPr>
              <a:t>Q</a:t>
            </a:r>
            <a:r>
              <a:rPr lang="en-US" sz="2800" dirty="0" smtClean="0">
                <a:solidFill>
                  <a:schemeClr val="tx2"/>
                </a:solidFill>
                <a:latin typeface="Times New Roman" panose="02020603050405020304" pitchFamily="18" charset="0"/>
                <a:ea typeface="+mj-ea"/>
                <a:cs typeface="Times New Roman" panose="02020603050405020304" pitchFamily="18" charset="0"/>
              </a:rPr>
              <a:t>uestions</a:t>
            </a:r>
            <a:endParaRPr lang="en-US" sz="2800" dirty="0">
              <a:solidFill>
                <a:schemeClr val="tx2"/>
              </a:solidFill>
              <a:latin typeface="Times New Roman" panose="02020603050405020304" pitchFamily="18" charset="0"/>
              <a:ea typeface="+mj-ea"/>
              <a:cs typeface="Times New Roman" panose="02020603050405020304" pitchFamily="18" charset="0"/>
            </a:endParaRPr>
          </a:p>
        </p:txBody>
      </p:sp>
      <p:sp>
        <p:nvSpPr>
          <p:cNvPr id="12" name="TextBox 11">
            <a:extLst>
              <a:ext uri="{FF2B5EF4-FFF2-40B4-BE49-F238E27FC236}">
                <a16:creationId xmlns="" xmlns:a16="http://schemas.microsoft.com/office/drawing/2014/main" id="{D3796285-CAC1-2DD7-293E-91AD69A30917}"/>
              </a:ext>
            </a:extLst>
          </p:cNvPr>
          <p:cNvSpPr txBox="1"/>
          <p:nvPr/>
        </p:nvSpPr>
        <p:spPr>
          <a:xfrm>
            <a:off x="216404" y="708391"/>
            <a:ext cx="4172716" cy="4154984"/>
          </a:xfrm>
          <a:prstGeom prst="rect">
            <a:avLst/>
          </a:prstGeom>
          <a:solidFill>
            <a:schemeClr val="accent4">
              <a:lumMod val="60000"/>
              <a:lumOff val="40000"/>
            </a:schemeClr>
          </a:solidFill>
        </p:spPr>
        <p:txBody>
          <a:bodyPr wrap="square">
            <a:spAutoFit/>
          </a:bodyPr>
          <a:lstStyle/>
          <a:p>
            <a:pPr>
              <a:lnSpc>
                <a:spcPct val="200000"/>
              </a:lnSpc>
            </a:pPr>
            <a:r>
              <a:rPr lang="en-IN" sz="1200" b="1" dirty="0">
                <a:latin typeface="Times New Roman" panose="02020603050405020304" pitchFamily="18" charset="0"/>
                <a:cs typeface="Times New Roman" panose="02020603050405020304" pitchFamily="18" charset="0"/>
              </a:rPr>
              <a:t>DRQ1: </a:t>
            </a:r>
            <a:r>
              <a:rPr lang="en-IN" sz="1200" dirty="0">
                <a:latin typeface="Times New Roman" panose="02020603050405020304" pitchFamily="18" charset="0"/>
                <a:cs typeface="Times New Roman" panose="02020603050405020304" pitchFamily="18" charset="0"/>
              </a:rPr>
              <a:t>How does the average monthly spending (tariff) of customers vary across different service plans (post-paid and hybrid), and what are the typical spending patterns within each plan</a:t>
            </a:r>
            <a:r>
              <a:rPr lang="en-IN" sz="1200" dirty="0" smtClean="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a:lnSpc>
                <a:spcPct val="200000"/>
              </a:lnSpc>
            </a:pPr>
            <a:r>
              <a:rPr lang="en-IN" sz="1200" b="1" dirty="0">
                <a:latin typeface="Times New Roman" panose="02020603050405020304" pitchFamily="18" charset="0"/>
                <a:cs typeface="Times New Roman" panose="02020603050405020304" pitchFamily="18" charset="0"/>
              </a:rPr>
              <a:t>DRQ2: </a:t>
            </a:r>
            <a:r>
              <a:rPr lang="en-IN" sz="1200" dirty="0">
                <a:latin typeface="Times New Roman" panose="02020603050405020304" pitchFamily="18" charset="0"/>
                <a:cs typeface="Times New Roman" panose="02020603050405020304" pitchFamily="18" charset="0"/>
              </a:rPr>
              <a:t>What is the distribution of customer satisfaction levels across different geographic regions, and are there regions with notably higher or lower satisfaction levels</a:t>
            </a:r>
            <a:r>
              <a:rPr lang="en-IN" sz="1200" dirty="0" smtClean="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a:lnSpc>
                <a:spcPct val="200000"/>
              </a:lnSpc>
            </a:pPr>
            <a:r>
              <a:rPr lang="en-IN" sz="1200" b="1" dirty="0">
                <a:latin typeface="Times New Roman" panose="02020603050405020304" pitchFamily="18" charset="0"/>
                <a:cs typeface="Times New Roman" panose="02020603050405020304" pitchFamily="18" charset="0"/>
              </a:rPr>
              <a:t>DRQ3: </a:t>
            </a:r>
            <a:r>
              <a:rPr lang="en-IN" sz="1200" dirty="0">
                <a:latin typeface="Times New Roman" panose="02020603050405020304" pitchFamily="18" charset="0"/>
                <a:cs typeface="Times New Roman" panose="02020603050405020304" pitchFamily="18" charset="0"/>
              </a:rPr>
              <a:t>What is the distribution of payment delinquency rates among customers in different demographic groups (e.g., employment status, gender), and are there any demographic segments with a higher likelihood of payment delinquency</a:t>
            </a:r>
            <a:r>
              <a:rPr lang="en-IN" sz="1200" dirty="0" smtClean="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0F4B9675-FC1C-88BE-3D61-887C81699FDF}"/>
              </a:ext>
            </a:extLst>
          </p:cNvPr>
          <p:cNvSpPr txBox="1"/>
          <p:nvPr/>
        </p:nvSpPr>
        <p:spPr>
          <a:xfrm>
            <a:off x="4741813" y="708391"/>
            <a:ext cx="4172716" cy="4154984"/>
          </a:xfrm>
          <a:prstGeom prst="rect">
            <a:avLst/>
          </a:prstGeom>
          <a:solidFill>
            <a:srgbClr val="92D050"/>
          </a:solidFill>
        </p:spPr>
        <p:txBody>
          <a:bodyPr wrap="square">
            <a:spAutoFit/>
          </a:bodyPr>
          <a:lstStyle/>
          <a:p>
            <a:pPr>
              <a:lnSpc>
                <a:spcPct val="200000"/>
              </a:lnSpc>
            </a:pPr>
            <a:r>
              <a:rPr lang="en-IN" sz="1200" b="1" dirty="0">
                <a:latin typeface="Times New Roman" panose="02020603050405020304" pitchFamily="18" charset="0"/>
                <a:cs typeface="Times New Roman" panose="02020603050405020304" pitchFamily="18" charset="0"/>
              </a:rPr>
              <a:t>QRQ1: </a:t>
            </a:r>
            <a:r>
              <a:rPr lang="en-IN" sz="1200" dirty="0">
                <a:latin typeface="Times New Roman" panose="02020603050405020304" pitchFamily="18" charset="0"/>
                <a:cs typeface="Times New Roman" panose="02020603050405020304" pitchFamily="18" charset="0"/>
              </a:rPr>
              <a:t>What is the correlation between network instability risk and customer usage demand in various geographic regions</a:t>
            </a:r>
            <a:r>
              <a:rPr lang="en-IN" sz="1200" dirty="0" smtClean="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a:lnSpc>
                <a:spcPct val="200000"/>
              </a:lnSpc>
            </a:pPr>
            <a:r>
              <a:rPr lang="en-IN" sz="1200" b="1" dirty="0">
                <a:latin typeface="Times New Roman" panose="02020603050405020304" pitchFamily="18" charset="0"/>
                <a:cs typeface="Times New Roman" panose="02020603050405020304" pitchFamily="18" charset="0"/>
              </a:rPr>
              <a:t>QRQ2: </a:t>
            </a:r>
            <a:r>
              <a:rPr lang="en-IN" sz="1200" dirty="0">
                <a:latin typeface="Times New Roman" panose="02020603050405020304" pitchFamily="18" charset="0"/>
                <a:cs typeface="Times New Roman" panose="02020603050405020304" pitchFamily="18" charset="0"/>
              </a:rPr>
              <a:t>What is the average revenue generated per user in regions with high network instability risk</a:t>
            </a:r>
            <a:r>
              <a:rPr lang="en-IN" sz="1200" dirty="0" smtClean="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a:lnSpc>
                <a:spcPct val="200000"/>
              </a:lnSpc>
            </a:pPr>
            <a:r>
              <a:rPr lang="en-IN" sz="1200" b="1" dirty="0">
                <a:latin typeface="Times New Roman" panose="02020603050405020304" pitchFamily="18" charset="0"/>
                <a:cs typeface="Times New Roman" panose="02020603050405020304" pitchFamily="18" charset="0"/>
              </a:rPr>
              <a:t>QRQ3: </a:t>
            </a:r>
            <a:r>
              <a:rPr lang="en-IN" sz="1200" dirty="0">
                <a:latin typeface="Times New Roman" panose="02020603050405020304" pitchFamily="18" charset="0"/>
                <a:cs typeface="Times New Roman" panose="02020603050405020304" pitchFamily="18" charset="0"/>
              </a:rPr>
              <a:t>To determine whether there are statistically significant differences in average </a:t>
            </a:r>
            <a:r>
              <a:rPr lang="en-IN" sz="1200" dirty="0" err="1">
                <a:latin typeface="Times New Roman" panose="02020603050405020304" pitchFamily="18" charset="0"/>
                <a:cs typeface="Times New Roman" panose="02020603050405020304" pitchFamily="18" charset="0"/>
              </a:rPr>
              <a:t>QoE</a:t>
            </a:r>
            <a:r>
              <a:rPr lang="en-IN" sz="1200" dirty="0">
                <a:latin typeface="Times New Roman" panose="02020603050405020304" pitchFamily="18" charset="0"/>
                <a:cs typeface="Times New Roman" panose="02020603050405020304" pitchFamily="18" charset="0"/>
              </a:rPr>
              <a:t> scores across various contract durations and customer location risk levels in the telecom </a:t>
            </a:r>
            <a:r>
              <a:rPr lang="en-IN" sz="1200" dirty="0" smtClean="0">
                <a:latin typeface="Times New Roman" panose="02020603050405020304" pitchFamily="18" charset="0"/>
                <a:cs typeface="Times New Roman" panose="02020603050405020304" pitchFamily="18" charset="0"/>
              </a:rPr>
              <a:t>network</a:t>
            </a:r>
          </a:p>
          <a:p>
            <a:pPr>
              <a:lnSpc>
                <a:spcPct val="200000"/>
              </a:lnSpc>
            </a:pPr>
            <a:endParaRPr lang="en-US" sz="1200" dirty="0">
              <a:latin typeface="Times New Roman" panose="02020603050405020304" pitchFamily="18" charset="0"/>
              <a:cs typeface="Times New Roman" panose="02020603050405020304" pitchFamily="18" charset="0"/>
            </a:endParaRPr>
          </a:p>
          <a:p>
            <a:pPr>
              <a:lnSpc>
                <a:spcPct val="200000"/>
              </a:lnSpc>
            </a:pPr>
            <a:endParaRPr lang="en-US" sz="1200" dirty="0" smtClean="0">
              <a:latin typeface="Times New Roman" panose="02020603050405020304" pitchFamily="18" charset="0"/>
              <a:cs typeface="Times New Roman" panose="02020603050405020304" pitchFamily="18" charset="0"/>
            </a:endParaRPr>
          </a:p>
          <a:p>
            <a:pPr>
              <a:lnSpc>
                <a:spcPct val="200000"/>
              </a:lnSpc>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606562"/>
      </p:ext>
    </p:extLst>
  </p:cSld>
  <p:clrMapOvr>
    <a:masterClrMapping/>
  </p:clrMapOvr>
  <mc:AlternateContent xmlns:mc="http://schemas.openxmlformats.org/markup-compatibility/2006" xmlns:p14="http://schemas.microsoft.com/office/powerpoint/2010/main">
    <mc:Choice Requires="p14">
      <p:transition spd="slow" p14:dur="2000" advTm="99889"/>
    </mc:Choice>
    <mc:Fallback xmlns="">
      <p:transition spd="slow" advTm="9988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5562" y="217495"/>
            <a:ext cx="1558440" cy="477054"/>
          </a:xfrm>
          <a:prstGeom prst="rect">
            <a:avLst/>
          </a:prstGeom>
        </p:spPr>
        <p:txBody>
          <a:bodyPr wrap="none">
            <a:spAutoFit/>
          </a:bodyPr>
          <a:lstStyle/>
          <a:p>
            <a:r>
              <a:rPr lang="en-US" sz="2500" dirty="0" smtClean="0">
                <a:solidFill>
                  <a:schemeClr val="tx2"/>
                </a:solidFill>
                <a:latin typeface="Times New Roman" panose="02020603050405020304" pitchFamily="18" charset="0"/>
                <a:cs typeface="Times New Roman" panose="02020603050405020304" pitchFamily="18" charset="0"/>
              </a:rPr>
              <a:t>Objectives</a:t>
            </a:r>
            <a:endParaRPr lang="en-IN" sz="2500" dirty="0"/>
          </a:p>
        </p:txBody>
      </p:sp>
      <p:sp>
        <p:nvSpPr>
          <p:cNvPr id="5" name="Rounded Rectangle 4">
            <a:extLst>
              <a:ext uri="{FF2B5EF4-FFF2-40B4-BE49-F238E27FC236}">
                <a16:creationId xmlns="" xmlns:a16="http://schemas.microsoft.com/office/drawing/2014/main" id="{620128FC-4F2A-8E7C-9FD3-23126E52B83E}"/>
              </a:ext>
            </a:extLst>
          </p:cNvPr>
          <p:cNvSpPr/>
          <p:nvPr/>
        </p:nvSpPr>
        <p:spPr>
          <a:xfrm>
            <a:off x="322820" y="1258039"/>
            <a:ext cx="3441460" cy="2635781"/>
          </a:xfrm>
          <a:prstGeom prst="roundRect">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6" name="Rectangle 5"/>
          <p:cNvSpPr/>
          <p:nvPr/>
        </p:nvSpPr>
        <p:spPr>
          <a:xfrm>
            <a:off x="562850" y="1442704"/>
            <a:ext cx="2961400" cy="1938992"/>
          </a:xfrm>
          <a:prstGeom prst="rect">
            <a:avLst/>
          </a:prstGeom>
        </p:spPr>
        <p:txBody>
          <a:bodyPr wrap="square">
            <a:spAutoFit/>
          </a:bodyPr>
          <a:lstStyle/>
          <a:p>
            <a:pPr marL="171450" indent="-171450">
              <a:lnSpc>
                <a:spcPct val="2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What </a:t>
            </a:r>
            <a:r>
              <a:rPr lang="en-US" sz="1200" dirty="0">
                <a:latin typeface="Times New Roman" panose="02020603050405020304" pitchFamily="18" charset="0"/>
                <a:cs typeface="Times New Roman" panose="02020603050405020304" pitchFamily="18" charset="0"/>
              </a:rPr>
              <a:t>is being studied?       </a:t>
            </a:r>
            <a:endParaRPr lang="en-US" sz="1200" dirty="0" smtClean="0">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Specifically</a:t>
            </a:r>
            <a:r>
              <a:rPr lang="en-US" sz="1200" dirty="0">
                <a:latin typeface="Times New Roman" panose="02020603050405020304" pitchFamily="18" charset="0"/>
                <a:cs typeface="Times New Roman" panose="02020603050405020304" pitchFamily="18" charset="0"/>
              </a:rPr>
              <a:t>, what aspects of the subject is the study's focus?       </a:t>
            </a:r>
            <a:endParaRPr lang="en-US" sz="1200" dirty="0" smtClean="0">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Why </a:t>
            </a:r>
            <a:r>
              <a:rPr lang="en-US" sz="1200" dirty="0">
                <a:latin typeface="Times New Roman" panose="02020603050405020304" pitchFamily="18" charset="0"/>
                <a:cs typeface="Times New Roman" panose="02020603050405020304" pitchFamily="18" charset="0"/>
              </a:rPr>
              <a:t>are we studying this issue?  What is the significance of the study?</a:t>
            </a:r>
            <a:endParaRPr lang="en-IN" sz="1200" dirty="0">
              <a:latin typeface="Times New Roman" panose="02020603050405020304" pitchFamily="18" charset="0"/>
              <a:cs typeface="Times New Roman" panose="02020603050405020304" pitchFamily="18" charset="0"/>
            </a:endParaRPr>
          </a:p>
        </p:txBody>
      </p:sp>
      <p:sp>
        <p:nvSpPr>
          <p:cNvPr id="7" name="Isosceles Triangle 2">
            <a:extLst>
              <a:ext uri="{FF2B5EF4-FFF2-40B4-BE49-F238E27FC236}">
                <a16:creationId xmlns="" xmlns:a16="http://schemas.microsoft.com/office/drawing/2014/main" id="{48044B0E-37E3-6CEA-B572-92D55A4FC916}"/>
              </a:ext>
            </a:extLst>
          </p:cNvPr>
          <p:cNvSpPr/>
          <p:nvPr/>
        </p:nvSpPr>
        <p:spPr>
          <a:xfrm rot="5400000">
            <a:off x="3882156" y="2199187"/>
            <a:ext cx="1155262" cy="426027"/>
          </a:xfrm>
          <a:prstGeom prst="triangle">
            <a:avLst/>
          </a:prstGeom>
          <a:solidFill>
            <a:schemeClr val="accent3">
              <a:lumMod val="40000"/>
              <a:lumOff val="60000"/>
            </a:schemeClr>
          </a:solidFill>
          <a:ln w="12700" cap="flat" cmpd="sng" algn="ctr">
            <a:noFill/>
            <a:prstDash val="solid"/>
            <a:miter lim="800000"/>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8" name="Rounded Rectangle 7">
            <a:extLst>
              <a:ext uri="{FF2B5EF4-FFF2-40B4-BE49-F238E27FC236}">
                <a16:creationId xmlns="" xmlns:a16="http://schemas.microsoft.com/office/drawing/2014/main" id="{620128FC-4F2A-8E7C-9FD3-23126E52B83E}"/>
              </a:ext>
            </a:extLst>
          </p:cNvPr>
          <p:cNvSpPr/>
          <p:nvPr/>
        </p:nvSpPr>
        <p:spPr>
          <a:xfrm>
            <a:off x="4904162" y="1258038"/>
            <a:ext cx="4110298" cy="2635781"/>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0" name="TextBox 9"/>
          <p:cNvSpPr txBox="1"/>
          <p:nvPr/>
        </p:nvSpPr>
        <p:spPr>
          <a:xfrm>
            <a:off x="5113020" y="1258038"/>
            <a:ext cx="3662468" cy="2308324"/>
          </a:xfrm>
          <a:prstGeom prst="rect">
            <a:avLst/>
          </a:prstGeom>
          <a:noFill/>
        </p:spPr>
        <p:txBody>
          <a:bodyPr wrap="square" rtlCol="0">
            <a:spAutoFit/>
          </a:bodyPr>
          <a:lstStyle/>
          <a:p>
            <a:pPr marL="171450" indent="-1714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a:t>
            </a:r>
            <a:r>
              <a:rPr lang="en-US" sz="1200" dirty="0" smtClean="0">
                <a:latin typeface="Times New Roman" panose="02020603050405020304" pitchFamily="18" charset="0"/>
                <a:cs typeface="Times New Roman" panose="02020603050405020304" pitchFamily="18" charset="0"/>
              </a:rPr>
              <a:t>emographics</a:t>
            </a:r>
            <a:r>
              <a:rPr lang="en-US" sz="1200" dirty="0">
                <a:latin typeface="Times New Roman" panose="02020603050405020304" pitchFamily="18" charset="0"/>
                <a:cs typeface="Times New Roman" panose="02020603050405020304" pitchFamily="18" charset="0"/>
              </a:rPr>
              <a:t>, usage patterns, preferences, and </a:t>
            </a:r>
            <a:r>
              <a:rPr lang="en-US" sz="1200" dirty="0" smtClean="0">
                <a:latin typeface="Times New Roman" panose="02020603050405020304" pitchFamily="18" charset="0"/>
                <a:cs typeface="Times New Roman" panose="02020603050405020304" pitchFamily="18" charset="0"/>
              </a:rPr>
              <a:t>satisfaction, </a:t>
            </a:r>
            <a:r>
              <a:rPr lang="en-US" sz="1200" dirty="0">
                <a:latin typeface="Times New Roman" panose="02020603050405020304" pitchFamily="18" charset="0"/>
                <a:cs typeface="Times New Roman" panose="02020603050405020304" pitchFamily="18" charset="0"/>
              </a:rPr>
              <a:t>geographic analysis, network reliability, load balancing, and predictive maintenance</a:t>
            </a:r>
            <a:r>
              <a:rPr lang="en-US" sz="1200" dirty="0" smtClean="0">
                <a:latin typeface="Times New Roman" panose="02020603050405020304" pitchFamily="18" charset="0"/>
                <a:cs typeface="Times New Roman" panose="02020603050405020304" pitchFamily="18" charset="0"/>
              </a:rPr>
              <a:t>.</a:t>
            </a:r>
          </a:p>
          <a:p>
            <a:pPr marL="171450" indent="-171450">
              <a:lnSpc>
                <a:spcPct val="2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Aiming </a:t>
            </a:r>
            <a:r>
              <a:rPr lang="en-US" sz="1200" dirty="0">
                <a:latin typeface="Times New Roman" panose="02020603050405020304" pitchFamily="18" charset="0"/>
                <a:cs typeface="Times New Roman" panose="02020603050405020304" pitchFamily="18" charset="0"/>
              </a:rPr>
              <a:t>to enhance service quality in high-demand </a:t>
            </a:r>
            <a:endParaRPr lang="en-US" sz="1200" dirty="0" smtClean="0">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Customer understanding and service quality improvement</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008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0" y="267588"/>
            <a:ext cx="9021830" cy="342193"/>
          </a:xfrm>
        </p:spPr>
        <p:txBody>
          <a:bodyPr>
            <a:noAutofit/>
          </a:bodyPr>
          <a:lstStyle/>
          <a:p>
            <a:pPr>
              <a:lnSpc>
                <a:spcPct val="100000"/>
              </a:lnSpc>
              <a:spcBef>
                <a:spcPts val="0"/>
              </a:spcBef>
            </a:pPr>
            <a:r>
              <a:rPr lang="en-US" sz="2500" dirty="0" smtClean="0">
                <a:solidFill>
                  <a:schemeClr val="tx2"/>
                </a:solidFill>
                <a:latin typeface="Times New Roman" panose="02020603050405020304" pitchFamily="18" charset="0"/>
                <a:cs typeface="Times New Roman" panose="02020603050405020304" pitchFamily="18" charset="0"/>
              </a:rPr>
              <a:t>Literature Review</a:t>
            </a:r>
            <a:r>
              <a:rPr lang="en-US" sz="2500" dirty="0">
                <a:solidFill>
                  <a:schemeClr val="tx2"/>
                </a:solidFill>
                <a:latin typeface="Times New Roman" panose="02020603050405020304" pitchFamily="18" charset="0"/>
                <a:cs typeface="Times New Roman" panose="02020603050405020304" pitchFamily="18" charset="0"/>
              </a:rPr>
              <a:t/>
            </a:r>
            <a:br>
              <a:rPr lang="en-US" sz="2500" dirty="0">
                <a:solidFill>
                  <a:schemeClr val="tx2"/>
                </a:solidFill>
                <a:latin typeface="Times New Roman" panose="02020603050405020304" pitchFamily="18" charset="0"/>
                <a:cs typeface="Times New Roman" panose="02020603050405020304" pitchFamily="18" charset="0"/>
              </a:rPr>
            </a:br>
            <a:endParaRPr lang="en-US" sz="2500" dirty="0">
              <a:solidFill>
                <a:schemeClr val="tx2"/>
              </a:solidFill>
              <a:latin typeface="Times New Roman" panose="02020603050405020304" pitchFamily="18" charset="0"/>
              <a:cs typeface="Times New Roman" panose="02020603050405020304" pitchFamily="18" charset="0"/>
            </a:endParaRPr>
          </a:p>
        </p:txBody>
      </p:sp>
      <p:sp>
        <p:nvSpPr>
          <p:cNvPr id="2" name="Rectangle 1"/>
          <p:cNvSpPr/>
          <p:nvPr/>
        </p:nvSpPr>
        <p:spPr>
          <a:xfrm>
            <a:off x="252249" y="359857"/>
            <a:ext cx="7855431" cy="4893647"/>
          </a:xfrm>
          <a:prstGeom prst="rect">
            <a:avLst/>
          </a:prstGeom>
        </p:spPr>
        <p:txBody>
          <a:bodyPr wrap="square">
            <a:spAutoFit/>
          </a:bodyPr>
          <a:lstStyle/>
          <a:p>
            <a:pPr>
              <a:lnSpc>
                <a:spcPct val="200000"/>
              </a:lnSpc>
            </a:pPr>
            <a:r>
              <a:rPr lang="en-US" sz="1200" dirty="0">
                <a:latin typeface="Times New Roman" panose="02020603050405020304" pitchFamily="18" charset="0"/>
                <a:cs typeface="Times New Roman" panose="02020603050405020304" pitchFamily="18" charset="0"/>
              </a:rPr>
              <a:t>K</a:t>
            </a:r>
            <a:r>
              <a:rPr lang="en-US" sz="1200" dirty="0" smtClean="0">
                <a:latin typeface="Times New Roman" panose="02020603050405020304" pitchFamily="18" charset="0"/>
                <a:cs typeface="Times New Roman" panose="02020603050405020304" pitchFamily="18" charset="0"/>
              </a:rPr>
              <a:t>ey </a:t>
            </a:r>
            <a:r>
              <a:rPr lang="en-US" sz="1200" dirty="0">
                <a:latin typeface="Times New Roman" panose="02020603050405020304" pitchFamily="18" charset="0"/>
                <a:cs typeface="Times New Roman" panose="02020603050405020304" pitchFamily="18" charset="0"/>
              </a:rPr>
              <a:t>points from the research paper by Wang, Lo, and Yang (2004):</a:t>
            </a:r>
          </a:p>
          <a:p>
            <a:pPr>
              <a:lnSpc>
                <a:spcPct val="200000"/>
              </a:lnSpc>
              <a:buFont typeface="+mj-lt"/>
              <a:buAutoNum type="arabicPeriod"/>
            </a:pPr>
            <a:r>
              <a:rPr lang="en-US" sz="1200" b="1" dirty="0">
                <a:latin typeface="Times New Roman" panose="02020603050405020304" pitchFamily="18" charset="0"/>
                <a:cs typeface="Times New Roman" panose="02020603050405020304" pitchFamily="18" charset="0"/>
              </a:rPr>
              <a:t>Data Collection Method:</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face-to-face </a:t>
            </a:r>
            <a:r>
              <a:rPr lang="en-US" sz="1200" dirty="0">
                <a:latin typeface="Times New Roman" panose="02020603050405020304" pitchFamily="18" charset="0"/>
                <a:cs typeface="Times New Roman" panose="02020603050405020304" pitchFamily="18" charset="0"/>
              </a:rPr>
              <a:t>customer surveys </a:t>
            </a:r>
            <a:endParaRPr lang="en-US" sz="1200" dirty="0" smtClean="0">
              <a:latin typeface="Times New Roman" panose="02020603050405020304" pitchFamily="18" charset="0"/>
              <a:cs typeface="Times New Roman" panose="02020603050405020304" pitchFamily="18" charset="0"/>
            </a:endParaRPr>
          </a:p>
          <a:p>
            <a:pPr>
              <a:lnSpc>
                <a:spcPct val="200000"/>
              </a:lnSpc>
              <a:buFont typeface="+mj-lt"/>
              <a:buAutoNum type="arabicPeriod"/>
            </a:pPr>
            <a:r>
              <a:rPr lang="en-US" sz="1200" b="1" dirty="0" smtClean="0">
                <a:latin typeface="Times New Roman" panose="02020603050405020304" pitchFamily="18" charset="0"/>
                <a:cs typeface="Times New Roman" panose="02020603050405020304" pitchFamily="18" charset="0"/>
              </a:rPr>
              <a:t>Study </a:t>
            </a:r>
            <a:r>
              <a:rPr lang="en-US" sz="1200" b="1" dirty="0">
                <a:latin typeface="Times New Roman" panose="02020603050405020304" pitchFamily="18" charset="0"/>
                <a:cs typeface="Times New Roman" panose="02020603050405020304" pitchFamily="18" charset="0"/>
              </a:rPr>
              <a:t>Context:</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China </a:t>
            </a:r>
            <a:r>
              <a:rPr lang="en-US" sz="1200" dirty="0">
                <a:latin typeface="Times New Roman" panose="02020603050405020304" pitchFamily="18" charset="0"/>
                <a:cs typeface="Times New Roman" panose="02020603050405020304" pitchFamily="18" charset="0"/>
              </a:rPr>
              <a:t>Mobile and China </a:t>
            </a:r>
            <a:r>
              <a:rPr lang="en-US" sz="1200" dirty="0" smtClean="0">
                <a:latin typeface="Times New Roman" panose="02020603050405020304" pitchFamily="18" charset="0"/>
                <a:cs typeface="Times New Roman" panose="02020603050405020304" pitchFamily="18" charset="0"/>
              </a:rPr>
              <a:t>Unicom</a:t>
            </a:r>
          </a:p>
          <a:p>
            <a:pPr>
              <a:lnSpc>
                <a:spcPct val="200000"/>
              </a:lnSpc>
              <a:buFont typeface="+mj-lt"/>
              <a:buAutoNum type="arabicPeriod"/>
            </a:pPr>
            <a:r>
              <a:rPr lang="en-US" sz="1200" b="1" dirty="0" smtClean="0">
                <a:latin typeface="Times New Roman" panose="02020603050405020304" pitchFamily="18" charset="0"/>
                <a:cs typeface="Times New Roman" panose="02020603050405020304" pitchFamily="18" charset="0"/>
              </a:rPr>
              <a:t>Survey </a:t>
            </a:r>
            <a:r>
              <a:rPr lang="en-US" sz="1200" b="1" dirty="0">
                <a:latin typeface="Times New Roman" panose="02020603050405020304" pitchFamily="18" charset="0"/>
                <a:cs typeface="Times New Roman" panose="02020603050405020304" pitchFamily="18" charset="0"/>
              </a:rPr>
              <a:t>Instrument:</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seven-point </a:t>
            </a:r>
            <a:r>
              <a:rPr lang="en-US" sz="1200" dirty="0">
                <a:latin typeface="Times New Roman" panose="02020603050405020304" pitchFamily="18" charset="0"/>
                <a:cs typeface="Times New Roman" panose="02020603050405020304" pitchFamily="18" charset="0"/>
              </a:rPr>
              <a:t>scale ranging from "strongly disagree" to "strongly agree</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a:lnSpc>
                <a:spcPct val="200000"/>
              </a:lnSpc>
              <a:buFont typeface="+mj-lt"/>
              <a:buAutoNum type="arabicPeriod"/>
            </a:pPr>
            <a:r>
              <a:rPr lang="en-US" sz="1200" b="1" dirty="0">
                <a:latin typeface="Times New Roman" panose="02020603050405020304" pitchFamily="18" charset="0"/>
                <a:cs typeface="Times New Roman" panose="02020603050405020304" pitchFamily="18" charset="0"/>
              </a:rPr>
              <a:t>Sample Size:</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348 </a:t>
            </a:r>
            <a:r>
              <a:rPr lang="en-US" sz="1200" dirty="0">
                <a:latin typeface="Times New Roman" panose="02020603050405020304" pitchFamily="18" charset="0"/>
                <a:cs typeface="Times New Roman" panose="02020603050405020304" pitchFamily="18" charset="0"/>
              </a:rPr>
              <a:t>valid responses </a:t>
            </a:r>
            <a:endParaRPr lang="en-US" sz="1200" dirty="0" smtClean="0">
              <a:latin typeface="Times New Roman" panose="02020603050405020304" pitchFamily="18" charset="0"/>
              <a:cs typeface="Times New Roman" panose="02020603050405020304" pitchFamily="18" charset="0"/>
            </a:endParaRPr>
          </a:p>
          <a:p>
            <a:pPr>
              <a:lnSpc>
                <a:spcPct val="200000"/>
              </a:lnSpc>
              <a:buFont typeface="+mj-lt"/>
              <a:buAutoNum type="arabicPeriod"/>
            </a:pPr>
            <a:r>
              <a:rPr lang="en-US" sz="1200" b="1" dirty="0" smtClean="0">
                <a:latin typeface="Times New Roman" panose="02020603050405020304" pitchFamily="18" charset="0"/>
                <a:cs typeface="Times New Roman" panose="02020603050405020304" pitchFamily="18" charset="0"/>
              </a:rPr>
              <a:t>Structural </a:t>
            </a:r>
            <a:r>
              <a:rPr lang="en-US" sz="1200" b="1" dirty="0">
                <a:latin typeface="Times New Roman" panose="02020603050405020304" pitchFamily="18" charset="0"/>
                <a:cs typeface="Times New Roman" panose="02020603050405020304" pitchFamily="18" charset="0"/>
              </a:rPr>
              <a:t>Equation Modeling:</a:t>
            </a:r>
            <a:r>
              <a:rPr lang="en-US" sz="1200" dirty="0">
                <a:latin typeface="Times New Roman" panose="02020603050405020304" pitchFamily="18" charset="0"/>
                <a:cs typeface="Times New Roman" panose="02020603050405020304" pitchFamily="18" charset="0"/>
              </a:rPr>
              <a:t> Structural equation models with </a:t>
            </a:r>
            <a:r>
              <a:rPr lang="en-US" sz="1200" dirty="0" smtClean="0">
                <a:latin typeface="Times New Roman" panose="02020603050405020304" pitchFamily="18" charset="0"/>
                <a:cs typeface="Times New Roman" panose="02020603050405020304" pitchFamily="18" charset="0"/>
              </a:rPr>
              <a:t>PLS-Graph</a:t>
            </a:r>
            <a:endParaRPr lang="en-US" sz="1200" dirty="0">
              <a:latin typeface="Times New Roman" panose="02020603050405020304" pitchFamily="18" charset="0"/>
              <a:cs typeface="Times New Roman" panose="02020603050405020304" pitchFamily="18" charset="0"/>
            </a:endParaRPr>
          </a:p>
          <a:p>
            <a:pPr>
              <a:lnSpc>
                <a:spcPct val="200000"/>
              </a:lnSpc>
              <a:buFont typeface="+mj-lt"/>
              <a:buAutoNum type="arabicPeriod"/>
            </a:pPr>
            <a:r>
              <a:rPr lang="en-US" sz="1200" b="1" dirty="0">
                <a:latin typeface="Times New Roman" panose="02020603050405020304" pitchFamily="18" charset="0"/>
                <a:cs typeface="Times New Roman" panose="02020603050405020304" pitchFamily="18" charset="0"/>
              </a:rPr>
              <a:t>Measurement Instruments:</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adapted </a:t>
            </a:r>
            <a:r>
              <a:rPr lang="en-US" sz="1200" dirty="0">
                <a:latin typeface="Times New Roman" panose="02020603050405020304" pitchFamily="18" charset="0"/>
                <a:cs typeface="Times New Roman" panose="02020603050405020304" pitchFamily="18" charset="0"/>
              </a:rPr>
              <a:t>instruments from existing </a:t>
            </a:r>
            <a:r>
              <a:rPr lang="en-US" sz="1200" dirty="0" smtClean="0">
                <a:latin typeface="Times New Roman" panose="02020603050405020304" pitchFamily="18" charset="0"/>
                <a:cs typeface="Times New Roman" panose="02020603050405020304" pitchFamily="18" charset="0"/>
              </a:rPr>
              <a:t>literature</a:t>
            </a:r>
            <a:endParaRPr lang="en-US" sz="1200" dirty="0">
              <a:latin typeface="Times New Roman" panose="02020603050405020304" pitchFamily="18" charset="0"/>
              <a:cs typeface="Times New Roman" panose="02020603050405020304" pitchFamily="18" charset="0"/>
            </a:endParaRPr>
          </a:p>
          <a:p>
            <a:pPr>
              <a:lnSpc>
                <a:spcPct val="200000"/>
              </a:lnSpc>
              <a:buFont typeface="+mj-lt"/>
              <a:buAutoNum type="arabicPeriod"/>
            </a:pPr>
            <a:r>
              <a:rPr lang="en-US" sz="1200" b="1" dirty="0">
                <a:latin typeface="Times New Roman" panose="02020603050405020304" pitchFamily="18" charset="0"/>
                <a:cs typeface="Times New Roman" panose="02020603050405020304" pitchFamily="18" charset="0"/>
              </a:rPr>
              <a:t>Refinement Process:</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pilot </a:t>
            </a:r>
            <a:r>
              <a:rPr lang="en-US" sz="1200" dirty="0">
                <a:latin typeface="Times New Roman" panose="02020603050405020304" pitchFamily="18" charset="0"/>
                <a:cs typeface="Times New Roman" panose="02020603050405020304" pitchFamily="18" charset="0"/>
              </a:rPr>
              <a:t>study involving 80 customers in China.</a:t>
            </a:r>
          </a:p>
          <a:p>
            <a:pPr>
              <a:lnSpc>
                <a:spcPct val="200000"/>
              </a:lnSpc>
              <a:buFont typeface="+mj-lt"/>
              <a:buAutoNum type="arabicPeriod"/>
            </a:pPr>
            <a:r>
              <a:rPr lang="en-US" sz="1200" b="1" dirty="0">
                <a:latin typeface="Times New Roman" panose="02020603050405020304" pitchFamily="18" charset="0"/>
                <a:cs typeface="Times New Roman" panose="02020603050405020304" pitchFamily="18" charset="0"/>
              </a:rPr>
              <a:t>Service Quality Dimensions:</a:t>
            </a:r>
            <a:r>
              <a:rPr lang="en-US" sz="1200" dirty="0">
                <a:latin typeface="Times New Roman" panose="02020603050405020304" pitchFamily="18" charset="0"/>
                <a:cs typeface="Times New Roman" panose="02020603050405020304" pitchFamily="18" charset="0"/>
              </a:rPr>
              <a:t> A</a:t>
            </a:r>
            <a:r>
              <a:rPr lang="en-US" sz="1200" dirty="0" smtClean="0">
                <a:latin typeface="Times New Roman" panose="02020603050405020304" pitchFamily="18" charset="0"/>
                <a:cs typeface="Times New Roman" panose="02020603050405020304" pitchFamily="18" charset="0"/>
              </a:rPr>
              <a:t>ssessed </a:t>
            </a:r>
            <a:r>
              <a:rPr lang="en-US" sz="1200" dirty="0">
                <a:latin typeface="Times New Roman" panose="02020603050405020304" pitchFamily="18" charset="0"/>
                <a:cs typeface="Times New Roman" panose="02020603050405020304" pitchFamily="18" charset="0"/>
              </a:rPr>
              <a:t>based on Tangibles, Reliability, Responsiveness, Assurance, </a:t>
            </a:r>
            <a:r>
              <a:rPr lang="en-US" sz="1200" dirty="0" smtClean="0">
                <a:latin typeface="Times New Roman" panose="02020603050405020304" pitchFamily="18" charset="0"/>
                <a:cs typeface="Times New Roman" panose="02020603050405020304" pitchFamily="18" charset="0"/>
              </a:rPr>
              <a:t>Empathy</a:t>
            </a:r>
          </a:p>
          <a:p>
            <a:pPr>
              <a:lnSpc>
                <a:spcPct val="200000"/>
              </a:lnSpc>
              <a:buFont typeface="+mj-lt"/>
              <a:buAutoNum type="arabicPeriod"/>
            </a:pPr>
            <a:r>
              <a:rPr lang="en-US" sz="1200" b="1" dirty="0" smtClean="0">
                <a:latin typeface="Times New Roman" panose="02020603050405020304" pitchFamily="18" charset="0"/>
                <a:cs typeface="Times New Roman" panose="02020603050405020304" pitchFamily="18" charset="0"/>
              </a:rPr>
              <a:t>Customer </a:t>
            </a:r>
            <a:r>
              <a:rPr lang="en-US" sz="1200" b="1" dirty="0">
                <a:latin typeface="Times New Roman" panose="02020603050405020304" pitchFamily="18" charset="0"/>
                <a:cs typeface="Times New Roman" panose="02020603050405020304" pitchFamily="18" charset="0"/>
              </a:rPr>
              <a:t>Perceived Sacrifice:</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price</a:t>
            </a:r>
            <a:r>
              <a:rPr lang="en-US" sz="1200" dirty="0">
                <a:latin typeface="Times New Roman" panose="02020603050405020304" pitchFamily="18" charset="0"/>
                <a:cs typeface="Times New Roman" panose="02020603050405020304" pitchFamily="18" charset="0"/>
              </a:rPr>
              <a:t>, time, and effort required to access the service.</a:t>
            </a:r>
          </a:p>
          <a:p>
            <a:pPr>
              <a:lnSpc>
                <a:spcPct val="200000"/>
              </a:lnSpc>
              <a:buFont typeface="+mj-lt"/>
              <a:buAutoNum type="arabicPeriod"/>
            </a:pPr>
            <a:r>
              <a:rPr lang="en-US" sz="1200" b="1" dirty="0">
                <a:latin typeface="Times New Roman" panose="02020603050405020304" pitchFamily="18" charset="0"/>
                <a:cs typeface="Times New Roman" panose="02020603050405020304" pitchFamily="18" charset="0"/>
              </a:rPr>
              <a:t>Behavioral Intentions:</a:t>
            </a:r>
            <a:r>
              <a:rPr lang="en-US" sz="1200" dirty="0">
                <a:latin typeface="Times New Roman" panose="02020603050405020304" pitchFamily="18" charset="0"/>
                <a:cs typeface="Times New Roman" panose="02020603050405020304" pitchFamily="18" charset="0"/>
              </a:rPr>
              <a:t> Behavioral intentions were measured using three commonly used </a:t>
            </a:r>
            <a:r>
              <a:rPr lang="en-US" sz="1200" dirty="0" smtClean="0">
                <a:latin typeface="Times New Roman" panose="02020603050405020304" pitchFamily="18" charset="0"/>
                <a:cs typeface="Times New Roman" panose="02020603050405020304" pitchFamily="18" charset="0"/>
              </a:rPr>
              <a:t>items</a:t>
            </a:r>
          </a:p>
          <a:p>
            <a:pPr>
              <a:lnSpc>
                <a:spcPct val="200000"/>
              </a:lnSpc>
              <a:buFont typeface="+mj-lt"/>
              <a:buAutoNum type="arabicPeriod"/>
            </a:pPr>
            <a:r>
              <a:rPr lang="en-US" sz="1200" b="1" dirty="0" smtClean="0">
                <a:latin typeface="Times New Roman" panose="02020603050405020304" pitchFamily="18" charset="0"/>
                <a:cs typeface="Times New Roman" panose="02020603050405020304" pitchFamily="18" charset="0"/>
              </a:rPr>
              <a:t>Measurement </a:t>
            </a:r>
            <a:r>
              <a:rPr lang="en-US" sz="1200" b="1" dirty="0">
                <a:latin typeface="Times New Roman" panose="02020603050405020304" pitchFamily="18" charset="0"/>
                <a:cs typeface="Times New Roman" panose="02020603050405020304" pitchFamily="18" charset="0"/>
              </a:rPr>
              <a:t>Reliability:</a:t>
            </a:r>
            <a:r>
              <a:rPr lang="en-US" sz="1200" dirty="0">
                <a:latin typeface="Times New Roman" panose="02020603050405020304" pitchFamily="18" charset="0"/>
                <a:cs typeface="Times New Roman" panose="02020603050405020304" pitchFamily="18" charset="0"/>
              </a:rPr>
              <a:t> Multi-item scales were </a:t>
            </a:r>
            <a:r>
              <a:rPr lang="en-US" sz="1200" dirty="0" smtClean="0">
                <a:latin typeface="Times New Roman" panose="02020603050405020304" pitchFamily="18" charset="0"/>
                <a:cs typeface="Times New Roman" panose="02020603050405020304" pitchFamily="18" charset="0"/>
              </a:rPr>
              <a:t>employed</a:t>
            </a:r>
            <a:endParaRPr lang="en-US" sz="1200" dirty="0">
              <a:latin typeface="Times New Roman" panose="02020603050405020304" pitchFamily="18" charset="0"/>
              <a:cs typeface="Times New Roman" panose="02020603050405020304" pitchFamily="18" charset="0"/>
            </a:endParaRPr>
          </a:p>
          <a:p>
            <a:pPr>
              <a:lnSpc>
                <a:spcPct val="200000"/>
              </a:lnSpc>
              <a:buFont typeface="+mj-lt"/>
              <a:buAutoNum type="arabicPeriod"/>
            </a:pPr>
            <a:r>
              <a:rPr lang="en-US" sz="1200" b="1" dirty="0">
                <a:latin typeface="Times New Roman" panose="02020603050405020304" pitchFamily="18" charset="0"/>
                <a:cs typeface="Times New Roman" panose="02020603050405020304" pitchFamily="18" charset="0"/>
              </a:rPr>
              <a:t>Comprehensive Understanding:</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comprehensive </a:t>
            </a:r>
            <a:r>
              <a:rPr lang="en-US" sz="1200" dirty="0">
                <a:latin typeface="Times New Roman" panose="02020603050405020304" pitchFamily="18" charset="0"/>
                <a:cs typeface="Times New Roman" panose="02020603050405020304" pitchFamily="18" charset="0"/>
              </a:rPr>
              <a:t>assessment of service quality, value for money, and overall </a:t>
            </a:r>
            <a:r>
              <a:rPr lang="en-US" sz="1200" dirty="0" smtClean="0">
                <a:latin typeface="Times New Roman" panose="02020603050405020304" pitchFamily="18" charset="0"/>
                <a:cs typeface="Times New Roman" panose="02020603050405020304" pitchFamily="18" charset="0"/>
              </a:rPr>
              <a:t>satisfaction</a:t>
            </a:r>
            <a:endParaRPr lang="en-US" sz="1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812794"/>
      </p:ext>
    </p:extLst>
  </p:cSld>
  <p:clrMapOvr>
    <a:masterClrMapping/>
  </p:clrMapOvr>
  <mc:AlternateContent xmlns:mc="http://schemas.openxmlformats.org/markup-compatibility/2006" xmlns:p14="http://schemas.microsoft.com/office/powerpoint/2010/main">
    <mc:Choice Requires="p14">
      <p:transition spd="slow" p14:dur="2000" advTm="99889"/>
    </mc:Choice>
    <mc:Fallback xmlns="">
      <p:transition spd="slow" advTm="9988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122170" y="332712"/>
            <a:ext cx="8969364" cy="296875"/>
          </a:xfrm>
        </p:spPr>
        <p:txBody>
          <a:bodyPr>
            <a:noAutofit/>
          </a:bodyPr>
          <a:lstStyle/>
          <a:p>
            <a:pPr>
              <a:lnSpc>
                <a:spcPct val="100000"/>
              </a:lnSpc>
              <a:spcBef>
                <a:spcPts val="0"/>
              </a:spcBef>
            </a:pPr>
            <a:r>
              <a:rPr lang="en-US" sz="2500" dirty="0" smtClean="0">
                <a:solidFill>
                  <a:schemeClr val="tx2"/>
                </a:solidFill>
                <a:latin typeface="Times New Roman" panose="02020603050405020304" pitchFamily="18" charset="0"/>
                <a:cs typeface="Times New Roman" panose="02020603050405020304" pitchFamily="18" charset="0"/>
              </a:rPr>
              <a:t>Methodology: How was the study conducted?</a:t>
            </a:r>
            <a:br>
              <a:rPr lang="en-US" sz="2500" dirty="0" smtClean="0">
                <a:solidFill>
                  <a:schemeClr val="tx2"/>
                </a:solidFill>
                <a:latin typeface="Times New Roman" panose="02020603050405020304" pitchFamily="18" charset="0"/>
                <a:cs typeface="Times New Roman" panose="02020603050405020304" pitchFamily="18" charset="0"/>
              </a:rPr>
            </a:br>
            <a:endParaRPr lang="en-US" sz="2500" dirty="0">
              <a:solidFill>
                <a:schemeClr val="tx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023828E9-991B-5542-A650-F5B999AEE4A2}"/>
              </a:ext>
            </a:extLst>
          </p:cNvPr>
          <p:cNvSpPr txBox="1"/>
          <p:nvPr/>
        </p:nvSpPr>
        <p:spPr>
          <a:xfrm>
            <a:off x="122170" y="656710"/>
            <a:ext cx="5228428" cy="4154984"/>
          </a:xfrm>
          <a:prstGeom prst="rect">
            <a:avLst/>
          </a:prstGeom>
          <a:noFill/>
        </p:spPr>
        <p:txBody>
          <a:bodyPr wrap="square" rtlCol="0">
            <a:spAutoFit/>
          </a:bodyPr>
          <a:lstStyle/>
          <a:p>
            <a:pPr marL="171450" indent="-171450">
              <a:lnSpc>
                <a:spcPct val="200000"/>
              </a:lnSpc>
              <a:buFont typeface="Arial" panose="020B0604020202020204" pitchFamily="34" charset="0"/>
              <a:buChar char="•"/>
            </a:pPr>
            <a:r>
              <a:rPr lang="en-US" sz="1200" b="1" dirty="0" smtClean="0">
                <a:latin typeface="Times New Roman" panose="02020603050405020304" pitchFamily="18" charset="0"/>
                <a:cs typeface="Times New Roman" panose="02020603050405020304" pitchFamily="18" charset="0"/>
              </a:rPr>
              <a:t>Histograms:</a:t>
            </a:r>
            <a:r>
              <a:rPr lang="en-US" sz="1200" dirty="0" smtClean="0">
                <a:latin typeface="Times New Roman" panose="02020603050405020304" pitchFamily="18" charset="0"/>
                <a:cs typeface="Times New Roman" panose="02020603050405020304" pitchFamily="18" charset="0"/>
              </a:rPr>
              <a:t> To </a:t>
            </a:r>
            <a:r>
              <a:rPr lang="en-US" sz="1200" dirty="0">
                <a:latin typeface="Times New Roman" panose="02020603050405020304" pitchFamily="18" charset="0"/>
                <a:cs typeface="Times New Roman" panose="02020603050405020304" pitchFamily="18" charset="0"/>
              </a:rPr>
              <a:t>visually represent the distribution of tariffs for each location risk category, providing a clear overview of tariff patterns.</a:t>
            </a:r>
          </a:p>
          <a:p>
            <a:pPr marL="171450" indent="-171450">
              <a:lnSpc>
                <a:spcPct val="20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ARPU Analysis:</a:t>
            </a:r>
            <a:r>
              <a:rPr lang="en-US" sz="1200" dirty="0">
                <a:latin typeface="Times New Roman" panose="02020603050405020304" pitchFamily="18" charset="0"/>
                <a:cs typeface="Times New Roman" panose="02020603050405020304" pitchFamily="18" charset="0"/>
              </a:rPr>
              <a:t> The study investigates the Average Revenue Per User (ARPU) in regions with high network instability risk. </a:t>
            </a:r>
            <a:endParaRPr lang="en-US" sz="1200" dirty="0" smtClean="0">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b="1" dirty="0" smtClean="0">
                <a:latin typeface="Times New Roman" panose="02020603050405020304" pitchFamily="18" charset="0"/>
                <a:cs typeface="Times New Roman" panose="02020603050405020304" pitchFamily="18" charset="0"/>
              </a:rPr>
              <a:t>One-Sample </a:t>
            </a:r>
            <a:r>
              <a:rPr lang="en-US" sz="1200" b="1" dirty="0">
                <a:latin typeface="Times New Roman" panose="02020603050405020304" pitchFamily="18" charset="0"/>
                <a:cs typeface="Times New Roman" panose="02020603050405020304" pitchFamily="18" charset="0"/>
              </a:rPr>
              <a:t>t-test:</a:t>
            </a:r>
            <a:r>
              <a:rPr lang="en-US" sz="1200" dirty="0">
                <a:latin typeface="Times New Roman" panose="02020603050405020304" pitchFamily="18" charset="0"/>
                <a:cs typeface="Times New Roman" panose="02020603050405020304" pitchFamily="18" charset="0"/>
              </a:rPr>
              <a:t> A one-sample t-test is conducted to assess whether the ARPU in high network instability risk regions significantly differs from the overall ARPU. </a:t>
            </a:r>
            <a:endParaRPr lang="en-US" sz="1200" dirty="0" smtClean="0">
              <a:latin typeface="Times New Roman" panose="02020603050405020304" pitchFamily="18" charset="0"/>
              <a:cs typeface="Times New Roman" panose="02020603050405020304" pitchFamily="18" charset="0"/>
            </a:endParaRPr>
          </a:p>
          <a:p>
            <a:pPr marL="171450" indent="-171450">
              <a:lnSpc>
                <a:spcPct val="200000"/>
              </a:lnSpc>
              <a:buFont typeface="Arial" panose="020B0604020202020204" pitchFamily="34" charset="0"/>
              <a:buChar char="•"/>
            </a:pPr>
            <a:r>
              <a:rPr lang="en-US" sz="1200" b="1" dirty="0" err="1" smtClean="0">
                <a:latin typeface="Times New Roman" panose="02020603050405020304" pitchFamily="18" charset="0"/>
                <a:cs typeface="Times New Roman" panose="02020603050405020304" pitchFamily="18" charset="0"/>
              </a:rPr>
              <a:t>QoE</a:t>
            </a:r>
            <a:r>
              <a:rPr lang="en-US" sz="1200" b="1"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Analysis:</a:t>
            </a:r>
            <a:r>
              <a:rPr lang="en-US" sz="1200" dirty="0">
                <a:latin typeface="Times New Roman" panose="02020603050405020304" pitchFamily="18" charset="0"/>
                <a:cs typeface="Times New Roman" panose="02020603050405020304" pitchFamily="18" charset="0"/>
              </a:rPr>
              <a:t> The study explores differences in Quality of Experience (</a:t>
            </a:r>
            <a:r>
              <a:rPr lang="en-US" sz="1200" dirty="0" err="1">
                <a:latin typeface="Times New Roman" panose="02020603050405020304" pitchFamily="18" charset="0"/>
                <a:cs typeface="Times New Roman" panose="02020603050405020304" pitchFamily="18" charset="0"/>
              </a:rPr>
              <a:t>QoE</a:t>
            </a:r>
            <a:r>
              <a:rPr lang="en-US" sz="1200" dirty="0">
                <a:latin typeface="Times New Roman" panose="02020603050405020304" pitchFamily="18" charset="0"/>
                <a:cs typeface="Times New Roman" panose="02020603050405020304" pitchFamily="18" charset="0"/>
              </a:rPr>
              <a:t>) scores across contract durations and customer location risk levels.</a:t>
            </a:r>
          </a:p>
          <a:p>
            <a:pPr marL="171450" indent="-171450">
              <a:lnSpc>
                <a:spcPct val="20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ANOVA Tests:</a:t>
            </a:r>
            <a:r>
              <a:rPr lang="en-US" sz="1200" dirty="0">
                <a:latin typeface="Times New Roman" panose="02020603050405020304" pitchFamily="18" charset="0"/>
                <a:cs typeface="Times New Roman" panose="02020603050405020304" pitchFamily="18" charset="0"/>
              </a:rPr>
              <a:t> Analysis of Variance (ANOVA) tests are applied to segment the dataset into groups based on contract durations and risk </a:t>
            </a:r>
            <a:r>
              <a:rPr lang="en-US" sz="1200" dirty="0" smtClean="0">
                <a:latin typeface="Times New Roman" panose="02020603050405020304" pitchFamily="18" charset="0"/>
                <a:cs typeface="Times New Roman" panose="02020603050405020304" pitchFamily="18" charset="0"/>
              </a:rPr>
              <a:t>levels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12" name="Diagram 11">
            <a:extLst>
              <a:ext uri="{FF2B5EF4-FFF2-40B4-BE49-F238E27FC236}">
                <a16:creationId xmlns="" xmlns:a16="http://schemas.microsoft.com/office/drawing/2014/main" id="{0673523B-BA9B-A57D-E43F-90F9BBA39A55}"/>
              </a:ext>
            </a:extLst>
          </p:cNvPr>
          <p:cNvGraphicFramePr/>
          <p:nvPr>
            <p:extLst>
              <p:ext uri="{D42A27DB-BD31-4B8C-83A1-F6EECF244321}">
                <p14:modId xmlns:p14="http://schemas.microsoft.com/office/powerpoint/2010/main" val="2084836901"/>
              </p:ext>
            </p:extLst>
          </p:nvPr>
        </p:nvGraphicFramePr>
        <p:xfrm>
          <a:off x="6253374" y="1049273"/>
          <a:ext cx="2273769" cy="35807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Isosceles Triangle 2">
            <a:extLst>
              <a:ext uri="{FF2B5EF4-FFF2-40B4-BE49-F238E27FC236}">
                <a16:creationId xmlns="" xmlns:a16="http://schemas.microsoft.com/office/drawing/2014/main" id="{15694C51-0AC0-2474-B5DF-1B2DD86B03BD}"/>
              </a:ext>
            </a:extLst>
          </p:cNvPr>
          <p:cNvSpPr/>
          <p:nvPr/>
        </p:nvSpPr>
        <p:spPr>
          <a:xfrm rot="5400000">
            <a:off x="5180256" y="2323830"/>
            <a:ext cx="1018901" cy="495837"/>
          </a:xfrm>
          <a:prstGeom prst="triangl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IN" sz="135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016251"/>
      </p:ext>
    </p:extLst>
  </p:cSld>
  <p:clrMapOvr>
    <a:masterClrMapping/>
  </p:clrMapOvr>
  <mc:AlternateContent xmlns:mc="http://schemas.openxmlformats.org/markup-compatibility/2006" xmlns:p14="http://schemas.microsoft.com/office/powerpoint/2010/main">
    <mc:Choice Requires="p14">
      <p:transition spd="slow" p14:dur="2000" advTm="99889"/>
    </mc:Choice>
    <mc:Fallback xmlns="">
      <p:transition spd="slow" advTm="9988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 xmlns:a16="http://schemas.microsoft.com/office/drawing/2014/main" id="{A976297F-562E-1D2C-5EDC-9D4105512E9F}"/>
              </a:ext>
            </a:extLst>
          </p:cNvPr>
          <p:cNvSpPr>
            <a:spLocks noGrp="1"/>
          </p:cNvSpPr>
          <p:nvPr>
            <p:ph type="title"/>
          </p:nvPr>
        </p:nvSpPr>
        <p:spPr>
          <a:xfrm>
            <a:off x="198370" y="438291"/>
            <a:ext cx="9021830" cy="342193"/>
          </a:xfrm>
        </p:spPr>
        <p:txBody>
          <a:bodyPr>
            <a:noAutofit/>
          </a:bodyPr>
          <a:lstStyle/>
          <a:p>
            <a:pPr>
              <a:lnSpc>
                <a:spcPct val="100000"/>
              </a:lnSpc>
              <a:spcBef>
                <a:spcPts val="0"/>
              </a:spcBef>
            </a:pPr>
            <a:r>
              <a:rPr lang="en-US" sz="2500" dirty="0" smtClean="0">
                <a:solidFill>
                  <a:schemeClr val="tx2"/>
                </a:solidFill>
                <a:latin typeface="Times New Roman" panose="02020603050405020304" pitchFamily="18" charset="0"/>
                <a:cs typeface="Times New Roman" panose="02020603050405020304" pitchFamily="18" charset="0"/>
              </a:rPr>
              <a:t>Research Design</a:t>
            </a:r>
            <a:br>
              <a:rPr lang="en-US" sz="2500" dirty="0" smtClean="0">
                <a:solidFill>
                  <a:schemeClr val="tx2"/>
                </a:solidFill>
                <a:latin typeface="Times New Roman" panose="02020603050405020304" pitchFamily="18" charset="0"/>
                <a:cs typeface="Times New Roman" panose="02020603050405020304" pitchFamily="18" charset="0"/>
              </a:rPr>
            </a:br>
            <a:endParaRPr lang="en-US" sz="2500"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98B88D5D-2FEF-A474-E2F1-39C8664327B4}"/>
              </a:ext>
            </a:extLst>
          </p:cNvPr>
          <p:cNvSpPr txBox="1"/>
          <p:nvPr/>
        </p:nvSpPr>
        <p:spPr>
          <a:xfrm>
            <a:off x="-617732" y="1671367"/>
            <a:ext cx="3186970" cy="2616101"/>
          </a:xfrm>
          <a:prstGeom prst="rect">
            <a:avLst/>
          </a:prstGeom>
          <a:noFill/>
        </p:spPr>
        <p:txBody>
          <a:bodyPr wrap="square">
            <a:spAutoFit/>
          </a:bodyPr>
          <a:lstStyle/>
          <a:p>
            <a:pPr lvl="2">
              <a:lnSpc>
                <a:spcPct val="200000"/>
              </a:lnSpc>
            </a:pPr>
            <a:r>
              <a:rPr lang="en-US" sz="1100" b="1" dirty="0" smtClean="0">
                <a:solidFill>
                  <a:srgbClr val="374151"/>
                </a:solidFill>
                <a:latin typeface="Times New Roman" panose="02020603050405020304" pitchFamily="18" charset="0"/>
                <a:cs typeface="Times New Roman" panose="02020603050405020304" pitchFamily="18" charset="0"/>
              </a:rPr>
              <a:t>     Data Collection</a:t>
            </a:r>
            <a:r>
              <a:rPr lang="en-US" sz="1100" b="0" i="0" u="none" strike="noStrike" dirty="0">
                <a:solidFill>
                  <a:srgbClr val="374151"/>
                </a:solidFill>
                <a:effectLst/>
                <a:latin typeface="Times New Roman" panose="02020603050405020304" pitchFamily="18" charset="0"/>
                <a:cs typeface="Times New Roman" panose="02020603050405020304" pitchFamily="18" charset="0"/>
              </a:rPr>
              <a:t/>
            </a:r>
            <a:br>
              <a:rPr lang="en-US" sz="1100" b="0" i="0" u="none" strike="noStrike" dirty="0">
                <a:solidFill>
                  <a:srgbClr val="374151"/>
                </a:solidFill>
                <a:effectLst/>
                <a:latin typeface="Times New Roman" panose="02020603050405020304" pitchFamily="18" charset="0"/>
                <a:cs typeface="Times New Roman" panose="02020603050405020304" pitchFamily="18" charset="0"/>
              </a:rPr>
            </a:br>
            <a:r>
              <a:rPr lang="en-IN" sz="1200" dirty="0" smtClean="0">
                <a:latin typeface="Times New Roman" panose="02020603050405020304" pitchFamily="18" charset="0"/>
                <a:cs typeface="Times New Roman" panose="02020603050405020304" pitchFamily="18" charset="0"/>
              </a:rPr>
              <a:t>I</a:t>
            </a:r>
            <a:r>
              <a:rPr lang="en-IN" sz="1200" dirty="0" smtClean="0">
                <a:latin typeface="Times New Roman" panose="02020603050405020304" pitchFamily="18" charset="0"/>
                <a:cs typeface="Times New Roman" panose="02020603050405020304" pitchFamily="18" charset="0"/>
              </a:rPr>
              <a:t>nvestigating </a:t>
            </a:r>
            <a:r>
              <a:rPr lang="en-IN" sz="1200" dirty="0">
                <a:latin typeface="Times New Roman" panose="02020603050405020304" pitchFamily="18" charset="0"/>
                <a:cs typeface="Times New Roman" panose="02020603050405020304" pitchFamily="18" charset="0"/>
              </a:rPr>
              <a:t>the influence of customer location risk on monthly tariffs and the average revenue generated per user (ARPU) in high-risk regions. </a:t>
            </a:r>
          </a:p>
          <a:p>
            <a:pPr lvl="2">
              <a:lnSpc>
                <a:spcPct val="200000"/>
              </a:lnSpc>
            </a:pPr>
            <a:endParaRPr lang="en-US" sz="1100" b="0" i="0" u="none" strike="noStrike" dirty="0">
              <a:solidFill>
                <a:srgbClr val="37415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D98A3DC-D992-090E-1D59-FF09E760D471}"/>
              </a:ext>
            </a:extLst>
          </p:cNvPr>
          <p:cNvSpPr txBox="1"/>
          <p:nvPr/>
        </p:nvSpPr>
        <p:spPr>
          <a:xfrm>
            <a:off x="2903783" y="1671367"/>
            <a:ext cx="2872177" cy="3662541"/>
          </a:xfrm>
          <a:prstGeom prst="rect">
            <a:avLst/>
          </a:prstGeom>
          <a:noFill/>
        </p:spPr>
        <p:txBody>
          <a:bodyPr wrap="square">
            <a:spAutoFit/>
          </a:bodyPr>
          <a:lstStyle/>
          <a:p>
            <a:pPr algn="ctr">
              <a:lnSpc>
                <a:spcPct val="200000"/>
              </a:lnSpc>
            </a:pPr>
            <a:r>
              <a:rPr lang="en-US" sz="1100" b="1" dirty="0" smtClean="0">
                <a:solidFill>
                  <a:srgbClr val="374151"/>
                </a:solidFill>
                <a:latin typeface="Times New Roman" panose="02020603050405020304" pitchFamily="18" charset="0"/>
                <a:cs typeface="Times New Roman" panose="02020603050405020304" pitchFamily="18" charset="0"/>
              </a:rPr>
              <a:t>Statistical Analysis</a:t>
            </a:r>
            <a:r>
              <a:rPr lang="en-US" sz="1100">
                <a:solidFill>
                  <a:srgbClr val="374151"/>
                </a:solidFill>
                <a:latin typeface="Times New Roman" panose="02020603050405020304" pitchFamily="18" charset="0"/>
                <a:cs typeface="Times New Roman" panose="02020603050405020304" pitchFamily="18" charset="0"/>
              </a:rPr>
              <a:t/>
            </a:r>
            <a:br>
              <a:rPr lang="en-US" sz="1100">
                <a:solidFill>
                  <a:srgbClr val="374151"/>
                </a:solidFill>
                <a:latin typeface="Times New Roman" panose="02020603050405020304" pitchFamily="18" charset="0"/>
                <a:cs typeface="Times New Roman" panose="02020603050405020304" pitchFamily="18" charset="0"/>
              </a:rPr>
            </a:br>
            <a:r>
              <a:rPr lang="en-IN" sz="1200" smtClean="0">
                <a:latin typeface="Times New Roman" panose="02020603050405020304" pitchFamily="18" charset="0"/>
                <a:cs typeface="Times New Roman" panose="02020603050405020304" pitchFamily="18" charset="0"/>
              </a:rPr>
              <a:t>For </a:t>
            </a:r>
            <a:r>
              <a:rPr lang="en-IN" sz="1200" dirty="0">
                <a:latin typeface="Times New Roman" panose="02020603050405020304" pitchFamily="18" charset="0"/>
                <a:cs typeface="Times New Roman" panose="02020603050405020304" pitchFamily="18" charset="0"/>
              </a:rPr>
              <a:t>ARPU analysis, data is collected and pre-processed, and a t-test is performed to compare high-risk region ARPU with overall ARPU. </a:t>
            </a:r>
            <a:r>
              <a:rPr lang="en-IN" sz="1200" dirty="0" smtClean="0">
                <a:latin typeface="Times New Roman" panose="02020603050405020304" pitchFamily="18" charset="0"/>
                <a:cs typeface="Times New Roman" panose="02020603050405020304" pitchFamily="18" charset="0"/>
              </a:rPr>
              <a:t>For </a:t>
            </a:r>
            <a:r>
              <a:rPr lang="en-IN" sz="1200" dirty="0" err="1" smtClean="0">
                <a:latin typeface="Times New Roman" panose="02020603050405020304" pitchFamily="18" charset="0"/>
                <a:cs typeface="Times New Roman" panose="02020603050405020304" pitchFamily="18" charset="0"/>
              </a:rPr>
              <a:t>QoE</a:t>
            </a:r>
            <a:r>
              <a:rPr lang="en-IN" sz="1200" dirty="0" smtClean="0">
                <a:latin typeface="Times New Roman" panose="02020603050405020304" pitchFamily="18" charset="0"/>
                <a:cs typeface="Times New Roman" panose="02020603050405020304" pitchFamily="18" charset="0"/>
              </a:rPr>
              <a:t>, ANOVA is used</a:t>
            </a:r>
            <a:endParaRPr lang="en-IN" sz="1200" dirty="0">
              <a:latin typeface="Times New Roman" panose="02020603050405020304" pitchFamily="18" charset="0"/>
              <a:cs typeface="Times New Roman" panose="02020603050405020304" pitchFamily="18" charset="0"/>
            </a:endParaRPr>
          </a:p>
          <a:p>
            <a:pPr>
              <a:lnSpc>
                <a:spcPct val="200000"/>
              </a:lnSpc>
            </a:pPr>
            <a:endParaRPr lang="en-IN" sz="1200" dirty="0">
              <a:latin typeface="Times New Roman" panose="02020603050405020304" pitchFamily="18" charset="0"/>
              <a:cs typeface="Times New Roman" panose="02020603050405020304" pitchFamily="18" charset="0"/>
            </a:endParaRPr>
          </a:p>
          <a:p>
            <a:pPr>
              <a:lnSpc>
                <a:spcPct val="200000"/>
              </a:lnSpc>
            </a:pPr>
            <a:endParaRPr lang="en-US" sz="1200" dirty="0">
              <a:solidFill>
                <a:srgbClr val="374151"/>
              </a:solidFill>
              <a:latin typeface="Times New Roman" panose="02020603050405020304" pitchFamily="18" charset="0"/>
              <a:cs typeface="Times New Roman" panose="02020603050405020304" pitchFamily="18" charset="0"/>
            </a:endParaRPr>
          </a:p>
          <a:p>
            <a:pPr>
              <a:lnSpc>
                <a:spcPct val="200000"/>
              </a:lnSpc>
            </a:pPr>
            <a:endParaRPr lang="en-US" sz="1100" dirty="0">
              <a:solidFill>
                <a:srgbClr val="374151"/>
              </a:solidFill>
              <a:latin typeface="Times New Roman" panose="02020603050405020304" pitchFamily="18" charset="0"/>
              <a:cs typeface="Times New Roman" panose="02020603050405020304" pitchFamily="18" charset="0"/>
            </a:endParaRPr>
          </a:p>
          <a:p>
            <a:pPr>
              <a:lnSpc>
                <a:spcPct val="200000"/>
              </a:lnSpc>
            </a:pPr>
            <a:endParaRPr lang="en-US" sz="1100" dirty="0">
              <a:solidFill>
                <a:srgbClr val="374151"/>
              </a:solidFill>
              <a:latin typeface="Times New Roman" panose="02020603050405020304" pitchFamily="18" charset="0"/>
              <a:cs typeface="Times New Roman" panose="02020603050405020304" pitchFamily="18" charset="0"/>
            </a:endParaRPr>
          </a:p>
          <a:p>
            <a:pPr>
              <a:lnSpc>
                <a:spcPct val="200000"/>
              </a:lnSpc>
            </a:pPr>
            <a:endParaRPr lang="en-US" sz="1100" dirty="0">
              <a:solidFill>
                <a:srgbClr val="37415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1118E365-B901-CCE5-C9CB-6041D988CD66}"/>
              </a:ext>
            </a:extLst>
          </p:cNvPr>
          <p:cNvSpPr txBox="1"/>
          <p:nvPr/>
        </p:nvSpPr>
        <p:spPr>
          <a:xfrm>
            <a:off x="6110505" y="1551973"/>
            <a:ext cx="2652495" cy="2533771"/>
          </a:xfrm>
          <a:prstGeom prst="rect">
            <a:avLst/>
          </a:prstGeom>
          <a:noFill/>
        </p:spPr>
        <p:txBody>
          <a:bodyPr wrap="square">
            <a:spAutoFit/>
          </a:bodyPr>
          <a:lstStyle/>
          <a:p>
            <a:pPr lvl="1" algn="ctr">
              <a:lnSpc>
                <a:spcPct val="200000"/>
              </a:lnSpc>
            </a:pPr>
            <a:r>
              <a:rPr lang="en-US" sz="1100" b="1" smtClean="0">
                <a:solidFill>
                  <a:srgbClr val="374151"/>
                </a:solidFill>
                <a:latin typeface="Times New Roman" panose="02020603050405020304" pitchFamily="18" charset="0"/>
                <a:cs typeface="Times New Roman" panose="02020603050405020304" pitchFamily="18" charset="0"/>
              </a:rPr>
              <a:t>Visualization</a:t>
            </a:r>
            <a:endParaRPr lang="en-US" sz="1100" b="1">
              <a:solidFill>
                <a:srgbClr val="374151"/>
              </a:solidFill>
              <a:latin typeface="Times New Roman" panose="02020603050405020304" pitchFamily="18" charset="0"/>
              <a:cs typeface="Times New Roman" panose="02020603050405020304" pitchFamily="18" charset="0"/>
            </a:endParaRPr>
          </a:p>
          <a:p>
            <a:pPr>
              <a:lnSpc>
                <a:spcPct val="200000"/>
              </a:lnSpc>
            </a:pPr>
            <a:r>
              <a:rPr lang="en-IN" sz="1200" smtClean="0">
                <a:latin typeface="Times New Roman" panose="02020603050405020304" pitchFamily="18" charset="0"/>
                <a:cs typeface="Times New Roman" panose="02020603050405020304" pitchFamily="18" charset="0"/>
              </a:rPr>
              <a:t>A </a:t>
            </a:r>
            <a:r>
              <a:rPr lang="en-IN" sz="1200" dirty="0">
                <a:latin typeface="Times New Roman" panose="02020603050405020304" pitchFamily="18" charset="0"/>
                <a:cs typeface="Times New Roman" panose="02020603050405020304" pitchFamily="18" charset="0"/>
              </a:rPr>
              <a:t>bar </a:t>
            </a:r>
            <a:r>
              <a:rPr lang="en-IN" sz="1200">
                <a:latin typeface="Times New Roman" panose="02020603050405020304" pitchFamily="18" charset="0"/>
                <a:cs typeface="Times New Roman" panose="02020603050405020304" pitchFamily="18" charset="0"/>
              </a:rPr>
              <a:t>chart </a:t>
            </a:r>
            <a:r>
              <a:rPr lang="en-IN" sz="1200" smtClean="0">
                <a:latin typeface="Times New Roman" panose="02020603050405020304" pitchFamily="18" charset="0"/>
                <a:cs typeface="Times New Roman" panose="02020603050405020304" pitchFamily="18" charset="0"/>
              </a:rPr>
              <a:t>aids the </a:t>
            </a:r>
            <a:r>
              <a:rPr lang="en-IN" sz="1200" dirty="0">
                <a:latin typeface="Times New Roman" panose="02020603050405020304" pitchFamily="18" charset="0"/>
                <a:cs typeface="Times New Roman" panose="02020603050405020304" pitchFamily="18" charset="0"/>
              </a:rPr>
              <a:t>research design assesses the impact of contract </a:t>
            </a:r>
            <a:r>
              <a:rPr lang="en-IN" sz="1200">
                <a:latin typeface="Times New Roman" panose="02020603050405020304" pitchFamily="18" charset="0"/>
                <a:cs typeface="Times New Roman" panose="02020603050405020304" pitchFamily="18" charset="0"/>
              </a:rPr>
              <a:t>duration </a:t>
            </a:r>
            <a:r>
              <a:rPr lang="en-IN" sz="1200" smtClean="0">
                <a:latin typeface="Times New Roman" panose="02020603050405020304" pitchFamily="18" charset="0"/>
                <a:cs typeface="Times New Roman" panose="02020603050405020304" pitchFamily="18" charset="0"/>
              </a:rPr>
              <a:t>offering </a:t>
            </a:r>
            <a:r>
              <a:rPr lang="en-IN" sz="1200" dirty="0">
                <a:latin typeface="Times New Roman" panose="02020603050405020304" pitchFamily="18" charset="0"/>
                <a:cs typeface="Times New Roman" panose="02020603050405020304" pitchFamily="18" charset="0"/>
              </a:rPr>
              <a:t>insights for decision-making in network optimization.</a:t>
            </a:r>
          </a:p>
          <a:p>
            <a:pPr lvl="1" algn="ctr">
              <a:lnSpc>
                <a:spcPct val="200000"/>
              </a:lnSpc>
            </a:pPr>
            <a:r>
              <a:rPr lang="en-US" sz="1100" dirty="0">
                <a:solidFill>
                  <a:srgbClr val="374151"/>
                </a:solidFill>
                <a:latin typeface="Times New Roman" panose="02020603050405020304" pitchFamily="18" charset="0"/>
                <a:cs typeface="Times New Roman" panose="02020603050405020304" pitchFamily="18" charset="0"/>
              </a:rPr>
              <a:t/>
            </a:r>
            <a:br>
              <a:rPr lang="en-US" sz="1100" dirty="0">
                <a:solidFill>
                  <a:srgbClr val="374151"/>
                </a:solidFill>
                <a:latin typeface="Times New Roman" panose="02020603050405020304" pitchFamily="18" charset="0"/>
                <a:cs typeface="Times New Roman" panose="02020603050405020304" pitchFamily="18" charset="0"/>
              </a:rPr>
            </a:br>
            <a:endParaRPr lang="en-US" sz="1100" dirty="0">
              <a:solidFill>
                <a:srgbClr val="374151"/>
              </a:solidFill>
              <a:latin typeface="Times New Roman" panose="02020603050405020304" pitchFamily="18" charset="0"/>
              <a:cs typeface="Times New Roman" panose="02020603050405020304" pitchFamily="18" charset="0"/>
            </a:endParaRPr>
          </a:p>
        </p:txBody>
      </p:sp>
      <p:sp>
        <p:nvSpPr>
          <p:cNvPr id="10" name="Chevron 9">
            <a:extLst>
              <a:ext uri="{FF2B5EF4-FFF2-40B4-BE49-F238E27FC236}">
                <a16:creationId xmlns="" xmlns:a16="http://schemas.microsoft.com/office/drawing/2014/main" id="{C1B64255-B053-87D6-422A-BE795EBE13E9}"/>
              </a:ext>
            </a:extLst>
          </p:cNvPr>
          <p:cNvSpPr/>
          <p:nvPr/>
        </p:nvSpPr>
        <p:spPr>
          <a:xfrm>
            <a:off x="2606169" y="2102254"/>
            <a:ext cx="260683" cy="595743"/>
          </a:xfrm>
          <a:prstGeom prst="chevr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a:extLst>
              <a:ext uri="{FF2B5EF4-FFF2-40B4-BE49-F238E27FC236}">
                <a16:creationId xmlns="" xmlns:a16="http://schemas.microsoft.com/office/drawing/2014/main" id="{B6654938-07E5-E508-0D53-FFB0EA190910}"/>
              </a:ext>
            </a:extLst>
          </p:cNvPr>
          <p:cNvSpPr/>
          <p:nvPr/>
        </p:nvSpPr>
        <p:spPr>
          <a:xfrm>
            <a:off x="5849941" y="2133097"/>
            <a:ext cx="260683" cy="600034"/>
          </a:xfrm>
          <a:prstGeom prst="chevr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78231690"/>
      </p:ext>
    </p:extLst>
  </p:cSld>
  <p:clrMapOvr>
    <a:masterClrMapping/>
  </p:clrMapOvr>
  <mc:AlternateContent xmlns:mc="http://schemas.openxmlformats.org/markup-compatibility/2006" xmlns:p14="http://schemas.microsoft.com/office/powerpoint/2010/main">
    <mc:Choice Requires="p14">
      <p:transition spd="slow" p14:dur="2000" advTm="99889"/>
    </mc:Choice>
    <mc:Fallback xmlns="">
      <p:transition spd="slow" advTm="99889"/>
    </mc:Fallback>
  </mc:AlternateContent>
  <p:timing>
    <p:tnLst>
      <p:par>
        <p:cTn id="1" dur="indefinite" restart="never" nodeType="tmRoot"/>
      </p:par>
    </p:tnLst>
  </p:timing>
</p:sld>
</file>

<file path=ppt/theme/theme1.xml><?xml version="1.0" encoding="utf-8"?>
<a:theme xmlns:a="http://schemas.openxmlformats.org/drawingml/2006/main" name="Cisco Corporate - 2018">
  <a:themeElements>
    <a:clrScheme name="Cisco White Template Colors_FINAL">
      <a:dk1>
        <a:srgbClr val="282828"/>
      </a:dk1>
      <a:lt1>
        <a:srgbClr val="005073"/>
      </a:lt1>
      <a:dk2>
        <a:srgbClr val="005073"/>
      </a:dk2>
      <a:lt2>
        <a:srgbClr val="FFFFFF"/>
      </a:lt2>
      <a:accent1>
        <a:srgbClr val="00BCEB"/>
      </a:accent1>
      <a:accent2>
        <a:srgbClr val="6EBE4A"/>
      </a:accent2>
      <a:accent3>
        <a:srgbClr val="005073"/>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 2018" id="{6AD0B810-C716-914F-8DE5-12E2AA7D5AB4}" vid="{AAC2151C-BD62-F449-9933-5A2C8F267BE1}"/>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3BDF098FFD134998E7A3857FF0295A" ma:contentTypeVersion="11" ma:contentTypeDescription="Create a new document." ma:contentTypeScope="" ma:versionID="55dea0db3b36e48baf0a1fb1cd2164fd">
  <xsd:schema xmlns:xsd="http://www.w3.org/2001/XMLSchema" xmlns:xs="http://www.w3.org/2001/XMLSchema" xmlns:p="http://schemas.microsoft.com/office/2006/metadata/properties" xmlns:ns2="f1fc8769-4631-4f2b-9c60-234d29d55643" xmlns:ns3="3a53e3e1-79fd-4920-b992-ef3537004c15" targetNamespace="http://schemas.microsoft.com/office/2006/metadata/properties" ma:root="true" ma:fieldsID="395a4d8872e9e9b8e17dfe908f427b67" ns2:_="" ns3:_="">
    <xsd:import namespace="f1fc8769-4631-4f2b-9c60-234d29d55643"/>
    <xsd:import namespace="3a53e3e1-79fd-4920-b992-ef3537004c1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fc8769-4631-4f2b-9c60-234d29d556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53e3e1-79fd-4920-b992-ef3537004c1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101D4F-7EA0-487A-A4FC-6663A33E8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fc8769-4631-4f2b-9c60-234d29d55643"/>
    <ds:schemaRef ds:uri="3a53e3e1-79fd-4920-b992-ef3537004c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F61D60-FF4E-40CC-8D12-31E59F8C26BC}">
  <ds:schemaRefs>
    <ds:schemaRef ds:uri="http://purl.org/dc/terms/"/>
    <ds:schemaRef ds:uri="3a53e3e1-79fd-4920-b992-ef3537004c15"/>
    <ds:schemaRef ds:uri="http://schemas.openxmlformats.org/package/2006/metadata/core-properties"/>
    <ds:schemaRef ds:uri="http://purl.org/dc/elements/1.1/"/>
    <ds:schemaRef ds:uri="http://schemas.microsoft.com/office/2006/metadata/properties"/>
    <ds:schemaRef ds:uri="f1fc8769-4631-4f2b-9c60-234d29d55643"/>
    <ds:schemaRef ds:uri="http://www.w3.org/XML/1998/namespace"/>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D0A2A82B-E9B1-4CED-810C-3C89DDDBA4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Cisco Corporate - 2018</Template>
  <TotalTime>15649</TotalTime>
  <Words>4740</Words>
  <Application>Microsoft Office PowerPoint</Application>
  <PresentationFormat>On-screen Show (16:9)</PresentationFormat>
  <Paragraphs>350</Paragraphs>
  <Slides>25</Slides>
  <Notes>24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25</vt:i4>
      </vt:variant>
    </vt:vector>
  </HeadingPairs>
  <TitlesOfParts>
    <vt:vector size="39" baseType="lpstr">
      <vt:lpstr>ＭＳ Ｐゴシック</vt:lpstr>
      <vt:lpstr>Arial</vt:lpstr>
      <vt:lpstr>Calibri</vt:lpstr>
      <vt:lpstr>Calibri Light</vt:lpstr>
      <vt:lpstr>CiscoSans</vt:lpstr>
      <vt:lpstr>CiscoSans ExtraLight</vt:lpstr>
      <vt:lpstr>CiscoSans Thin</vt:lpstr>
      <vt:lpstr>CiscoSansTT ExtraLight</vt:lpstr>
      <vt:lpstr>CiscoSansTT Thin</vt:lpstr>
      <vt:lpstr>Courier New</vt:lpstr>
      <vt:lpstr>Söhne</vt:lpstr>
      <vt:lpstr>Times New Roman</vt:lpstr>
      <vt:lpstr>Cisco Corporate - 2018</vt:lpstr>
      <vt:lpstr>Office Theme</vt:lpstr>
      <vt:lpstr>PowerPoint Presentation</vt:lpstr>
      <vt:lpstr>Introduction</vt:lpstr>
      <vt:lpstr>Data Overview</vt:lpstr>
      <vt:lpstr>Data Overview</vt:lpstr>
      <vt:lpstr>Research Questions</vt:lpstr>
      <vt:lpstr>PowerPoint Presentation</vt:lpstr>
      <vt:lpstr>Literature Review </vt:lpstr>
      <vt:lpstr>Methodology: How was the study conducted? </vt:lpstr>
      <vt:lpstr>Research Design </vt:lpstr>
      <vt:lpstr>Overview Of Data Resources Used </vt:lpstr>
      <vt:lpstr>Data manipulations and rationale for such manipulations</vt:lpstr>
      <vt:lpstr>Analytic methods (models/algorithms) </vt:lpstr>
      <vt:lpstr>Customer Data Analysis </vt:lpstr>
      <vt:lpstr>Customer Data Analysis</vt:lpstr>
      <vt:lpstr>Tabular Description</vt:lpstr>
      <vt:lpstr>Analysis Of Descriptive Research Questions </vt:lpstr>
      <vt:lpstr>Analysis Of Descriptive Research Questions</vt:lpstr>
      <vt:lpstr>Analysis Of Descriptive Research Questions</vt:lpstr>
      <vt:lpstr>Analysis Of Quantitative Research Questions </vt:lpstr>
      <vt:lpstr>Analysis Of Quantitative Research Questions </vt:lpstr>
      <vt:lpstr>Analysis Of Quantitative Research Questions </vt:lpstr>
      <vt:lpstr>A Comparative Study </vt:lpstr>
      <vt:lpstr>PowerPoint Presentation</vt:lpstr>
      <vt:lpstr>Recommendations for future research that emerged from the study</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devesh srivastava</dc:creator>
  <cp:keywords/>
  <dc:description/>
  <cp:lastModifiedBy>Microsoft account</cp:lastModifiedBy>
  <cp:revision>75</cp:revision>
  <dcterms:created xsi:type="dcterms:W3CDTF">2020-05-04T19:34:12Z</dcterms:created>
  <dcterms:modified xsi:type="dcterms:W3CDTF">2023-09-25T13:14:06Z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0x010100073BDF098FFD134998E7A3857FF0295A</vt:lpwstr>
  </property>
</Properties>
</file>