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7" r:id="rId12"/>
    <p:sldId id="271" r:id="rId13"/>
    <p:sldId id="272" r:id="rId14"/>
    <p:sldId id="273" r:id="rId15"/>
    <p:sldId id="274" r:id="rId16"/>
    <p:sldId id="275" r:id="rId17"/>
    <p:sldId id="268" r:id="rId18"/>
    <p:sldId id="269" r:id="rId19"/>
  </p:sldIdLst>
  <p:sldSz cx="12192000" cy="6858000"/>
  <p:notesSz cx="6858000" cy="9144000"/>
  <p:embeddedFontLst>
    <p:embeddedFont>
      <p:font typeface="Bell MT" panose="02020503060305020303"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ambria" panose="02040503050406030204" pitchFamily="18" charset="0"/>
      <p:regular r:id="rId29"/>
      <p:bold r:id="rId30"/>
      <p:italic r:id="rId31"/>
      <p:boldItalic r:id="rId32"/>
    </p:embeddedFont>
    <p:embeddedFont>
      <p:font typeface="Constantia" panose="02030602050306030303" pitchFamily="18" charset="0"/>
      <p:regular r:id="rId33"/>
      <p:bold r:id="rId34"/>
      <p:italic r:id="rId35"/>
      <p:boldItalic r:id="rId36"/>
    </p:embeddedFont>
    <p:embeddedFont>
      <p:font typeface="EB Garamond" panose="00000500000000000000"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25D609-0124-42F8-9D34-134D1F1CED93}">
  <a:tblStyle styleId="{7C25D609-0124-42F8-9D34-134D1F1CED9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c21e370799419dd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c21e370799419dd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4c21e370799419dd_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8cb79b7b63_1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28cb79b7b63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8cb79b7b63_1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28cb79b7b63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8cb79b7b63_1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8cb79b7b63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c21e370799419dd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4c21e370799419dd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914400" y="1371603"/>
            <a:ext cx="10464800" cy="19272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914400" y="3505200"/>
            <a:ext cx="85344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SzPts val="2040"/>
              <a:buNone/>
              <a:defRPr>
                <a:solidFill>
                  <a:srgbClr val="3F3F3F"/>
                </a:solidFill>
              </a:defRPr>
            </a:lvl1pPr>
            <a:lvl2pPr lvl="1" algn="ctr">
              <a:spcBef>
                <a:spcPts val="400"/>
              </a:spcBef>
              <a:spcAft>
                <a:spcPts val="0"/>
              </a:spcAft>
              <a:buSzPts val="1700"/>
              <a:buNone/>
              <a:defRPr>
                <a:solidFill>
                  <a:srgbClr val="888888"/>
                </a:solidFill>
              </a:defRPr>
            </a:lvl2pPr>
            <a:lvl3pPr lvl="2" algn="ctr">
              <a:spcBef>
                <a:spcPts val="360"/>
              </a:spcBef>
              <a:spcAft>
                <a:spcPts val="0"/>
              </a:spcAft>
              <a:buSzPts val="162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60"/>
              </a:spcBef>
              <a:spcAft>
                <a:spcPts val="0"/>
              </a:spcAft>
              <a:buSzPts val="1300"/>
              <a:buNone/>
              <a:defRPr>
                <a:solidFill>
                  <a:srgbClr val="888888"/>
                </a:solidFill>
              </a:defRPr>
            </a:lvl6pPr>
            <a:lvl7pPr lvl="6" algn="ctr">
              <a:spcBef>
                <a:spcPts val="260"/>
              </a:spcBef>
              <a:spcAft>
                <a:spcPts val="0"/>
              </a:spcAft>
              <a:buSzPts val="1300"/>
              <a:buNone/>
              <a:defRPr>
                <a:solidFill>
                  <a:srgbClr val="888888"/>
                </a:solidFill>
              </a:defRPr>
            </a:lvl7pPr>
            <a:lvl8pPr lvl="7" algn="ctr">
              <a:spcBef>
                <a:spcPts val="260"/>
              </a:spcBef>
              <a:spcAft>
                <a:spcPts val="0"/>
              </a:spcAft>
              <a:buSzPts val="1300"/>
              <a:buNone/>
              <a:defRPr>
                <a:solidFill>
                  <a:srgbClr val="888888"/>
                </a:solidFill>
              </a:defRPr>
            </a:lvl8pPr>
            <a:lvl9pPr lvl="8" algn="ctr">
              <a:spcBef>
                <a:spcPts val="260"/>
              </a:spcBef>
              <a:spcAft>
                <a:spcPts val="0"/>
              </a:spcAft>
              <a:buSzPts val="1300"/>
              <a:buNone/>
              <a:defRPr>
                <a:solidFill>
                  <a:srgbClr val="888888"/>
                </a:solidFill>
              </a:defRPr>
            </a:lvl9pPr>
          </a:lstStyle>
          <a:p>
            <a:endParaRPr/>
          </a:p>
        </p:txBody>
      </p:sp>
      <p:sp>
        <p:nvSpPr>
          <p:cNvPr id="21" name="Google Shape;21;p2"/>
          <p:cNvSpPr txBox="1">
            <a:spLocks noGrp="1"/>
          </p:cNvSpPr>
          <p:nvPr>
            <p:ph type="sldNum" idx="12"/>
          </p:nvPr>
        </p:nvSpPr>
        <p:spPr>
          <a:xfrm>
            <a:off x="11582400" y="0"/>
            <a:ext cx="605118"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22" name="Google Shape;22;p2"/>
          <p:cNvCxnSpPr/>
          <p:nvPr/>
        </p:nvCxnSpPr>
        <p:spPr>
          <a:xfrm>
            <a:off x="914400" y="3398520"/>
            <a:ext cx="10464800" cy="1588"/>
          </a:xfrm>
          <a:prstGeom prst="straightConnector1">
            <a:avLst/>
          </a:prstGeom>
          <a:noFill/>
          <a:ln w="19050" cap="flat" cmpd="sng">
            <a:solidFill>
              <a:schemeClr val="dk2"/>
            </a:solidFill>
            <a:prstDash val="solid"/>
            <a:round/>
            <a:headEnd type="none" w="sm" len="sm"/>
            <a:tailEnd type="none" w="sm" len="sm"/>
          </a:ln>
        </p:spPr>
      </p:cxnSp>
      <p:grpSp>
        <p:nvGrpSpPr>
          <p:cNvPr id="23" name="Google Shape;23;p2"/>
          <p:cNvGrpSpPr/>
          <p:nvPr/>
        </p:nvGrpSpPr>
        <p:grpSpPr>
          <a:xfrm>
            <a:off x="0" y="6477000"/>
            <a:ext cx="12192000" cy="381000"/>
            <a:chOff x="0" y="6477000"/>
            <a:chExt cx="12192000" cy="381000"/>
          </a:xfrm>
        </p:grpSpPr>
        <p:sp>
          <p:nvSpPr>
            <p:cNvPr id="24" name="Google Shape;24;p2"/>
            <p:cNvSpPr txBox="1"/>
            <p:nvPr/>
          </p:nvSpPr>
          <p:spPr>
            <a:xfrm>
              <a:off x="0" y="6488668"/>
              <a:ext cx="12192000" cy="369332"/>
            </a:xfrm>
            <a:prstGeom prst="rect">
              <a:avLst/>
            </a:prstGeom>
            <a:solidFill>
              <a:srgbClr val="538CD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2"/>
            <p:cNvSpPr txBox="1"/>
            <p:nvPr/>
          </p:nvSpPr>
          <p:spPr>
            <a:xfrm>
              <a:off x="685800" y="6477000"/>
              <a:ext cx="112014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a:solidFill>
                    <a:schemeClr val="dk1"/>
                  </a:solidFill>
                  <a:latin typeface="Bell MT"/>
                  <a:ea typeface="Bell MT"/>
                  <a:cs typeface="Bell MT"/>
                  <a:sym typeface="Bell MT"/>
                </a:rPr>
                <a:t>Department of Computer Science and Engineering, Canara Engineering College, Benjanapadavu</a:t>
              </a:r>
              <a:endParaRPr sz="1800" b="0">
                <a:solidFill>
                  <a:schemeClr val="dk1"/>
                </a:solidFill>
                <a:latin typeface="Bell MT"/>
                <a:ea typeface="Bell MT"/>
                <a:cs typeface="Bell MT"/>
                <a:sym typeface="Bell MT"/>
              </a:endParaRPr>
            </a:p>
          </p:txBody>
        </p:sp>
      </p:gr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rot="5400000">
            <a:off x="3657600" y="-1447800"/>
            <a:ext cx="4876800" cy="10972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0" name="Google Shape;70;p11"/>
          <p:cNvSpPr txBox="1">
            <a:spLocks noGrp="1"/>
          </p:cNvSpPr>
          <p:nvPr>
            <p:ph type="sldNum" idx="12"/>
          </p:nvPr>
        </p:nvSpPr>
        <p:spPr>
          <a:xfrm>
            <a:off x="11201400" y="18669"/>
            <a:ext cx="9906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rot="5400000">
            <a:off x="7277100" y="2171700"/>
            <a:ext cx="5867400" cy="2743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txBox="1">
            <a:spLocks noGrp="1"/>
          </p:cNvSpPr>
          <p:nvPr>
            <p:ph type="body" idx="1"/>
          </p:nvPr>
        </p:nvSpPr>
        <p:spPr>
          <a:xfrm rot="5400000">
            <a:off x="1689100" y="-469900"/>
            <a:ext cx="5867400" cy="80264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12"/>
          <p:cNvSpPr txBox="1">
            <a:spLocks noGrp="1"/>
          </p:cNvSpPr>
          <p:nvPr>
            <p:ph type="sldNum" idx="12"/>
          </p:nvPr>
        </p:nvSpPr>
        <p:spPr>
          <a:xfrm>
            <a:off x="11201400" y="18669"/>
            <a:ext cx="9906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609600" y="1600200"/>
            <a:ext cx="10972800" cy="4876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9" name="Google Shape;29;p3"/>
          <p:cNvSpPr txBox="1">
            <a:spLocks noGrp="1"/>
          </p:cNvSpPr>
          <p:nvPr>
            <p:ph type="sldNum" idx="12"/>
          </p:nvPr>
        </p:nvSpPr>
        <p:spPr>
          <a:xfrm>
            <a:off x="11582400" y="13447"/>
            <a:ext cx="6096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963084" y="2362201"/>
            <a:ext cx="10363200" cy="22002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Aria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963084" y="4626867"/>
            <a:ext cx="10363200" cy="1500187"/>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2040"/>
              <a:buNone/>
              <a:defRPr sz="2400">
                <a:solidFill>
                  <a:schemeClr val="lt2"/>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44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cxnSp>
        <p:nvCxnSpPr>
          <p:cNvPr id="33" name="Google Shape;33;p4"/>
          <p:cNvCxnSpPr/>
          <p:nvPr/>
        </p:nvCxnSpPr>
        <p:spPr>
          <a:xfrm>
            <a:off x="975360" y="4599432"/>
            <a:ext cx="10464800" cy="1588"/>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09600" y="1673352"/>
            <a:ext cx="53848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7" name="Google Shape;37;p5"/>
          <p:cNvSpPr txBox="1">
            <a:spLocks noGrp="1"/>
          </p:cNvSpPr>
          <p:nvPr>
            <p:ph type="body" idx="2"/>
          </p:nvPr>
        </p:nvSpPr>
        <p:spPr>
          <a:xfrm>
            <a:off x="6197600" y="1673352"/>
            <a:ext cx="53848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8" name="Google Shape;38;p5"/>
          <p:cNvSpPr txBox="1">
            <a:spLocks noGrp="1"/>
          </p:cNvSpPr>
          <p:nvPr>
            <p:ph type="sldNum" idx="12"/>
          </p:nvPr>
        </p:nvSpPr>
        <p:spPr>
          <a:xfrm>
            <a:off x="11201400" y="18669"/>
            <a:ext cx="9906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09600" y="1676400"/>
            <a:ext cx="524256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2" name="Google Shape;42;p6"/>
          <p:cNvSpPr txBox="1">
            <a:spLocks noGrp="1"/>
          </p:cNvSpPr>
          <p:nvPr>
            <p:ph type="body" idx="2"/>
          </p:nvPr>
        </p:nvSpPr>
        <p:spPr>
          <a:xfrm>
            <a:off x="609600" y="2438400"/>
            <a:ext cx="524256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3" name="Google Shape;43;p6"/>
          <p:cNvSpPr txBox="1">
            <a:spLocks noGrp="1"/>
          </p:cNvSpPr>
          <p:nvPr>
            <p:ph type="body" idx="3"/>
          </p:nvPr>
        </p:nvSpPr>
        <p:spPr>
          <a:xfrm>
            <a:off x="6339840" y="1676400"/>
            <a:ext cx="524256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latin typeface="Arial"/>
                <a:ea typeface="Arial"/>
                <a:cs typeface="Arial"/>
                <a:sym typeface="Aria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4" name="Google Shape;44;p6"/>
          <p:cNvSpPr txBox="1">
            <a:spLocks noGrp="1"/>
          </p:cNvSpPr>
          <p:nvPr>
            <p:ph type="body" idx="4"/>
          </p:nvPr>
        </p:nvSpPr>
        <p:spPr>
          <a:xfrm>
            <a:off x="6339840" y="2438400"/>
            <a:ext cx="524256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5" name="Google Shape;45;p6"/>
          <p:cNvSpPr txBox="1">
            <a:spLocks noGrp="1"/>
          </p:cNvSpPr>
          <p:nvPr>
            <p:ph type="sldNum" idx="12"/>
          </p:nvPr>
        </p:nvSpPr>
        <p:spPr>
          <a:xfrm>
            <a:off x="11201400" y="18669"/>
            <a:ext cx="9906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46" name="Google Shape;46;p6"/>
          <p:cNvCxnSpPr/>
          <p:nvPr/>
        </p:nvCxnSpPr>
        <p:spPr>
          <a:xfrm rot="5400000">
            <a:off x="3741949" y="4045691"/>
            <a:ext cx="4709160" cy="1059"/>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1201400" y="18669"/>
            <a:ext cx="9906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09600" y="6528816"/>
            <a:ext cx="3860800" cy="3291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8"/>
          <p:cNvSpPr txBox="1">
            <a:spLocks noGrp="1"/>
          </p:cNvSpPr>
          <p:nvPr>
            <p:ph type="ftr" idx="11"/>
          </p:nvPr>
        </p:nvSpPr>
        <p:spPr>
          <a:xfrm>
            <a:off x="4572000" y="6477000"/>
            <a:ext cx="54864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8"/>
          <p:cNvSpPr txBox="1">
            <a:spLocks noGrp="1"/>
          </p:cNvSpPr>
          <p:nvPr>
            <p:ph type="sldNum" idx="12"/>
          </p:nvPr>
        </p:nvSpPr>
        <p:spPr>
          <a:xfrm>
            <a:off x="11201400" y="18669"/>
            <a:ext cx="9906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09600" y="792080"/>
            <a:ext cx="2852928" cy="12618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962400" y="792080"/>
            <a:ext cx="7620000" cy="5577840"/>
          </a:xfrm>
          <a:prstGeom prst="rect">
            <a:avLst/>
          </a:prstGeom>
          <a:noFill/>
          <a:ln>
            <a:noFill/>
          </a:ln>
        </p:spPr>
        <p:txBody>
          <a:bodyPr spcFirstLastPara="1" wrap="square" lIns="91425" tIns="45700" rIns="91425" bIns="45700" anchor="t" anchorCtr="0">
            <a:normAutofit/>
          </a:bodyPr>
          <a:lstStyle>
            <a:lvl1pPr marL="457200" lvl="0" indent="-401320" algn="l">
              <a:spcBef>
                <a:spcPts val="640"/>
              </a:spcBef>
              <a:spcAft>
                <a:spcPts val="0"/>
              </a:spcAft>
              <a:buSzPts val="2720"/>
              <a:buChar char="•"/>
              <a:defRPr sz="3200"/>
            </a:lvl1pPr>
            <a:lvl2pPr marL="914400" lvl="1" indent="-379730" algn="l">
              <a:spcBef>
                <a:spcPts val="560"/>
              </a:spcBef>
              <a:spcAft>
                <a:spcPts val="0"/>
              </a:spcAft>
              <a:buSzPts val="2380"/>
              <a:buChar char="•"/>
              <a:defRPr sz="2800"/>
            </a:lvl2pPr>
            <a:lvl3pPr marL="1371600" lvl="2" indent="-365760" algn="l">
              <a:spcBef>
                <a:spcPts val="480"/>
              </a:spcBef>
              <a:spcAft>
                <a:spcPts val="0"/>
              </a:spcAft>
              <a:buSzPts val="216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57" name="Google Shape;57;p9"/>
          <p:cNvSpPr txBox="1">
            <a:spLocks noGrp="1"/>
          </p:cNvSpPr>
          <p:nvPr>
            <p:ph type="body" idx="2"/>
          </p:nvPr>
        </p:nvSpPr>
        <p:spPr>
          <a:xfrm>
            <a:off x="609601" y="2130555"/>
            <a:ext cx="2852928" cy="4243615"/>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58" name="Google Shape;58;p9"/>
          <p:cNvSpPr txBox="1">
            <a:spLocks noGrp="1"/>
          </p:cNvSpPr>
          <p:nvPr>
            <p:ph type="sldNum" idx="12"/>
          </p:nvPr>
        </p:nvSpPr>
        <p:spPr>
          <a:xfrm>
            <a:off x="11201400" y="18669"/>
            <a:ext cx="9906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59" name="Google Shape;59;p9"/>
          <p:cNvCxnSpPr/>
          <p:nvPr/>
        </p:nvCxnSpPr>
        <p:spPr>
          <a:xfrm rot="5400000">
            <a:off x="912152" y="3579943"/>
            <a:ext cx="5577840" cy="2117"/>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609601" y="792480"/>
            <a:ext cx="2856907" cy="12649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a:spLocks noGrp="1"/>
          </p:cNvSpPr>
          <p:nvPr>
            <p:ph type="pic" idx="2"/>
          </p:nvPr>
        </p:nvSpPr>
        <p:spPr>
          <a:xfrm>
            <a:off x="3811480" y="838201"/>
            <a:ext cx="787252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sp>
      <p:sp>
        <p:nvSpPr>
          <p:cNvPr id="63" name="Google Shape;63;p10"/>
          <p:cNvSpPr txBox="1">
            <a:spLocks noGrp="1"/>
          </p:cNvSpPr>
          <p:nvPr>
            <p:ph type="body" idx="1"/>
          </p:nvPr>
        </p:nvSpPr>
        <p:spPr>
          <a:xfrm>
            <a:off x="609600" y="2133600"/>
            <a:ext cx="2852928" cy="4242816"/>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4" name="Google Shape;64;p10"/>
          <p:cNvSpPr txBox="1">
            <a:spLocks noGrp="1"/>
          </p:cNvSpPr>
          <p:nvPr>
            <p:ph type="dt" idx="10"/>
          </p:nvPr>
        </p:nvSpPr>
        <p:spPr>
          <a:xfrm>
            <a:off x="609600" y="6528816"/>
            <a:ext cx="3860800" cy="3291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5" name="Google Shape;65;p10"/>
          <p:cNvSpPr txBox="1">
            <a:spLocks noGrp="1"/>
          </p:cNvSpPr>
          <p:nvPr>
            <p:ph type="ftr" idx="11"/>
          </p:nvPr>
        </p:nvSpPr>
        <p:spPr>
          <a:xfrm>
            <a:off x="4572000" y="6477000"/>
            <a:ext cx="54864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6" name="Google Shape;66;p10"/>
          <p:cNvSpPr txBox="1">
            <a:spLocks noGrp="1"/>
          </p:cNvSpPr>
          <p:nvPr>
            <p:ph type="sldNum" idx="12"/>
          </p:nvPr>
        </p:nvSpPr>
        <p:spPr>
          <a:xfrm>
            <a:off x="11201400" y="18669"/>
            <a:ext cx="9906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220786"/>
            <a:ext cx="12192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600" y="1600200"/>
            <a:ext cx="10972800" cy="4876800"/>
          </a:xfrm>
          <a:prstGeom prst="rect">
            <a:avLst/>
          </a:prstGeom>
          <a:noFill/>
          <a:ln>
            <a:noFill/>
          </a:ln>
        </p:spPr>
        <p:txBody>
          <a:bodyPr spcFirstLastPara="1" wrap="square" lIns="91425" tIns="45700" rIns="91425" bIns="45700" anchor="t" anchorCtr="0">
            <a:normAutofit/>
          </a:bodyPr>
          <a:lstStyle>
            <a:lvl1pPr marL="457200" marR="0" lvl="0" indent="-358140" algn="l" rtl="0">
              <a:spcBef>
                <a:spcPts val="480"/>
              </a:spcBef>
              <a:spcAft>
                <a:spcPts val="0"/>
              </a:spcAft>
              <a:buClr>
                <a:schemeClr val="accent1"/>
              </a:buClr>
              <a:buSzPts val="2040"/>
              <a:buFont typeface="Arial"/>
              <a:buChar char="•"/>
              <a:defRPr sz="2400" b="0" i="0" u="none" strike="noStrike" cap="none">
                <a:solidFill>
                  <a:schemeClr val="dk1"/>
                </a:solidFill>
                <a:latin typeface="Arial"/>
                <a:ea typeface="Arial"/>
                <a:cs typeface="Arial"/>
                <a:sym typeface="Arial"/>
              </a:defRPr>
            </a:lvl1pPr>
            <a:lvl2pPr marL="914400" marR="0" lvl="1" indent="-336550" algn="l" rtl="0">
              <a:spcBef>
                <a:spcPts val="400"/>
              </a:spcBef>
              <a:spcAft>
                <a:spcPts val="0"/>
              </a:spcAft>
              <a:buClr>
                <a:schemeClr val="accent1"/>
              </a:buClr>
              <a:buSzPts val="1700"/>
              <a:buFont typeface="Arial"/>
              <a:buChar char="•"/>
              <a:defRPr sz="2000" b="0" i="0" u="none" strike="noStrike" cap="none">
                <a:solidFill>
                  <a:schemeClr val="dk1"/>
                </a:solidFill>
                <a:latin typeface="Arial"/>
                <a:ea typeface="Arial"/>
                <a:cs typeface="Arial"/>
                <a:sym typeface="Arial"/>
              </a:defRPr>
            </a:lvl2pPr>
            <a:lvl3pPr marL="1371600" marR="0" lvl="2" indent="-331469" algn="l" rtl="0">
              <a:spcBef>
                <a:spcPts val="360"/>
              </a:spcBef>
              <a:spcAft>
                <a:spcPts val="0"/>
              </a:spcAft>
              <a:buClr>
                <a:schemeClr val="accent1"/>
              </a:buClr>
              <a:buSzPts val="162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Google Shape;13;p1"/>
          <p:cNvSpPr/>
          <p:nvPr/>
        </p:nvSpPr>
        <p:spPr>
          <a:xfrm>
            <a:off x="0" y="0"/>
            <a:ext cx="12192000" cy="365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1"/>
          <p:cNvSpPr txBox="1">
            <a:spLocks noGrp="1"/>
          </p:cNvSpPr>
          <p:nvPr>
            <p:ph type="sldNum" idx="12"/>
          </p:nvPr>
        </p:nvSpPr>
        <p:spPr>
          <a:xfrm>
            <a:off x="11201400" y="18669"/>
            <a:ext cx="990600" cy="32918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400" b="1" i="0" u="none" strike="noStrike" cap="none">
                <a:solidFill>
                  <a:srgbClr val="FFFFFF"/>
                </a:solidFill>
                <a:latin typeface="Arial"/>
                <a:ea typeface="Arial"/>
                <a:cs typeface="Arial"/>
                <a:sym typeface="Arial"/>
              </a:defRPr>
            </a:lvl1pPr>
            <a:lvl2pPr marL="0" marR="0" lvl="1" indent="0" algn="l" rtl="0">
              <a:spcBef>
                <a:spcPts val="0"/>
              </a:spcBef>
              <a:buNone/>
              <a:defRPr sz="1400" b="1" i="0" u="none" strike="noStrike" cap="none">
                <a:solidFill>
                  <a:srgbClr val="FFFFFF"/>
                </a:solidFill>
                <a:latin typeface="Arial"/>
                <a:ea typeface="Arial"/>
                <a:cs typeface="Arial"/>
                <a:sym typeface="Arial"/>
              </a:defRPr>
            </a:lvl2pPr>
            <a:lvl3pPr marL="0" marR="0" lvl="2" indent="0" algn="l" rtl="0">
              <a:spcBef>
                <a:spcPts val="0"/>
              </a:spcBef>
              <a:buNone/>
              <a:defRPr sz="1400" b="1" i="0" u="none" strike="noStrike" cap="none">
                <a:solidFill>
                  <a:srgbClr val="FFFFFF"/>
                </a:solidFill>
                <a:latin typeface="Arial"/>
                <a:ea typeface="Arial"/>
                <a:cs typeface="Arial"/>
                <a:sym typeface="Arial"/>
              </a:defRPr>
            </a:lvl3pPr>
            <a:lvl4pPr marL="0" marR="0" lvl="3" indent="0" algn="l" rtl="0">
              <a:spcBef>
                <a:spcPts val="0"/>
              </a:spcBef>
              <a:buNone/>
              <a:defRPr sz="1400" b="1" i="0" u="none" strike="noStrike" cap="none">
                <a:solidFill>
                  <a:srgbClr val="FFFFFF"/>
                </a:solidFill>
                <a:latin typeface="Arial"/>
                <a:ea typeface="Arial"/>
                <a:cs typeface="Arial"/>
                <a:sym typeface="Arial"/>
              </a:defRPr>
            </a:lvl4pPr>
            <a:lvl5pPr marL="0" marR="0" lvl="4" indent="0" algn="l" rtl="0">
              <a:spcBef>
                <a:spcPts val="0"/>
              </a:spcBef>
              <a:buNone/>
              <a:defRPr sz="1400" b="1" i="0" u="none" strike="noStrike" cap="none">
                <a:solidFill>
                  <a:srgbClr val="FFFFFF"/>
                </a:solidFill>
                <a:latin typeface="Arial"/>
                <a:ea typeface="Arial"/>
                <a:cs typeface="Arial"/>
                <a:sym typeface="Arial"/>
              </a:defRPr>
            </a:lvl5pPr>
            <a:lvl6pPr marL="0" marR="0" lvl="5" indent="0" algn="l" rtl="0">
              <a:spcBef>
                <a:spcPts val="0"/>
              </a:spcBef>
              <a:buNone/>
              <a:defRPr sz="1400" b="1" i="0" u="none" strike="noStrike" cap="none">
                <a:solidFill>
                  <a:srgbClr val="FFFFFF"/>
                </a:solidFill>
                <a:latin typeface="Arial"/>
                <a:ea typeface="Arial"/>
                <a:cs typeface="Arial"/>
                <a:sym typeface="Arial"/>
              </a:defRPr>
            </a:lvl6pPr>
            <a:lvl7pPr marL="0" marR="0" lvl="6" indent="0" algn="l" rtl="0">
              <a:spcBef>
                <a:spcPts val="0"/>
              </a:spcBef>
              <a:buNone/>
              <a:defRPr sz="1400" b="1" i="0" u="none" strike="noStrike" cap="none">
                <a:solidFill>
                  <a:srgbClr val="FFFFFF"/>
                </a:solidFill>
                <a:latin typeface="Arial"/>
                <a:ea typeface="Arial"/>
                <a:cs typeface="Arial"/>
                <a:sym typeface="Arial"/>
              </a:defRPr>
            </a:lvl7pPr>
            <a:lvl8pPr marL="0" marR="0" lvl="7" indent="0" algn="l" rtl="0">
              <a:spcBef>
                <a:spcPts val="0"/>
              </a:spcBef>
              <a:buNone/>
              <a:defRPr sz="1400" b="1" i="0" u="none" strike="noStrike" cap="none">
                <a:solidFill>
                  <a:srgbClr val="FFFFFF"/>
                </a:solidFill>
                <a:latin typeface="Arial"/>
                <a:ea typeface="Arial"/>
                <a:cs typeface="Arial"/>
                <a:sym typeface="Arial"/>
              </a:defRPr>
            </a:lvl8pPr>
            <a:lvl9pPr marL="0" marR="0" lvl="8" indent="0" algn="l" rtl="0">
              <a:spcBef>
                <a:spcPts val="0"/>
              </a:spcBef>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grpSp>
        <p:nvGrpSpPr>
          <p:cNvPr id="15" name="Google Shape;15;p1"/>
          <p:cNvGrpSpPr/>
          <p:nvPr/>
        </p:nvGrpSpPr>
        <p:grpSpPr>
          <a:xfrm>
            <a:off x="0" y="6477000"/>
            <a:ext cx="12192000" cy="381000"/>
            <a:chOff x="0" y="6477000"/>
            <a:chExt cx="12192000" cy="381000"/>
          </a:xfrm>
        </p:grpSpPr>
        <p:sp>
          <p:nvSpPr>
            <p:cNvPr id="16" name="Google Shape;16;p1"/>
            <p:cNvSpPr txBox="1"/>
            <p:nvPr/>
          </p:nvSpPr>
          <p:spPr>
            <a:xfrm>
              <a:off x="0" y="6488668"/>
              <a:ext cx="12192000" cy="369332"/>
            </a:xfrm>
            <a:prstGeom prst="rect">
              <a:avLst/>
            </a:prstGeom>
            <a:solidFill>
              <a:srgbClr val="538CD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txBox="1"/>
            <p:nvPr/>
          </p:nvSpPr>
          <p:spPr>
            <a:xfrm>
              <a:off x="685800" y="6477000"/>
              <a:ext cx="112014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a:solidFill>
                    <a:schemeClr val="dk1"/>
                  </a:solidFill>
                  <a:latin typeface="Bell MT"/>
                  <a:ea typeface="Bell MT"/>
                  <a:cs typeface="Bell MT"/>
                  <a:sym typeface="Bell MT"/>
                </a:rPr>
                <a:t>Department of Computer Science and Engineering, Canara Engineering College, Benjanapadavu</a:t>
              </a:r>
              <a:endParaRPr sz="1800" b="0">
                <a:solidFill>
                  <a:schemeClr val="dk1"/>
                </a:solidFill>
                <a:latin typeface="Bell MT"/>
                <a:ea typeface="Bell MT"/>
                <a:cs typeface="Bell MT"/>
                <a:sym typeface="Bell MT"/>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spd="slow" p14:dur="90000" advTm="9358"/>
    </mc:Choice>
    <mc:Fallback>
      <p:transition spd="slow" advTm="9358"/>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vfast.org/journals/index.php/VTSE/article/view/35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p:nvPr/>
        </p:nvSpPr>
        <p:spPr>
          <a:xfrm>
            <a:off x="1905000" y="1244430"/>
            <a:ext cx="78486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1" u="sng" dirty="0">
                <a:solidFill>
                  <a:schemeClr val="dk1"/>
                </a:solidFill>
                <a:latin typeface="Cambria"/>
                <a:ea typeface="Cambria"/>
                <a:cs typeface="EB Garamond"/>
                <a:sym typeface="Cambria"/>
              </a:rPr>
              <a:t>PHASE-1 SYNOPSIS REVIEW PRESENTATION</a:t>
            </a:r>
            <a:endParaRPr sz="2600" b="1" u="sng" dirty="0">
              <a:solidFill>
                <a:schemeClr val="dk1"/>
              </a:solidFill>
              <a:latin typeface="EB Garamond"/>
              <a:ea typeface="EB Garamond"/>
              <a:cs typeface="EB Garamond"/>
              <a:sym typeface="EB Garamond"/>
            </a:endParaRPr>
          </a:p>
        </p:txBody>
      </p:sp>
      <p:sp>
        <p:nvSpPr>
          <p:cNvPr id="81" name="Google Shape;81;p13"/>
          <p:cNvSpPr txBox="1"/>
          <p:nvPr/>
        </p:nvSpPr>
        <p:spPr>
          <a:xfrm>
            <a:off x="1600200" y="2079333"/>
            <a:ext cx="83058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70C0"/>
                </a:solidFill>
                <a:latin typeface="Constantia"/>
                <a:ea typeface="Constantia"/>
                <a:cs typeface="Constantia"/>
                <a:sym typeface="Constantia"/>
              </a:rPr>
              <a:t>EMPLOYEE TRACKER</a:t>
            </a:r>
            <a:endParaRPr sz="2800">
              <a:solidFill>
                <a:srgbClr val="0070C0"/>
              </a:solidFill>
              <a:latin typeface="Constantia"/>
              <a:ea typeface="Constantia"/>
              <a:cs typeface="Constantia"/>
              <a:sym typeface="Constantia"/>
            </a:endParaRPr>
          </a:p>
        </p:txBody>
      </p:sp>
      <p:sp>
        <p:nvSpPr>
          <p:cNvPr id="82" name="Google Shape;82;p13"/>
          <p:cNvSpPr txBox="1"/>
          <p:nvPr/>
        </p:nvSpPr>
        <p:spPr>
          <a:xfrm>
            <a:off x="685800" y="3960677"/>
            <a:ext cx="4648200" cy="2031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dirty="0">
                <a:solidFill>
                  <a:srgbClr val="0070C0"/>
                </a:solidFill>
                <a:latin typeface="Times New Roman"/>
                <a:ea typeface="Times New Roman"/>
                <a:cs typeface="Times New Roman"/>
                <a:sym typeface="Times New Roman"/>
              </a:rPr>
              <a:t>Submitted By :</a:t>
            </a:r>
            <a:endParaRPr dirty="0"/>
          </a:p>
          <a:p>
            <a:pPr marL="0" marR="0" lvl="0" indent="0" algn="ctr" rtl="0">
              <a:spcBef>
                <a:spcPts val="0"/>
              </a:spcBef>
              <a:spcAft>
                <a:spcPts val="0"/>
              </a:spcAft>
              <a:buNone/>
            </a:pPr>
            <a:endParaRPr sz="1800" b="1" u="sng" dirty="0">
              <a:solidFill>
                <a:srgbClr val="0070C0"/>
              </a:solidFill>
              <a:latin typeface="Times New Roman"/>
              <a:ea typeface="Times New Roman"/>
              <a:cs typeface="Times New Roman"/>
              <a:sym typeface="Times New Roman"/>
            </a:endParaRPr>
          </a:p>
          <a:p>
            <a:pPr marL="0" marR="0" lvl="0" indent="0" rtl="0">
              <a:spcBef>
                <a:spcPts val="0"/>
              </a:spcBef>
              <a:spcAft>
                <a:spcPts val="0"/>
              </a:spcAft>
              <a:buNone/>
            </a:pPr>
            <a:r>
              <a:rPr lang="en-US" sz="1800" b="1" dirty="0">
                <a:solidFill>
                  <a:schemeClr val="dk1"/>
                </a:solidFill>
                <a:latin typeface="Times New Roman"/>
                <a:ea typeface="Times New Roman"/>
                <a:cs typeface="Times New Roman"/>
                <a:sym typeface="Times New Roman"/>
              </a:rPr>
              <a:t>Harsh Thadeshwar              4CB20CS035</a:t>
            </a:r>
            <a:endParaRPr dirty="0"/>
          </a:p>
          <a:p>
            <a:pPr marL="0" marR="0" lvl="0" indent="0" rtl="0">
              <a:spcBef>
                <a:spcPts val="0"/>
              </a:spcBef>
              <a:spcAft>
                <a:spcPts val="0"/>
              </a:spcAft>
              <a:buNone/>
            </a:pPr>
            <a:r>
              <a:rPr lang="en-US" sz="1800" b="1" dirty="0">
                <a:solidFill>
                  <a:schemeClr val="dk1"/>
                </a:solidFill>
                <a:latin typeface="Times New Roman"/>
                <a:ea typeface="Times New Roman"/>
                <a:cs typeface="Times New Roman"/>
                <a:sym typeface="Times New Roman"/>
              </a:rPr>
              <a:t>Abhay Kamath                     4CB20CS003</a:t>
            </a:r>
            <a:endParaRPr dirty="0"/>
          </a:p>
          <a:p>
            <a:pPr marL="0" marR="0" lvl="0" indent="0" rtl="0">
              <a:spcBef>
                <a:spcPts val="0"/>
              </a:spcBef>
              <a:spcAft>
                <a:spcPts val="0"/>
              </a:spcAft>
              <a:buNone/>
            </a:pPr>
            <a:r>
              <a:rPr lang="en-US" sz="1800" b="1" dirty="0">
                <a:solidFill>
                  <a:schemeClr val="dk1"/>
                </a:solidFill>
                <a:latin typeface="Times New Roman"/>
                <a:ea typeface="Times New Roman"/>
                <a:cs typeface="Times New Roman"/>
                <a:sym typeface="Times New Roman"/>
              </a:rPr>
              <a:t>Anusha G Shanbhag            4CB20CS015</a:t>
            </a:r>
            <a:endParaRPr lang="en-US" dirty="0">
              <a:ea typeface="Times New Roman"/>
            </a:endParaRPr>
          </a:p>
          <a:p>
            <a:pPr marL="0" marR="0" lvl="0" indent="0" rtl="0">
              <a:spcBef>
                <a:spcPts val="0"/>
              </a:spcBef>
              <a:spcAft>
                <a:spcPts val="0"/>
              </a:spcAft>
              <a:buNone/>
            </a:pPr>
            <a:r>
              <a:rPr lang="en-US" sz="1800" b="1" dirty="0">
                <a:solidFill>
                  <a:schemeClr val="dk1"/>
                </a:solidFill>
                <a:latin typeface="Times New Roman"/>
                <a:ea typeface="Times New Roman"/>
                <a:cs typeface="Times New Roman"/>
                <a:sym typeface="Times New Roman"/>
              </a:rPr>
              <a:t>Karthik Prabhu                    4CB20CS042</a:t>
            </a:r>
            <a:endParaRPr sz="1800" b="1" dirty="0">
              <a:solidFill>
                <a:schemeClr val="dk1"/>
              </a:solidFill>
              <a:latin typeface="Times New Roman"/>
              <a:ea typeface="Times New Roman"/>
              <a:cs typeface="Times New Roman"/>
              <a:sym typeface="Times New Roman"/>
            </a:endParaRPr>
          </a:p>
          <a:p>
            <a:pPr marL="0" marR="0" lvl="0" indent="0" rtl="0">
              <a:spcBef>
                <a:spcPts val="0"/>
              </a:spcBef>
              <a:spcAft>
                <a:spcPts val="0"/>
              </a:spcAft>
              <a:buNone/>
            </a:pPr>
            <a:r>
              <a:rPr lang="en-US" sz="1800" b="1" dirty="0">
                <a:solidFill>
                  <a:schemeClr val="dk1"/>
                </a:solidFill>
                <a:latin typeface="Times New Roman"/>
                <a:ea typeface="Times New Roman"/>
                <a:cs typeface="Times New Roman"/>
                <a:sym typeface="Times New Roman"/>
              </a:rPr>
              <a:t>  </a:t>
            </a:r>
            <a:endParaRPr dirty="0"/>
          </a:p>
        </p:txBody>
      </p:sp>
      <p:sp>
        <p:nvSpPr>
          <p:cNvPr id="83" name="Google Shape;83;p13"/>
          <p:cNvSpPr txBox="1"/>
          <p:nvPr/>
        </p:nvSpPr>
        <p:spPr>
          <a:xfrm>
            <a:off x="6477000" y="3912275"/>
            <a:ext cx="38100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dirty="0">
                <a:solidFill>
                  <a:srgbClr val="0070C0"/>
                </a:solidFill>
                <a:latin typeface="Times New Roman"/>
                <a:ea typeface="Times New Roman"/>
                <a:cs typeface="Times New Roman"/>
                <a:sym typeface="Times New Roman"/>
              </a:rPr>
              <a:t>Under the guidance of : </a:t>
            </a:r>
            <a:endParaRPr dirty="0"/>
          </a:p>
          <a:p>
            <a:pPr marL="0" marR="0" lvl="0" indent="0" algn="ctr" rtl="0">
              <a:spcBef>
                <a:spcPts val="0"/>
              </a:spcBef>
              <a:spcAft>
                <a:spcPts val="0"/>
              </a:spcAft>
              <a:buNone/>
            </a:pPr>
            <a:endParaRPr sz="1800" b="1" u="sng" dirty="0">
              <a:solidFill>
                <a:srgbClr val="0070C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 Mr. Alok Ranjan</a:t>
            </a:r>
            <a:endParaRPr dirty="0"/>
          </a:p>
        </p:txBody>
      </p:sp>
    </p:spTree>
  </p:cSld>
  <p:clrMapOvr>
    <a:masterClrMapping/>
  </p:clrMapOvr>
  <mc:AlternateContent xmlns:mc="http://schemas.openxmlformats.org/markup-compatibility/2006">
    <mc:Choice xmlns:p14="http://schemas.microsoft.com/office/powerpoint/2010/main" Requires="p14">
      <p:transition spd="slow" p14:dur="90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509975" y="490700"/>
            <a:ext cx="109728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Objectives</a:t>
            </a:r>
            <a:endParaRPr/>
          </a:p>
        </p:txBody>
      </p:sp>
      <p:sp>
        <p:nvSpPr>
          <p:cNvPr id="152" name="Google Shape;152;p23"/>
          <p:cNvSpPr txBox="1">
            <a:spLocks noGrp="1"/>
          </p:cNvSpPr>
          <p:nvPr>
            <p:ph type="body" idx="1"/>
          </p:nvPr>
        </p:nvSpPr>
        <p:spPr>
          <a:xfrm>
            <a:off x="609600" y="1481300"/>
            <a:ext cx="10972800" cy="4876800"/>
          </a:xfrm>
          <a:prstGeom prst="rect">
            <a:avLst/>
          </a:prstGeom>
          <a:noFill/>
          <a:ln>
            <a:noFill/>
          </a:ln>
        </p:spPr>
        <p:txBody>
          <a:bodyPr spcFirstLastPara="1" wrap="square" lIns="91425" tIns="45700" rIns="91425" bIns="45700" anchor="t" anchorCtr="0">
            <a:normAutofit/>
          </a:bodyPr>
          <a:lstStyle/>
          <a:p>
            <a:pPr marL="182880" lvl="0" indent="-212725" algn="l" rtl="0">
              <a:lnSpc>
                <a:spcPct val="150000"/>
              </a:lnSpc>
              <a:spcBef>
                <a:spcPts val="1500"/>
              </a:spcBef>
              <a:spcAft>
                <a:spcPts val="0"/>
              </a:spcAft>
              <a:buClr>
                <a:schemeClr val="dk1"/>
              </a:buClr>
              <a:buSzPts val="2000"/>
              <a:buFont typeface="Roboto"/>
              <a:buChar char="•"/>
            </a:pPr>
            <a:r>
              <a:rPr lang="en-US" sz="2000" dirty="0">
                <a:highlight>
                  <a:srgbClr val="F7F7F8"/>
                </a:highlight>
                <a:latin typeface="Roboto"/>
                <a:ea typeface="Roboto"/>
                <a:cs typeface="Roboto"/>
                <a:sym typeface="Roboto"/>
              </a:rPr>
              <a:t>Enhance Workforce Management.</a:t>
            </a:r>
            <a:endParaRPr sz="2000" dirty="0">
              <a:highlight>
                <a:srgbClr val="F7F7F8"/>
              </a:highlight>
              <a:latin typeface="Roboto"/>
              <a:ea typeface="Roboto"/>
              <a:cs typeface="Roboto"/>
              <a:sym typeface="Roboto"/>
            </a:endParaRPr>
          </a:p>
          <a:p>
            <a:pPr marL="182880" lvl="0" indent="-212725" algn="l" rtl="0">
              <a:lnSpc>
                <a:spcPct val="150000"/>
              </a:lnSpc>
              <a:spcBef>
                <a:spcPts val="0"/>
              </a:spcBef>
              <a:spcAft>
                <a:spcPts val="0"/>
              </a:spcAft>
              <a:buClr>
                <a:schemeClr val="dk1"/>
              </a:buClr>
              <a:buSzPts val="2000"/>
              <a:buFont typeface="Roboto"/>
              <a:buChar char="•"/>
            </a:pPr>
            <a:r>
              <a:rPr lang="en-US" sz="2000" dirty="0">
                <a:highlight>
                  <a:srgbClr val="F7F7F8"/>
                </a:highlight>
                <a:latin typeface="Roboto"/>
                <a:ea typeface="Roboto"/>
                <a:cs typeface="Roboto"/>
                <a:sym typeface="Roboto"/>
              </a:rPr>
              <a:t>Increase Productivity.</a:t>
            </a:r>
            <a:endParaRPr sz="2000" dirty="0">
              <a:highlight>
                <a:srgbClr val="F7F7F8"/>
              </a:highlight>
              <a:latin typeface="Roboto"/>
              <a:ea typeface="Roboto"/>
              <a:cs typeface="Roboto"/>
              <a:sym typeface="Roboto"/>
            </a:endParaRPr>
          </a:p>
          <a:p>
            <a:pPr marL="182880" lvl="0" indent="-212725" algn="l" rtl="0">
              <a:lnSpc>
                <a:spcPct val="150000"/>
              </a:lnSpc>
              <a:spcBef>
                <a:spcPts val="0"/>
              </a:spcBef>
              <a:spcAft>
                <a:spcPts val="0"/>
              </a:spcAft>
              <a:buClr>
                <a:schemeClr val="dk1"/>
              </a:buClr>
              <a:buSzPts val="2000"/>
              <a:buFont typeface="Roboto"/>
              <a:buChar char="•"/>
            </a:pPr>
            <a:r>
              <a:rPr lang="en-US" sz="2000" dirty="0">
                <a:highlight>
                  <a:srgbClr val="F7F7F8"/>
                </a:highlight>
                <a:latin typeface="Roboto"/>
                <a:ea typeface="Roboto"/>
                <a:cs typeface="Roboto"/>
                <a:sym typeface="Roboto"/>
              </a:rPr>
              <a:t>Cost Control.</a:t>
            </a:r>
            <a:endParaRPr sz="2000" dirty="0">
              <a:highlight>
                <a:srgbClr val="F7F7F8"/>
              </a:highlight>
              <a:latin typeface="Roboto"/>
              <a:ea typeface="Roboto"/>
              <a:cs typeface="Roboto"/>
              <a:sym typeface="Roboto"/>
            </a:endParaRPr>
          </a:p>
          <a:p>
            <a:pPr marL="182880" lvl="0" indent="-212725" algn="l" rtl="0">
              <a:lnSpc>
                <a:spcPct val="150000"/>
              </a:lnSpc>
              <a:spcBef>
                <a:spcPts val="0"/>
              </a:spcBef>
              <a:spcAft>
                <a:spcPts val="0"/>
              </a:spcAft>
              <a:buClr>
                <a:schemeClr val="dk1"/>
              </a:buClr>
              <a:buSzPts val="2000"/>
              <a:buFont typeface="Roboto"/>
              <a:buChar char="•"/>
            </a:pPr>
            <a:r>
              <a:rPr lang="en-US" sz="2000" dirty="0">
                <a:highlight>
                  <a:srgbClr val="F7F7F8"/>
                </a:highlight>
                <a:latin typeface="Roboto"/>
                <a:ea typeface="Roboto"/>
                <a:cs typeface="Roboto"/>
                <a:sym typeface="Roboto"/>
              </a:rPr>
              <a:t>Feedback and Training.</a:t>
            </a:r>
            <a:endParaRPr sz="2000" dirty="0">
              <a:highlight>
                <a:srgbClr val="F7F7F8"/>
              </a:highlight>
              <a:latin typeface="Roboto"/>
              <a:ea typeface="Roboto"/>
              <a:cs typeface="Roboto"/>
              <a:sym typeface="Roboto"/>
            </a:endParaRPr>
          </a:p>
          <a:p>
            <a:pPr marL="182880" lvl="0" indent="-212725" algn="l" rtl="0">
              <a:lnSpc>
                <a:spcPct val="150000"/>
              </a:lnSpc>
              <a:spcBef>
                <a:spcPts val="0"/>
              </a:spcBef>
              <a:spcAft>
                <a:spcPts val="0"/>
              </a:spcAft>
              <a:buClr>
                <a:schemeClr val="dk1"/>
              </a:buClr>
              <a:buSzPts val="2000"/>
              <a:buFont typeface="Roboto"/>
              <a:buChar char="•"/>
            </a:pPr>
            <a:r>
              <a:rPr lang="en-US" sz="2000" dirty="0">
                <a:highlight>
                  <a:srgbClr val="F7F7F8"/>
                </a:highlight>
                <a:latin typeface="Roboto"/>
                <a:ea typeface="Roboto"/>
                <a:cs typeface="Roboto"/>
                <a:sym typeface="Roboto"/>
              </a:rPr>
              <a:t>Data-Driven Decision Making.</a:t>
            </a:r>
            <a:endParaRPr sz="3200" dirty="0"/>
          </a:p>
        </p:txBody>
      </p:sp>
      <p:sp>
        <p:nvSpPr>
          <p:cNvPr id="153" name="Google Shape;153;p23"/>
          <p:cNvSpPr txBox="1">
            <a:spLocks noGrp="1"/>
          </p:cNvSpPr>
          <p:nvPr>
            <p:ph type="sldNum" idx="12"/>
          </p:nvPr>
        </p:nvSpPr>
        <p:spPr>
          <a:xfrm>
            <a:off x="11582400" y="13447"/>
            <a:ext cx="6096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538900" y="342625"/>
            <a:ext cx="109728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Methodology</a:t>
            </a:r>
            <a:endParaRPr/>
          </a:p>
        </p:txBody>
      </p:sp>
      <p:sp>
        <p:nvSpPr>
          <p:cNvPr id="159" name="Google Shape;159;p24"/>
          <p:cNvSpPr txBox="1">
            <a:spLocks noGrp="1"/>
          </p:cNvSpPr>
          <p:nvPr>
            <p:ph type="body" idx="1"/>
          </p:nvPr>
        </p:nvSpPr>
        <p:spPr>
          <a:xfrm>
            <a:off x="538900" y="1212995"/>
            <a:ext cx="10972800" cy="4887600"/>
          </a:xfrm>
          <a:prstGeom prst="rect">
            <a:avLst/>
          </a:prstGeom>
          <a:noFill/>
          <a:ln>
            <a:noFill/>
          </a:ln>
        </p:spPr>
        <p:txBody>
          <a:bodyPr spcFirstLastPara="1" wrap="square" lIns="91425" tIns="45700" rIns="91425" bIns="45700" anchor="t" anchorCtr="0">
            <a:normAutofit/>
          </a:bodyPr>
          <a:lstStyle/>
          <a:p>
            <a:pPr marL="0" lvl="0" indent="0" algn="l" rtl="0">
              <a:spcBef>
                <a:spcPts val="1500"/>
              </a:spcBef>
              <a:spcAft>
                <a:spcPts val="0"/>
              </a:spcAft>
              <a:buNone/>
            </a:pPr>
            <a:endParaRPr sz="1800" dirty="0">
              <a:highlight>
                <a:srgbClr val="F7F7F8"/>
              </a:highlight>
              <a:latin typeface="Roboto"/>
              <a:ea typeface="Roboto"/>
              <a:cs typeface="Roboto"/>
              <a:sym typeface="Roboto"/>
            </a:endParaRPr>
          </a:p>
        </p:txBody>
      </p:sp>
      <p:sp>
        <p:nvSpPr>
          <p:cNvPr id="160" name="Google Shape;160;p24"/>
          <p:cNvSpPr txBox="1">
            <a:spLocks noGrp="1"/>
          </p:cNvSpPr>
          <p:nvPr>
            <p:ph type="sldNum" idx="12"/>
          </p:nvPr>
        </p:nvSpPr>
        <p:spPr>
          <a:xfrm>
            <a:off x="11582400" y="13447"/>
            <a:ext cx="6096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0A4D5A67-A21C-195D-93D4-D733A2AD7968}"/>
              </a:ext>
            </a:extLst>
          </p:cNvPr>
          <p:cNvPicPr>
            <a:picLocks noChangeAspect="1"/>
          </p:cNvPicPr>
          <p:nvPr/>
        </p:nvPicPr>
        <p:blipFill>
          <a:blip r:embed="rId4"/>
          <a:stretch>
            <a:fillRect/>
          </a:stretch>
        </p:blipFill>
        <p:spPr>
          <a:xfrm>
            <a:off x="188536" y="1212995"/>
            <a:ext cx="11736371" cy="530238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1017-05B0-64E1-9984-4513D7034730}"/>
              </a:ext>
            </a:extLst>
          </p:cNvPr>
          <p:cNvSpPr>
            <a:spLocks noGrp="1"/>
          </p:cNvSpPr>
          <p:nvPr>
            <p:ph type="title"/>
          </p:nvPr>
        </p:nvSpPr>
        <p:spPr>
          <a:xfrm>
            <a:off x="609600" y="533400"/>
            <a:ext cx="10693138" cy="541256"/>
          </a:xfrm>
        </p:spPr>
        <p:txBody>
          <a:bodyPr>
            <a:normAutofit/>
          </a:bodyPr>
          <a:lstStyle/>
          <a:p>
            <a:r>
              <a:rPr lang="en-IN" sz="2000" dirty="0"/>
              <a:t>Step1:Where are Employees at any given time?</a:t>
            </a:r>
          </a:p>
        </p:txBody>
      </p:sp>
      <p:sp>
        <p:nvSpPr>
          <p:cNvPr id="3" name="Text Placeholder 2">
            <a:extLst>
              <a:ext uri="{FF2B5EF4-FFF2-40B4-BE49-F238E27FC236}">
                <a16:creationId xmlns:a16="http://schemas.microsoft.com/office/drawing/2014/main" id="{5D0F6CA4-FE44-F4C6-28A8-96C64116E1FF}"/>
              </a:ext>
            </a:extLst>
          </p:cNvPr>
          <p:cNvSpPr>
            <a:spLocks noGrp="1"/>
          </p:cNvSpPr>
          <p:nvPr>
            <p:ph type="body" idx="1"/>
          </p:nvPr>
        </p:nvSpPr>
        <p:spPr>
          <a:xfrm>
            <a:off x="235670" y="970962"/>
            <a:ext cx="11745797" cy="5439266"/>
          </a:xfrm>
        </p:spPr>
        <p:txBody>
          <a:bodyPr/>
          <a:lstStyle/>
          <a:p>
            <a:pPr marL="131445" indent="0">
              <a:buNone/>
            </a:pPr>
            <a:endParaRPr lang="en-IN" dirty="0"/>
          </a:p>
        </p:txBody>
      </p:sp>
      <p:sp>
        <p:nvSpPr>
          <p:cNvPr id="4" name="Slide Number Placeholder 3">
            <a:extLst>
              <a:ext uri="{FF2B5EF4-FFF2-40B4-BE49-F238E27FC236}">
                <a16:creationId xmlns:a16="http://schemas.microsoft.com/office/drawing/2014/main" id="{F3F278C2-5F0F-890A-71EF-7CA24E6C75F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p>
        </p:txBody>
      </p:sp>
      <p:pic>
        <p:nvPicPr>
          <p:cNvPr id="8" name="Picture 7">
            <a:extLst>
              <a:ext uri="{FF2B5EF4-FFF2-40B4-BE49-F238E27FC236}">
                <a16:creationId xmlns:a16="http://schemas.microsoft.com/office/drawing/2014/main" id="{C81B4D84-ACFE-50FC-7417-9EC50C9C4B7D}"/>
              </a:ext>
            </a:extLst>
          </p:cNvPr>
          <p:cNvPicPr>
            <a:picLocks noChangeAspect="1"/>
          </p:cNvPicPr>
          <p:nvPr/>
        </p:nvPicPr>
        <p:blipFill>
          <a:blip r:embed="rId2"/>
          <a:stretch>
            <a:fillRect/>
          </a:stretch>
        </p:blipFill>
        <p:spPr>
          <a:xfrm>
            <a:off x="6408656" y="1293288"/>
            <a:ext cx="5346569" cy="4593750"/>
          </a:xfrm>
          <a:prstGeom prst="rect">
            <a:avLst/>
          </a:prstGeom>
        </p:spPr>
      </p:pic>
      <p:pic>
        <p:nvPicPr>
          <p:cNvPr id="10" name="Picture 9">
            <a:extLst>
              <a:ext uri="{FF2B5EF4-FFF2-40B4-BE49-F238E27FC236}">
                <a16:creationId xmlns:a16="http://schemas.microsoft.com/office/drawing/2014/main" id="{4D6DF1C1-0AF7-8DD2-E190-730F889CCEBB}"/>
              </a:ext>
            </a:extLst>
          </p:cNvPr>
          <p:cNvPicPr>
            <a:picLocks noChangeAspect="1"/>
          </p:cNvPicPr>
          <p:nvPr/>
        </p:nvPicPr>
        <p:blipFill>
          <a:blip r:embed="rId3"/>
          <a:stretch>
            <a:fillRect/>
          </a:stretch>
        </p:blipFill>
        <p:spPr>
          <a:xfrm>
            <a:off x="406531" y="1098861"/>
            <a:ext cx="5346569" cy="4660278"/>
          </a:xfrm>
          <a:prstGeom prst="rect">
            <a:avLst/>
          </a:prstGeom>
        </p:spPr>
      </p:pic>
    </p:spTree>
    <p:extLst>
      <p:ext uri="{BB962C8B-B14F-4D97-AF65-F5344CB8AC3E}">
        <p14:creationId xmlns:p14="http://schemas.microsoft.com/office/powerpoint/2010/main" val="1955376150"/>
      </p:ext>
    </p:extLst>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651E-E12C-0F54-5247-524D5B66BA01}"/>
              </a:ext>
            </a:extLst>
          </p:cNvPr>
          <p:cNvSpPr>
            <a:spLocks noGrp="1"/>
          </p:cNvSpPr>
          <p:nvPr>
            <p:ph type="title"/>
          </p:nvPr>
        </p:nvSpPr>
        <p:spPr>
          <a:xfrm>
            <a:off x="452487" y="533400"/>
            <a:ext cx="11129913" cy="673231"/>
          </a:xfrm>
        </p:spPr>
        <p:txBody>
          <a:bodyPr>
            <a:normAutofit/>
          </a:bodyPr>
          <a:lstStyle/>
          <a:p>
            <a:r>
              <a:rPr lang="en-IN" sz="2000" dirty="0"/>
              <a:t>Step2:Getting real-time updates from database</a:t>
            </a:r>
          </a:p>
        </p:txBody>
      </p:sp>
      <p:sp>
        <p:nvSpPr>
          <p:cNvPr id="3" name="Text Placeholder 2">
            <a:extLst>
              <a:ext uri="{FF2B5EF4-FFF2-40B4-BE49-F238E27FC236}">
                <a16:creationId xmlns:a16="http://schemas.microsoft.com/office/drawing/2014/main" id="{503F30C9-CAA6-F52C-7482-FA44C9BC7B1F}"/>
              </a:ext>
            </a:extLst>
          </p:cNvPr>
          <p:cNvSpPr>
            <a:spLocks noGrp="1"/>
          </p:cNvSpPr>
          <p:nvPr>
            <p:ph type="body" idx="1"/>
          </p:nvPr>
        </p:nvSpPr>
        <p:spPr>
          <a:xfrm>
            <a:off x="452487" y="1093509"/>
            <a:ext cx="11129913" cy="5231091"/>
          </a:xfrm>
        </p:spPr>
        <p:txBody>
          <a:bodyPr/>
          <a:lstStyle/>
          <a:p>
            <a:endParaRPr lang="en-IN" dirty="0"/>
          </a:p>
        </p:txBody>
      </p:sp>
      <p:sp>
        <p:nvSpPr>
          <p:cNvPr id="4" name="Slide Number Placeholder 3">
            <a:extLst>
              <a:ext uri="{FF2B5EF4-FFF2-40B4-BE49-F238E27FC236}">
                <a16:creationId xmlns:a16="http://schemas.microsoft.com/office/drawing/2014/main" id="{FCAF111F-73D6-0703-08DD-5AE3091CA1E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13</a:t>
            </a:fld>
            <a:endParaRPr lang="en-US"/>
          </a:p>
        </p:txBody>
      </p:sp>
      <p:pic>
        <p:nvPicPr>
          <p:cNvPr id="6" name="Picture 5">
            <a:extLst>
              <a:ext uri="{FF2B5EF4-FFF2-40B4-BE49-F238E27FC236}">
                <a16:creationId xmlns:a16="http://schemas.microsoft.com/office/drawing/2014/main" id="{C4DD8895-6962-D32D-A5DF-A4BE5206BEB8}"/>
              </a:ext>
            </a:extLst>
          </p:cNvPr>
          <p:cNvPicPr>
            <a:picLocks noChangeAspect="1"/>
          </p:cNvPicPr>
          <p:nvPr/>
        </p:nvPicPr>
        <p:blipFill>
          <a:blip r:embed="rId2"/>
          <a:stretch>
            <a:fillRect/>
          </a:stretch>
        </p:blipFill>
        <p:spPr>
          <a:xfrm>
            <a:off x="609600" y="1206631"/>
            <a:ext cx="10287000" cy="4911365"/>
          </a:xfrm>
          <a:prstGeom prst="rect">
            <a:avLst/>
          </a:prstGeom>
        </p:spPr>
      </p:pic>
    </p:spTree>
    <p:extLst>
      <p:ext uri="{BB962C8B-B14F-4D97-AF65-F5344CB8AC3E}">
        <p14:creationId xmlns:p14="http://schemas.microsoft.com/office/powerpoint/2010/main" val="4270252517"/>
      </p:ext>
    </p:extLst>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3844-5749-600B-98B2-2927FDC98650}"/>
              </a:ext>
            </a:extLst>
          </p:cNvPr>
          <p:cNvSpPr>
            <a:spLocks noGrp="1"/>
          </p:cNvSpPr>
          <p:nvPr>
            <p:ph type="title"/>
          </p:nvPr>
        </p:nvSpPr>
        <p:spPr>
          <a:xfrm>
            <a:off x="609600" y="533400"/>
            <a:ext cx="10972800" cy="701511"/>
          </a:xfrm>
        </p:spPr>
        <p:txBody>
          <a:bodyPr>
            <a:normAutofit/>
          </a:bodyPr>
          <a:lstStyle/>
          <a:p>
            <a:r>
              <a:rPr lang="en-IN" sz="2000" dirty="0"/>
              <a:t>Step3:Displaying Employee Location.   Target Location: RED Current Location:YELLOW</a:t>
            </a:r>
          </a:p>
        </p:txBody>
      </p:sp>
      <p:sp>
        <p:nvSpPr>
          <p:cNvPr id="3" name="Text Placeholder 2">
            <a:extLst>
              <a:ext uri="{FF2B5EF4-FFF2-40B4-BE49-F238E27FC236}">
                <a16:creationId xmlns:a16="http://schemas.microsoft.com/office/drawing/2014/main" id="{A787E834-BFA1-ED8C-B4B2-B503597AD0F0}"/>
              </a:ext>
            </a:extLst>
          </p:cNvPr>
          <p:cNvSpPr>
            <a:spLocks noGrp="1"/>
          </p:cNvSpPr>
          <p:nvPr>
            <p:ph type="body" idx="1"/>
          </p:nvPr>
        </p:nvSpPr>
        <p:spPr>
          <a:xfrm>
            <a:off x="414779" y="1102936"/>
            <a:ext cx="11167621" cy="5374064"/>
          </a:xfrm>
        </p:spPr>
        <p:txBody>
          <a:bodyPr/>
          <a:lstStyle/>
          <a:p>
            <a:pPr marL="131445" indent="0">
              <a:buNone/>
            </a:pPr>
            <a:r>
              <a:rPr lang="en-IN" dirty="0"/>
              <a:t>&gt;</a:t>
            </a:r>
          </a:p>
        </p:txBody>
      </p:sp>
      <p:sp>
        <p:nvSpPr>
          <p:cNvPr id="4" name="Slide Number Placeholder 3">
            <a:extLst>
              <a:ext uri="{FF2B5EF4-FFF2-40B4-BE49-F238E27FC236}">
                <a16:creationId xmlns:a16="http://schemas.microsoft.com/office/drawing/2014/main" id="{35AF1AF4-3826-5A5C-648A-A7660005051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14</a:t>
            </a:fld>
            <a:endParaRPr lang="en-US"/>
          </a:p>
        </p:txBody>
      </p:sp>
      <p:pic>
        <p:nvPicPr>
          <p:cNvPr id="6" name="Picture 5">
            <a:extLst>
              <a:ext uri="{FF2B5EF4-FFF2-40B4-BE49-F238E27FC236}">
                <a16:creationId xmlns:a16="http://schemas.microsoft.com/office/drawing/2014/main" id="{7C539B78-6508-082B-F599-51422605DDFD}"/>
              </a:ext>
            </a:extLst>
          </p:cNvPr>
          <p:cNvPicPr>
            <a:picLocks noChangeAspect="1"/>
          </p:cNvPicPr>
          <p:nvPr/>
        </p:nvPicPr>
        <p:blipFill>
          <a:blip r:embed="rId2"/>
          <a:stretch>
            <a:fillRect/>
          </a:stretch>
        </p:blipFill>
        <p:spPr>
          <a:xfrm>
            <a:off x="3167406" y="1102936"/>
            <a:ext cx="4958499" cy="5307291"/>
          </a:xfrm>
          <a:prstGeom prst="rect">
            <a:avLst/>
          </a:prstGeom>
        </p:spPr>
      </p:pic>
    </p:spTree>
    <p:extLst>
      <p:ext uri="{BB962C8B-B14F-4D97-AF65-F5344CB8AC3E}">
        <p14:creationId xmlns:p14="http://schemas.microsoft.com/office/powerpoint/2010/main" val="3494013283"/>
      </p:ext>
    </p:extLst>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3C7F-3C6A-314E-C032-5BA0223DE88B}"/>
              </a:ext>
            </a:extLst>
          </p:cNvPr>
          <p:cNvSpPr>
            <a:spLocks noGrp="1"/>
          </p:cNvSpPr>
          <p:nvPr>
            <p:ph type="title"/>
          </p:nvPr>
        </p:nvSpPr>
        <p:spPr>
          <a:xfrm>
            <a:off x="609600" y="533400"/>
            <a:ext cx="10972800" cy="729792"/>
          </a:xfrm>
        </p:spPr>
        <p:txBody>
          <a:bodyPr>
            <a:normAutofit/>
          </a:bodyPr>
          <a:lstStyle/>
          <a:p>
            <a:r>
              <a:rPr lang="en-IN" sz="2000" dirty="0"/>
              <a:t>Step4:Admin Overview</a:t>
            </a:r>
          </a:p>
        </p:txBody>
      </p:sp>
      <p:sp>
        <p:nvSpPr>
          <p:cNvPr id="3" name="Text Placeholder 2">
            <a:extLst>
              <a:ext uri="{FF2B5EF4-FFF2-40B4-BE49-F238E27FC236}">
                <a16:creationId xmlns:a16="http://schemas.microsoft.com/office/drawing/2014/main" id="{A21420C5-B5FE-803F-833D-8C941ED88AA1}"/>
              </a:ext>
            </a:extLst>
          </p:cNvPr>
          <p:cNvSpPr>
            <a:spLocks noGrp="1"/>
          </p:cNvSpPr>
          <p:nvPr>
            <p:ph type="body" idx="1"/>
          </p:nvPr>
        </p:nvSpPr>
        <p:spPr>
          <a:xfrm>
            <a:off x="609600" y="1102936"/>
            <a:ext cx="10972800" cy="5374064"/>
          </a:xfrm>
        </p:spPr>
        <p:txBody>
          <a:bodyPr/>
          <a:lstStyle/>
          <a:p>
            <a:endParaRPr lang="en-IN" dirty="0"/>
          </a:p>
        </p:txBody>
      </p:sp>
      <p:sp>
        <p:nvSpPr>
          <p:cNvPr id="4" name="Slide Number Placeholder 3">
            <a:extLst>
              <a:ext uri="{FF2B5EF4-FFF2-40B4-BE49-F238E27FC236}">
                <a16:creationId xmlns:a16="http://schemas.microsoft.com/office/drawing/2014/main" id="{1D7010CA-4B28-921B-A323-B968E86B9E5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17F416AC-5F0F-BBFB-495A-E13FBE42BE98}"/>
              </a:ext>
            </a:extLst>
          </p:cNvPr>
          <p:cNvPicPr>
            <a:picLocks noChangeAspect="1"/>
          </p:cNvPicPr>
          <p:nvPr/>
        </p:nvPicPr>
        <p:blipFill>
          <a:blip r:embed="rId2"/>
          <a:stretch>
            <a:fillRect/>
          </a:stretch>
        </p:blipFill>
        <p:spPr>
          <a:xfrm>
            <a:off x="751002" y="1197205"/>
            <a:ext cx="10551736" cy="5127396"/>
          </a:xfrm>
          <a:prstGeom prst="rect">
            <a:avLst/>
          </a:prstGeom>
        </p:spPr>
      </p:pic>
    </p:spTree>
    <p:extLst>
      <p:ext uri="{BB962C8B-B14F-4D97-AF65-F5344CB8AC3E}">
        <p14:creationId xmlns:p14="http://schemas.microsoft.com/office/powerpoint/2010/main" val="1267202722"/>
      </p:ext>
    </p:extLst>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C3EB-A2BD-5C93-AE63-E4632171CBA5}"/>
              </a:ext>
            </a:extLst>
          </p:cNvPr>
          <p:cNvSpPr>
            <a:spLocks noGrp="1"/>
          </p:cNvSpPr>
          <p:nvPr>
            <p:ph type="title"/>
          </p:nvPr>
        </p:nvSpPr>
        <p:spPr>
          <a:xfrm>
            <a:off x="609600" y="533400"/>
            <a:ext cx="10972800" cy="767499"/>
          </a:xfrm>
        </p:spPr>
        <p:txBody>
          <a:bodyPr>
            <a:normAutofit/>
          </a:bodyPr>
          <a:lstStyle/>
          <a:p>
            <a:r>
              <a:rPr lang="en-IN" sz="2800" dirty="0"/>
              <a:t>Future Implementation</a:t>
            </a:r>
          </a:p>
        </p:txBody>
      </p:sp>
      <p:sp>
        <p:nvSpPr>
          <p:cNvPr id="3" name="Text Placeholder 2">
            <a:extLst>
              <a:ext uri="{FF2B5EF4-FFF2-40B4-BE49-F238E27FC236}">
                <a16:creationId xmlns:a16="http://schemas.microsoft.com/office/drawing/2014/main" id="{9F5EC07A-713D-2BF9-B814-558E9523723B}"/>
              </a:ext>
            </a:extLst>
          </p:cNvPr>
          <p:cNvSpPr>
            <a:spLocks noGrp="1"/>
          </p:cNvSpPr>
          <p:nvPr>
            <p:ph type="body" idx="1"/>
          </p:nvPr>
        </p:nvSpPr>
        <p:spPr>
          <a:xfrm>
            <a:off x="609600" y="1131216"/>
            <a:ext cx="10972800" cy="5345784"/>
          </a:xfrm>
        </p:spPr>
        <p:txBody>
          <a:bodyPr/>
          <a:lstStyle/>
          <a:p>
            <a:endParaRPr lang="en-IN" dirty="0"/>
          </a:p>
        </p:txBody>
      </p:sp>
      <p:sp>
        <p:nvSpPr>
          <p:cNvPr id="4" name="Slide Number Placeholder 3">
            <a:extLst>
              <a:ext uri="{FF2B5EF4-FFF2-40B4-BE49-F238E27FC236}">
                <a16:creationId xmlns:a16="http://schemas.microsoft.com/office/drawing/2014/main" id="{8C974667-FDDF-7BBF-53D9-3149E28F5C7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id="{B4DDE99B-5478-FFFD-FC7E-005F01900990}"/>
              </a:ext>
            </a:extLst>
          </p:cNvPr>
          <p:cNvPicPr>
            <a:picLocks noChangeAspect="1"/>
          </p:cNvPicPr>
          <p:nvPr/>
        </p:nvPicPr>
        <p:blipFill>
          <a:blip r:embed="rId2"/>
          <a:stretch>
            <a:fillRect/>
          </a:stretch>
        </p:blipFill>
        <p:spPr>
          <a:xfrm>
            <a:off x="678730" y="1131216"/>
            <a:ext cx="10812544" cy="5345784"/>
          </a:xfrm>
          <a:prstGeom prst="rect">
            <a:avLst/>
          </a:prstGeom>
        </p:spPr>
      </p:pic>
    </p:spTree>
    <p:extLst>
      <p:ext uri="{BB962C8B-B14F-4D97-AF65-F5344CB8AC3E}">
        <p14:creationId xmlns:p14="http://schemas.microsoft.com/office/powerpoint/2010/main" val="525825631"/>
      </p:ext>
    </p:extLst>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609600" y="533400"/>
            <a:ext cx="10972800" cy="848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References</a:t>
            </a:r>
            <a:endParaRPr/>
          </a:p>
        </p:txBody>
      </p:sp>
      <p:sp>
        <p:nvSpPr>
          <p:cNvPr id="166" name="Google Shape;166;p25"/>
          <p:cNvSpPr txBox="1">
            <a:spLocks noGrp="1"/>
          </p:cNvSpPr>
          <p:nvPr>
            <p:ph type="body" idx="1"/>
          </p:nvPr>
        </p:nvSpPr>
        <p:spPr>
          <a:xfrm>
            <a:off x="609600" y="1382100"/>
            <a:ext cx="10972800" cy="49755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605"/>
              <a:buNone/>
            </a:pPr>
            <a:r>
              <a:rPr lang="en-US" sz="1620" dirty="0"/>
              <a:t>[</a:t>
            </a:r>
            <a:r>
              <a:rPr lang="en-US" sz="1560" dirty="0"/>
              <a:t>1] HU </a:t>
            </a:r>
            <a:r>
              <a:rPr lang="en-US" sz="1560" dirty="0" err="1"/>
              <a:t>Yuping</a:t>
            </a:r>
            <a:r>
              <a:rPr lang="en-US" sz="1560" dirty="0"/>
              <a:t>. Cross-Age Face Recognition Algorithm Based on HOG-CSLBP and Deep Learning [J]. Journal of Southwest China Normal University(Natural Science Edition),2020,45(03):115-120. </a:t>
            </a:r>
            <a:endParaRPr sz="1560" dirty="0"/>
          </a:p>
          <a:p>
            <a:pPr marL="0" lvl="0" indent="0" algn="l" rtl="0">
              <a:lnSpc>
                <a:spcPct val="80000"/>
              </a:lnSpc>
              <a:spcBef>
                <a:spcPts val="0"/>
              </a:spcBef>
              <a:spcAft>
                <a:spcPts val="0"/>
              </a:spcAft>
              <a:buClr>
                <a:schemeClr val="dk1"/>
              </a:buClr>
              <a:buSzPts val="605"/>
              <a:buFont typeface="Arial"/>
              <a:buNone/>
            </a:pPr>
            <a:endParaRPr sz="1560" dirty="0"/>
          </a:p>
          <a:p>
            <a:pPr marL="0" lvl="0" indent="0" algn="l" rtl="0">
              <a:lnSpc>
                <a:spcPct val="80000"/>
              </a:lnSpc>
              <a:spcBef>
                <a:spcPts val="0"/>
              </a:spcBef>
              <a:spcAft>
                <a:spcPts val="0"/>
              </a:spcAft>
              <a:buSzPts val="605"/>
              <a:buNone/>
            </a:pPr>
            <a:r>
              <a:rPr lang="en-US" sz="1560" dirty="0"/>
              <a:t>[2] ZHU </a:t>
            </a:r>
            <a:r>
              <a:rPr lang="en-US" sz="1560" dirty="0" err="1"/>
              <a:t>Yongzhi</a:t>
            </a:r>
            <a:r>
              <a:rPr lang="en-US" sz="1560" dirty="0"/>
              <a:t>, SU </a:t>
            </a:r>
            <a:r>
              <a:rPr lang="en-US" sz="1560" dirty="0" err="1"/>
              <a:t>Xiaoyun</a:t>
            </a:r>
            <a:r>
              <a:rPr lang="en-US" sz="1560" dirty="0"/>
              <a:t>. Face Recognition Technology based on Multi-Task Convolutional Neural Network [J]. Communications Technology,2020,53(03):718-723.</a:t>
            </a:r>
            <a:endParaRPr sz="1560" dirty="0"/>
          </a:p>
          <a:p>
            <a:pPr marL="0" lvl="0" indent="0" algn="l" rtl="0">
              <a:lnSpc>
                <a:spcPct val="80000"/>
              </a:lnSpc>
              <a:spcBef>
                <a:spcPts val="0"/>
              </a:spcBef>
              <a:spcAft>
                <a:spcPts val="0"/>
              </a:spcAft>
              <a:buSzPts val="605"/>
              <a:buNone/>
            </a:pPr>
            <a:endParaRPr sz="1560" dirty="0"/>
          </a:p>
          <a:p>
            <a:pPr marL="0" lvl="0" indent="0" algn="l" rtl="0">
              <a:lnSpc>
                <a:spcPct val="80000"/>
              </a:lnSpc>
              <a:spcBef>
                <a:spcPts val="0"/>
              </a:spcBef>
              <a:spcAft>
                <a:spcPts val="0"/>
              </a:spcAft>
              <a:buSzPts val="605"/>
              <a:buNone/>
            </a:pPr>
            <a:r>
              <a:rPr lang="en-US" sz="1560" dirty="0"/>
              <a:t>[3] Alder, G. S. (2001). Employee reactions to electronic performance monitoring: A consequence of organizational culture. The Journal of High Technology Management Research, 12(2), 323–342. </a:t>
            </a:r>
            <a:endParaRPr sz="1560" dirty="0"/>
          </a:p>
          <a:p>
            <a:pPr marL="0" lvl="0" indent="0" algn="l" rtl="0">
              <a:lnSpc>
                <a:spcPct val="80000"/>
              </a:lnSpc>
              <a:spcBef>
                <a:spcPts val="0"/>
              </a:spcBef>
              <a:spcAft>
                <a:spcPts val="0"/>
              </a:spcAft>
              <a:buSzPts val="605"/>
              <a:buNone/>
            </a:pPr>
            <a:endParaRPr sz="1560" dirty="0"/>
          </a:p>
          <a:p>
            <a:pPr marL="0" lvl="0" indent="0" algn="l" rtl="0">
              <a:lnSpc>
                <a:spcPct val="80000"/>
              </a:lnSpc>
              <a:spcBef>
                <a:spcPts val="0"/>
              </a:spcBef>
              <a:spcAft>
                <a:spcPts val="0"/>
              </a:spcAft>
              <a:buSzPts val="605"/>
              <a:buNone/>
            </a:pPr>
            <a:r>
              <a:rPr lang="en-US" sz="1560" dirty="0"/>
              <a:t>[4] INTERNATIONAL JOURNAL FOR RESEARCH IN EMERGING SCIENCE AND TECHNOLOGY, VOLUME-2, ISSUE-1, JANUARY-2015.</a:t>
            </a:r>
            <a:endParaRPr sz="1560" dirty="0"/>
          </a:p>
          <a:p>
            <a:pPr marL="0" lvl="0" indent="0" algn="l" rtl="0">
              <a:lnSpc>
                <a:spcPct val="80000"/>
              </a:lnSpc>
              <a:spcBef>
                <a:spcPts val="0"/>
              </a:spcBef>
              <a:spcAft>
                <a:spcPts val="0"/>
              </a:spcAft>
              <a:buSzPts val="605"/>
              <a:buNone/>
            </a:pPr>
            <a:endParaRPr sz="1560" dirty="0"/>
          </a:p>
          <a:p>
            <a:pPr marL="0" lvl="0" indent="0" algn="l" rtl="0">
              <a:lnSpc>
                <a:spcPct val="80000"/>
              </a:lnSpc>
              <a:spcBef>
                <a:spcPts val="0"/>
              </a:spcBef>
              <a:spcAft>
                <a:spcPts val="0"/>
              </a:spcAft>
              <a:buSzPts val="605"/>
              <a:buNone/>
            </a:pPr>
            <a:r>
              <a:rPr lang="en-US" sz="1560" dirty="0"/>
              <a:t>[5] Q. Aini, Y. I. </a:t>
            </a:r>
            <a:r>
              <a:rPr lang="en-US" sz="1560" dirty="0" err="1"/>
              <a:t>Graha</a:t>
            </a:r>
            <a:r>
              <a:rPr lang="en-US" sz="1560" dirty="0"/>
              <a:t>, and S. R. </a:t>
            </a:r>
            <a:r>
              <a:rPr lang="en-US" sz="1560" dirty="0" err="1"/>
              <a:t>Zuliana</a:t>
            </a:r>
            <a:r>
              <a:rPr lang="en-US" sz="1560" dirty="0"/>
              <a:t>, “</a:t>
            </a:r>
            <a:r>
              <a:rPr lang="en-US" sz="1560" dirty="0" err="1"/>
              <a:t>Penerapan</a:t>
            </a:r>
            <a:r>
              <a:rPr lang="en-US" sz="1560" dirty="0"/>
              <a:t> </a:t>
            </a:r>
            <a:r>
              <a:rPr lang="en-US" sz="1560" dirty="0" err="1"/>
              <a:t>Absensi</a:t>
            </a:r>
            <a:r>
              <a:rPr lang="en-US" sz="1560" dirty="0"/>
              <a:t> </a:t>
            </a:r>
            <a:r>
              <a:rPr lang="en-US" sz="1560" dirty="0" err="1"/>
              <a:t>QRCode</a:t>
            </a:r>
            <a:r>
              <a:rPr lang="en-US" sz="1560" dirty="0"/>
              <a:t> </a:t>
            </a:r>
            <a:r>
              <a:rPr lang="en-US" sz="1560" dirty="0" err="1"/>
              <a:t>Mahasiswa</a:t>
            </a:r>
            <a:r>
              <a:rPr lang="en-US" sz="1560" dirty="0"/>
              <a:t> </a:t>
            </a:r>
            <a:r>
              <a:rPr lang="en-US" sz="1560" dirty="0" err="1"/>
              <a:t>Bimbingan</a:t>
            </a:r>
            <a:r>
              <a:rPr lang="en-US" sz="1560" dirty="0"/>
              <a:t> </a:t>
            </a:r>
            <a:r>
              <a:rPr lang="en-US" sz="1560" dirty="0" err="1"/>
              <a:t>Belajar</a:t>
            </a:r>
            <a:r>
              <a:rPr lang="en-US" sz="1560" dirty="0"/>
              <a:t> pada Website </a:t>
            </a:r>
            <a:r>
              <a:rPr lang="en-US" sz="1560" dirty="0" err="1"/>
              <a:t>berbasis</a:t>
            </a:r>
            <a:r>
              <a:rPr lang="en-US" sz="1560" dirty="0"/>
              <a:t> YII Framework Application Student Attendance </a:t>
            </a:r>
            <a:r>
              <a:rPr lang="en-US" sz="1560" dirty="0" err="1"/>
              <a:t>QRCode</a:t>
            </a:r>
            <a:r>
              <a:rPr lang="en-US" sz="1560" dirty="0"/>
              <a:t> in Guidance Learn to Website Based on </a:t>
            </a:r>
            <a:r>
              <a:rPr lang="en-US" sz="1560" dirty="0" err="1"/>
              <a:t>Yii</a:t>
            </a:r>
            <a:r>
              <a:rPr lang="en-US" sz="1560" dirty="0"/>
              <a:t> Framework,” J. </a:t>
            </a:r>
            <a:r>
              <a:rPr lang="en-US" sz="1560" dirty="0" err="1"/>
              <a:t>Ilm</a:t>
            </a:r>
            <a:r>
              <a:rPr lang="en-US" sz="1560" dirty="0"/>
              <a:t>. SISFOTENIKA, vol. 7, no. 2, 2017.</a:t>
            </a:r>
          </a:p>
          <a:p>
            <a:pPr marL="0" lvl="0" indent="0" algn="l" rtl="0">
              <a:lnSpc>
                <a:spcPct val="80000"/>
              </a:lnSpc>
              <a:spcBef>
                <a:spcPts val="0"/>
              </a:spcBef>
              <a:spcAft>
                <a:spcPts val="0"/>
              </a:spcAft>
              <a:buSzPts val="605"/>
              <a:buNone/>
            </a:pPr>
            <a:endParaRPr lang="en-US" sz="1620" dirty="0"/>
          </a:p>
          <a:p>
            <a:pPr marL="0" lvl="0" indent="0" algn="l" rtl="0">
              <a:lnSpc>
                <a:spcPct val="80000"/>
              </a:lnSpc>
              <a:spcBef>
                <a:spcPts val="0"/>
              </a:spcBef>
              <a:spcAft>
                <a:spcPts val="0"/>
              </a:spcAft>
              <a:buSzPts val="605"/>
              <a:buNone/>
            </a:pPr>
            <a:endParaRPr sz="1620" dirty="0"/>
          </a:p>
          <a:p>
            <a:pPr marL="0" lvl="0" indent="0" algn="l" rtl="0">
              <a:lnSpc>
                <a:spcPct val="80000"/>
              </a:lnSpc>
              <a:spcBef>
                <a:spcPts val="0"/>
              </a:spcBef>
              <a:spcAft>
                <a:spcPts val="0"/>
              </a:spcAft>
              <a:buClr>
                <a:schemeClr val="dk1"/>
              </a:buClr>
              <a:buSzPts val="605"/>
              <a:buFont typeface="Arial"/>
              <a:buNone/>
            </a:pPr>
            <a:r>
              <a:rPr lang="en-US" sz="1620" dirty="0"/>
              <a:t>[6] Salman, K., Ali, H., &amp; Saleem, S. (2015). Research on Auto Mobile-Pc Upload Images Application through Bluetooth Using Java. VAWKUM Transaction on Computer Sciences. Retrieved from http://vfast.org/journals/index.php/VTCS/article/view/356 </a:t>
            </a:r>
            <a:endParaRPr sz="1620" dirty="0"/>
          </a:p>
          <a:p>
            <a:pPr marL="0" lvl="0" indent="0" algn="l" rtl="0">
              <a:lnSpc>
                <a:spcPct val="80000"/>
              </a:lnSpc>
              <a:spcBef>
                <a:spcPts val="0"/>
              </a:spcBef>
              <a:spcAft>
                <a:spcPts val="0"/>
              </a:spcAft>
              <a:buClr>
                <a:schemeClr val="dk1"/>
              </a:buClr>
              <a:buSzPts val="605"/>
              <a:buFont typeface="Arial"/>
              <a:buNone/>
            </a:pPr>
            <a:endParaRPr sz="1620" dirty="0"/>
          </a:p>
          <a:p>
            <a:pPr marL="0" lvl="0" indent="0" algn="l" rtl="0">
              <a:lnSpc>
                <a:spcPct val="80000"/>
              </a:lnSpc>
              <a:spcBef>
                <a:spcPts val="0"/>
              </a:spcBef>
              <a:spcAft>
                <a:spcPts val="0"/>
              </a:spcAft>
              <a:buClr>
                <a:schemeClr val="dk1"/>
              </a:buClr>
              <a:buSzPts val="605"/>
              <a:buFont typeface="Arial"/>
              <a:buNone/>
            </a:pPr>
            <a:r>
              <a:rPr lang="en-US" sz="1620" dirty="0"/>
              <a:t>[7] Saleem, S., Khan, I., khan, S., &amp; Rahman, A. (2015).Comparison of Cooperative Diversity Protocols in Various Relay Locations through Network Coding. VFAST Transactions on Software Engineering. Retrieved from </a:t>
            </a:r>
            <a:r>
              <a:rPr lang="en-US" sz="1620" u="sng" dirty="0">
                <a:solidFill>
                  <a:schemeClr val="hlink"/>
                </a:solidFill>
                <a:hlinkClick r:id="rId3"/>
              </a:rPr>
              <a:t>http://vfast.org/journals/index.php/VTSE/article/view/357</a:t>
            </a:r>
            <a:endParaRPr sz="1620" dirty="0"/>
          </a:p>
          <a:p>
            <a:pPr marL="0" lvl="0" indent="0" algn="l" rtl="0">
              <a:lnSpc>
                <a:spcPct val="80000"/>
              </a:lnSpc>
              <a:spcBef>
                <a:spcPts val="0"/>
              </a:spcBef>
              <a:spcAft>
                <a:spcPts val="0"/>
              </a:spcAft>
              <a:buClr>
                <a:schemeClr val="dk1"/>
              </a:buClr>
              <a:buSzPts val="605"/>
              <a:buFont typeface="Arial"/>
              <a:buNone/>
            </a:pPr>
            <a:endParaRPr sz="1520" dirty="0"/>
          </a:p>
          <a:p>
            <a:pPr marL="0" lvl="0" indent="0" algn="l" rtl="0">
              <a:lnSpc>
                <a:spcPct val="80000"/>
              </a:lnSpc>
              <a:spcBef>
                <a:spcPts val="0"/>
              </a:spcBef>
              <a:spcAft>
                <a:spcPts val="0"/>
              </a:spcAft>
              <a:buSzPts val="605"/>
              <a:buNone/>
            </a:pPr>
            <a:endParaRPr sz="1320" dirty="0"/>
          </a:p>
        </p:txBody>
      </p:sp>
      <p:sp>
        <p:nvSpPr>
          <p:cNvPr id="167" name="Google Shape;167;p25"/>
          <p:cNvSpPr txBox="1">
            <a:spLocks noGrp="1"/>
          </p:cNvSpPr>
          <p:nvPr>
            <p:ph type="sldNum" idx="12"/>
          </p:nvPr>
        </p:nvSpPr>
        <p:spPr>
          <a:xfrm>
            <a:off x="11582400" y="13447"/>
            <a:ext cx="6096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609600" y="533400"/>
            <a:ext cx="10972800" cy="990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References</a:t>
            </a:r>
            <a:endParaRPr/>
          </a:p>
        </p:txBody>
      </p:sp>
      <p:sp>
        <p:nvSpPr>
          <p:cNvPr id="174" name="Google Shape;174;p26"/>
          <p:cNvSpPr txBox="1">
            <a:spLocks noGrp="1"/>
          </p:cNvSpPr>
          <p:nvPr>
            <p:ph type="body" idx="1"/>
          </p:nvPr>
        </p:nvSpPr>
        <p:spPr>
          <a:xfrm>
            <a:off x="609600" y="1600200"/>
            <a:ext cx="10972800" cy="4876800"/>
          </a:xfrm>
          <a:prstGeom prst="rect">
            <a:avLst/>
          </a:prstGeom>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605"/>
              <a:buFont typeface="Arial"/>
              <a:buNone/>
            </a:pPr>
            <a:endParaRPr sz="1520" dirty="0"/>
          </a:p>
          <a:p>
            <a:pPr marL="0" lvl="0" indent="0" algn="l" rtl="0">
              <a:lnSpc>
                <a:spcPct val="80000"/>
              </a:lnSpc>
              <a:spcBef>
                <a:spcPts val="0"/>
              </a:spcBef>
              <a:spcAft>
                <a:spcPts val="0"/>
              </a:spcAft>
              <a:buNone/>
            </a:pPr>
            <a:r>
              <a:rPr lang="en-US" sz="1720" dirty="0"/>
              <a:t>[8] Sonal </a:t>
            </a:r>
            <a:r>
              <a:rPr lang="en-US" sz="1720" dirty="0" err="1"/>
              <a:t>Kasliwal</a:t>
            </a:r>
            <a:r>
              <a:rPr lang="en-US" sz="1720" dirty="0"/>
              <a:t>, Sushma </a:t>
            </a:r>
            <a:r>
              <a:rPr lang="en-US" sz="1720" dirty="0" err="1"/>
              <a:t>Kotkar</a:t>
            </a:r>
            <a:r>
              <a:rPr lang="en-US" sz="1720" dirty="0"/>
              <a:t> and </a:t>
            </a:r>
            <a:r>
              <a:rPr lang="en-US" sz="1720" dirty="0" err="1"/>
              <a:t>H.D.Gadade</a:t>
            </a:r>
            <a:r>
              <a:rPr lang="en-US" sz="1720" dirty="0"/>
              <a:t> (2016),Employee Tracking and Monitoring System Using Android International Journal of Innovative Research in Advanced Engineering (IJIRAE) SSN: 2349- 2763, Issue 03, Volume 3, page 1-4</a:t>
            </a:r>
            <a:endParaRPr sz="1720" dirty="0"/>
          </a:p>
          <a:p>
            <a:pPr marL="0" lvl="0" indent="0" algn="l" rtl="0">
              <a:lnSpc>
                <a:spcPct val="80000"/>
              </a:lnSpc>
              <a:spcBef>
                <a:spcPts val="0"/>
              </a:spcBef>
              <a:spcAft>
                <a:spcPts val="0"/>
              </a:spcAft>
              <a:buClr>
                <a:schemeClr val="dk1"/>
              </a:buClr>
              <a:buSzPts val="605"/>
              <a:buFont typeface="Arial"/>
              <a:buNone/>
            </a:pPr>
            <a:endParaRPr sz="1720" dirty="0"/>
          </a:p>
          <a:p>
            <a:pPr marL="0" lvl="0" indent="0" algn="l" rtl="0">
              <a:spcBef>
                <a:spcPts val="360"/>
              </a:spcBef>
              <a:spcAft>
                <a:spcPts val="0"/>
              </a:spcAft>
              <a:buNone/>
            </a:pPr>
            <a:r>
              <a:rPr lang="en-US" sz="1600" dirty="0"/>
              <a:t>[9] Deshpande, N. T., &amp; Ravishankar, S. (2017). Face Detection and Recognition using Viola-Jones algorithm and Fusion of PCA and ANN. Advances in Computational Sciences and Technology, 10(5), 1173- 1189. </a:t>
            </a:r>
            <a:endParaRPr sz="1600" dirty="0"/>
          </a:p>
          <a:p>
            <a:pPr marL="0" lvl="0" indent="0" algn="l" rtl="0">
              <a:spcBef>
                <a:spcPts val="360"/>
              </a:spcBef>
              <a:spcAft>
                <a:spcPts val="0"/>
              </a:spcAft>
              <a:buNone/>
            </a:pPr>
            <a:endParaRPr sz="1600" dirty="0"/>
          </a:p>
          <a:p>
            <a:pPr marL="0" lvl="0" indent="0" algn="l" rtl="0">
              <a:spcBef>
                <a:spcPts val="360"/>
              </a:spcBef>
              <a:spcAft>
                <a:spcPts val="0"/>
              </a:spcAft>
              <a:buNone/>
            </a:pPr>
            <a:r>
              <a:rPr lang="en-US" sz="1600" dirty="0"/>
              <a:t>[10]Pankaj Verma, J.S Bhatia, DESIGN AND DEVELOPMENT OF GPS-GSM BASED TRACKING SYSTEM WITH GOOGLE MAP BASED MONITORING. Centre for Development of Advanced Computing, Mohali, Punjab, India.</a:t>
            </a:r>
            <a:endParaRPr sz="1600" dirty="0"/>
          </a:p>
          <a:p>
            <a:pPr marL="0" lvl="0" indent="0" algn="l" rtl="0">
              <a:spcBef>
                <a:spcPts val="360"/>
              </a:spcBef>
              <a:spcAft>
                <a:spcPts val="0"/>
              </a:spcAft>
              <a:buNone/>
            </a:pPr>
            <a:endParaRPr sz="1600" dirty="0"/>
          </a:p>
        </p:txBody>
      </p:sp>
      <p:sp>
        <p:nvSpPr>
          <p:cNvPr id="175" name="Google Shape;175;p26"/>
          <p:cNvSpPr txBox="1">
            <a:spLocks noGrp="1"/>
          </p:cNvSpPr>
          <p:nvPr>
            <p:ph type="sldNum" idx="12"/>
          </p:nvPr>
        </p:nvSpPr>
        <p:spPr>
          <a:xfrm>
            <a:off x="11582400" y="13447"/>
            <a:ext cx="609600" cy="329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Contents</a:t>
            </a:r>
            <a:endParaRPr/>
          </a:p>
        </p:txBody>
      </p:sp>
      <p:sp>
        <p:nvSpPr>
          <p:cNvPr id="89" name="Google Shape;89;p14"/>
          <p:cNvSpPr txBox="1">
            <a:spLocks noGrp="1"/>
          </p:cNvSpPr>
          <p:nvPr>
            <p:ph type="body" idx="1"/>
          </p:nvPr>
        </p:nvSpPr>
        <p:spPr>
          <a:xfrm>
            <a:off x="609600" y="1600200"/>
            <a:ext cx="10972800" cy="4876800"/>
          </a:xfrm>
          <a:prstGeom prst="rect">
            <a:avLst/>
          </a:prstGeom>
          <a:noFill/>
          <a:ln>
            <a:noFill/>
          </a:ln>
        </p:spPr>
        <p:txBody>
          <a:bodyPr spcFirstLastPara="1" wrap="square" lIns="91425" tIns="45700" rIns="91425" bIns="45700" anchor="t" anchorCtr="0">
            <a:normAutofit/>
          </a:bodyPr>
          <a:lstStyle/>
          <a:p>
            <a:pPr marL="182880" lvl="0" indent="-182880" algn="l" rtl="0">
              <a:spcBef>
                <a:spcPts val="0"/>
              </a:spcBef>
              <a:spcAft>
                <a:spcPts val="0"/>
              </a:spcAft>
              <a:buSzPts val="2040"/>
              <a:buChar char="•"/>
            </a:pPr>
            <a:r>
              <a:rPr lang="en-US" dirty="0"/>
              <a:t>Introduction</a:t>
            </a:r>
            <a:endParaRPr dirty="0"/>
          </a:p>
          <a:p>
            <a:pPr marL="182880" lvl="0" indent="-182880" algn="l" rtl="0">
              <a:spcBef>
                <a:spcPts val="480"/>
              </a:spcBef>
              <a:spcAft>
                <a:spcPts val="0"/>
              </a:spcAft>
              <a:buSzPts val="2040"/>
              <a:buChar char="•"/>
            </a:pPr>
            <a:r>
              <a:rPr lang="en-US" dirty="0"/>
              <a:t>Literature Survey</a:t>
            </a:r>
            <a:endParaRPr dirty="0"/>
          </a:p>
          <a:p>
            <a:pPr marL="182880" lvl="0" indent="-182880" algn="l" rtl="0">
              <a:spcBef>
                <a:spcPts val="480"/>
              </a:spcBef>
              <a:spcAft>
                <a:spcPts val="0"/>
              </a:spcAft>
              <a:buSzPts val="2040"/>
              <a:buChar char="•"/>
            </a:pPr>
            <a:r>
              <a:rPr lang="en-US" dirty="0"/>
              <a:t>Objectives</a:t>
            </a:r>
            <a:endParaRPr dirty="0"/>
          </a:p>
          <a:p>
            <a:pPr marL="182880" lvl="0" indent="-182880" algn="l" rtl="0">
              <a:spcBef>
                <a:spcPts val="480"/>
              </a:spcBef>
              <a:spcAft>
                <a:spcPts val="0"/>
              </a:spcAft>
              <a:buSzPts val="2040"/>
              <a:buChar char="•"/>
            </a:pPr>
            <a:r>
              <a:rPr lang="en-US" dirty="0"/>
              <a:t>Methodology</a:t>
            </a:r>
          </a:p>
          <a:p>
            <a:pPr marL="182880" lvl="0" indent="-182880" algn="l" rtl="0">
              <a:spcBef>
                <a:spcPts val="480"/>
              </a:spcBef>
              <a:spcAft>
                <a:spcPts val="0"/>
              </a:spcAft>
              <a:buSzPts val="2040"/>
              <a:buChar char="•"/>
            </a:pPr>
            <a:r>
              <a:rPr lang="en-US" dirty="0"/>
              <a:t>Future Implementation</a:t>
            </a:r>
            <a:endParaRPr dirty="0"/>
          </a:p>
          <a:p>
            <a:pPr marL="182880" lvl="0" indent="-182880" algn="l" rtl="0">
              <a:spcBef>
                <a:spcPts val="480"/>
              </a:spcBef>
              <a:spcAft>
                <a:spcPts val="0"/>
              </a:spcAft>
              <a:buSzPts val="2040"/>
              <a:buChar char="•"/>
            </a:pPr>
            <a:r>
              <a:rPr lang="en-US" dirty="0"/>
              <a:t>References</a:t>
            </a:r>
            <a:endParaRPr dirty="0"/>
          </a:p>
          <a:p>
            <a:pPr marL="182880" lvl="0" indent="-53339" algn="l" rtl="0">
              <a:spcBef>
                <a:spcPts val="480"/>
              </a:spcBef>
              <a:spcAft>
                <a:spcPts val="0"/>
              </a:spcAft>
              <a:buSzPts val="2040"/>
              <a:buNone/>
            </a:pPr>
            <a:endParaRPr dirty="0"/>
          </a:p>
        </p:txBody>
      </p:sp>
      <p:sp>
        <p:nvSpPr>
          <p:cNvPr id="90" name="Google Shape;90;p14"/>
          <p:cNvSpPr txBox="1">
            <a:spLocks noGrp="1"/>
          </p:cNvSpPr>
          <p:nvPr>
            <p:ph type="sldNum" idx="12"/>
          </p:nvPr>
        </p:nvSpPr>
        <p:spPr>
          <a:xfrm>
            <a:off x="11582400" y="13447"/>
            <a:ext cx="6096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IN" dirty="0"/>
              <a:t>Introduction</a:t>
            </a:r>
            <a:endParaRPr dirty="0"/>
          </a:p>
        </p:txBody>
      </p:sp>
      <p:sp>
        <p:nvSpPr>
          <p:cNvPr id="96" name="Google Shape;96;p15"/>
          <p:cNvSpPr txBox="1">
            <a:spLocks noGrp="1"/>
          </p:cNvSpPr>
          <p:nvPr>
            <p:ph type="body" idx="1"/>
          </p:nvPr>
        </p:nvSpPr>
        <p:spPr>
          <a:xfrm>
            <a:off x="609600" y="1600200"/>
            <a:ext cx="10972800" cy="43920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1700"/>
              <a:buNone/>
            </a:pPr>
            <a:r>
              <a:rPr lang="en-US" sz="2100" dirty="0"/>
              <a:t>An employee tracker project is a software or system designed to monitor and manage the activities, performance, and whereabouts of employees within an organization. This type of project is typically implemented to enhance workforce management, productivity, and security. Employee tracker systems can employ various technologies, such as GPS, RFID, or software-based solutions, to keep track of employee movements, attendance, and work-related tasks. These projects can be valuable for businesses seeking to optimize operations, improve employee accountability, and ensure safety and security in the workplace.</a:t>
            </a:r>
            <a:endParaRPr sz="2100" dirty="0"/>
          </a:p>
        </p:txBody>
      </p:sp>
      <p:sp>
        <p:nvSpPr>
          <p:cNvPr id="97" name="Google Shape;97;p15"/>
          <p:cNvSpPr txBox="1">
            <a:spLocks noGrp="1"/>
          </p:cNvSpPr>
          <p:nvPr>
            <p:ph type="sldNum" idx="12"/>
          </p:nvPr>
        </p:nvSpPr>
        <p:spPr>
          <a:xfrm>
            <a:off x="11582400" y="13447"/>
            <a:ext cx="6096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09600" y="523740"/>
            <a:ext cx="109728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Arial"/>
              <a:buNone/>
            </a:pPr>
            <a:r>
              <a:rPr lang="en-US" dirty="0"/>
              <a:t>Literature Survey</a:t>
            </a:r>
            <a:endParaRPr dirty="0"/>
          </a:p>
        </p:txBody>
      </p:sp>
      <p:graphicFrame>
        <p:nvGraphicFramePr>
          <p:cNvPr id="103" name="Google Shape;103;p16"/>
          <p:cNvGraphicFramePr/>
          <p:nvPr/>
        </p:nvGraphicFramePr>
        <p:xfrm>
          <a:off x="368282" y="1309578"/>
          <a:ext cx="10972825" cy="4482680"/>
        </p:xfrm>
        <a:graphic>
          <a:graphicData uri="http://schemas.openxmlformats.org/drawingml/2006/table">
            <a:tbl>
              <a:tblPr firstRow="1" bandRow="1">
                <a:noFill/>
                <a:tableStyleId>{7C25D609-0124-42F8-9D34-134D1F1CED93}</a:tableStyleId>
              </a:tblPr>
              <a:tblGrid>
                <a:gridCol w="675250">
                  <a:extLst>
                    <a:ext uri="{9D8B030D-6E8A-4147-A177-3AD203B41FA5}">
                      <a16:colId xmlns:a16="http://schemas.microsoft.com/office/drawing/2014/main" val="20000"/>
                    </a:ext>
                  </a:extLst>
                </a:gridCol>
                <a:gridCol w="2296550">
                  <a:extLst>
                    <a:ext uri="{9D8B030D-6E8A-4147-A177-3AD203B41FA5}">
                      <a16:colId xmlns:a16="http://schemas.microsoft.com/office/drawing/2014/main" val="20001"/>
                    </a:ext>
                  </a:extLst>
                </a:gridCol>
                <a:gridCol w="1685950">
                  <a:extLst>
                    <a:ext uri="{9D8B030D-6E8A-4147-A177-3AD203B41FA5}">
                      <a16:colId xmlns:a16="http://schemas.microsoft.com/office/drawing/2014/main" val="20002"/>
                    </a:ext>
                  </a:extLst>
                </a:gridCol>
                <a:gridCol w="1819275">
                  <a:extLst>
                    <a:ext uri="{9D8B030D-6E8A-4147-A177-3AD203B41FA5}">
                      <a16:colId xmlns:a16="http://schemas.microsoft.com/office/drawing/2014/main" val="20003"/>
                    </a:ext>
                  </a:extLst>
                </a:gridCol>
                <a:gridCol w="26670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703150">
                <a:tc>
                  <a:txBody>
                    <a:bodyPr/>
                    <a:lstStyle/>
                    <a:p>
                      <a:pPr marL="0" marR="0" lvl="0" indent="0" algn="l" rtl="0">
                        <a:spcBef>
                          <a:spcPts val="0"/>
                        </a:spcBef>
                        <a:spcAft>
                          <a:spcPts val="0"/>
                        </a:spcAft>
                        <a:buNone/>
                      </a:pPr>
                      <a:r>
                        <a:rPr lang="en-US" sz="1800" u="none" strike="noStrike" cap="none"/>
                        <a:t>Sl. No.</a:t>
                      </a:r>
                      <a:endParaRPr sz="1800"/>
                    </a:p>
                  </a:txBody>
                  <a:tcPr marL="91450" marR="91450" marT="45725" marB="45725"/>
                </a:tc>
                <a:tc>
                  <a:txBody>
                    <a:bodyPr/>
                    <a:lstStyle/>
                    <a:p>
                      <a:pPr marL="0" marR="0" lvl="0" indent="0" algn="l" rtl="0">
                        <a:spcBef>
                          <a:spcPts val="0"/>
                        </a:spcBef>
                        <a:spcAft>
                          <a:spcPts val="0"/>
                        </a:spcAft>
                        <a:buNone/>
                      </a:pPr>
                      <a:r>
                        <a:rPr lang="en-US" sz="1800"/>
                        <a:t>Article Title</a:t>
                      </a:r>
                      <a:endParaRPr/>
                    </a:p>
                  </a:txBody>
                  <a:tcPr marL="91450" marR="91450" marT="45725" marB="45725"/>
                </a:tc>
                <a:tc>
                  <a:txBody>
                    <a:bodyPr/>
                    <a:lstStyle/>
                    <a:p>
                      <a:pPr marL="0" marR="0" lvl="0" indent="0" algn="l" rtl="0">
                        <a:spcBef>
                          <a:spcPts val="0"/>
                        </a:spcBef>
                        <a:spcAft>
                          <a:spcPts val="0"/>
                        </a:spcAft>
                        <a:buNone/>
                      </a:pPr>
                      <a:r>
                        <a:rPr lang="en-US" sz="1800"/>
                        <a:t>Authors</a:t>
                      </a:r>
                      <a:endParaRPr/>
                    </a:p>
                  </a:txBody>
                  <a:tcPr marL="91450" marR="91450" marT="45725" marB="45725"/>
                </a:tc>
                <a:tc>
                  <a:txBody>
                    <a:bodyPr/>
                    <a:lstStyle/>
                    <a:p>
                      <a:pPr marL="0" marR="0" lvl="0" indent="0" algn="l" rtl="0">
                        <a:spcBef>
                          <a:spcPts val="0"/>
                        </a:spcBef>
                        <a:spcAft>
                          <a:spcPts val="0"/>
                        </a:spcAft>
                        <a:buNone/>
                      </a:pPr>
                      <a:r>
                        <a:rPr lang="en-US" sz="1800"/>
                        <a:t>Journal</a:t>
                      </a:r>
                      <a:endParaRPr/>
                    </a:p>
                  </a:txBody>
                  <a:tcPr marL="91450" marR="91450" marT="45725" marB="45725"/>
                </a:tc>
                <a:tc>
                  <a:txBody>
                    <a:bodyPr/>
                    <a:lstStyle/>
                    <a:p>
                      <a:pPr marL="0" marR="0" lvl="0" indent="0" algn="l" rtl="0">
                        <a:spcBef>
                          <a:spcPts val="0"/>
                        </a:spcBef>
                        <a:spcAft>
                          <a:spcPts val="0"/>
                        </a:spcAft>
                        <a:buNone/>
                      </a:pPr>
                      <a:r>
                        <a:rPr lang="en-US" sz="1800"/>
                        <a:t>Methodology Used</a:t>
                      </a:r>
                      <a:endParaRPr/>
                    </a:p>
                  </a:txBody>
                  <a:tcPr marL="91450" marR="91450" marT="45725" marB="45725"/>
                </a:tc>
                <a:tc>
                  <a:txBody>
                    <a:bodyPr/>
                    <a:lstStyle/>
                    <a:p>
                      <a:pPr marL="0" marR="0" lvl="0" indent="0" algn="l" rtl="0">
                        <a:spcBef>
                          <a:spcPts val="0"/>
                        </a:spcBef>
                        <a:spcAft>
                          <a:spcPts val="0"/>
                        </a:spcAft>
                        <a:buNone/>
                      </a:pPr>
                      <a:r>
                        <a:rPr lang="en-US" sz="1800"/>
                        <a:t>Remarks</a:t>
                      </a:r>
                      <a:endParaRPr/>
                    </a:p>
                  </a:txBody>
                  <a:tcPr marL="91450" marR="91450" marT="45725" marB="45725"/>
                </a:tc>
                <a:extLst>
                  <a:ext uri="{0D108BD9-81ED-4DB2-BD59-A6C34878D82A}">
                    <a16:rowId xmlns:a16="http://schemas.microsoft.com/office/drawing/2014/main" val="10000"/>
                  </a:ext>
                </a:extLst>
              </a:tr>
              <a:tr h="2472975">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600"/>
                        <a:t>Research on Face Recognition Technology Based on Deep Learning</a:t>
                      </a:r>
                      <a:endParaRPr/>
                    </a:p>
                  </a:txBody>
                  <a:tcPr marL="91450" marR="91450" marT="45725" marB="45725"/>
                </a:tc>
                <a:tc>
                  <a:txBody>
                    <a:bodyPr/>
                    <a:lstStyle/>
                    <a:p>
                      <a:pPr marL="0" marR="0" lvl="0" indent="0" algn="l" rtl="0">
                        <a:spcBef>
                          <a:spcPts val="0"/>
                        </a:spcBef>
                        <a:spcAft>
                          <a:spcPts val="0"/>
                        </a:spcAft>
                        <a:buNone/>
                      </a:pPr>
                      <a:r>
                        <a:rPr lang="en-US" sz="1600"/>
                        <a:t>Zhou Chun-rong</a:t>
                      </a:r>
                      <a:endParaRPr sz="16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600"/>
                        <a:t>Research on Face Recognition Technology Based on Deep Learning" presented at the "2020 IEEE International Conference on Industrial Application of Artificial Intelligence (IAAI)." </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600"/>
                        <a:t>Using HOG Features for Face Detection, Extracting Face Recognition Features from Images, Face Recognition Based on Neural Network.</a:t>
                      </a:r>
                      <a:endParaRPr/>
                    </a:p>
                    <a:p>
                      <a:pPr marL="0" marR="0" lvl="0" indent="0" algn="l" rtl="0">
                        <a:spcBef>
                          <a:spcPts val="0"/>
                        </a:spcBef>
                        <a:spcAft>
                          <a:spcPts val="0"/>
                        </a:spcAft>
                        <a:buNone/>
                      </a:pP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600"/>
                        <a:t>Face recognition technology based on deep learning is effective in improving recognition efficiency and stability.</a:t>
                      </a:r>
                      <a:endParaRPr/>
                    </a:p>
                    <a:p>
                      <a:pPr marL="0" marR="0" lvl="0" indent="0" algn="l" rtl="0">
                        <a:spcBef>
                          <a:spcPts val="0"/>
                        </a:spcBef>
                        <a:spcAft>
                          <a:spcPts val="0"/>
                        </a:spcAft>
                        <a:buNone/>
                      </a:pPr>
                      <a:r>
                        <a:rPr lang="en-US" sz="1600"/>
                        <a:t>Precision and recall rates are higher for the deep learning-based approach.</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sp>
        <p:nvSpPr>
          <p:cNvPr id="104" name="Google Shape;104;p16"/>
          <p:cNvSpPr txBox="1">
            <a:spLocks noGrp="1"/>
          </p:cNvSpPr>
          <p:nvPr>
            <p:ph type="sldNum" idx="12"/>
          </p:nvPr>
        </p:nvSpPr>
        <p:spPr>
          <a:xfrm>
            <a:off x="11582400" y="13447"/>
            <a:ext cx="6096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609600" y="342625"/>
            <a:ext cx="10972800" cy="797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sz="3600" dirty="0"/>
              <a:t>Literature Survey</a:t>
            </a:r>
            <a:endParaRPr sz="3200" dirty="0"/>
          </a:p>
        </p:txBody>
      </p:sp>
      <p:sp>
        <p:nvSpPr>
          <p:cNvPr id="110" name="Google Shape;110;p17"/>
          <p:cNvSpPr txBox="1">
            <a:spLocks noGrp="1"/>
          </p:cNvSpPr>
          <p:nvPr>
            <p:ph type="sldNum" idx="12"/>
          </p:nvPr>
        </p:nvSpPr>
        <p:spPr>
          <a:xfrm>
            <a:off x="11582400" y="13447"/>
            <a:ext cx="6096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graphicFrame>
        <p:nvGraphicFramePr>
          <p:cNvPr id="111" name="Google Shape;111;p17"/>
          <p:cNvGraphicFramePr/>
          <p:nvPr>
            <p:extLst>
              <p:ext uri="{D42A27DB-BD31-4B8C-83A1-F6EECF244321}">
                <p14:modId xmlns:p14="http://schemas.microsoft.com/office/powerpoint/2010/main" val="203245282"/>
              </p:ext>
            </p:extLst>
          </p:nvPr>
        </p:nvGraphicFramePr>
        <p:xfrm>
          <a:off x="609613" y="1090600"/>
          <a:ext cx="10972775" cy="4968270"/>
        </p:xfrm>
        <a:graphic>
          <a:graphicData uri="http://schemas.openxmlformats.org/drawingml/2006/table">
            <a:tbl>
              <a:tblPr firstRow="1" bandRow="1">
                <a:noFill/>
                <a:tableStyleId>{7C25D609-0124-42F8-9D34-134D1F1CED93}</a:tableStyleId>
              </a:tblPr>
              <a:tblGrid>
                <a:gridCol w="775150">
                  <a:extLst>
                    <a:ext uri="{9D8B030D-6E8A-4147-A177-3AD203B41FA5}">
                      <a16:colId xmlns:a16="http://schemas.microsoft.com/office/drawing/2014/main" val="20000"/>
                    </a:ext>
                  </a:extLst>
                </a:gridCol>
                <a:gridCol w="2325400">
                  <a:extLst>
                    <a:ext uri="{9D8B030D-6E8A-4147-A177-3AD203B41FA5}">
                      <a16:colId xmlns:a16="http://schemas.microsoft.com/office/drawing/2014/main" val="20001"/>
                    </a:ext>
                  </a:extLst>
                </a:gridCol>
                <a:gridCol w="1268425">
                  <a:extLst>
                    <a:ext uri="{9D8B030D-6E8A-4147-A177-3AD203B41FA5}">
                      <a16:colId xmlns:a16="http://schemas.microsoft.com/office/drawing/2014/main" val="20002"/>
                    </a:ext>
                  </a:extLst>
                </a:gridCol>
                <a:gridCol w="1761675">
                  <a:extLst>
                    <a:ext uri="{9D8B030D-6E8A-4147-A177-3AD203B41FA5}">
                      <a16:colId xmlns:a16="http://schemas.microsoft.com/office/drawing/2014/main" val="20003"/>
                    </a:ext>
                  </a:extLst>
                </a:gridCol>
                <a:gridCol w="2325400">
                  <a:extLst>
                    <a:ext uri="{9D8B030D-6E8A-4147-A177-3AD203B41FA5}">
                      <a16:colId xmlns:a16="http://schemas.microsoft.com/office/drawing/2014/main" val="20004"/>
                    </a:ext>
                  </a:extLst>
                </a:gridCol>
                <a:gridCol w="2516725">
                  <a:extLst>
                    <a:ext uri="{9D8B030D-6E8A-4147-A177-3AD203B41FA5}">
                      <a16:colId xmlns:a16="http://schemas.microsoft.com/office/drawing/2014/main" val="20005"/>
                    </a:ext>
                  </a:extLst>
                </a:gridCol>
              </a:tblGrid>
              <a:tr h="370850">
                <a:tc>
                  <a:txBody>
                    <a:bodyPr/>
                    <a:lstStyle/>
                    <a:p>
                      <a:pPr marL="0" marR="0" lvl="0" indent="0" algn="l" rtl="0">
                        <a:lnSpc>
                          <a:spcPct val="100000"/>
                        </a:lnSpc>
                        <a:spcBef>
                          <a:spcPts val="0"/>
                        </a:spcBef>
                        <a:spcAft>
                          <a:spcPts val="0"/>
                        </a:spcAft>
                        <a:buClr>
                          <a:schemeClr val="dk1"/>
                        </a:buClr>
                        <a:buSzPts val="1800"/>
                        <a:buFont typeface="Arial"/>
                        <a:buNone/>
                      </a:pPr>
                      <a:r>
                        <a:rPr lang="en-US" sz="1800"/>
                        <a:t>Sl. No.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Article 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Authors</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t>Journal</a:t>
                      </a:r>
                      <a:endParaRPr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Methodology Used</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Remarks</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600"/>
                        <a:t>Location-based Monitoring </a:t>
                      </a:r>
                      <a:endParaRPr/>
                    </a:p>
                  </a:txBody>
                  <a:tcPr marL="91450" marR="91450" marT="45725" marB="45725"/>
                </a:tc>
                <a:tc>
                  <a:txBody>
                    <a:bodyPr/>
                    <a:lstStyle/>
                    <a:p>
                      <a:pPr marL="0" marR="0" lvl="0" indent="0" algn="l" rtl="0">
                        <a:spcBef>
                          <a:spcPts val="0"/>
                        </a:spcBef>
                        <a:spcAft>
                          <a:spcPts val="0"/>
                        </a:spcAft>
                        <a:buNone/>
                      </a:pPr>
                      <a:r>
                        <a:rPr lang="en-US" sz="1600"/>
                        <a:t>Christian jandl,Martina Hartner,Sebastian schlund</a:t>
                      </a:r>
                      <a:endParaRPr sz="16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600"/>
                        <a:t>“Production &amp; manufacturing research," Volume 11, Number 1, in 2023.</a:t>
                      </a:r>
                      <a:endParaRPr sz="1600"/>
                    </a:p>
                  </a:txBody>
                  <a:tcPr marL="91450" marR="91450" marT="45725" marB="45725"/>
                </a:tc>
                <a:tc>
                  <a:txBody>
                    <a:bodyPr/>
                    <a:lstStyle/>
                    <a:p>
                      <a:pPr marL="0" marR="0" lvl="0" indent="0" algn="l" rtl="0">
                        <a:spcBef>
                          <a:spcPts val="0"/>
                        </a:spcBef>
                        <a:spcAft>
                          <a:spcPts val="0"/>
                        </a:spcAft>
                        <a:buNone/>
                      </a:pPr>
                      <a:r>
                        <a:rPr lang="en-US" sz="1600" dirty="0"/>
                        <a:t>Data collection through location monitoring, controlled experimental conditions.</a:t>
                      </a:r>
                      <a:endParaRPr dirty="0"/>
                    </a:p>
                    <a:p>
                      <a:pPr marL="0" marR="0" lvl="0" indent="0" algn="l" rtl="0">
                        <a:spcBef>
                          <a:spcPts val="0"/>
                        </a:spcBef>
                        <a:spcAft>
                          <a:spcPts val="0"/>
                        </a:spcAft>
                        <a:buNone/>
                      </a:pPr>
                      <a:endParaRPr sz="1800" dirty="0"/>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Location-based monitoring provides real-time insights and enhanced efficiency but must be implemented carefully, considering privacy, ethics, and legal aspects.</a:t>
                      </a:r>
                      <a:endParaRPr sz="16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600" dirty="0"/>
                        <a:t>Women Employee Security System using GPS And GSM Based Vehicle Tracking</a:t>
                      </a:r>
                      <a:endParaRPr sz="1600" dirty="0"/>
                    </a:p>
                  </a:txBody>
                  <a:tcPr marL="91450" marR="91450" marT="45725" marB="45725"/>
                </a:tc>
                <a:tc>
                  <a:txBody>
                    <a:bodyPr/>
                    <a:lstStyle/>
                    <a:p>
                      <a:pPr marL="0" marR="0" lvl="0" indent="0" algn="l" rtl="0">
                        <a:spcBef>
                          <a:spcPts val="0"/>
                        </a:spcBef>
                        <a:spcAft>
                          <a:spcPts val="0"/>
                        </a:spcAft>
                        <a:buNone/>
                      </a:pPr>
                      <a:r>
                        <a:rPr lang="en-US" sz="1600"/>
                        <a:t>Poonam Bhilare ,Akshay Mohite, Dhanashri Kamble, Swapnil Makode</a:t>
                      </a:r>
                      <a:endParaRPr sz="1600"/>
                    </a:p>
                  </a:txBody>
                  <a:tcPr marL="91450" marR="91450" marT="45725" marB="45725"/>
                </a:tc>
                <a:tc>
                  <a:txBody>
                    <a:bodyPr/>
                    <a:lstStyle/>
                    <a:p>
                      <a:pPr marL="0" marR="0" lvl="0" indent="0" algn="l" rtl="0">
                        <a:spcBef>
                          <a:spcPts val="0"/>
                        </a:spcBef>
                        <a:spcAft>
                          <a:spcPts val="0"/>
                        </a:spcAft>
                        <a:buNone/>
                      </a:pPr>
                      <a:r>
                        <a:rPr lang="en-US" sz="1600" dirty="0"/>
                        <a:t>INTERNATIONAL JOURNAL FOR RESEARCH IN EMERGING SCIENCE AND TECHNOLOGY, Volume-2, Issue-1, January-2015</a:t>
                      </a:r>
                      <a:endParaRPr sz="1600" dirty="0"/>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None/>
                      </a:pPr>
                      <a:r>
                        <a:rPr lang="en-US" sz="1600" dirty="0">
                          <a:highlight>
                            <a:srgbClr val="F7F7F8"/>
                          </a:highlight>
                        </a:rPr>
                        <a:t>GPS device with an emergency button to track vehicle location, transmit alerts via GSM, and capture images for the security of women employees during transportation.</a:t>
                      </a:r>
                      <a:endParaRPr sz="2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600" dirty="0"/>
                        <a:t>A Women Employee Security System that utilizes GPS and GSM for vehicle tracking enhances safety and security for female employees, providing real-time monitoring and assistance when needed.</a:t>
                      </a:r>
                      <a:endParaRPr sz="1600" dirty="0"/>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511225" y="251375"/>
            <a:ext cx="109728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sz="3600" dirty="0"/>
              <a:t>Literature Survey</a:t>
            </a:r>
            <a:endParaRPr sz="3600" dirty="0"/>
          </a:p>
        </p:txBody>
      </p:sp>
      <p:sp>
        <p:nvSpPr>
          <p:cNvPr id="117" name="Google Shape;117;p18"/>
          <p:cNvSpPr txBox="1">
            <a:spLocks noGrp="1"/>
          </p:cNvSpPr>
          <p:nvPr>
            <p:ph type="sldNum" idx="12"/>
          </p:nvPr>
        </p:nvSpPr>
        <p:spPr>
          <a:xfrm>
            <a:off x="11582400" y="13447"/>
            <a:ext cx="6096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graphicFrame>
        <p:nvGraphicFramePr>
          <p:cNvPr id="118" name="Google Shape;118;p18"/>
          <p:cNvGraphicFramePr/>
          <p:nvPr/>
        </p:nvGraphicFramePr>
        <p:xfrm>
          <a:off x="357188" y="1241975"/>
          <a:ext cx="11477625" cy="5013990"/>
        </p:xfrm>
        <a:graphic>
          <a:graphicData uri="http://schemas.openxmlformats.org/drawingml/2006/table">
            <a:tbl>
              <a:tblPr firstRow="1" bandRow="1">
                <a:noFill/>
                <a:tableStyleId>{7C25D609-0124-42F8-9D34-134D1F1CED93}</a:tableStyleId>
              </a:tblPr>
              <a:tblGrid>
                <a:gridCol w="810800">
                  <a:extLst>
                    <a:ext uri="{9D8B030D-6E8A-4147-A177-3AD203B41FA5}">
                      <a16:colId xmlns:a16="http://schemas.microsoft.com/office/drawing/2014/main" val="20000"/>
                    </a:ext>
                  </a:extLst>
                </a:gridCol>
                <a:gridCol w="2432400">
                  <a:extLst>
                    <a:ext uri="{9D8B030D-6E8A-4147-A177-3AD203B41FA5}">
                      <a16:colId xmlns:a16="http://schemas.microsoft.com/office/drawing/2014/main" val="20001"/>
                    </a:ext>
                  </a:extLst>
                </a:gridCol>
                <a:gridCol w="1326775">
                  <a:extLst>
                    <a:ext uri="{9D8B030D-6E8A-4147-A177-3AD203B41FA5}">
                      <a16:colId xmlns:a16="http://schemas.microsoft.com/office/drawing/2014/main" val="20002"/>
                    </a:ext>
                  </a:extLst>
                </a:gridCol>
                <a:gridCol w="1842725">
                  <a:extLst>
                    <a:ext uri="{9D8B030D-6E8A-4147-A177-3AD203B41FA5}">
                      <a16:colId xmlns:a16="http://schemas.microsoft.com/office/drawing/2014/main" val="20003"/>
                    </a:ext>
                  </a:extLst>
                </a:gridCol>
                <a:gridCol w="2432400">
                  <a:extLst>
                    <a:ext uri="{9D8B030D-6E8A-4147-A177-3AD203B41FA5}">
                      <a16:colId xmlns:a16="http://schemas.microsoft.com/office/drawing/2014/main" val="20004"/>
                    </a:ext>
                  </a:extLst>
                </a:gridCol>
                <a:gridCol w="2632525">
                  <a:extLst>
                    <a:ext uri="{9D8B030D-6E8A-4147-A177-3AD203B41FA5}">
                      <a16:colId xmlns:a16="http://schemas.microsoft.com/office/drawing/2014/main" val="20005"/>
                    </a:ext>
                  </a:extLst>
                </a:gridCol>
              </a:tblGrid>
              <a:tr h="578750">
                <a:tc>
                  <a:txBody>
                    <a:bodyPr/>
                    <a:lstStyle/>
                    <a:p>
                      <a:pPr marL="0" marR="0" lvl="0" indent="0" algn="l" rtl="0">
                        <a:lnSpc>
                          <a:spcPct val="100000"/>
                        </a:lnSpc>
                        <a:spcBef>
                          <a:spcPts val="0"/>
                        </a:spcBef>
                        <a:spcAft>
                          <a:spcPts val="0"/>
                        </a:spcAft>
                        <a:buClr>
                          <a:schemeClr val="dk1"/>
                        </a:buClr>
                        <a:buSzPts val="1800"/>
                        <a:buFont typeface="Arial"/>
                        <a:buNone/>
                      </a:pPr>
                      <a:r>
                        <a:rPr lang="en-US" sz="1800"/>
                        <a:t>Sl. No.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Article 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Authors</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Journal</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Methodology Used</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Remarks</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2108325">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600"/>
                        <a:t>An Android based Employee Tracking System</a:t>
                      </a:r>
                      <a:endParaRPr sz="1600"/>
                    </a:p>
                  </a:txBody>
                  <a:tcPr marL="91450" marR="91450" marT="45725" marB="45725"/>
                </a:tc>
                <a:tc>
                  <a:txBody>
                    <a:bodyPr/>
                    <a:lstStyle/>
                    <a:p>
                      <a:pPr marL="0" marR="0" lvl="0" indent="0" algn="l" rtl="0">
                        <a:spcBef>
                          <a:spcPts val="0"/>
                        </a:spcBef>
                        <a:spcAft>
                          <a:spcPts val="0"/>
                        </a:spcAft>
                        <a:buNone/>
                      </a:pPr>
                      <a:r>
                        <a:rPr lang="en-US" sz="1600"/>
                        <a:t>Enefiok Etuk, Uzochukwu Onwuachu</a:t>
                      </a:r>
                      <a:endParaRPr sz="16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600"/>
                        <a:t>Article  in  International Journal of Computer Applications · November 2016</a:t>
                      </a:r>
                      <a:endParaRPr sz="1600"/>
                    </a:p>
                  </a:txBody>
                  <a:tcPr marL="91450" marR="91450" marT="45725" marB="45725"/>
                </a:tc>
                <a:tc>
                  <a:txBody>
                    <a:bodyPr/>
                    <a:lstStyle/>
                    <a:p>
                      <a:pPr marL="0" marR="0" lvl="0" indent="0" algn="l" rtl="0">
                        <a:spcBef>
                          <a:spcPts val="0"/>
                        </a:spcBef>
                        <a:spcAft>
                          <a:spcPts val="0"/>
                        </a:spcAft>
                        <a:buNone/>
                      </a:pPr>
                      <a:r>
                        <a:rPr lang="en-US" sz="1600"/>
                        <a:t>Managing and monitoring large numbers of employees efficiently. It employs Java programming and follows an Object-Oriented Analysis and Design (OOAD) approach.</a:t>
                      </a:r>
                      <a:r>
                        <a:rPr lang="en-US" sz="1900"/>
                        <a:t> </a:t>
                      </a:r>
                      <a:endParaRPr sz="1900"/>
                    </a:p>
                  </a:txBody>
                  <a:tcPr marL="91450" marR="91450" marT="45725" marB="45725"/>
                </a:tc>
                <a:tc>
                  <a:txBody>
                    <a:bodyPr/>
                    <a:lstStyle/>
                    <a:p>
                      <a:pPr marL="0" marR="0" lvl="0" indent="0" algn="l" rtl="0">
                        <a:spcBef>
                          <a:spcPts val="0"/>
                        </a:spcBef>
                        <a:spcAft>
                          <a:spcPts val="0"/>
                        </a:spcAft>
                        <a:buNone/>
                      </a:pPr>
                      <a:r>
                        <a:rPr lang="en-US" sz="1700"/>
                        <a:t>T</a:t>
                      </a:r>
                      <a:r>
                        <a:rPr lang="en-US" sz="1600"/>
                        <a:t>he developed system simplifies attendance tracking, enhances productivity, and reduces paperwork, offering a valuable tool for businesses and organizations.</a:t>
                      </a:r>
                      <a:endParaRPr sz="1600"/>
                    </a:p>
                  </a:txBody>
                  <a:tcPr marL="91450" marR="91450" marT="45725" marB="45725"/>
                </a:tc>
                <a:extLst>
                  <a:ext uri="{0D108BD9-81ED-4DB2-BD59-A6C34878D82A}">
                    <a16:rowId xmlns:a16="http://schemas.microsoft.com/office/drawing/2014/main" val="10001"/>
                  </a:ext>
                </a:extLst>
              </a:tr>
              <a:tr h="1968225">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600"/>
                        <a:t>A Research on Mobile Applications for Location Tracking through Web Server and Short Messages Services (SMS)</a:t>
                      </a:r>
                      <a:endParaRPr sz="1600"/>
                    </a:p>
                  </a:txBody>
                  <a:tcPr marL="91450" marR="91450" marT="45725" marB="45725"/>
                </a:tc>
                <a:tc>
                  <a:txBody>
                    <a:bodyPr/>
                    <a:lstStyle/>
                    <a:p>
                      <a:pPr marL="0" marR="0" lvl="0" indent="0" algn="l" rtl="0">
                        <a:spcBef>
                          <a:spcPts val="0"/>
                        </a:spcBef>
                        <a:spcAft>
                          <a:spcPts val="0"/>
                        </a:spcAft>
                        <a:buNone/>
                      </a:pPr>
                      <a:r>
                        <a:rPr lang="en-US" sz="1600"/>
                        <a:t>Salman Khan, Waheed Ahmad, Riaz Ali, Salman Saleem</a:t>
                      </a:r>
                      <a:endParaRPr sz="1600"/>
                    </a:p>
                  </a:txBody>
                  <a:tcPr marL="91450" marR="91450" marT="45725" marB="45725"/>
                </a:tc>
                <a:tc>
                  <a:txBody>
                    <a:bodyPr/>
                    <a:lstStyle/>
                    <a:p>
                      <a:pPr marL="0" marR="0" lvl="0" indent="0" algn="l" rtl="0">
                        <a:spcBef>
                          <a:spcPts val="0"/>
                        </a:spcBef>
                        <a:spcAft>
                          <a:spcPts val="0"/>
                        </a:spcAft>
                        <a:buNone/>
                      </a:pPr>
                      <a:r>
                        <a:rPr lang="en-US" sz="1600"/>
                        <a:t>Article  in  VFAST Transactions on Software Engineering · November 2015</a:t>
                      </a:r>
                      <a:endParaRPr sz="160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sz="1600"/>
                        <a:t>The app sends live location (lat-long) to a server, updating it via SMS as a complete address for easy sharing.</a:t>
                      </a:r>
                      <a:endParaRPr sz="1600"/>
                    </a:p>
                    <a:p>
                      <a:pPr marL="0" marR="0" lvl="0" indent="0" algn="l" rtl="0">
                        <a:spcBef>
                          <a:spcPts val="0"/>
                        </a:spcBef>
                        <a:spcAft>
                          <a:spcPts val="0"/>
                        </a:spcAft>
                        <a:buNone/>
                      </a:pPr>
                      <a:endParaRPr sz="200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sz="1600"/>
                        <a:t>The system has an Android app and web server for location tracking and emergency alerts, with features like updates, manual sharing, and emergency alerts.</a:t>
                      </a:r>
                      <a:endParaRPr sz="1600"/>
                    </a:p>
                    <a:p>
                      <a:pPr marL="0" marR="0" lvl="0" indent="0" algn="l" rtl="0">
                        <a:spcBef>
                          <a:spcPts val="0"/>
                        </a:spcBef>
                        <a:spcAft>
                          <a:spcPts val="0"/>
                        </a:spcAft>
                        <a:buNone/>
                      </a:pPr>
                      <a:endParaRPr sz="16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609600" y="172875"/>
            <a:ext cx="109728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sz="3600" dirty="0"/>
              <a:t>Literature Survey</a:t>
            </a:r>
            <a:endParaRPr sz="3600" dirty="0"/>
          </a:p>
        </p:txBody>
      </p:sp>
      <p:sp>
        <p:nvSpPr>
          <p:cNvPr id="124" name="Google Shape;124;p19"/>
          <p:cNvSpPr txBox="1">
            <a:spLocks noGrp="1"/>
          </p:cNvSpPr>
          <p:nvPr>
            <p:ph type="sldNum" idx="12"/>
          </p:nvPr>
        </p:nvSpPr>
        <p:spPr>
          <a:xfrm>
            <a:off x="11582400" y="13447"/>
            <a:ext cx="6096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graphicFrame>
        <p:nvGraphicFramePr>
          <p:cNvPr id="125" name="Google Shape;125;p19"/>
          <p:cNvGraphicFramePr/>
          <p:nvPr/>
        </p:nvGraphicFramePr>
        <p:xfrm>
          <a:off x="609613" y="1050325"/>
          <a:ext cx="11307925" cy="5068535"/>
        </p:xfrm>
        <a:graphic>
          <a:graphicData uri="http://schemas.openxmlformats.org/drawingml/2006/table">
            <a:tbl>
              <a:tblPr firstRow="1" bandRow="1">
                <a:noFill/>
                <a:tableStyleId>{7C25D609-0124-42F8-9D34-134D1F1CED93}</a:tableStyleId>
              </a:tblPr>
              <a:tblGrid>
                <a:gridCol w="798800">
                  <a:extLst>
                    <a:ext uri="{9D8B030D-6E8A-4147-A177-3AD203B41FA5}">
                      <a16:colId xmlns:a16="http://schemas.microsoft.com/office/drawing/2014/main" val="20000"/>
                    </a:ext>
                  </a:extLst>
                </a:gridCol>
                <a:gridCol w="2396425">
                  <a:extLst>
                    <a:ext uri="{9D8B030D-6E8A-4147-A177-3AD203B41FA5}">
                      <a16:colId xmlns:a16="http://schemas.microsoft.com/office/drawing/2014/main" val="20001"/>
                    </a:ext>
                  </a:extLst>
                </a:gridCol>
                <a:gridCol w="1307175">
                  <a:extLst>
                    <a:ext uri="{9D8B030D-6E8A-4147-A177-3AD203B41FA5}">
                      <a16:colId xmlns:a16="http://schemas.microsoft.com/office/drawing/2014/main" val="20002"/>
                    </a:ext>
                  </a:extLst>
                </a:gridCol>
                <a:gridCol w="1815500">
                  <a:extLst>
                    <a:ext uri="{9D8B030D-6E8A-4147-A177-3AD203B41FA5}">
                      <a16:colId xmlns:a16="http://schemas.microsoft.com/office/drawing/2014/main" val="20003"/>
                    </a:ext>
                  </a:extLst>
                </a:gridCol>
                <a:gridCol w="2396425">
                  <a:extLst>
                    <a:ext uri="{9D8B030D-6E8A-4147-A177-3AD203B41FA5}">
                      <a16:colId xmlns:a16="http://schemas.microsoft.com/office/drawing/2014/main" val="20004"/>
                    </a:ext>
                  </a:extLst>
                </a:gridCol>
                <a:gridCol w="2593600">
                  <a:extLst>
                    <a:ext uri="{9D8B030D-6E8A-4147-A177-3AD203B41FA5}">
                      <a16:colId xmlns:a16="http://schemas.microsoft.com/office/drawing/2014/main" val="20005"/>
                    </a:ext>
                  </a:extLst>
                </a:gridCol>
              </a:tblGrid>
              <a:tr h="708625">
                <a:tc>
                  <a:txBody>
                    <a:bodyPr/>
                    <a:lstStyle/>
                    <a:p>
                      <a:pPr marL="0" marR="0" lvl="0" indent="0" algn="l" rtl="0">
                        <a:lnSpc>
                          <a:spcPct val="100000"/>
                        </a:lnSpc>
                        <a:spcBef>
                          <a:spcPts val="0"/>
                        </a:spcBef>
                        <a:spcAft>
                          <a:spcPts val="0"/>
                        </a:spcAft>
                        <a:buClr>
                          <a:schemeClr val="dk1"/>
                        </a:buClr>
                        <a:buSzPts val="1800"/>
                        <a:buFont typeface="Arial"/>
                        <a:buNone/>
                      </a:pPr>
                      <a:r>
                        <a:rPr lang="en-US" sz="1800"/>
                        <a:t>Sl. No.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Article 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Authors</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Journal</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Methodology Used</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Remarks</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600"/>
                        <a:t>Face Recognition System</a:t>
                      </a:r>
                      <a:endParaRPr sz="1600"/>
                    </a:p>
                  </a:txBody>
                  <a:tcPr marL="91450" marR="91450" marT="45725" marB="45725"/>
                </a:tc>
                <a:tc>
                  <a:txBody>
                    <a:bodyPr/>
                    <a:lstStyle/>
                    <a:p>
                      <a:pPr marL="0" marR="0" lvl="0" indent="0" algn="l" rtl="0">
                        <a:spcBef>
                          <a:spcPts val="0"/>
                        </a:spcBef>
                        <a:spcAft>
                          <a:spcPts val="0"/>
                        </a:spcAft>
                        <a:buNone/>
                      </a:pPr>
                      <a:r>
                        <a:rPr lang="en-US" sz="1600"/>
                        <a:t>Shivam Singh, Prof. S. Graceline Jasmine </a:t>
                      </a:r>
                      <a:endParaRPr sz="16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600"/>
                        <a:t>http://www.ijert.org ISSN: 2278-0181 IJERTV8IS050150 Vol. 8 Issue 05, May-2019 </a:t>
                      </a:r>
                      <a:endParaRPr sz="1600"/>
                    </a:p>
                  </a:txBody>
                  <a:tcPr marL="91450" marR="91450" marT="45725" marB="45725"/>
                </a:tc>
                <a:tc>
                  <a:txBody>
                    <a:bodyPr/>
                    <a:lstStyle/>
                    <a:p>
                      <a:pPr marL="0" marR="0" lvl="0" indent="0" algn="l" rtl="0">
                        <a:spcBef>
                          <a:spcPts val="0"/>
                        </a:spcBef>
                        <a:spcAft>
                          <a:spcPts val="0"/>
                        </a:spcAft>
                        <a:buSzPts val="1100"/>
                        <a:buNone/>
                      </a:pPr>
                      <a:r>
                        <a:rPr lang="en-US" sz="1600"/>
                        <a:t>The proposed system utilizes face detection, feature extraction, and recognition algorithms, including the KLT Algorithm, Viola-Jones Algorithm and Principal Component Analysis (PCA).</a:t>
                      </a:r>
                      <a:endParaRPr sz="200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sz="1600"/>
                        <a:t>It contributes significantly to the domain of face recognition technology, offering valuable insights, experimental results, and suggestions for future advancements.</a:t>
                      </a:r>
                      <a:endParaRPr sz="1600"/>
                    </a:p>
                    <a:p>
                      <a:pPr marL="0" marR="0" lvl="0" indent="0" algn="l" rtl="0">
                        <a:spcBef>
                          <a:spcPts val="0"/>
                        </a:spcBef>
                        <a:spcAft>
                          <a:spcPts val="0"/>
                        </a:spcAft>
                        <a:buNone/>
                      </a:pPr>
                      <a:endParaRPr/>
                    </a:p>
                  </a:txBody>
                  <a:tcPr marL="91450" marR="91450" marT="45725" marB="45725"/>
                </a:tc>
                <a:extLst>
                  <a:ext uri="{0D108BD9-81ED-4DB2-BD59-A6C34878D82A}">
                    <a16:rowId xmlns:a16="http://schemas.microsoft.com/office/drawing/2014/main" val="10001"/>
                  </a:ext>
                </a:extLst>
              </a:tr>
              <a:tr h="2073900">
                <a:tc>
                  <a:txBody>
                    <a:bodyPr/>
                    <a:lstStyle/>
                    <a:p>
                      <a:pPr marL="0" marR="0" lvl="0" indent="0" algn="l" rtl="0">
                        <a:spcBef>
                          <a:spcPts val="0"/>
                        </a:spcBef>
                        <a:spcAft>
                          <a:spcPts val="0"/>
                        </a:spcAft>
                        <a:buNone/>
                      </a:pPr>
                      <a:r>
                        <a:rPr lang="en-US" sz="1800"/>
                        <a:t>7.</a:t>
                      </a:r>
                      <a:endParaRPr sz="1800"/>
                    </a:p>
                  </a:txBody>
                  <a:tcPr marL="91450" marR="91450" marT="45725" marB="45725"/>
                </a:tc>
                <a:tc>
                  <a:txBody>
                    <a:bodyPr/>
                    <a:lstStyle/>
                    <a:p>
                      <a:pPr marL="0" lvl="0" indent="0" algn="l" rtl="0">
                        <a:spcBef>
                          <a:spcPts val="0"/>
                        </a:spcBef>
                        <a:spcAft>
                          <a:spcPts val="0"/>
                        </a:spcAft>
                        <a:buNone/>
                      </a:pPr>
                      <a:r>
                        <a:rPr lang="en-US" sz="1600"/>
                        <a:t>A low-cost, mobile real-time kinematic geolocation service for engineering and research applications</a:t>
                      </a:r>
                      <a:endParaRPr sz="1800"/>
                    </a:p>
                  </a:txBody>
                  <a:tcPr marL="91450" marR="91450" marT="45725" marB="45725"/>
                </a:tc>
                <a:tc>
                  <a:txBody>
                    <a:bodyPr/>
                    <a:lstStyle/>
                    <a:p>
                      <a:pPr marL="0" lvl="0" indent="0" algn="l" rtl="0">
                        <a:spcBef>
                          <a:spcPts val="0"/>
                        </a:spcBef>
                        <a:spcAft>
                          <a:spcPts val="0"/>
                        </a:spcAft>
                        <a:buNone/>
                      </a:pPr>
                      <a:r>
                        <a:rPr lang="en-US" sz="1600"/>
                        <a:t>André Broekman, Petrus Johannes Gräbe</a:t>
                      </a:r>
                      <a:endParaRPr sz="1800"/>
                    </a:p>
                  </a:txBody>
                  <a:tcPr marL="91450" marR="91450" marT="45725" marB="45725"/>
                </a:tc>
                <a:tc>
                  <a:txBody>
                    <a:bodyPr/>
                    <a:lstStyle/>
                    <a:p>
                      <a:pPr marL="0" lvl="0" indent="0" algn="l" rtl="0">
                        <a:spcBef>
                          <a:spcPts val="0"/>
                        </a:spcBef>
                        <a:spcAft>
                          <a:spcPts val="0"/>
                        </a:spcAft>
                        <a:buNone/>
                      </a:pPr>
                      <a:r>
                        <a:rPr lang="en-US" sz="1600"/>
                        <a:t>Department of Civil Engineering, Engineering 4.0, University of Pretoria, Pretoria, South Africa</a:t>
                      </a:r>
                      <a:endParaRPr sz="1800"/>
                    </a:p>
                  </a:txBody>
                  <a:tcPr marL="91450" marR="91450" marT="45725" marB="45725"/>
                </a:tc>
                <a:tc>
                  <a:txBody>
                    <a:bodyPr/>
                    <a:lstStyle/>
                    <a:p>
                      <a:pPr marL="0" marR="0" lvl="0" indent="0" algn="l" rtl="0">
                        <a:spcBef>
                          <a:spcPts val="0"/>
                        </a:spcBef>
                        <a:spcAft>
                          <a:spcPts val="0"/>
                        </a:spcAft>
                        <a:buNone/>
                      </a:pPr>
                      <a:r>
                        <a:rPr lang="en-US" sz="1600"/>
                        <a:t>The setup involves choosing an optimal location, precise ground plane fabrication, secure antenna installation, and efficient power/internet supply in a compact design.</a:t>
                      </a:r>
                      <a:endParaRPr sz="1600"/>
                    </a:p>
                  </a:txBody>
                  <a:tcPr marL="91450" marR="91450" marT="45725" marB="45725"/>
                </a:tc>
                <a:tc>
                  <a:txBody>
                    <a:bodyPr/>
                    <a:lstStyle/>
                    <a:p>
                      <a:pPr marL="0" marR="0" lvl="0" indent="0" algn="l" rtl="0">
                        <a:spcBef>
                          <a:spcPts val="0"/>
                        </a:spcBef>
                        <a:spcAft>
                          <a:spcPts val="0"/>
                        </a:spcAft>
                        <a:buNone/>
                      </a:pPr>
                      <a:r>
                        <a:rPr lang="en-US" sz="1600"/>
                        <a:t>The setup prioritizes accuracy and efficiency in a compact design for the base station's optimal location, ground plane, antenna, and power/internet supply.</a:t>
                      </a:r>
                      <a:endParaRPr sz="16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609600" y="278650"/>
            <a:ext cx="109728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sz="3600" dirty="0"/>
              <a:t>Literature Survey</a:t>
            </a:r>
            <a:endParaRPr sz="3600" dirty="0"/>
          </a:p>
        </p:txBody>
      </p:sp>
      <p:sp>
        <p:nvSpPr>
          <p:cNvPr id="131" name="Google Shape;131;p20"/>
          <p:cNvSpPr txBox="1">
            <a:spLocks noGrp="1"/>
          </p:cNvSpPr>
          <p:nvPr>
            <p:ph type="sldNum" idx="12"/>
          </p:nvPr>
        </p:nvSpPr>
        <p:spPr>
          <a:xfrm>
            <a:off x="11582400" y="13447"/>
            <a:ext cx="6096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graphicFrame>
        <p:nvGraphicFramePr>
          <p:cNvPr id="132" name="Google Shape;132;p20"/>
          <p:cNvGraphicFramePr/>
          <p:nvPr/>
        </p:nvGraphicFramePr>
        <p:xfrm>
          <a:off x="514613" y="1134625"/>
          <a:ext cx="11413250" cy="4958190"/>
        </p:xfrm>
        <a:graphic>
          <a:graphicData uri="http://schemas.openxmlformats.org/drawingml/2006/table">
            <a:tbl>
              <a:tblPr firstRow="1" bandRow="1">
                <a:noFill/>
                <a:tableStyleId>{7C25D609-0124-42F8-9D34-134D1F1CED93}</a:tableStyleId>
              </a:tblPr>
              <a:tblGrid>
                <a:gridCol w="806225">
                  <a:extLst>
                    <a:ext uri="{9D8B030D-6E8A-4147-A177-3AD203B41FA5}">
                      <a16:colId xmlns:a16="http://schemas.microsoft.com/office/drawing/2014/main" val="20000"/>
                    </a:ext>
                  </a:extLst>
                </a:gridCol>
                <a:gridCol w="2418750">
                  <a:extLst>
                    <a:ext uri="{9D8B030D-6E8A-4147-A177-3AD203B41FA5}">
                      <a16:colId xmlns:a16="http://schemas.microsoft.com/office/drawing/2014/main" val="20001"/>
                    </a:ext>
                  </a:extLst>
                </a:gridCol>
                <a:gridCol w="1319325">
                  <a:extLst>
                    <a:ext uri="{9D8B030D-6E8A-4147-A177-3AD203B41FA5}">
                      <a16:colId xmlns:a16="http://schemas.microsoft.com/office/drawing/2014/main" val="20002"/>
                    </a:ext>
                  </a:extLst>
                </a:gridCol>
                <a:gridCol w="1832425">
                  <a:extLst>
                    <a:ext uri="{9D8B030D-6E8A-4147-A177-3AD203B41FA5}">
                      <a16:colId xmlns:a16="http://schemas.microsoft.com/office/drawing/2014/main" val="20003"/>
                    </a:ext>
                  </a:extLst>
                </a:gridCol>
                <a:gridCol w="2418750">
                  <a:extLst>
                    <a:ext uri="{9D8B030D-6E8A-4147-A177-3AD203B41FA5}">
                      <a16:colId xmlns:a16="http://schemas.microsoft.com/office/drawing/2014/main" val="20004"/>
                    </a:ext>
                  </a:extLst>
                </a:gridCol>
                <a:gridCol w="2617775">
                  <a:extLst>
                    <a:ext uri="{9D8B030D-6E8A-4147-A177-3AD203B41FA5}">
                      <a16:colId xmlns:a16="http://schemas.microsoft.com/office/drawing/2014/main" val="20005"/>
                    </a:ext>
                  </a:extLst>
                </a:gridCol>
              </a:tblGrid>
              <a:tr h="873850">
                <a:tc>
                  <a:txBody>
                    <a:bodyPr/>
                    <a:lstStyle/>
                    <a:p>
                      <a:pPr marL="0" marR="0" lvl="0" indent="0" algn="l" rtl="0">
                        <a:lnSpc>
                          <a:spcPct val="100000"/>
                        </a:lnSpc>
                        <a:spcBef>
                          <a:spcPts val="0"/>
                        </a:spcBef>
                        <a:spcAft>
                          <a:spcPts val="0"/>
                        </a:spcAft>
                        <a:buClr>
                          <a:schemeClr val="dk1"/>
                        </a:buClr>
                        <a:buSzPts val="1800"/>
                        <a:buFont typeface="Arial"/>
                        <a:buNone/>
                      </a:pPr>
                      <a:r>
                        <a:rPr lang="en-US" sz="1800"/>
                        <a:t>Sl. No.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Article 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Authors</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Journal</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Methodology Used</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Remarks</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1983250">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lvl="0" indent="0" algn="l" rtl="0">
                        <a:spcBef>
                          <a:spcPts val="0"/>
                        </a:spcBef>
                        <a:spcAft>
                          <a:spcPts val="0"/>
                        </a:spcAft>
                        <a:buNone/>
                      </a:pPr>
                      <a:r>
                        <a:rPr lang="en-US" sz="1600" dirty="0"/>
                        <a:t>A review of eye-tracking research in tourism</a:t>
                      </a:r>
                      <a:endParaRPr sz="1600" dirty="0"/>
                    </a:p>
                  </a:txBody>
                  <a:tcPr marL="91450" marR="91450" marT="45725" marB="45725"/>
                </a:tc>
                <a:tc>
                  <a:txBody>
                    <a:bodyPr/>
                    <a:lstStyle/>
                    <a:p>
                      <a:pPr marL="0" lvl="0" indent="0" algn="l" rtl="0">
                        <a:spcBef>
                          <a:spcPts val="0"/>
                        </a:spcBef>
                        <a:spcAft>
                          <a:spcPts val="0"/>
                        </a:spcAft>
                        <a:buNone/>
                      </a:pPr>
                      <a:r>
                        <a:rPr lang="en-US" sz="1600"/>
                        <a:t>Noel Scott, Rui Zhang, Dung Le, Brent Moyle</a:t>
                      </a:r>
                      <a:endParaRPr sz="1600"/>
                    </a:p>
                  </a:txBody>
                  <a:tcPr marL="91450" marR="91450" marT="45725" marB="45725"/>
                </a:tc>
                <a:tc>
                  <a:txBody>
                    <a:bodyPr/>
                    <a:lstStyle/>
                    <a:p>
                      <a:pPr marL="0" lvl="0" indent="0" algn="l" rtl="0">
                        <a:lnSpc>
                          <a:spcPct val="101886"/>
                        </a:lnSpc>
                        <a:spcBef>
                          <a:spcPts val="1500"/>
                        </a:spcBef>
                        <a:spcAft>
                          <a:spcPts val="0"/>
                        </a:spcAft>
                        <a:buClr>
                          <a:schemeClr val="dk1"/>
                        </a:buClr>
                        <a:buSzPts val="1100"/>
                        <a:buFont typeface="Arial"/>
                        <a:buNone/>
                      </a:pPr>
                      <a:r>
                        <a:rPr lang="en-US" sz="1600">
                          <a:solidFill>
                            <a:srgbClr val="333333"/>
                          </a:solidFill>
                        </a:rPr>
                        <a:t>Current Issues in Tourism, Volume 22, Issue 10 (2019)</a:t>
                      </a:r>
                      <a:endParaRPr sz="1600">
                        <a:solidFill>
                          <a:srgbClr val="333333"/>
                        </a:solidFill>
                      </a:endParaRPr>
                    </a:p>
                    <a:p>
                      <a:pPr marL="0" marR="0" lvl="0" indent="0" algn="l" rtl="0">
                        <a:spcBef>
                          <a:spcPts val="1500"/>
                        </a:spcBef>
                        <a:spcAft>
                          <a:spcPts val="0"/>
                        </a:spcAft>
                        <a:buNone/>
                      </a:pPr>
                      <a:endParaRPr sz="1600"/>
                    </a:p>
                  </a:txBody>
                  <a:tcPr marL="91450" marR="91450" marT="45725" marB="45725"/>
                </a:tc>
                <a:tc>
                  <a:txBody>
                    <a:bodyPr/>
                    <a:lstStyle/>
                    <a:p>
                      <a:pPr marL="0" lvl="0" indent="0" algn="l" rtl="0">
                        <a:spcBef>
                          <a:spcPts val="0"/>
                        </a:spcBef>
                        <a:spcAft>
                          <a:spcPts val="0"/>
                        </a:spcAft>
                        <a:buNone/>
                      </a:pPr>
                      <a:r>
                        <a:rPr lang="en-US" sz="1600"/>
                        <a:t>Review eye-tracking for attention measurement in tourism and hospitality. Cover theory, pros/cons, data collection, analysis, applications, and suggest further research</a:t>
                      </a:r>
                      <a:endParaRPr sz="1600"/>
                    </a:p>
                  </a:txBody>
                  <a:tcPr marL="91450" marR="91450" marT="45725" marB="45725"/>
                </a:tc>
                <a:tc>
                  <a:txBody>
                    <a:bodyPr/>
                    <a:lstStyle/>
                    <a:p>
                      <a:pPr marL="0" marR="0" lvl="0" indent="0" algn="l" rtl="0">
                        <a:spcBef>
                          <a:spcPts val="0"/>
                        </a:spcBef>
                        <a:spcAft>
                          <a:spcPts val="0"/>
                        </a:spcAft>
                        <a:buNone/>
                      </a:pPr>
                      <a:r>
                        <a:rPr lang="en-US" sz="1600"/>
                        <a:t>"Eye-tracking in tourism methodology review" offers valuable insights into tourist behavior and experiences, benefiting researchers and marketers.</a:t>
                      </a:r>
                      <a:endParaRPr sz="1600"/>
                    </a:p>
                  </a:txBody>
                  <a:tcPr marL="91450" marR="91450" marT="45725" marB="45725"/>
                </a:tc>
                <a:extLst>
                  <a:ext uri="{0D108BD9-81ED-4DB2-BD59-A6C34878D82A}">
                    <a16:rowId xmlns:a16="http://schemas.microsoft.com/office/drawing/2014/main" val="10001"/>
                  </a:ext>
                </a:extLst>
              </a:tr>
              <a:tr h="1791950">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r>
                        <a:rPr lang="en-US" sz="1600"/>
                        <a:t>DESIGN AND DEVELOPMENT OF GPS-GSM BASED TRACKING SYSTEM WITH GOOGLE MAP BASED MONITORING</a:t>
                      </a:r>
                      <a:endParaRPr sz="1600"/>
                    </a:p>
                  </a:txBody>
                  <a:tcPr marL="91450" marR="91450" marT="45725" marB="45725"/>
                </a:tc>
                <a:tc>
                  <a:txBody>
                    <a:bodyPr/>
                    <a:lstStyle/>
                    <a:p>
                      <a:pPr marL="0" marR="0" lvl="0" indent="0" algn="l" rtl="0">
                        <a:spcBef>
                          <a:spcPts val="0"/>
                        </a:spcBef>
                        <a:spcAft>
                          <a:spcPts val="0"/>
                        </a:spcAft>
                        <a:buNone/>
                      </a:pPr>
                      <a:r>
                        <a:rPr lang="en-US" sz="1600"/>
                        <a:t>Pankaj Verma, J.S Bhatia </a:t>
                      </a:r>
                      <a:endParaRPr sz="1600"/>
                    </a:p>
                  </a:txBody>
                  <a:tcPr marL="91450" marR="91450" marT="45725" marB="45725"/>
                </a:tc>
                <a:tc>
                  <a:txBody>
                    <a:bodyPr/>
                    <a:lstStyle/>
                    <a:p>
                      <a:pPr marL="0" marR="0" lvl="0" indent="0" algn="l" rtl="0">
                        <a:spcBef>
                          <a:spcPts val="0"/>
                        </a:spcBef>
                        <a:spcAft>
                          <a:spcPts val="0"/>
                        </a:spcAft>
                        <a:buNone/>
                      </a:pPr>
                      <a:r>
                        <a:rPr lang="en-US" sz="1600"/>
                        <a:t>International Journal of Computer Science, Engineering and Applications (IJCSEA) </a:t>
                      </a:r>
                      <a:endParaRPr sz="1600"/>
                    </a:p>
                  </a:txBody>
                  <a:tcPr marL="91450" marR="91450" marT="45725" marB="45725"/>
                </a:tc>
                <a:tc>
                  <a:txBody>
                    <a:bodyPr/>
                    <a:lstStyle/>
                    <a:p>
                      <a:pPr marL="0" marR="0" lvl="0" indent="0" algn="l" rtl="0">
                        <a:spcBef>
                          <a:spcPts val="0"/>
                        </a:spcBef>
                        <a:spcAft>
                          <a:spcPts val="0"/>
                        </a:spcAft>
                        <a:buNone/>
                      </a:pPr>
                      <a:r>
                        <a:rPr lang="en-US" sz="1600"/>
                        <a:t>Collaborative Filtering, Recommendation Systems, User-based Algorithms, Item-based Algorithms, GSM, GPS.</a:t>
                      </a:r>
                      <a:endParaRPr sz="150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sz="1600" dirty="0"/>
                        <a:t>This system combines GPS and GSM technologies for vehicle tracking, enhancing location accuracy and remote monitoring.</a:t>
                      </a:r>
                      <a:endParaRPr sz="1600" dirty="0"/>
                    </a:p>
                    <a:p>
                      <a:pPr marL="0" marR="0" lvl="0" indent="0" algn="l" rtl="0">
                        <a:spcBef>
                          <a:spcPts val="0"/>
                        </a:spcBef>
                        <a:spcAft>
                          <a:spcPts val="0"/>
                        </a:spcAft>
                        <a:buClr>
                          <a:schemeClr val="dk1"/>
                        </a:buClr>
                        <a:buSzPts val="1100"/>
                        <a:buFont typeface="Arial"/>
                        <a:buNone/>
                      </a:pPr>
                      <a:endParaRPr sz="1600" dirty="0"/>
                    </a:p>
                    <a:p>
                      <a:pPr marL="0" marR="0" lvl="0" indent="0" algn="l" rtl="0">
                        <a:spcBef>
                          <a:spcPts val="0"/>
                        </a:spcBef>
                        <a:spcAft>
                          <a:spcPts val="0"/>
                        </a:spcAft>
                        <a:buNone/>
                      </a:pPr>
                      <a:endParaRPr sz="1600"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609600" y="420050"/>
            <a:ext cx="109728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sz="3600" dirty="0"/>
              <a:t>Literature Survey</a:t>
            </a:r>
            <a:endParaRPr sz="3600" dirty="0"/>
          </a:p>
        </p:txBody>
      </p:sp>
      <p:sp>
        <p:nvSpPr>
          <p:cNvPr id="138" name="Google Shape;138;p21"/>
          <p:cNvSpPr txBox="1">
            <a:spLocks noGrp="1"/>
          </p:cNvSpPr>
          <p:nvPr>
            <p:ph type="sldNum" idx="12"/>
          </p:nvPr>
        </p:nvSpPr>
        <p:spPr>
          <a:xfrm>
            <a:off x="11582400" y="13447"/>
            <a:ext cx="6096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graphicFrame>
        <p:nvGraphicFramePr>
          <p:cNvPr id="139" name="Google Shape;139;p21"/>
          <p:cNvGraphicFramePr/>
          <p:nvPr/>
        </p:nvGraphicFramePr>
        <p:xfrm>
          <a:off x="609600" y="1345125"/>
          <a:ext cx="11129200" cy="4703615"/>
        </p:xfrm>
        <a:graphic>
          <a:graphicData uri="http://schemas.openxmlformats.org/drawingml/2006/table">
            <a:tbl>
              <a:tblPr firstRow="1" bandRow="1">
                <a:noFill/>
                <a:tableStyleId>{7C25D609-0124-42F8-9D34-134D1F1CED93}</a:tableStyleId>
              </a:tblPr>
              <a:tblGrid>
                <a:gridCol w="786200">
                  <a:extLst>
                    <a:ext uri="{9D8B030D-6E8A-4147-A177-3AD203B41FA5}">
                      <a16:colId xmlns:a16="http://schemas.microsoft.com/office/drawing/2014/main" val="20000"/>
                    </a:ext>
                  </a:extLst>
                </a:gridCol>
                <a:gridCol w="2358575">
                  <a:extLst>
                    <a:ext uri="{9D8B030D-6E8A-4147-A177-3AD203B41FA5}">
                      <a16:colId xmlns:a16="http://schemas.microsoft.com/office/drawing/2014/main" val="20001"/>
                    </a:ext>
                  </a:extLst>
                </a:gridCol>
                <a:gridCol w="1286475">
                  <a:extLst>
                    <a:ext uri="{9D8B030D-6E8A-4147-A177-3AD203B41FA5}">
                      <a16:colId xmlns:a16="http://schemas.microsoft.com/office/drawing/2014/main" val="20002"/>
                    </a:ext>
                  </a:extLst>
                </a:gridCol>
                <a:gridCol w="1786775">
                  <a:extLst>
                    <a:ext uri="{9D8B030D-6E8A-4147-A177-3AD203B41FA5}">
                      <a16:colId xmlns:a16="http://schemas.microsoft.com/office/drawing/2014/main" val="20003"/>
                    </a:ext>
                  </a:extLst>
                </a:gridCol>
                <a:gridCol w="2358575">
                  <a:extLst>
                    <a:ext uri="{9D8B030D-6E8A-4147-A177-3AD203B41FA5}">
                      <a16:colId xmlns:a16="http://schemas.microsoft.com/office/drawing/2014/main" val="20004"/>
                    </a:ext>
                  </a:extLst>
                </a:gridCol>
                <a:gridCol w="2552600">
                  <a:extLst>
                    <a:ext uri="{9D8B030D-6E8A-4147-A177-3AD203B41FA5}">
                      <a16:colId xmlns:a16="http://schemas.microsoft.com/office/drawing/2014/main" val="20005"/>
                    </a:ext>
                  </a:extLst>
                </a:gridCol>
              </a:tblGrid>
              <a:tr h="613900">
                <a:tc>
                  <a:txBody>
                    <a:bodyPr/>
                    <a:lstStyle/>
                    <a:p>
                      <a:pPr marL="0" marR="0" lvl="0" indent="0" algn="l" rtl="0">
                        <a:lnSpc>
                          <a:spcPct val="100000"/>
                        </a:lnSpc>
                        <a:spcBef>
                          <a:spcPts val="0"/>
                        </a:spcBef>
                        <a:spcAft>
                          <a:spcPts val="0"/>
                        </a:spcAft>
                        <a:buClr>
                          <a:schemeClr val="dk1"/>
                        </a:buClr>
                        <a:buSzPts val="1800"/>
                        <a:buFont typeface="Arial"/>
                        <a:buNone/>
                      </a:pPr>
                      <a:r>
                        <a:rPr lang="en-US" sz="1800"/>
                        <a:t>Sl. No.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Article 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Authors</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Journal</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Methodology Used</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Remarks</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4063525">
                <a:tc>
                  <a:txBody>
                    <a:bodyPr/>
                    <a:lstStyle/>
                    <a:p>
                      <a:pPr marL="0" marR="0" lvl="0" indent="0" algn="l" rtl="0">
                        <a:spcBef>
                          <a:spcPts val="0"/>
                        </a:spcBef>
                        <a:spcAft>
                          <a:spcPts val="0"/>
                        </a:spcAft>
                        <a:buNone/>
                      </a:pPr>
                      <a:r>
                        <a:rPr lang="en-US" sz="1800"/>
                        <a:t>10.</a:t>
                      </a:r>
                      <a:endParaRPr sz="1800"/>
                    </a:p>
                  </a:txBody>
                  <a:tcPr marL="91450" marR="91450" marT="45725" marB="45725"/>
                </a:tc>
                <a:tc>
                  <a:txBody>
                    <a:bodyPr/>
                    <a:lstStyle/>
                    <a:p>
                      <a:pPr marL="0" marR="0" lvl="0" indent="0" algn="l" rtl="0">
                        <a:spcBef>
                          <a:spcPts val="0"/>
                        </a:spcBef>
                        <a:spcAft>
                          <a:spcPts val="0"/>
                        </a:spcAft>
                        <a:buNone/>
                      </a:pPr>
                      <a:r>
                        <a:rPr lang="en-US" sz="1600"/>
                        <a:t>Development of Employee Attendance Management Information System During the Covid-19 Pandemic Based on Website using QR Code </a:t>
                      </a:r>
                      <a:endParaRPr sz="1600"/>
                    </a:p>
                  </a:txBody>
                  <a:tcPr marL="91450" marR="91450" marT="45725" marB="45725"/>
                </a:tc>
                <a:tc>
                  <a:txBody>
                    <a:bodyPr/>
                    <a:lstStyle/>
                    <a:p>
                      <a:pPr marL="0" marR="0" lvl="0" indent="0" algn="l" rtl="0">
                        <a:spcBef>
                          <a:spcPts val="0"/>
                        </a:spcBef>
                        <a:spcAft>
                          <a:spcPts val="0"/>
                        </a:spcAft>
                        <a:buNone/>
                      </a:pPr>
                      <a:r>
                        <a:rPr lang="en-US" sz="1600"/>
                        <a:t>Ahmad Habib, Moch. Dzawil Haiat , Balok Hariadi</a:t>
                      </a:r>
                      <a:endParaRPr sz="16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600"/>
                        <a:t>Journal of Information Systems (e-Journal) Vol.9 | No 2 |Th. 2022</a:t>
                      </a:r>
                      <a:endParaRPr sz="160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sz="1600"/>
                        <a:t>The research paper's methodology is structured around using agile project management (Scrum) to develop the online attendance system, with data collection from multiple sources, technology implementation, and rigorous testing to ensure system functionality and reliability.</a:t>
                      </a:r>
                      <a:endParaRPr sz="1800"/>
                    </a:p>
                  </a:txBody>
                  <a:tcPr marL="91450" marR="91450" marT="45725" marB="45725"/>
                </a:tc>
                <a:tc>
                  <a:txBody>
                    <a:bodyPr/>
                    <a:lstStyle/>
                    <a:p>
                      <a:pPr marL="0" marR="0" lvl="0" indent="0" algn="l" rtl="0">
                        <a:spcBef>
                          <a:spcPts val="0"/>
                        </a:spcBef>
                        <a:spcAft>
                          <a:spcPts val="0"/>
                        </a:spcAft>
                        <a:buNone/>
                      </a:pPr>
                      <a:r>
                        <a:rPr lang="en-US" sz="1600"/>
                        <a:t>QR code-based attendance tracking can streamline processes but requires careful consideration of privacy, security, and costs, along with ongoing improvements to maintain employee satisfaction and legal compliance.</a:t>
                      </a:r>
                      <a:endParaRPr sz="16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0000" advTm="9358"/>
    </mc:Choice>
    <mc:Fallback>
      <p:transition spd="slow" advTm="935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4"/>
</p:tagLst>
</file>

<file path=ppt/theme/theme1.xml><?xml version="1.0" encoding="utf-8"?>
<a:theme xmlns:a="http://schemas.openxmlformats.org/drawingml/2006/main"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1584</Words>
  <Application>Microsoft Office PowerPoint</Application>
  <PresentationFormat>Widescreen</PresentationFormat>
  <Paragraphs>178</Paragraphs>
  <Slides>18</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Cambria</vt:lpstr>
      <vt:lpstr>EB Garamond</vt:lpstr>
      <vt:lpstr>Roboto</vt:lpstr>
      <vt:lpstr>Times New Roman</vt:lpstr>
      <vt:lpstr>Arial</vt:lpstr>
      <vt:lpstr>Calibri</vt:lpstr>
      <vt:lpstr>Constantia</vt:lpstr>
      <vt:lpstr>Bell MT</vt:lpstr>
      <vt:lpstr>Clarity</vt:lpstr>
      <vt:lpstr>PowerPoint Presentation</vt:lpstr>
      <vt:lpstr>Contents</vt:lpstr>
      <vt:lpstr>Introduction</vt:lpstr>
      <vt:lpstr>Literature Survey</vt:lpstr>
      <vt:lpstr>Literature Survey</vt:lpstr>
      <vt:lpstr>Literature Survey</vt:lpstr>
      <vt:lpstr>Literature Survey</vt:lpstr>
      <vt:lpstr>Literature Survey</vt:lpstr>
      <vt:lpstr>Literature Survey</vt:lpstr>
      <vt:lpstr>Objectives</vt:lpstr>
      <vt:lpstr>Methodology</vt:lpstr>
      <vt:lpstr>Step1:Where are Employees at any given time?</vt:lpstr>
      <vt:lpstr>Step2:Getting real-time updates from database</vt:lpstr>
      <vt:lpstr>Step3:Displaying Employee Location.   Target Location: RED Current Location:YELLOW</vt:lpstr>
      <vt:lpstr>Step4:Admin Overview</vt:lpstr>
      <vt:lpstr>Future Implementation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anushagshanbhag@outlook.com</cp:lastModifiedBy>
  <cp:revision>9</cp:revision>
  <dcterms:modified xsi:type="dcterms:W3CDTF">2023-12-18T07:42:54Z</dcterms:modified>
</cp:coreProperties>
</file>