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0"/>
  </p:notesMasterIdLst>
  <p:sldIdLst>
    <p:sldId id="285" r:id="rId2"/>
    <p:sldId id="256" r:id="rId3"/>
    <p:sldId id="257" r:id="rId4"/>
    <p:sldId id="271" r:id="rId5"/>
    <p:sldId id="258" r:id="rId6"/>
    <p:sldId id="259" r:id="rId7"/>
    <p:sldId id="260" r:id="rId8"/>
    <p:sldId id="263" r:id="rId9"/>
    <p:sldId id="264" r:id="rId10"/>
    <p:sldId id="266" r:id="rId11"/>
    <p:sldId id="268" r:id="rId12"/>
    <p:sldId id="273" r:id="rId13"/>
    <p:sldId id="267" r:id="rId14"/>
    <p:sldId id="276" r:id="rId15"/>
    <p:sldId id="277" r:id="rId16"/>
    <p:sldId id="286" r:id="rId17"/>
    <p:sldId id="281" r:id="rId18"/>
    <p:sldId id="283" r:id="rId19"/>
  </p:sldIdLst>
  <p:sldSz cx="13898563" cy="8229600"/>
  <p:notesSz cx="9144000" cy="6858000"/>
  <p:defaultTextStyle>
    <a:defPPr>
      <a:defRPr lang="en-US"/>
    </a:defPPr>
    <a:lvl1pPr marL="0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914208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828422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0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84" y="128"/>
      </p:cViewPr>
      <p:guideLst>
        <p:guide orient="horz" pos="2592"/>
        <p:guide pos="43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6C72-EBA7-4A4D-A4C8-4B5390815940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1888" y="514350"/>
            <a:ext cx="43402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FDF2-04BE-429E-B725-E2D7E94E4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08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22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34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1888" y="514350"/>
            <a:ext cx="434022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FDF2-04BE-429E-B725-E2D7E94E42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1888" y="514350"/>
            <a:ext cx="43402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85bfce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1888" y="514350"/>
            <a:ext cx="43402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85bfce83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85bfce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1888" y="514350"/>
            <a:ext cx="43402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785bfce83_0_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" y="5596974"/>
            <a:ext cx="1390933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19" tIns="45714" rIns="91419" bIns="4571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42401" y="2103129"/>
            <a:ext cx="11813780" cy="219571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42401" y="4333945"/>
            <a:ext cx="11813780" cy="1439650"/>
          </a:xfrm>
        </p:spPr>
        <p:txBody>
          <a:bodyPr lIns="45714" rIns="45714"/>
          <a:lstStyle>
            <a:lvl1pPr marL="0" marR="63992" indent="0" algn="r">
              <a:buNone/>
              <a:defRPr>
                <a:solidFill>
                  <a:schemeClr val="tx2"/>
                </a:solidFill>
              </a:defRPr>
            </a:lvl1pPr>
            <a:lvl2pPr marL="457108" indent="0" algn="ctr">
              <a:buNone/>
            </a:lvl2pPr>
            <a:lvl3pPr marL="914208" indent="0" algn="ctr">
              <a:buNone/>
            </a:lvl3pPr>
            <a:lvl4pPr marL="1371314" indent="0" algn="ctr">
              <a:buNone/>
            </a:lvl4pPr>
            <a:lvl5pPr marL="1828422" indent="0" algn="ctr">
              <a:buNone/>
            </a:lvl5pPr>
            <a:lvl6pPr marL="2285526" indent="0" algn="ctr">
              <a:buNone/>
            </a:lvl6pPr>
            <a:lvl7pPr marL="2742630" indent="0" algn="ctr">
              <a:buNone/>
            </a:lvl7pPr>
            <a:lvl8pPr marL="3199734" indent="0" algn="ctr">
              <a:buNone/>
            </a:lvl8pPr>
            <a:lvl9pPr marL="365684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721" y="5943614"/>
            <a:ext cx="13904286" cy="229450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931" y="1777603"/>
            <a:ext cx="12508707" cy="52632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2666" y="329585"/>
            <a:ext cx="2701694" cy="6711310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934" y="329585"/>
            <a:ext cx="9613173" cy="671131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08747" y="2109858"/>
            <a:ext cx="11686103" cy="856324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7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8552" y="3326217"/>
            <a:ext cx="5736805" cy="3617757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rmAutofit/>
          </a:bodyPr>
          <a:lstStyle>
            <a:lvl1pPr marL="457108" lvl="0" indent="-31108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08" lvl="1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14" lvl="2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22" lvl="3" indent="-2983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526" lvl="4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630" lvl="5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734" lvl="6" indent="-2983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842" lvl="7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3948" lvl="8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7058122" y="3326217"/>
            <a:ext cx="5736805" cy="3617757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rmAutofit/>
          </a:bodyPr>
          <a:lstStyle>
            <a:lvl1pPr marL="457108" lvl="0" indent="-31108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08" lvl="1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14" lvl="2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22" lvl="3" indent="-2983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526" lvl="4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630" lvl="5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734" lvl="6" indent="-2983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842" lvl="7" indent="-2983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3948" lvl="8" indent="-2983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2974889" y="7599777"/>
            <a:ext cx="834005" cy="629758"/>
          </a:xfrm>
          <a:prstGeom prst="rect">
            <a:avLst/>
          </a:prstGeom>
        </p:spPr>
        <p:txBody>
          <a:bodyPr spcFirstLastPara="1" wrap="square" lIns="91404" tIns="91404" rIns="91404" bIns="91404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994" y="1271657"/>
            <a:ext cx="11813780" cy="21945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2396" y="3518067"/>
            <a:ext cx="6949283" cy="1745866"/>
          </a:xfrm>
        </p:spPr>
        <p:txBody>
          <a:bodyPr lIns="91419" rIns="9141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527634" y="3606571"/>
            <a:ext cx="277973" cy="2743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14" rIns="91419" bIns="4571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244287" y="3606571"/>
            <a:ext cx="277973" cy="2743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14" rIns="91419" bIns="4571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939" y="1777602"/>
            <a:ext cx="6138530" cy="543115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5112" y="1777602"/>
            <a:ext cx="6138530" cy="543115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31" y="327664"/>
            <a:ext cx="12508707" cy="1371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35" y="6492241"/>
            <a:ext cx="6140945" cy="9144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44" anchor="ctr"/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buNone/>
              <a:defRPr sz="1900" b="1"/>
            </a:lvl2pPr>
            <a:lvl3pPr>
              <a:buNone/>
              <a:defRPr sz="15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60283" y="6492241"/>
            <a:ext cx="6143359" cy="9144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44" anchor="ctr"/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buNone/>
              <a:defRPr sz="1900" b="1"/>
            </a:lvl2pPr>
            <a:lvl3pPr>
              <a:buNone/>
              <a:defRPr sz="15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94935" y="1733158"/>
            <a:ext cx="6140945" cy="473011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60283" y="1733158"/>
            <a:ext cx="6143359" cy="473011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62" y="5852160"/>
            <a:ext cx="11372041" cy="5486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17641" y="6426127"/>
            <a:ext cx="6041244" cy="1097280"/>
          </a:xfrm>
        </p:spPr>
        <p:txBody>
          <a:bodyPr/>
          <a:lstStyle>
            <a:lvl1pPr marL="0" indent="0" algn="r">
              <a:buNone/>
              <a:defRPr sz="1500"/>
            </a:lvl1pPr>
            <a:lvl2pPr>
              <a:buNone/>
              <a:defRPr sz="11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89860" y="329185"/>
            <a:ext cx="11369026" cy="54864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24863" y="7689539"/>
            <a:ext cx="2918700" cy="43891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4643" y="6532097"/>
            <a:ext cx="10887206" cy="777880"/>
          </a:xfrm>
          <a:noFill/>
        </p:spPr>
        <p:txBody>
          <a:bodyPr lIns="91419" tIns="0" rIns="91419" anchor="t"/>
          <a:lstStyle>
            <a:lvl1pPr marL="0" marR="18282" indent="0" algn="r">
              <a:buNone/>
              <a:defRPr sz="1100"/>
            </a:lvl1pPr>
            <a:lvl2pPr>
              <a:defRPr sz="11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7470" y="227961"/>
            <a:ext cx="13203635" cy="526694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57568" y="7689553"/>
            <a:ext cx="3572954" cy="4381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838163"/>
            <a:ext cx="12274376" cy="67520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88965" y="6002412"/>
            <a:ext cx="5778914" cy="1731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14" rIns="91419" bIns="45714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81403" y="6942024"/>
            <a:ext cx="5778914" cy="1005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14" rIns="91419" bIns="4571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177" y="6949504"/>
            <a:ext cx="5171399" cy="129704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19" tIns="45714" rIns="91419" bIns="4571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4037" y="6945293"/>
            <a:ext cx="5176258" cy="13012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3169157" y="5986127"/>
            <a:ext cx="277973" cy="2743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14" rIns="91419" bIns="4571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885812" y="5986127"/>
            <a:ext cx="277973" cy="2743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9" tIns="45714" rIns="91419" bIns="4571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88965" y="6002412"/>
            <a:ext cx="5778914" cy="1731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14" rIns="91419" bIns="4571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81403" y="6942024"/>
            <a:ext cx="5778914" cy="10058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14" rIns="91419" bIns="4571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177" y="6949504"/>
            <a:ext cx="5171399" cy="1297044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19" tIns="45714" rIns="91419" bIns="4571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4037" y="6945293"/>
            <a:ext cx="5176258" cy="13012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94931" y="329562"/>
            <a:ext cx="12508707" cy="1371600"/>
          </a:xfrm>
          <a:prstGeom prst="rect">
            <a:avLst/>
          </a:prstGeom>
        </p:spPr>
        <p:txBody>
          <a:bodyPr vert="horz" lIns="91419" tIns="45714" rIns="91419" bIns="45714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94931" y="1777602"/>
            <a:ext cx="12508707" cy="5431158"/>
          </a:xfrm>
          <a:prstGeom prst="rect">
            <a:avLst/>
          </a:prstGeom>
        </p:spPr>
        <p:txBody>
          <a:bodyPr vert="horz" lIns="91419" tIns="45714" rIns="91419" bIns="4571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224863" y="7689539"/>
            <a:ext cx="2918700" cy="438912"/>
          </a:xfrm>
          <a:prstGeom prst="rect">
            <a:avLst/>
          </a:prstGeom>
        </p:spPr>
        <p:txBody>
          <a:bodyPr vert="horz" lIns="91419" tIns="45714" rIns="91419" bIns="45714" anchor="b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657568" y="7689553"/>
            <a:ext cx="3572954" cy="438148"/>
          </a:xfrm>
          <a:prstGeom prst="rect">
            <a:avLst/>
          </a:prstGeom>
        </p:spPr>
        <p:txBody>
          <a:bodyPr vert="horz" lIns="91419" tIns="45714" rIns="91419" bIns="45714" anchor="b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143564" y="7689553"/>
            <a:ext cx="555944" cy="438148"/>
          </a:xfrm>
          <a:prstGeom prst="rect">
            <a:avLst/>
          </a:prstGeom>
        </p:spPr>
        <p:txBody>
          <a:bodyPr vert="horz" lIns="91419" tIns="45714" rIns="91419" bIns="45714" anchor="b"/>
          <a:lstStyle>
            <a:lvl1pPr algn="r" eaLnBrk="1" latinLnBrk="0" hangingPunct="1">
              <a:defRPr kumimoji="0" sz="8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683" indent="-255982" algn="l" rtl="0" eaLnBrk="1" latinLnBrk="0" hangingPunct="1">
        <a:spcBef>
          <a:spcPts val="40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549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360" indent="-228549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65" indent="-228549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14" indent="-228549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865" indent="-228549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22" indent="-228549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56973" indent="-228549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526" indent="-228549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29" y="3383294"/>
            <a:ext cx="11257836" cy="1766620"/>
          </a:xfrm>
        </p:spPr>
        <p:txBody>
          <a:bodyPr>
            <a:normAutofit/>
          </a:bodyPr>
          <a:lstStyle/>
          <a:p>
            <a:r>
              <a:rPr lang="en-US" sz="5600" dirty="0" smtClean="0"/>
              <a:t>Good Morning </a:t>
            </a:r>
            <a:endParaRPr lang="en-US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Introduction: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Pointing device  which contains light sensors.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Connected to a VDU (Visual Display Unit).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Tip contains a light-sensitive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Enables the computer to identify the location of the pen on the screen.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Fairly simple to implement.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by sensing the sudden small change in brightness of a point.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pen Technology</a:t>
            </a:r>
            <a:endParaRPr lang="en-US" dirty="0"/>
          </a:p>
        </p:txBody>
      </p:sp>
      <p:pic>
        <p:nvPicPr>
          <p:cNvPr id="4" name="Picture 3" descr="modern lightp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881" y="685800"/>
            <a:ext cx="4034954" cy="2277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692" y="859518"/>
            <a:ext cx="11396822" cy="62179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features: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sensor for accurate pointing.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technology for freedom of movement.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Responsive and intuitive input.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of Light Pen Devices: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precision: Accurate pointing and selection.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functionality: Enhanced flexibility.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Intuitive input: Natural and responsive interaction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 of Light Pen Devices: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representation of the device in action.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as a standard pick device with many graphics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use in: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editing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environments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Educational settings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old light p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881" y="533400"/>
            <a:ext cx="4184772" cy="2267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11685647" cy="2663524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5600" dirty="0">
                <a:latin typeface="Times New Roman" pitchFamily="18" charset="0"/>
                <a:cs typeface="Times New Roman" pitchFamily="18" charset="0"/>
              </a:rPr>
              <a:t>Touchscreen</a:t>
            </a:r>
            <a:endParaRPr sz="5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00881" y="1524000"/>
            <a:ext cx="11685647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4" tIns="91404" rIns="91404" bIns="91404" anchor="t" anchorCtr="0">
            <a:noAutofit/>
          </a:bodyPr>
          <a:lstStyle/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lectronic </a:t>
            </a: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 screen  (input device). </a:t>
            </a: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user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interacts with the 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hand 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gestures.</a:t>
            </a:r>
          </a:p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 user-friendly and interactive interface.</a:t>
            </a:r>
          </a:p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ffers intutive navigation.</a:t>
            </a:r>
          </a:p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upports multi-touch gestures.</a:t>
            </a:r>
          </a:p>
          <a:p>
            <a:pPr marL="457108" indent="-347909" algn="l">
              <a:spcBef>
                <a:spcPts val="0"/>
              </a:spcBef>
              <a:buClr>
                <a:schemeClr val="dk2"/>
              </a:buClr>
              <a:buSzPts val="1880"/>
              <a:buChar char="-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nhance accessibility with different abilities.</a:t>
            </a: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touch 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681" y="838200"/>
            <a:ext cx="4241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3519" y="914400"/>
            <a:ext cx="8671719" cy="2514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light pen is fairly simple to implement.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by sensing sudden change in brightness of a point on the screen when the election gun refreshes that spot.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detect the position of  pen as it contact with CRT display.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508707" cy="1371600"/>
          </a:xfrm>
        </p:spPr>
        <p:txBody>
          <a:bodyPr/>
          <a:lstStyle/>
          <a:p>
            <a:r>
              <a:rPr lang="en-US" dirty="0" smtClean="0"/>
              <a:t>   How does it work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681" y="4267200"/>
            <a:ext cx="1013844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1.Saves lot of space and avoid external device.</a:t>
            </a:r>
          </a:p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2.Quick and efficient selection of menu options.</a:t>
            </a:r>
          </a:p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3.High durability and reliability.</a:t>
            </a:r>
          </a:p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4. User-friendly and accessible for wide range.</a:t>
            </a:r>
          </a:p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5. Enable user to perform multiple actions.</a:t>
            </a:r>
          </a:p>
          <a:p>
            <a:pPr>
              <a:spcBef>
                <a:spcPts val="1200"/>
              </a:spcBef>
              <a:buSzPts val="935"/>
            </a:pPr>
            <a:r>
              <a:rPr lang="en-US" sz="2400" dirty="0" smtClean="0"/>
              <a:t>6. Versitle and can be used in various application.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281" y="3505200"/>
            <a:ext cx="550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 smtClean="0"/>
              <a:t>Advantages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0" y="1981200"/>
            <a:ext cx="8244681" cy="5562600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rmAutofit/>
          </a:bodyPr>
          <a:lstStyle/>
          <a:p>
            <a:r>
              <a:rPr lang="en-US" dirty="0" smtClean="0"/>
              <a:t>1.Input device used to control the movement.</a:t>
            </a:r>
            <a:br>
              <a:rPr lang="en-US" dirty="0" smtClean="0"/>
            </a:br>
            <a:r>
              <a:rPr lang="en-US" dirty="0" smtClean="0"/>
              <a:t>2. Stick like handle that move in various direction.</a:t>
            </a:r>
            <a:br>
              <a:rPr lang="en-US" dirty="0" smtClean="0"/>
            </a:br>
            <a:r>
              <a:rPr lang="en-US" dirty="0" smtClean="0"/>
              <a:t>3.Used in aviation for controlling aircraft.</a:t>
            </a:r>
            <a:br>
              <a:rPr lang="en-US" dirty="0" smtClean="0"/>
            </a:br>
            <a:r>
              <a:rPr lang="en-US" dirty="0" smtClean="0"/>
              <a:t>4.Can be analog or digital.</a:t>
            </a:r>
            <a:br>
              <a:rPr lang="en-US" dirty="0" smtClean="0"/>
            </a:br>
            <a:r>
              <a:rPr lang="en-US" dirty="0" smtClean="0"/>
              <a:t>5. Connect to a computer through USB, Bluetooth.</a:t>
            </a:r>
            <a:br>
              <a:rPr lang="en-US" dirty="0" smtClean="0"/>
            </a:br>
            <a:r>
              <a:rPr lang="en-US" dirty="0" smtClean="0"/>
              <a:t>6. Compatible with variety of operating system.</a:t>
            </a:r>
            <a:br>
              <a:rPr lang="en-US" dirty="0" smtClean="0"/>
            </a:b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8707429" y="4558334"/>
            <a:ext cx="4087491" cy="2385604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881" y="838200"/>
            <a:ext cx="5053611" cy="40541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24681" y="457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dirty="0" smtClean="0"/>
              <a:t>Joystick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9881" y="228600"/>
            <a:ext cx="11686103" cy="856324"/>
          </a:xfrm>
          <a:prstGeom prst="rect">
            <a:avLst/>
          </a:prstGeom>
          <a:noFill/>
        </p:spPr>
        <p:txBody>
          <a:bodyPr spcFirstLastPara="1" wrap="square" lIns="91415" tIns="91415" rIns="91415" bIns="91415" anchor="t" anchorCtr="0">
            <a:normAutofit/>
          </a:bodyPr>
          <a:lstStyle/>
          <a:p>
            <a:r>
              <a:rPr lang="en" sz="3100" dirty="0">
                <a:solidFill>
                  <a:schemeClr val="tx1"/>
                </a:solidFill>
              </a:rPr>
              <a:t>Key features</a:t>
            </a:r>
            <a:endParaRPr sz="3100" dirty="0">
              <a:solidFill>
                <a:schemeClr val="tx1"/>
              </a:solidFill>
            </a:endParaRPr>
          </a:p>
          <a:p>
            <a:endParaRPr sz="3100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29481" y="762000"/>
            <a:ext cx="6324600" cy="3124200"/>
          </a:xfrm>
          <a:prstGeom prst="rect">
            <a:avLst/>
          </a:prstGeom>
        </p:spPr>
        <p:txBody>
          <a:bodyPr spcFirstLastPara="1" wrap="square" lIns="91404" tIns="91404" rIns="91404" bIns="91404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1. Versatile,suitable for gaming and navigation.</a:t>
            </a:r>
            <a:endParaRPr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/>
              <a:t>2. Responsible to provide quick feedback</a:t>
            </a:r>
            <a:endParaRPr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/>
              <a:t>3. Customizable with programmable buttons.</a:t>
            </a:r>
            <a:endParaRPr sz="24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/>
              <a:t>4. Compatible with various </a:t>
            </a:r>
            <a:r>
              <a:rPr lang="en" sz="2400" dirty="0" smtClean="0"/>
              <a:t>device.</a:t>
            </a:r>
            <a:endParaRPr lang="en" sz="2400" b="1" dirty="0" smtClean="0"/>
          </a:p>
          <a:p>
            <a:pPr marL="0" indent="0">
              <a:spcBef>
                <a:spcPts val="1200"/>
              </a:spcBef>
              <a:buNone/>
            </a:pPr>
            <a:endParaRPr lang="en" sz="4000" b="1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853281" y="3429000"/>
            <a:ext cx="10019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Advantages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/>
              <a:t>E</a:t>
            </a:r>
            <a:r>
              <a:rPr lang="en" sz="2400" dirty="0" smtClean="0"/>
              <a:t>asier to navigate around a screen.</a:t>
            </a:r>
            <a:endParaRPr lang="e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" sz="2400" dirty="0" smtClean="0"/>
              <a:t> Moves object in Easier to hold then a mouse.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/>
              <a:t>M</a:t>
            </a:r>
            <a:r>
              <a:rPr lang="en" sz="2400" dirty="0" smtClean="0"/>
              <a:t>oves object in any direction.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96" y="886262"/>
            <a:ext cx="11686103" cy="1320238"/>
          </a:xfrm>
        </p:spPr>
        <p:txBody>
          <a:bodyPr>
            <a:noAutofit/>
          </a:bodyPr>
          <a:lstStyle/>
          <a:p>
            <a:r>
              <a:rPr lang="en-US" sz="3400" dirty="0" smtClean="0"/>
              <a:t>   </a:t>
            </a:r>
            <a:r>
              <a:rPr lang="en-US" sz="3800" dirty="0" smtClean="0"/>
              <a:t>Digitizing Tablet</a:t>
            </a:r>
            <a:br>
              <a:rPr lang="en-US" sz="3800" dirty="0" smtClean="0"/>
            </a:b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49" y="1874399"/>
            <a:ext cx="11747622" cy="29719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user to create digital artwork or sketches.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detect varying levels of pressure by stylus.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 for graphic design and animations.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 for various application including: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handwriting recognization.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note-taking.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electronic document annotation.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irst tabl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81" y="1066800"/>
            <a:ext cx="4595864" cy="24937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ngkey.com-tablets-png-2378436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978038" y="2343170"/>
            <a:ext cx="5572330" cy="42995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96753" y="1554490"/>
            <a:ext cx="6601819" cy="6385788"/>
          </a:xfrm>
        </p:spPr>
        <p:txBody>
          <a:bodyPr vert="horz" anchor="ctr"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enables a user to hand-draw images, animations and graphics.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pen-like stylus, similar to the way a person draws.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capture data or handwritten signatures.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enables drawings and sketches into a computer.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simple ballpoint which uses an electronic head.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pen movement, sends digital signals.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3366" y="346075"/>
            <a:ext cx="11929600" cy="800207"/>
          </a:xfrm>
          <a:prstGeom prst="rect">
            <a:avLst/>
          </a:prstGeom>
          <a:noFill/>
        </p:spPr>
        <p:txBody>
          <a:bodyPr wrap="square" lIns="91419" tIns="45714" rIns="91419" bIns="45714" rtlCol="0">
            <a:spAutoFit/>
          </a:bodyPr>
          <a:lstStyle/>
          <a:p>
            <a:r>
              <a:rPr lang="en-US" sz="4600" dirty="0" smtClean="0"/>
              <a:t>Key features</a:t>
            </a:r>
            <a:endParaRPr lang="en-US" sz="46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681" y="2286000"/>
            <a:ext cx="8905219" cy="3536390"/>
          </a:xfrm>
        </p:spPr>
        <p:txBody>
          <a:bodyPr/>
          <a:lstStyle/>
          <a:p>
            <a:pPr algn="l"/>
            <a:r>
              <a:rPr lang="en-US" dirty="0" smtClean="0"/>
              <a:t>Thank  You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Data Entry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443" y="2220097"/>
            <a:ext cx="11257836" cy="536944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73" y="3749041"/>
            <a:ext cx="11396822" cy="374904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1500" dirty="0" smtClean="0"/>
              <a:t> </a:t>
            </a:r>
          </a:p>
          <a:p>
            <a:pPr algn="r">
              <a:buNone/>
            </a:pPr>
            <a:r>
              <a:rPr lang="en-US" sz="1500" dirty="0" smtClean="0"/>
              <a:t>ANUSHA GYAWALI</a:t>
            </a:r>
          </a:p>
          <a:p>
            <a:pPr algn="r">
              <a:buNone/>
            </a:pPr>
            <a:r>
              <a:rPr lang="en-US" sz="2000" dirty="0" smtClean="0"/>
              <a:t>Niraj Baniya</a:t>
            </a:r>
            <a:r>
              <a:rPr lang="en-US" sz="1800" dirty="0" smtClean="0"/>
              <a:t>  </a:t>
            </a:r>
          </a:p>
          <a:p>
            <a:pPr algn="r">
              <a:buNone/>
            </a:pPr>
            <a:r>
              <a:rPr lang="en-US" sz="1500" dirty="0" smtClean="0"/>
              <a:t>REETIKA PAUDEL</a:t>
            </a:r>
          </a:p>
          <a:p>
            <a:pPr algn="r">
              <a:buNone/>
            </a:pPr>
            <a:endParaRPr lang="en-US" sz="1500" dirty="0" smtClean="0"/>
          </a:p>
          <a:p>
            <a:pPr algn="r">
              <a:buNone/>
            </a:pPr>
            <a:endParaRPr lang="en-US" sz="2300" baseline="30000" dirty="0" smtClean="0"/>
          </a:p>
          <a:p>
            <a:pPr algn="r">
              <a:buNone/>
            </a:pP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SEMESTER</a:t>
            </a: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BACHELOR OF COMPUTER </a:t>
            </a:r>
          </a:p>
          <a:p>
            <a:pPr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3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PRESENTED BY…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963" y="2194561"/>
            <a:ext cx="11396822" cy="57607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tools designed to input information.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information into digital system.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that require data to be entered manually.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entered by typing  or by pointing a device.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Types of human data entry devices, each catering to specific needs.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Keyboard, Mouse, Trackball, Joystick, Digitizing tablet, Lightpen, Touchscreen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Introduction of Human Data Entry Device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3894" y="5303522"/>
            <a:ext cx="8802423" cy="323153"/>
          </a:xfrm>
          <a:prstGeom prst="rect">
            <a:avLst/>
          </a:prstGeom>
        </p:spPr>
        <p:txBody>
          <a:bodyPr wrap="square" lIns="91419" tIns="45714" rIns="91419" bIns="45714">
            <a:sp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 WAYS AND ITS CHALLENGS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PRINCIPLE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5"/>
            <a:ext cx="11396822" cy="57607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Pointing device consisting of a ball.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Held by a socket containing sensors.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a rotation of the ball about two axes.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Upside-down ball mouse with an exposed protruding ball.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rolls the ball with fingers or the palm to move a cursor.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2391" y="274320"/>
            <a:ext cx="11697957" cy="1554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Trackball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7" descr="first trackbal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881" y="914400"/>
            <a:ext cx="3810000" cy="3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" y="990600"/>
            <a:ext cx="11725753" cy="57607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Invented by Tom Cranston and Fred Longstaff 1952.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advent of the touchpad, small trackballs were common on portable computers.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mechanically complex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Replaced by optical chopper wheel with LED.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b="1" dirty="0" smtClean="0"/>
              <a:t>Traditional Data Entry Challenges</a:t>
            </a:r>
          </a:p>
          <a:p>
            <a:pPr>
              <a:buNone/>
            </a:pPr>
            <a:endParaRPr lang="en-US" sz="2800" b="1" dirty="0" smtClean="0"/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precision.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Cumbersome (large) interfaces.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versatility.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Ergonomic concerns.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12508707" cy="1371600"/>
          </a:xfrm>
        </p:spPr>
        <p:txBody>
          <a:bodyPr/>
          <a:lstStyle/>
          <a:p>
            <a:r>
              <a:rPr lang="en-US" dirty="0" smtClean="0"/>
              <a:t>      History Of Trackball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81" y="1371600"/>
            <a:ext cx="12392885" cy="57607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360-degree navigation for precise control.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Design for comfortable use.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Suitable for various applications.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Ideal for user with arms discomfort.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durable construction.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Customizable buttons.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pic>
        <p:nvPicPr>
          <p:cNvPr id="4" name="Picture 3" descr="morden trackb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81" y="3886200"/>
            <a:ext cx="6008235" cy="3301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7681" y="5562600"/>
            <a:ext cx="5791068" cy="507819"/>
          </a:xfrm>
          <a:prstGeom prst="rect">
            <a:avLst/>
          </a:prstGeom>
          <a:noFill/>
        </p:spPr>
        <p:txBody>
          <a:bodyPr wrap="square" lIns="91419" tIns="45714" rIns="91419" bIns="45714" rtlCol="0">
            <a:spAutoFit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Fig:2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Modern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Trackballs</a:t>
            </a: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precision: Fine control for data input.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Ergonomic design: Comfortable and efficient usage.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Versatility: Applicable in diverse industries.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 OF TRACKBALL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Visual representation of the device in action.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Used in adaptive technology devices.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General computing.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Examples of use in:</a:t>
            </a:r>
            <a:endParaRPr lang="en-US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Gaming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Industrial control systems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CAD (Computer-Aided Design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latin typeface="Times New Roman" pitchFamily="18" charset="0"/>
                <a:cs typeface="Times New Roman" pitchFamily="18" charset="0"/>
              </a:rPr>
            </a:b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Track Ball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709</Words>
  <Application>Microsoft Office PowerPoint</Application>
  <PresentationFormat>Custom</PresentationFormat>
  <Paragraphs>147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Good Morning </vt:lpstr>
      <vt:lpstr>Human Data Entry Devices</vt:lpstr>
      <vt:lpstr>PRESENTED BY…</vt:lpstr>
      <vt:lpstr>Introduction of Human Data Entry Device</vt:lpstr>
      <vt:lpstr>   Contents</vt:lpstr>
      <vt:lpstr>             Trackball   </vt:lpstr>
      <vt:lpstr>      History Of Trackball</vt:lpstr>
      <vt:lpstr>Key features</vt:lpstr>
      <vt:lpstr>Advantages of Track Ball Devices</vt:lpstr>
      <vt:lpstr>Light pen Technology</vt:lpstr>
      <vt:lpstr>Slide 11</vt:lpstr>
      <vt:lpstr>Touchscreen</vt:lpstr>
      <vt:lpstr>   How does it work ?</vt:lpstr>
      <vt:lpstr>1.Input device used to control the movement. 2. Stick like handle that move in various direction. 3.Used in aviation for controlling aircraft. 4.Can be analog or digital. 5. Connect to a computer through USB, Bluetooth. 6. Compatible with variety of operating system. </vt:lpstr>
      <vt:lpstr>Key features </vt:lpstr>
      <vt:lpstr>   Digitizing Tablet </vt:lpstr>
      <vt:lpstr>Slide 17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Data Entry Devices</dc:title>
  <dc:creator>HP</dc:creator>
  <cp:lastModifiedBy>Dell</cp:lastModifiedBy>
  <cp:revision>166</cp:revision>
  <dcterms:created xsi:type="dcterms:W3CDTF">2006-08-16T00:00:00Z</dcterms:created>
  <dcterms:modified xsi:type="dcterms:W3CDTF">2023-12-20T05:41:49Z</dcterms:modified>
</cp:coreProperties>
</file>