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8" r:id="rId4"/>
    <p:sldId id="257" r:id="rId5"/>
    <p:sldId id="265" r:id="rId6"/>
    <p:sldId id="259" r:id="rId7"/>
    <p:sldId id="266"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3B2FB-024C-FB43-9D4B-47EB119E7A1B}" v="33" dt="2021-01-28T11:49:43.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2/15/21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825E-7441-2347-B3D5-6915C0605424}"/>
              </a:ext>
            </a:extLst>
          </p:cNvPr>
          <p:cNvSpPr>
            <a:spLocks noGrp="1"/>
          </p:cNvSpPr>
          <p:nvPr>
            <p:ph type="ctrTitle"/>
          </p:nvPr>
        </p:nvSpPr>
        <p:spPr/>
        <p:txBody>
          <a:bodyPr>
            <a:normAutofit/>
          </a:bodyPr>
          <a:lstStyle/>
          <a:p>
            <a:r>
              <a:rPr lang="en-US" dirty="0">
                <a:latin typeface="Apple Chancery" panose="03020702040506060504" pitchFamily="66" charset="-79"/>
                <a:cs typeface="Apple Chancery" panose="03020702040506060504" pitchFamily="66" charset="-79"/>
              </a:rPr>
              <a:t>Border Detection system for fisherman using </a:t>
            </a:r>
            <a:r>
              <a:rPr lang="en-US" dirty="0" err="1">
                <a:latin typeface="Apple Chancery" panose="03020702040506060504" pitchFamily="66" charset="-79"/>
                <a:cs typeface="Apple Chancery" panose="03020702040506060504" pitchFamily="66" charset="-79"/>
              </a:rPr>
              <a:t>Gps</a:t>
            </a:r>
            <a:r>
              <a:rPr lang="en-US" dirty="0">
                <a:latin typeface="Apple Chancery" panose="03020702040506060504" pitchFamily="66" charset="-79"/>
                <a:cs typeface="Apple Chancery" panose="03020702040506060504" pitchFamily="66" charset="-79"/>
              </a:rPr>
              <a:t> and </a:t>
            </a:r>
            <a:r>
              <a:rPr lang="en-US" dirty="0" err="1">
                <a:latin typeface="Apple Chancery" panose="03020702040506060504" pitchFamily="66" charset="-79"/>
                <a:cs typeface="Apple Chancery" panose="03020702040506060504" pitchFamily="66" charset="-79"/>
              </a:rPr>
              <a:t>arduino</a:t>
            </a:r>
            <a:endParaRPr lang="en-US" dirty="0">
              <a:latin typeface="Apple Chancery" panose="03020702040506060504" pitchFamily="66" charset="-79"/>
              <a:cs typeface="Apple Chancery" panose="03020702040506060504" pitchFamily="66" charset="-79"/>
            </a:endParaRPr>
          </a:p>
        </p:txBody>
      </p:sp>
      <p:sp>
        <p:nvSpPr>
          <p:cNvPr id="3" name="Subtitle 2">
            <a:extLst>
              <a:ext uri="{FF2B5EF4-FFF2-40B4-BE49-F238E27FC236}">
                <a16:creationId xmlns:a16="http://schemas.microsoft.com/office/drawing/2014/main" id="{D9C3A942-B666-7A48-BB34-8B9424B95233}"/>
              </a:ext>
            </a:extLst>
          </p:cNvPr>
          <p:cNvSpPr>
            <a:spLocks noGrp="1"/>
          </p:cNvSpPr>
          <p:nvPr>
            <p:ph type="subTitle" idx="1"/>
          </p:nvPr>
        </p:nvSpPr>
        <p:spPr/>
        <p:txBody>
          <a:bodyPr>
            <a:normAutofit fontScale="92500" lnSpcReduction="10000"/>
          </a:bodyPr>
          <a:lstStyle/>
          <a:p>
            <a:r>
              <a:rPr lang="en-US" dirty="0"/>
              <a:t>				By sk. Mohammad </a:t>
            </a:r>
            <a:r>
              <a:rPr lang="en-US" dirty="0" err="1"/>
              <a:t>yaseen</a:t>
            </a:r>
            <a:endParaRPr lang="en-US" dirty="0"/>
          </a:p>
          <a:p>
            <a:r>
              <a:rPr lang="en-US" dirty="0"/>
              <a:t>                                         </a:t>
            </a:r>
            <a:r>
              <a:rPr lang="en-US" dirty="0" err="1"/>
              <a:t>Ece</a:t>
            </a:r>
            <a:endParaRPr lang="en-US" dirty="0"/>
          </a:p>
          <a:p>
            <a:r>
              <a:rPr lang="en-US" dirty="0"/>
              <a:t>                                          170041002</a:t>
            </a:r>
          </a:p>
          <a:p>
            <a:endParaRPr lang="en-US" dirty="0"/>
          </a:p>
        </p:txBody>
      </p:sp>
    </p:spTree>
    <p:extLst>
      <p:ext uri="{BB962C8B-B14F-4D97-AF65-F5344CB8AC3E}">
        <p14:creationId xmlns:p14="http://schemas.microsoft.com/office/powerpoint/2010/main" val="50173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5307-F2FD-884E-9B84-EE4200B2A1E1}"/>
              </a:ext>
            </a:extLst>
          </p:cNvPr>
          <p:cNvSpPr>
            <a:spLocks noGrp="1"/>
          </p:cNvSpPr>
          <p:nvPr>
            <p:ph type="title"/>
          </p:nvPr>
        </p:nvSpPr>
        <p:spPr/>
        <p:txBody>
          <a:bodyPr/>
          <a:lstStyle/>
          <a:p>
            <a:r>
              <a:rPr lang="en-US" dirty="0">
                <a:latin typeface="Apple Chancery" panose="03020702040506060504" pitchFamily="66" charset="-79"/>
                <a:cs typeface="Apple Chancery" panose="03020702040506060504" pitchFamily="66" charset="-79"/>
              </a:rPr>
              <a:t>Objective</a:t>
            </a:r>
          </a:p>
        </p:txBody>
      </p:sp>
      <p:sp>
        <p:nvSpPr>
          <p:cNvPr id="3" name="Content Placeholder 2">
            <a:extLst>
              <a:ext uri="{FF2B5EF4-FFF2-40B4-BE49-F238E27FC236}">
                <a16:creationId xmlns:a16="http://schemas.microsoft.com/office/drawing/2014/main" id="{68136C13-3FC7-6146-B014-E4F35362A11F}"/>
              </a:ext>
            </a:extLst>
          </p:cNvPr>
          <p:cNvSpPr>
            <a:spLocks noGrp="1"/>
          </p:cNvSpPr>
          <p:nvPr>
            <p:ph sz="quarter" idx="13"/>
          </p:nvPr>
        </p:nvSpPr>
        <p:spPr/>
        <p:txBody>
          <a:bodyPr/>
          <a:lstStyle/>
          <a:p>
            <a:pPr algn="just"/>
            <a:r>
              <a:rPr lang="en-US" dirty="0"/>
              <a:t>Aim:- </a:t>
            </a:r>
            <a:r>
              <a:rPr lang="en-US" cap="none" dirty="0">
                <a:latin typeface="Times New Roman" panose="02020603050405020304" pitchFamily="18" charset="0"/>
                <a:cs typeface="Times New Roman" panose="02020603050405020304" pitchFamily="18" charset="0"/>
              </a:rPr>
              <a:t>This project  will be guiding the fisherman crossing the local borders and preventing them not to cross the local border and using IOT applications in packaging unit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61E-F310-7A4E-B87A-94CB4A83CE03}"/>
              </a:ext>
            </a:extLst>
          </p:cNvPr>
          <p:cNvSpPr>
            <a:spLocks noGrp="1"/>
          </p:cNvSpPr>
          <p:nvPr>
            <p:ph type="title"/>
          </p:nvPr>
        </p:nvSpPr>
        <p:spPr>
          <a:xfrm>
            <a:off x="913775" y="618518"/>
            <a:ext cx="10364451" cy="863442"/>
          </a:xfrm>
        </p:spPr>
        <p:txBody>
          <a:bodyPr>
            <a:normAutofit/>
          </a:bodyPr>
          <a:lstStyle/>
          <a:p>
            <a:r>
              <a:rPr lang="en-US" dirty="0">
                <a:latin typeface="Apple Chancery" panose="03020702040506060504" pitchFamily="66" charset="-79"/>
                <a:cs typeface="Apple Chancery" panose="03020702040506060504" pitchFamily="66" charset="-79"/>
              </a:rPr>
              <a:t>Abstract</a:t>
            </a:r>
          </a:p>
        </p:txBody>
      </p:sp>
      <p:sp>
        <p:nvSpPr>
          <p:cNvPr id="3" name="Content Placeholder 2">
            <a:extLst>
              <a:ext uri="{FF2B5EF4-FFF2-40B4-BE49-F238E27FC236}">
                <a16:creationId xmlns:a16="http://schemas.microsoft.com/office/drawing/2014/main" id="{1E8145C7-FE4E-0241-8B32-44C06448BFEC}"/>
              </a:ext>
            </a:extLst>
          </p:cNvPr>
          <p:cNvSpPr>
            <a:spLocks noGrp="1"/>
          </p:cNvSpPr>
          <p:nvPr>
            <p:ph sz="quarter" idx="13"/>
          </p:nvPr>
        </p:nvSpPr>
        <p:spPr>
          <a:xfrm>
            <a:off x="913774" y="1597572"/>
            <a:ext cx="10363826" cy="4641910"/>
          </a:xfrm>
        </p:spPr>
        <p:txBody>
          <a:bodyPr>
            <a:noAutofit/>
          </a:bodyPr>
          <a:lstStyle/>
          <a:p>
            <a:pPr algn="just">
              <a:buFont typeface="Wingdings" pitchFamily="2" charset="2"/>
              <a:buChar char="ü"/>
            </a:pPr>
            <a:r>
              <a:rPr lang="en-IN" sz="1600" cap="none" dirty="0">
                <a:latin typeface="Times New Roman" panose="02020603050405020304" pitchFamily="18" charset="0"/>
                <a:cs typeface="Times New Roman" panose="02020603050405020304" pitchFamily="18" charset="0"/>
              </a:rPr>
              <a:t>There has been several cases where the ignorant and poor fishermen of Tamil Nadu have unknowingly and due to lack of technical equipment and knowledge have crossed the international border of sea and has been arrested by Sri Lankan Naval Forces on the accusation of terrorism.</a:t>
            </a:r>
          </a:p>
          <a:p>
            <a:pPr algn="just">
              <a:buFont typeface="Wingdings" pitchFamily="2" charset="2"/>
              <a:buChar char="ü"/>
            </a:pPr>
            <a:r>
              <a:rPr lang="en-IN" sz="1600" cap="none" dirty="0">
                <a:latin typeface="Times New Roman" panose="02020603050405020304" pitchFamily="18" charset="0"/>
                <a:cs typeface="Times New Roman" panose="02020603050405020304" pitchFamily="18" charset="0"/>
              </a:rPr>
              <a:t> These innocent fishermen with no fault of theirs get caught and get severe punishment for the fault they don’t know about.</a:t>
            </a:r>
          </a:p>
          <a:p>
            <a:pPr algn="just">
              <a:buFont typeface="Wingdings" pitchFamily="2" charset="2"/>
              <a:buChar char="ü"/>
            </a:pPr>
            <a:r>
              <a:rPr lang="en-IN" sz="1600" cap="none" dirty="0">
                <a:latin typeface="Times New Roman" panose="02020603050405020304" pitchFamily="18" charset="0"/>
                <a:cs typeface="Times New Roman" panose="02020603050405020304" pitchFamily="18" charset="0"/>
              </a:rPr>
              <a:t> Countries with the international marine time boundary line (IMBL) will always have security problems and continuous life threatens for those fishermen whose family’s main economic support is fishing. </a:t>
            </a:r>
          </a:p>
          <a:p>
            <a:pPr algn="just">
              <a:buFont typeface="Wingdings" pitchFamily="2" charset="2"/>
              <a:buChar char="ü"/>
            </a:pPr>
            <a:r>
              <a:rPr lang="en-IN" sz="1600" cap="none" dirty="0">
                <a:latin typeface="Times New Roman" panose="02020603050405020304" pitchFamily="18" charset="0"/>
                <a:cs typeface="Times New Roman" panose="02020603050405020304" pitchFamily="18" charset="0"/>
              </a:rPr>
              <a:t>Even in the peninsular country like India has their boundary limit in the ocean, the people of these coastal regions has the main work of fishing, due to carelessness or without knowing their boundary limit of their country they cross the borders.</a:t>
            </a:r>
          </a:p>
          <a:p>
            <a:pPr algn="just">
              <a:buFont typeface="Wingdings" pitchFamily="2" charset="2"/>
              <a:buChar char="ü"/>
            </a:pPr>
            <a:r>
              <a:rPr lang="en-IN" sz="1600" cap="none" dirty="0">
                <a:latin typeface="Times New Roman" panose="02020603050405020304" pitchFamily="18" charset="0"/>
                <a:cs typeface="Times New Roman" panose="02020603050405020304" pitchFamily="18" charset="0"/>
              </a:rPr>
              <a:t> So in order to solve this problem, our group took this as a challenge and we have found an easy and feasible way to solve this problem in which the fishermen would be given certain signals and a buzzer would sound as soon as they approach the border and thus they can remain at safe distance from the border. This would greatly help the poor and innocent fishermen to remain within the Indian borders and continue their work. </a:t>
            </a:r>
          </a:p>
          <a:p>
            <a:pPr>
              <a:buFont typeface="Wingdings" pitchFamily="2" charset="2"/>
              <a:buChar char="ü"/>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08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90B0-7171-0D4E-9908-38D59B5CEB85}"/>
              </a:ext>
            </a:extLst>
          </p:cNvPr>
          <p:cNvSpPr>
            <a:spLocks noGrp="1"/>
          </p:cNvSpPr>
          <p:nvPr>
            <p:ph type="title"/>
          </p:nvPr>
        </p:nvSpPr>
        <p:spPr/>
        <p:txBody>
          <a:bodyPr/>
          <a:lstStyle/>
          <a:p>
            <a:r>
              <a:rPr lang="en-US" dirty="0">
                <a:latin typeface="Apple Chancery" panose="03020702040506060504" pitchFamily="66" charset="-79"/>
                <a:cs typeface="Apple Chancery" panose="03020702040506060504" pitchFamily="66" charset="-79"/>
              </a:rPr>
              <a:t>advantages</a:t>
            </a:r>
          </a:p>
        </p:txBody>
      </p:sp>
      <p:sp>
        <p:nvSpPr>
          <p:cNvPr id="3" name="Content Placeholder 2">
            <a:extLst>
              <a:ext uri="{FF2B5EF4-FFF2-40B4-BE49-F238E27FC236}">
                <a16:creationId xmlns:a16="http://schemas.microsoft.com/office/drawing/2014/main" id="{08349D4D-1973-4E47-94AF-75D5D4D87EE2}"/>
              </a:ext>
            </a:extLst>
          </p:cNvPr>
          <p:cNvSpPr>
            <a:spLocks noGrp="1"/>
          </p:cNvSpPr>
          <p:nvPr>
            <p:ph sz="quarter" idx="13"/>
          </p:nvPr>
        </p:nvSpPr>
        <p:spPr/>
        <p:txBody>
          <a:bodyPr/>
          <a:lstStyle/>
          <a:p>
            <a:pPr algn="just">
              <a:buFont typeface="Wingdings" pitchFamily="2" charset="2"/>
              <a:buChar char="ü"/>
            </a:pPr>
            <a:r>
              <a:rPr lang="en-US" cap="none" dirty="0">
                <a:latin typeface="Times New Roman" panose="02020603050405020304" pitchFamily="18" charset="0"/>
                <a:cs typeface="Times New Roman" panose="02020603050405020304" pitchFamily="18" charset="0"/>
                <a:sym typeface="Wingdings" pitchFamily="2" charset="2"/>
              </a:rPr>
              <a:t>Death rate will be decreased and fisherman’s life can be increased .</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sym typeface="Wingdings" pitchFamily="2" charset="2"/>
              </a:rPr>
              <a:t>Prevent them from crossing other country border.</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sym typeface="Wingdings" pitchFamily="2" charset="2"/>
              </a:rPr>
              <a:t>This system saves the life of many fisherman suffering due to border issues.</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sym typeface="Wingdings" pitchFamily="2" charset="2"/>
              </a:rPr>
              <a:t>Alerting the captain if he/she is going to cross the border line.</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sym typeface="Wingdings" pitchFamily="2" charset="2"/>
              </a:rPr>
              <a:t>This project can save the lives of many fisherman.</a:t>
            </a:r>
          </a:p>
          <a:p>
            <a:pPr marL="0" indent="0" algn="just">
              <a:buNone/>
            </a:pPr>
            <a:endParaRPr lang="en-US" cap="none" dirty="0">
              <a:latin typeface="Times New Roman" panose="02020603050405020304" pitchFamily="18" charset="0"/>
              <a:cs typeface="Times New Roman" panose="02020603050405020304" pitchFamily="18" charset="0"/>
              <a:sym typeface="Wingdings" pitchFamily="2" charset="2"/>
            </a:endParaRPr>
          </a:p>
          <a:p>
            <a:pPr>
              <a:buFont typeface="Wingdings" pitchFamily="2" charset="2"/>
              <a:buChar char="ü"/>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56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017F-564F-CC4C-80A2-C5FA26804416}"/>
              </a:ext>
            </a:extLst>
          </p:cNvPr>
          <p:cNvSpPr>
            <a:spLocks noGrp="1"/>
          </p:cNvSpPr>
          <p:nvPr>
            <p:ph type="title"/>
          </p:nvPr>
        </p:nvSpPr>
        <p:spPr/>
        <p:txBody>
          <a:bodyPr>
            <a:normAutofit/>
          </a:bodyPr>
          <a:lstStyle/>
          <a:p>
            <a:r>
              <a:rPr lang="en-US" sz="2400" dirty="0">
                <a:latin typeface="Apple Chancery" panose="03020702040506060504" pitchFamily="66" charset="-79"/>
                <a:cs typeface="Apple Chancery" panose="03020702040506060504" pitchFamily="66" charset="-79"/>
              </a:rPr>
              <a:t>Changes that has made to this project</a:t>
            </a:r>
          </a:p>
        </p:txBody>
      </p:sp>
      <p:sp>
        <p:nvSpPr>
          <p:cNvPr id="3" name="Content Placeholder 2">
            <a:extLst>
              <a:ext uri="{FF2B5EF4-FFF2-40B4-BE49-F238E27FC236}">
                <a16:creationId xmlns:a16="http://schemas.microsoft.com/office/drawing/2014/main" id="{FED835AF-91D9-FB41-B8B9-6B900EA140D8}"/>
              </a:ext>
            </a:extLst>
          </p:cNvPr>
          <p:cNvSpPr>
            <a:spLocks noGrp="1"/>
          </p:cNvSpPr>
          <p:nvPr>
            <p:ph sz="quarter" idx="13"/>
          </p:nvPr>
        </p:nvSpPr>
        <p:spPr/>
        <p:txBody>
          <a:bodyPr>
            <a:normAutofit/>
          </a:bodyPr>
          <a:lstStyle/>
          <a:p>
            <a:pPr algn="just">
              <a:buFont typeface="Wingdings" pitchFamily="2" charset="2"/>
              <a:buChar char="ü"/>
            </a:pPr>
            <a:r>
              <a:rPr lang="en-US" cap="none" dirty="0">
                <a:latin typeface="Times New Roman" panose="02020603050405020304" pitchFamily="18" charset="0"/>
                <a:cs typeface="Times New Roman" panose="02020603050405020304" pitchFamily="18" charset="0"/>
              </a:rPr>
              <a:t>We have fixed some sensors at packaging unit.</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rPr>
              <a:t>Weighing sensors were added at loading unit.</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rPr>
              <a:t>We will assign certain load according to the vehicle’s load</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rPr>
              <a:t>When it reaches the maximum weight an alarm will be given to the unit who are working in this.</a:t>
            </a:r>
          </a:p>
          <a:p>
            <a:pPr algn="just">
              <a:buFont typeface="Wingdings" pitchFamily="2" charset="2"/>
              <a:buChar char="ü"/>
            </a:pPr>
            <a:r>
              <a:rPr lang="en-US" cap="none" dirty="0">
                <a:latin typeface="Times New Roman" panose="02020603050405020304" pitchFamily="18" charset="0"/>
                <a:cs typeface="Times New Roman" panose="02020603050405020304" pitchFamily="18" charset="0"/>
              </a:rPr>
              <a:t>This alarm indicates that the vehicle has reached it’s maximum loading capacity. Kindly allow other vehicle to load the particulars and vice versa.</a:t>
            </a:r>
          </a:p>
        </p:txBody>
      </p:sp>
    </p:spTree>
    <p:extLst>
      <p:ext uri="{BB962C8B-B14F-4D97-AF65-F5344CB8AC3E}">
        <p14:creationId xmlns:p14="http://schemas.microsoft.com/office/powerpoint/2010/main" val="164665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7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29" name="Rectangle 7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descr="page2image8417472">
            <a:extLst>
              <a:ext uri="{FF2B5EF4-FFF2-40B4-BE49-F238E27FC236}">
                <a16:creationId xmlns:a16="http://schemas.microsoft.com/office/drawing/2014/main" id="{ADD7E3C1-8285-424C-875F-019447A29B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24856" y="-98120"/>
            <a:ext cx="7462344" cy="6641795"/>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30" name="Picture 7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251B3F-82B1-1242-AB5A-712D76B551E4}"/>
              </a:ext>
            </a:extLst>
          </p:cNvPr>
          <p:cNvSpPr>
            <a:spLocks noGrp="1"/>
          </p:cNvSpPr>
          <p:nvPr>
            <p:ph type="title"/>
          </p:nvPr>
        </p:nvSpPr>
        <p:spPr>
          <a:xfrm>
            <a:off x="960120" y="1954924"/>
            <a:ext cx="3159933" cy="2134475"/>
          </a:xfrm>
        </p:spPr>
        <p:txBody>
          <a:bodyPr vert="horz" lIns="91440" tIns="45720" rIns="91440" bIns="45720" rtlCol="0" anchor="b">
            <a:normAutofit fontScale="90000"/>
          </a:bodyPr>
          <a:lstStyle/>
          <a:p>
            <a:br>
              <a:rPr lang="en-US" sz="4800" dirty="0">
                <a:latin typeface="Apple Chancery" panose="03020702040506060504" pitchFamily="66" charset="-79"/>
                <a:cs typeface="Apple Chancery" panose="03020702040506060504" pitchFamily="66" charset="-79"/>
              </a:rPr>
            </a:br>
            <a:br>
              <a:rPr lang="en-US" sz="4800" dirty="0">
                <a:latin typeface="Apple Chancery" panose="03020702040506060504" pitchFamily="66" charset="-79"/>
                <a:cs typeface="Apple Chancery" panose="03020702040506060504" pitchFamily="66" charset="-79"/>
              </a:rPr>
            </a:br>
            <a:br>
              <a:rPr lang="en-US" sz="4800" dirty="0">
                <a:latin typeface="Apple Chancery" panose="03020702040506060504" pitchFamily="66" charset="-79"/>
                <a:cs typeface="Apple Chancery" panose="03020702040506060504" pitchFamily="66" charset="-79"/>
              </a:rPr>
            </a:br>
            <a:br>
              <a:rPr lang="en-US" sz="4800" dirty="0">
                <a:latin typeface="Apple Chancery" panose="03020702040506060504" pitchFamily="66" charset="-79"/>
                <a:cs typeface="Apple Chancery" panose="03020702040506060504" pitchFamily="66" charset="-79"/>
              </a:rPr>
            </a:br>
            <a:br>
              <a:rPr lang="en-US" sz="4800" dirty="0">
                <a:latin typeface="Apple Chancery" panose="03020702040506060504" pitchFamily="66" charset="-79"/>
                <a:cs typeface="Apple Chancery" panose="03020702040506060504" pitchFamily="66" charset="-79"/>
              </a:rPr>
            </a:br>
            <a:r>
              <a:rPr lang="en-US" sz="4800" dirty="0">
                <a:latin typeface="Apple Chancery" panose="03020702040506060504" pitchFamily="66" charset="-79"/>
                <a:cs typeface="Apple Chancery" panose="03020702040506060504" pitchFamily="66" charset="-79"/>
              </a:rPr>
              <a:t>Sample Block diagram</a:t>
            </a:r>
          </a:p>
        </p:txBody>
      </p:sp>
    </p:spTree>
    <p:extLst>
      <p:ext uri="{BB962C8B-B14F-4D97-AF65-F5344CB8AC3E}">
        <p14:creationId xmlns:p14="http://schemas.microsoft.com/office/powerpoint/2010/main" val="246259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8"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2" name="Rectangle 41">
            <a:extLst>
              <a:ext uri="{FF2B5EF4-FFF2-40B4-BE49-F238E27FC236}">
                <a16:creationId xmlns:a16="http://schemas.microsoft.com/office/drawing/2014/main" id="{AE94ADDC-FBCA-4838-8D97-4B0770AF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a:extLst>
              <a:ext uri="{FF2B5EF4-FFF2-40B4-BE49-F238E27FC236}">
                <a16:creationId xmlns:a16="http://schemas.microsoft.com/office/drawing/2014/main" id="{EDB06F6B-6027-4B19-829E-EEDE91726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device&#10;&#10;Description automatically generated">
            <a:extLst>
              <a:ext uri="{FF2B5EF4-FFF2-40B4-BE49-F238E27FC236}">
                <a16:creationId xmlns:a16="http://schemas.microsoft.com/office/drawing/2014/main" id="{03B1D7BE-1882-BB49-B7C5-C9F52F2BD486}"/>
              </a:ext>
            </a:extLst>
          </p:cNvPr>
          <p:cNvPicPr>
            <a:picLocks noChangeAspect="1"/>
          </p:cNvPicPr>
          <p:nvPr/>
        </p:nvPicPr>
        <p:blipFill rotWithShape="1">
          <a:blip r:embed="rId4"/>
          <a:srcRect t="4170" r="3" b="5476"/>
          <a:stretch/>
        </p:blipFill>
        <p:spPr>
          <a:xfrm>
            <a:off x="1630072" y="957486"/>
            <a:ext cx="3635955"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7" descr="A picture containing text, electronics&#10;&#10;Description automatically generated">
            <a:extLst>
              <a:ext uri="{FF2B5EF4-FFF2-40B4-BE49-F238E27FC236}">
                <a16:creationId xmlns:a16="http://schemas.microsoft.com/office/drawing/2014/main" id="{D6EE9597-4B9A-B942-B856-19D26FE63E41}"/>
              </a:ext>
            </a:extLst>
          </p:cNvPr>
          <p:cNvPicPr>
            <a:picLocks noChangeAspect="1"/>
          </p:cNvPicPr>
          <p:nvPr/>
        </p:nvPicPr>
        <p:blipFill>
          <a:blip r:embed="rId5"/>
          <a:stretch>
            <a:fillRect/>
          </a:stretch>
        </p:blipFill>
        <p:spPr>
          <a:xfrm>
            <a:off x="7124458" y="957486"/>
            <a:ext cx="3285330"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6" name="Picture 45">
            <a:extLst>
              <a:ext uri="{FF2B5EF4-FFF2-40B4-BE49-F238E27FC236}">
                <a16:creationId xmlns:a16="http://schemas.microsoft.com/office/drawing/2014/main" id="{F0CA11D6-C4F1-476E-8455-2C26DEDE94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48" name="Picture 47">
            <a:extLst>
              <a:ext uri="{FF2B5EF4-FFF2-40B4-BE49-F238E27FC236}">
                <a16:creationId xmlns:a16="http://schemas.microsoft.com/office/drawing/2014/main" id="{90717727-6E80-4D56-AF23-9E0AE1D5AD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2" name="Title 1">
            <a:extLst>
              <a:ext uri="{FF2B5EF4-FFF2-40B4-BE49-F238E27FC236}">
                <a16:creationId xmlns:a16="http://schemas.microsoft.com/office/drawing/2014/main" id="{0C5F4779-8E4E-AE44-AFE9-AD14C25831C5}"/>
              </a:ext>
            </a:extLst>
          </p:cNvPr>
          <p:cNvSpPr>
            <a:spLocks noGrp="1"/>
          </p:cNvSpPr>
          <p:nvPr>
            <p:ph type="title"/>
          </p:nvPr>
        </p:nvSpPr>
        <p:spPr>
          <a:xfrm>
            <a:off x="635211" y="4562855"/>
            <a:ext cx="10916365" cy="1137554"/>
          </a:xfrm>
        </p:spPr>
        <p:txBody>
          <a:bodyPr vert="horz" lIns="91440" tIns="45720" rIns="91440" bIns="45720" rtlCol="0" anchor="b">
            <a:normAutofit/>
          </a:bodyPr>
          <a:lstStyle/>
          <a:p>
            <a:r>
              <a:rPr lang="en-US" sz="3700" dirty="0">
                <a:latin typeface="Apple Chancery" panose="03020702040506060504" pitchFamily="66" charset="-79"/>
                <a:cs typeface="Apple Chancery" panose="03020702040506060504" pitchFamily="66" charset="-79"/>
              </a:rPr>
              <a:t>Weighing sensors</a:t>
            </a:r>
            <a:br>
              <a:rPr lang="en-US" sz="3700" dirty="0">
                <a:latin typeface="Apple Chancery" panose="03020702040506060504" pitchFamily="66" charset="-79"/>
                <a:cs typeface="Apple Chancery" panose="03020702040506060504" pitchFamily="66" charset="-79"/>
              </a:rPr>
            </a:br>
            <a:endParaRPr lang="en-US" sz="3700"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233683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97A4-6CE4-DA4B-9BA2-ADDDAC70998C}"/>
              </a:ext>
            </a:extLst>
          </p:cNvPr>
          <p:cNvSpPr>
            <a:spLocks noGrp="1"/>
          </p:cNvSpPr>
          <p:nvPr>
            <p:ph type="title"/>
          </p:nvPr>
        </p:nvSpPr>
        <p:spPr/>
        <p:txBody>
          <a:bodyPr/>
          <a:lstStyle/>
          <a:p>
            <a:r>
              <a:rPr lang="en-US" dirty="0">
                <a:latin typeface="Apple Chancery" panose="03020702040506060504" pitchFamily="66" charset="-79"/>
                <a:cs typeface="Apple Chancery" panose="03020702040506060504" pitchFamily="66" charset="-79"/>
              </a:rPr>
              <a:t>references</a:t>
            </a:r>
          </a:p>
        </p:txBody>
      </p:sp>
      <p:sp>
        <p:nvSpPr>
          <p:cNvPr id="3" name="Content Placeholder 2">
            <a:extLst>
              <a:ext uri="{FF2B5EF4-FFF2-40B4-BE49-F238E27FC236}">
                <a16:creationId xmlns:a16="http://schemas.microsoft.com/office/drawing/2014/main" id="{581F1133-016E-764D-BA1A-53F556B6773A}"/>
              </a:ext>
            </a:extLst>
          </p:cNvPr>
          <p:cNvSpPr>
            <a:spLocks noGrp="1"/>
          </p:cNvSpPr>
          <p:nvPr>
            <p:ph sz="quarter" idx="13"/>
          </p:nvPr>
        </p:nvSpPr>
        <p:spPr>
          <a:xfrm>
            <a:off x="913774" y="2356582"/>
            <a:ext cx="10363826" cy="3424107"/>
          </a:xfrm>
        </p:spPr>
        <p:txBody>
          <a:bodyPr>
            <a:normAutofit fontScale="77500" lnSpcReduction="20000"/>
          </a:bodyPr>
          <a:lstStyle/>
          <a:p>
            <a:r>
              <a:rPr lang="en-IN" cap="none" dirty="0">
                <a:latin typeface="Times New Roman" panose="02020603050405020304" pitchFamily="18" charset="0"/>
                <a:cs typeface="Times New Roman" panose="02020603050405020304" pitchFamily="18" charset="0"/>
              </a:rPr>
              <a:t>Suresh . M , Gandhi Raj S , Saranya . T , then </a:t>
            </a:r>
            <a:r>
              <a:rPr lang="en-IN" cap="none" dirty="0" err="1">
                <a:latin typeface="Times New Roman" panose="02020603050405020304" pitchFamily="18" charset="0"/>
                <a:cs typeface="Times New Roman" panose="02020603050405020304" pitchFamily="18" charset="0"/>
              </a:rPr>
              <a:t>Mozhi</a:t>
            </a:r>
            <a:r>
              <a:rPr lang="en-IN" cap="none" dirty="0">
                <a:latin typeface="Times New Roman" panose="02020603050405020304" pitchFamily="18" charset="0"/>
                <a:cs typeface="Times New Roman" panose="02020603050405020304" pitchFamily="18" charset="0"/>
              </a:rPr>
              <a:t> . S , </a:t>
            </a:r>
            <a:r>
              <a:rPr lang="en-IN" cap="none" dirty="0" err="1">
                <a:latin typeface="Times New Roman" panose="02020603050405020304" pitchFamily="18" charset="0"/>
                <a:cs typeface="Times New Roman" panose="02020603050405020304" pitchFamily="18" charset="0"/>
              </a:rPr>
              <a:t>Divya</a:t>
            </a:r>
            <a:r>
              <a:rPr lang="en-IN" cap="none" dirty="0">
                <a:latin typeface="Times New Roman" panose="02020603050405020304" pitchFamily="18" charset="0"/>
                <a:cs typeface="Times New Roman" panose="02020603050405020304" pitchFamily="18" charset="0"/>
              </a:rPr>
              <a:t> M, 2014. Border alert system for boats using Zigbee. International journal of innovative research in computer and communication engineering </a:t>
            </a:r>
          </a:p>
          <a:p>
            <a:r>
              <a:rPr lang="en-IN" cap="none" dirty="0">
                <a:latin typeface="Times New Roman" panose="02020603050405020304" pitchFamily="18" charset="0"/>
                <a:cs typeface="Times New Roman" panose="02020603050405020304" pitchFamily="18" charset="0"/>
              </a:rPr>
              <a:t>[2] S. Vivek T.V. Aravind Venkatraman L Aravind </a:t>
            </a:r>
            <a:r>
              <a:rPr lang="en-IN" cap="none" dirty="0" err="1">
                <a:latin typeface="Times New Roman" panose="02020603050405020304" pitchFamily="18" charset="0"/>
                <a:cs typeface="Times New Roman" panose="02020603050405020304" pitchFamily="18" charset="0"/>
              </a:rPr>
              <a:t>Graagul</a:t>
            </a:r>
            <a:r>
              <a:rPr lang="en-IN" cap="none" dirty="0">
                <a:latin typeface="Times New Roman" panose="02020603050405020304" pitchFamily="18" charset="0"/>
                <a:cs typeface="Times New Roman" panose="02020603050405020304" pitchFamily="18" charset="0"/>
              </a:rPr>
              <a:t> , 2015. Automatic border crossing detection and navigation of boat. IJSTE - international journal of science technology &amp; engineering | volume 1 | issue 8 | GPS-based vessel position monitoring and display system. IEEE aerospace and electronic systems magazine. 1990 </a:t>
            </a:r>
          </a:p>
          <a:p>
            <a:r>
              <a:rPr lang="en-IN" cap="none" dirty="0">
                <a:latin typeface="Times New Roman" panose="02020603050405020304" pitchFamily="18" charset="0"/>
                <a:cs typeface="Times New Roman" panose="02020603050405020304" pitchFamily="18" charset="0"/>
              </a:rPr>
              <a:t>[3] the accuracy of the global positioning systems. IEEE instrumentation &amp; measurement magazine. 2004; 7(1): 56-60k. Elissa, </a:t>
            </a:r>
          </a:p>
          <a:p>
            <a:r>
              <a:rPr lang="en-IN" cap="none" dirty="0">
                <a:latin typeface="Times New Roman" panose="02020603050405020304" pitchFamily="18" charset="0"/>
                <a:cs typeface="Times New Roman" panose="02020603050405020304" pitchFamily="18" charset="0"/>
              </a:rPr>
              <a:t>[4] GPS -based vessel position monitoring and display system. IEEE aerospace and electronic systems magazine. 1990 </a:t>
            </a:r>
          </a:p>
          <a:p>
            <a:r>
              <a:rPr lang="en-IN" cap="none" dirty="0">
                <a:latin typeface="Times New Roman" panose="02020603050405020304" pitchFamily="18" charset="0"/>
                <a:cs typeface="Times New Roman" panose="02020603050405020304" pitchFamily="18" charset="0"/>
              </a:rPr>
              <a:t>[5] Abid khan and Ravi Mishra (2012) , “GPS– gsm based tracking system” international journal of engineering trends and technology volume3 issue2 </a:t>
            </a:r>
          </a:p>
          <a:p>
            <a:endParaRPr lang="en-US" dirty="0"/>
          </a:p>
        </p:txBody>
      </p:sp>
    </p:spTree>
    <p:extLst>
      <p:ext uri="{BB962C8B-B14F-4D97-AF65-F5344CB8AC3E}">
        <p14:creationId xmlns:p14="http://schemas.microsoft.com/office/powerpoint/2010/main" val="230402481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5913</TotalTime>
  <Words>607</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 CHANCERY</vt:lpstr>
      <vt:lpstr>Arial</vt:lpstr>
      <vt:lpstr>Times New Roman</vt:lpstr>
      <vt:lpstr>Tw Cen MT</vt:lpstr>
      <vt:lpstr>Wingdings</vt:lpstr>
      <vt:lpstr>Droplet</vt:lpstr>
      <vt:lpstr>Border Detection system for fisherman using Gps and arduino</vt:lpstr>
      <vt:lpstr>Objective</vt:lpstr>
      <vt:lpstr>Abstract</vt:lpstr>
      <vt:lpstr>advantages</vt:lpstr>
      <vt:lpstr>Changes that has made to this project</vt:lpstr>
      <vt:lpstr>     Sample Block diagram</vt:lpstr>
      <vt:lpstr>Weighing sensors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Detection system for fisherman using Gps and arduino</dc:title>
  <dc:creator>SHAIK MOHAMMAD YASEEN</dc:creator>
  <cp:lastModifiedBy>SHAIK MOHAMMAD YASEEN</cp:lastModifiedBy>
  <cp:revision>14</cp:revision>
  <dcterms:created xsi:type="dcterms:W3CDTF">2021-01-22T14:44:11Z</dcterms:created>
  <dcterms:modified xsi:type="dcterms:W3CDTF">2021-02-17T01:58:55Z</dcterms:modified>
</cp:coreProperties>
</file>