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3" r:id="rId5"/>
    <p:sldId id="267" r:id="rId6"/>
    <p:sldId id="270" r:id="rId7"/>
    <p:sldId id="271" r:id="rId8"/>
    <p:sldId id="275" r:id="rId9"/>
    <p:sldId id="273" r:id="rId10"/>
    <p:sldId id="274" r:id="rId11"/>
    <p:sldId id="269" r:id="rId12"/>
    <p:sldId id="272" r:id="rId13"/>
    <p:sldId id="264"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7"/>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72DED-B340-46CB-9487-C4EA484E96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F7F065-2D4C-4BE0-8A62-58F05A977D93}">
      <dgm:prSet/>
      <dgm:spPr/>
      <dgm:t>
        <a:bodyPr/>
        <a:lstStyle/>
        <a:p>
          <a:r>
            <a:rPr lang="en-US" dirty="0" err="1"/>
            <a:t>P.Sai</a:t>
          </a:r>
          <a:r>
            <a:rPr lang="en-US" dirty="0"/>
            <a:t> Kishore</a:t>
          </a:r>
        </a:p>
      </dgm:t>
    </dgm:pt>
    <dgm:pt modelId="{F1AB316D-1931-41F5-B437-07A2EA603F54}" type="parTrans" cxnId="{302D8F2F-B9A4-4CED-8377-21D1F39226DA}">
      <dgm:prSet/>
      <dgm:spPr/>
      <dgm:t>
        <a:bodyPr/>
        <a:lstStyle/>
        <a:p>
          <a:endParaRPr lang="en-US"/>
        </a:p>
      </dgm:t>
    </dgm:pt>
    <dgm:pt modelId="{CAC24D1B-457D-4423-BA6C-F510D00D07FA}" type="sibTrans" cxnId="{302D8F2F-B9A4-4CED-8377-21D1F39226DA}">
      <dgm:prSet/>
      <dgm:spPr/>
      <dgm:t>
        <a:bodyPr/>
        <a:lstStyle/>
        <a:p>
          <a:endParaRPr lang="en-US"/>
        </a:p>
      </dgm:t>
    </dgm:pt>
    <dgm:pt modelId="{C321A8CE-FA13-564E-AFE5-2D749E2B71F3}" type="pres">
      <dgm:prSet presAssocID="{B5072DED-B340-46CB-9487-C4EA484E968E}" presName="linear" presStyleCnt="0">
        <dgm:presLayoutVars>
          <dgm:animLvl val="lvl"/>
          <dgm:resizeHandles val="exact"/>
        </dgm:presLayoutVars>
      </dgm:prSet>
      <dgm:spPr/>
    </dgm:pt>
    <dgm:pt modelId="{C3D8A882-B59E-8C48-84A7-8F8019D9D272}" type="pres">
      <dgm:prSet presAssocID="{CFF7F065-2D4C-4BE0-8A62-58F05A977D93}" presName="parentText" presStyleLbl="node1" presStyleIdx="0" presStyleCnt="1" custScaleX="100000" custScaleY="34810">
        <dgm:presLayoutVars>
          <dgm:chMax val="0"/>
          <dgm:bulletEnabled val="1"/>
        </dgm:presLayoutVars>
      </dgm:prSet>
      <dgm:spPr/>
    </dgm:pt>
  </dgm:ptLst>
  <dgm:cxnLst>
    <dgm:cxn modelId="{302D8F2F-B9A4-4CED-8377-21D1F39226DA}" srcId="{B5072DED-B340-46CB-9487-C4EA484E968E}" destId="{CFF7F065-2D4C-4BE0-8A62-58F05A977D93}" srcOrd="0" destOrd="0" parTransId="{F1AB316D-1931-41F5-B437-07A2EA603F54}" sibTransId="{CAC24D1B-457D-4423-BA6C-F510D00D07FA}"/>
    <dgm:cxn modelId="{291EB1DC-CA43-9B4F-8F3B-65B9CD5F4E2F}" type="presOf" srcId="{CFF7F065-2D4C-4BE0-8A62-58F05A977D93}" destId="{C3D8A882-B59E-8C48-84A7-8F8019D9D272}" srcOrd="0" destOrd="0" presId="urn:microsoft.com/office/officeart/2005/8/layout/vList2"/>
    <dgm:cxn modelId="{B84A37EE-E55C-FA44-ABE0-C1F5530DE877}" type="presOf" srcId="{B5072DED-B340-46CB-9487-C4EA484E968E}" destId="{C321A8CE-FA13-564E-AFE5-2D749E2B71F3}" srcOrd="0" destOrd="0" presId="urn:microsoft.com/office/officeart/2005/8/layout/vList2"/>
    <dgm:cxn modelId="{92BF2B9A-F9A7-A744-8B32-A3702EFC8F80}" type="presParOf" srcId="{C321A8CE-FA13-564E-AFE5-2D749E2B71F3}" destId="{C3D8A882-B59E-8C48-84A7-8F8019D9D2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E1A11-6FB0-4373-BF01-85EB2D4C8C7A}"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US"/>
        </a:p>
      </dgm:t>
    </dgm:pt>
    <dgm:pt modelId="{EB44BA94-E482-4EDF-9B8E-C4C2AE137C62}">
      <dgm:prSet/>
      <dgm:spPr/>
      <dgm:t>
        <a:bodyPr/>
        <a:lstStyle/>
        <a:p>
          <a:r>
            <a:rPr lang="en-US"/>
            <a:t>The survey on artificial intelligence using chatbot works on various purposes and makes human life easier in daily requirements. By chatbot research papers we concluded that they are very useful in various forms like communication, agriculture, business etc.</a:t>
          </a:r>
        </a:p>
      </dgm:t>
    </dgm:pt>
    <dgm:pt modelId="{F7C6F420-F6BD-4F22-838E-76CBB8DCC431}" type="parTrans" cxnId="{C319A1E0-008B-43EE-9147-B214E6E1A949}">
      <dgm:prSet/>
      <dgm:spPr/>
      <dgm:t>
        <a:bodyPr/>
        <a:lstStyle/>
        <a:p>
          <a:endParaRPr lang="en-US"/>
        </a:p>
      </dgm:t>
    </dgm:pt>
    <dgm:pt modelId="{CA283899-B0F9-42B1-8265-DF3C4504AD68}" type="sibTrans" cxnId="{C319A1E0-008B-43EE-9147-B214E6E1A949}">
      <dgm:prSet/>
      <dgm:spPr/>
      <dgm:t>
        <a:bodyPr/>
        <a:lstStyle/>
        <a:p>
          <a:endParaRPr lang="en-US"/>
        </a:p>
      </dgm:t>
    </dgm:pt>
    <dgm:pt modelId="{541D8424-B379-4E3B-A804-FCFE03F0F293}">
      <dgm:prSet/>
      <dgm:spPr/>
      <dgm:t>
        <a:bodyPr/>
        <a:lstStyle/>
        <a:p>
          <a:r>
            <a:rPr lang="en-US"/>
            <a:t>We are making a model which helps us improve the customer satisfaction.</a:t>
          </a:r>
        </a:p>
      </dgm:t>
    </dgm:pt>
    <dgm:pt modelId="{49A6DAA5-AFAC-4342-8C30-9B1FB4308772}" type="parTrans" cxnId="{5A11E4EB-CFA8-4F51-A59F-18FF2B0D8107}">
      <dgm:prSet/>
      <dgm:spPr/>
      <dgm:t>
        <a:bodyPr/>
        <a:lstStyle/>
        <a:p>
          <a:endParaRPr lang="en-US"/>
        </a:p>
      </dgm:t>
    </dgm:pt>
    <dgm:pt modelId="{21686119-674D-4DA8-8964-CA847FB455D9}" type="sibTrans" cxnId="{5A11E4EB-CFA8-4F51-A59F-18FF2B0D8107}">
      <dgm:prSet/>
      <dgm:spPr/>
      <dgm:t>
        <a:bodyPr/>
        <a:lstStyle/>
        <a:p>
          <a:endParaRPr lang="en-US"/>
        </a:p>
      </dgm:t>
    </dgm:pt>
    <dgm:pt modelId="{F4E0B00F-4EED-49B5-888C-701A11683023}">
      <dgm:prSet/>
      <dgm:spPr/>
      <dgm:t>
        <a:bodyPr/>
        <a:lstStyle/>
        <a:p>
          <a:r>
            <a:rPr lang="en-US" dirty="0"/>
            <a:t>Also, we will collect customer feedback so that we can use it to make an analysis to get a greater number of investors and customers.</a:t>
          </a:r>
        </a:p>
      </dgm:t>
    </dgm:pt>
    <dgm:pt modelId="{3A80D494-F35F-493C-A1B3-B2F010F9B591}" type="parTrans" cxnId="{5C05C3DB-1EDA-4C0B-B3B2-5A224136E77D}">
      <dgm:prSet/>
      <dgm:spPr/>
      <dgm:t>
        <a:bodyPr/>
        <a:lstStyle/>
        <a:p>
          <a:endParaRPr lang="en-US"/>
        </a:p>
      </dgm:t>
    </dgm:pt>
    <dgm:pt modelId="{A0439FDC-BD7A-4327-B56F-4EB22B1C3FE3}" type="sibTrans" cxnId="{5C05C3DB-1EDA-4C0B-B3B2-5A224136E77D}">
      <dgm:prSet/>
      <dgm:spPr/>
      <dgm:t>
        <a:bodyPr/>
        <a:lstStyle/>
        <a:p>
          <a:endParaRPr lang="en-US"/>
        </a:p>
      </dgm:t>
    </dgm:pt>
    <dgm:pt modelId="{32E68B29-4C6B-4D47-B7F8-36F37D19ABC6}" type="pres">
      <dgm:prSet presAssocID="{F4DE1A11-6FB0-4373-BF01-85EB2D4C8C7A}" presName="diagram" presStyleCnt="0">
        <dgm:presLayoutVars>
          <dgm:dir/>
          <dgm:resizeHandles val="exact"/>
        </dgm:presLayoutVars>
      </dgm:prSet>
      <dgm:spPr/>
    </dgm:pt>
    <dgm:pt modelId="{0A9A9998-0884-4D18-A34D-457B68031B3E}" type="pres">
      <dgm:prSet presAssocID="{EB44BA94-E482-4EDF-9B8E-C4C2AE137C62}" presName="node" presStyleLbl="node1" presStyleIdx="0" presStyleCnt="3">
        <dgm:presLayoutVars>
          <dgm:bulletEnabled val="1"/>
        </dgm:presLayoutVars>
      </dgm:prSet>
      <dgm:spPr/>
    </dgm:pt>
    <dgm:pt modelId="{3476C2C1-6A2B-49CF-ABF1-76F5419EF8CE}" type="pres">
      <dgm:prSet presAssocID="{CA283899-B0F9-42B1-8265-DF3C4504AD68}" presName="sibTrans" presStyleLbl="sibTrans2D1" presStyleIdx="0" presStyleCnt="2"/>
      <dgm:spPr/>
    </dgm:pt>
    <dgm:pt modelId="{9AF8A6C3-DA31-4623-B463-39D123D779BF}" type="pres">
      <dgm:prSet presAssocID="{CA283899-B0F9-42B1-8265-DF3C4504AD68}" presName="connectorText" presStyleLbl="sibTrans2D1" presStyleIdx="0" presStyleCnt="2"/>
      <dgm:spPr/>
    </dgm:pt>
    <dgm:pt modelId="{6F70AE57-4C10-412E-9E1C-B160FAB389EF}" type="pres">
      <dgm:prSet presAssocID="{541D8424-B379-4E3B-A804-FCFE03F0F293}" presName="node" presStyleLbl="node1" presStyleIdx="1" presStyleCnt="3">
        <dgm:presLayoutVars>
          <dgm:bulletEnabled val="1"/>
        </dgm:presLayoutVars>
      </dgm:prSet>
      <dgm:spPr/>
    </dgm:pt>
    <dgm:pt modelId="{EF12A59A-2BEC-448C-9C9D-43CBDF1DAB78}" type="pres">
      <dgm:prSet presAssocID="{21686119-674D-4DA8-8964-CA847FB455D9}" presName="sibTrans" presStyleLbl="sibTrans2D1" presStyleIdx="1" presStyleCnt="2"/>
      <dgm:spPr/>
    </dgm:pt>
    <dgm:pt modelId="{FA48C534-31EE-4414-B1F3-8BE7479B91C3}" type="pres">
      <dgm:prSet presAssocID="{21686119-674D-4DA8-8964-CA847FB455D9}" presName="connectorText" presStyleLbl="sibTrans2D1" presStyleIdx="1" presStyleCnt="2"/>
      <dgm:spPr/>
    </dgm:pt>
    <dgm:pt modelId="{FAEE31E6-7C97-4E1E-97F2-39CDE9A69DD3}" type="pres">
      <dgm:prSet presAssocID="{F4E0B00F-4EED-49B5-888C-701A11683023}" presName="node" presStyleLbl="node1" presStyleIdx="2" presStyleCnt="3">
        <dgm:presLayoutVars>
          <dgm:bulletEnabled val="1"/>
        </dgm:presLayoutVars>
      </dgm:prSet>
      <dgm:spPr/>
    </dgm:pt>
  </dgm:ptLst>
  <dgm:cxnLst>
    <dgm:cxn modelId="{CB5F702C-C75E-43EB-A6BC-1ED1EFABD9A7}" type="presOf" srcId="{F4E0B00F-4EED-49B5-888C-701A11683023}" destId="{FAEE31E6-7C97-4E1E-97F2-39CDE9A69DD3}" srcOrd="0" destOrd="0" presId="urn:microsoft.com/office/officeart/2005/8/layout/process5"/>
    <dgm:cxn modelId="{58486572-AFA8-4B3C-A155-050E4D4B9BF1}" type="presOf" srcId="{EB44BA94-E482-4EDF-9B8E-C4C2AE137C62}" destId="{0A9A9998-0884-4D18-A34D-457B68031B3E}" srcOrd="0" destOrd="0" presId="urn:microsoft.com/office/officeart/2005/8/layout/process5"/>
    <dgm:cxn modelId="{983D9B55-DE7F-4077-B67F-F7D5355A3E62}" type="presOf" srcId="{21686119-674D-4DA8-8964-CA847FB455D9}" destId="{EF12A59A-2BEC-448C-9C9D-43CBDF1DAB78}" srcOrd="0" destOrd="0" presId="urn:microsoft.com/office/officeart/2005/8/layout/process5"/>
    <dgm:cxn modelId="{895E9E75-5507-4BE4-98F8-C49727ED5366}" type="presOf" srcId="{21686119-674D-4DA8-8964-CA847FB455D9}" destId="{FA48C534-31EE-4414-B1F3-8BE7479B91C3}" srcOrd="1" destOrd="0" presId="urn:microsoft.com/office/officeart/2005/8/layout/process5"/>
    <dgm:cxn modelId="{2B7CA056-8670-4BA5-A1D7-6424AA86977A}" type="presOf" srcId="{541D8424-B379-4E3B-A804-FCFE03F0F293}" destId="{6F70AE57-4C10-412E-9E1C-B160FAB389EF}" srcOrd="0" destOrd="0" presId="urn:microsoft.com/office/officeart/2005/8/layout/process5"/>
    <dgm:cxn modelId="{B088E7A8-A32E-4DF4-BCC0-305C01CD3FB9}" type="presOf" srcId="{F4DE1A11-6FB0-4373-BF01-85EB2D4C8C7A}" destId="{32E68B29-4C6B-4D47-B7F8-36F37D19ABC6}" srcOrd="0" destOrd="0" presId="urn:microsoft.com/office/officeart/2005/8/layout/process5"/>
    <dgm:cxn modelId="{2FAB68BD-FC78-4ACC-ADDA-5E533A36CD2E}" type="presOf" srcId="{CA283899-B0F9-42B1-8265-DF3C4504AD68}" destId="{9AF8A6C3-DA31-4623-B463-39D123D779BF}" srcOrd="1" destOrd="0" presId="urn:microsoft.com/office/officeart/2005/8/layout/process5"/>
    <dgm:cxn modelId="{FE202DDA-17FE-47C6-B98F-67AAFA5DC00C}" type="presOf" srcId="{CA283899-B0F9-42B1-8265-DF3C4504AD68}" destId="{3476C2C1-6A2B-49CF-ABF1-76F5419EF8CE}" srcOrd="0" destOrd="0" presId="urn:microsoft.com/office/officeart/2005/8/layout/process5"/>
    <dgm:cxn modelId="{5C05C3DB-1EDA-4C0B-B3B2-5A224136E77D}" srcId="{F4DE1A11-6FB0-4373-BF01-85EB2D4C8C7A}" destId="{F4E0B00F-4EED-49B5-888C-701A11683023}" srcOrd="2" destOrd="0" parTransId="{3A80D494-F35F-493C-A1B3-B2F010F9B591}" sibTransId="{A0439FDC-BD7A-4327-B56F-4EB22B1C3FE3}"/>
    <dgm:cxn modelId="{C319A1E0-008B-43EE-9147-B214E6E1A949}" srcId="{F4DE1A11-6FB0-4373-BF01-85EB2D4C8C7A}" destId="{EB44BA94-E482-4EDF-9B8E-C4C2AE137C62}" srcOrd="0" destOrd="0" parTransId="{F7C6F420-F6BD-4F22-838E-76CBB8DCC431}" sibTransId="{CA283899-B0F9-42B1-8265-DF3C4504AD68}"/>
    <dgm:cxn modelId="{5A11E4EB-CFA8-4F51-A59F-18FF2B0D8107}" srcId="{F4DE1A11-6FB0-4373-BF01-85EB2D4C8C7A}" destId="{541D8424-B379-4E3B-A804-FCFE03F0F293}" srcOrd="1" destOrd="0" parTransId="{49A6DAA5-AFAC-4342-8C30-9B1FB4308772}" sibTransId="{21686119-674D-4DA8-8964-CA847FB455D9}"/>
    <dgm:cxn modelId="{1CE2DE01-D895-4C93-BAEB-5C11A4430EC0}" type="presParOf" srcId="{32E68B29-4C6B-4D47-B7F8-36F37D19ABC6}" destId="{0A9A9998-0884-4D18-A34D-457B68031B3E}" srcOrd="0" destOrd="0" presId="urn:microsoft.com/office/officeart/2005/8/layout/process5"/>
    <dgm:cxn modelId="{5B27EC45-AE5B-4269-8F6B-42A60D4F18B2}" type="presParOf" srcId="{32E68B29-4C6B-4D47-B7F8-36F37D19ABC6}" destId="{3476C2C1-6A2B-49CF-ABF1-76F5419EF8CE}" srcOrd="1" destOrd="0" presId="urn:microsoft.com/office/officeart/2005/8/layout/process5"/>
    <dgm:cxn modelId="{DD84EC2A-A7D8-4430-86F7-52B0B3B0C9D5}" type="presParOf" srcId="{3476C2C1-6A2B-49CF-ABF1-76F5419EF8CE}" destId="{9AF8A6C3-DA31-4623-B463-39D123D779BF}" srcOrd="0" destOrd="0" presId="urn:microsoft.com/office/officeart/2005/8/layout/process5"/>
    <dgm:cxn modelId="{75FE4A5C-3A4C-489E-879D-10A11D4A95E5}" type="presParOf" srcId="{32E68B29-4C6B-4D47-B7F8-36F37D19ABC6}" destId="{6F70AE57-4C10-412E-9E1C-B160FAB389EF}" srcOrd="2" destOrd="0" presId="urn:microsoft.com/office/officeart/2005/8/layout/process5"/>
    <dgm:cxn modelId="{2F538E21-4893-49D9-89B5-8C4763514980}" type="presParOf" srcId="{32E68B29-4C6B-4D47-B7F8-36F37D19ABC6}" destId="{EF12A59A-2BEC-448C-9C9D-43CBDF1DAB78}" srcOrd="3" destOrd="0" presId="urn:microsoft.com/office/officeart/2005/8/layout/process5"/>
    <dgm:cxn modelId="{92D08375-D8BF-4E52-9591-2C23BB7114A0}" type="presParOf" srcId="{EF12A59A-2BEC-448C-9C9D-43CBDF1DAB78}" destId="{FA48C534-31EE-4414-B1F3-8BE7479B91C3}" srcOrd="0" destOrd="0" presId="urn:microsoft.com/office/officeart/2005/8/layout/process5"/>
    <dgm:cxn modelId="{514D0DED-2D9C-451A-A7CB-145D8A9B08C1}" type="presParOf" srcId="{32E68B29-4C6B-4D47-B7F8-36F37D19ABC6}" destId="{FAEE31E6-7C97-4E1E-97F2-39CDE9A69DD3}"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8A882-B59E-8C48-84A7-8F8019D9D272}">
      <dsp:nvSpPr>
        <dsp:cNvPr id="0" name=""/>
        <dsp:cNvSpPr/>
      </dsp:nvSpPr>
      <dsp:spPr>
        <a:xfrm>
          <a:off x="0" y="1368150"/>
          <a:ext cx="3713616" cy="88623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err="1"/>
            <a:t>P.Sai</a:t>
          </a:r>
          <a:r>
            <a:rPr lang="en-US" sz="3700" kern="1200" dirty="0"/>
            <a:t> Kishore</a:t>
          </a:r>
        </a:p>
      </dsp:txBody>
      <dsp:txXfrm>
        <a:off x="43262" y="1411412"/>
        <a:ext cx="3627092" cy="799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9998-0884-4D18-A34D-457B68031B3E}">
      <dsp:nvSpPr>
        <dsp:cNvPr id="0" name=""/>
        <dsp:cNvSpPr/>
      </dsp:nvSpPr>
      <dsp:spPr>
        <a:xfrm>
          <a:off x="1466296" y="2946"/>
          <a:ext cx="2148882" cy="1289329"/>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survey on artificial intelligence using chatbot works on various purposes and makes human life easier in daily requirements. By chatbot research papers we concluded that they are very useful in various forms like communication, agriculture, business etc.</a:t>
          </a:r>
        </a:p>
      </dsp:txBody>
      <dsp:txXfrm>
        <a:off x="1504059" y="40709"/>
        <a:ext cx="2073356" cy="1213803"/>
      </dsp:txXfrm>
    </dsp:sp>
    <dsp:sp modelId="{3476C2C1-6A2B-49CF-ABF1-76F5419EF8CE}">
      <dsp:nvSpPr>
        <dsp:cNvPr id="0" name=""/>
        <dsp:cNvSpPr/>
      </dsp:nvSpPr>
      <dsp:spPr>
        <a:xfrm>
          <a:off x="3804279" y="381150"/>
          <a:ext cx="455563" cy="5329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804279" y="487734"/>
        <a:ext cx="318894" cy="319754"/>
      </dsp:txXfrm>
    </dsp:sp>
    <dsp:sp modelId="{6F70AE57-4C10-412E-9E1C-B160FAB389EF}">
      <dsp:nvSpPr>
        <dsp:cNvPr id="0" name=""/>
        <dsp:cNvSpPr/>
      </dsp:nvSpPr>
      <dsp:spPr>
        <a:xfrm>
          <a:off x="4474730" y="2946"/>
          <a:ext cx="2148882" cy="1289329"/>
        </a:xfrm>
        <a:prstGeom prst="roundRect">
          <a:avLst>
            <a:gd name="adj" fmla="val 10000"/>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We are making a model which helps us improve the customer satisfaction.</a:t>
          </a:r>
        </a:p>
      </dsp:txBody>
      <dsp:txXfrm>
        <a:off x="4512493" y="40709"/>
        <a:ext cx="2073356" cy="1213803"/>
      </dsp:txXfrm>
    </dsp:sp>
    <dsp:sp modelId="{EF12A59A-2BEC-448C-9C9D-43CBDF1DAB78}">
      <dsp:nvSpPr>
        <dsp:cNvPr id="0" name=""/>
        <dsp:cNvSpPr/>
      </dsp:nvSpPr>
      <dsp:spPr>
        <a:xfrm rot="5400000">
          <a:off x="5321390" y="1442697"/>
          <a:ext cx="455563" cy="532922"/>
        </a:xfrm>
        <a:prstGeom prst="rightArrow">
          <a:avLst>
            <a:gd name="adj1" fmla="val 60000"/>
            <a:gd name="adj2" fmla="val 5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389295" y="1481377"/>
        <a:ext cx="319754" cy="318894"/>
      </dsp:txXfrm>
    </dsp:sp>
    <dsp:sp modelId="{FAEE31E6-7C97-4E1E-97F2-39CDE9A69DD3}">
      <dsp:nvSpPr>
        <dsp:cNvPr id="0" name=""/>
        <dsp:cNvSpPr/>
      </dsp:nvSpPr>
      <dsp:spPr>
        <a:xfrm>
          <a:off x="4474730" y="2151828"/>
          <a:ext cx="2148882" cy="1289329"/>
        </a:xfrm>
        <a:prstGeom prst="roundRect">
          <a:avLst>
            <a:gd name="adj" fmla="val 10000"/>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Also, we will collect customer feedback so that we can use it to make an analysis to get a greater number of investors and customers.</a:t>
          </a:r>
        </a:p>
      </dsp:txBody>
      <dsp:txXfrm>
        <a:off x="4512493" y="2189591"/>
        <a:ext cx="2073356" cy="1213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162456B-E623-40C3-9B78-2A7A2F5FF67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30297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62456B-E623-40C3-9B78-2A7A2F5FF674}" type="datetimeFigureOut">
              <a:rPr lang="en-US" smtClean="0"/>
              <a:pPr/>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184875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62456B-E623-40C3-9B78-2A7A2F5FF674}" type="datetimeFigureOut">
              <a:rPr lang="en-US" smtClean="0"/>
              <a:pPr/>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145649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162456B-E623-40C3-9B78-2A7A2F5FF67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193884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162456B-E623-40C3-9B78-2A7A2F5FF67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8897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162456B-E623-40C3-9B78-2A7A2F5FF674}" type="datetimeFigureOut">
              <a:rPr lang="en-US" smtClean="0"/>
              <a:pPr/>
              <a:t>2/17/2021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89333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4162456B-E623-40C3-9B78-2A7A2F5FF674}" type="datetimeFigureOut">
              <a:rPr lang="en-US" smtClean="0"/>
              <a:pPr/>
              <a:t>2/17/2021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213535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4162456B-E623-40C3-9B78-2A7A2F5FF674}" type="datetimeFigureOut">
              <a:rPr lang="en-US" smtClean="0"/>
              <a:pPr/>
              <a:t>2/17/2021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84107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62456B-E623-40C3-9B78-2A7A2F5FF674}"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190964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GB"/>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162456B-E623-40C3-9B78-2A7A2F5FF674}" type="datetimeFigureOut">
              <a:rPr lang="en-US" smtClean="0"/>
              <a:pPr/>
              <a:t>2/17/2021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359815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162456B-E623-40C3-9B78-2A7A2F5FF674}" type="datetimeFigureOut">
              <a:rPr lang="en-US" smtClean="0"/>
              <a:pPr/>
              <a:t>2/17/2021</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val="90401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4162456B-E623-40C3-9B78-2A7A2F5FF674}" type="datetimeFigureOut">
              <a:rPr lang="en-US" smtClean="0"/>
              <a:pPr/>
              <a:t>2/17/2021</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88909E28-429F-4275-B5B3-9F7786C09D91}" type="slidenum">
              <a:rPr lang="en-US" smtClean="0"/>
              <a:pPr/>
              <a:t>‹#›</a:t>
            </a:fld>
            <a:endParaRPr lang="en-US"/>
          </a:p>
        </p:txBody>
      </p:sp>
    </p:spTree>
    <p:extLst>
      <p:ext uri="{BB962C8B-B14F-4D97-AF65-F5344CB8AC3E}">
        <p14:creationId xmlns:p14="http://schemas.microsoft.com/office/powerpoint/2010/main" val="3599032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chatbots-are-cool-a-framework-using-python-part-1-overview-7c69af7a7439" TargetMode="External"/><Relationship Id="rId2" Type="http://schemas.openxmlformats.org/officeDocument/2006/relationships/hyperlink" Target="https://www.datacamp.com/community/tutorials/building-a-chatbot-using-chatterbot" TargetMode="External"/><Relationship Id="rId1" Type="http://schemas.openxmlformats.org/officeDocument/2006/relationships/slideLayout" Target="../slideLayouts/slideLayout2.xml"/><Relationship Id="rId6" Type="http://schemas.openxmlformats.org/officeDocument/2006/relationships/hyperlink" Target="https://www.chatcompose.com/connect-api-chatbot.html" TargetMode="External"/><Relationship Id="rId5" Type="http://schemas.openxmlformats.org/officeDocument/2006/relationships/hyperlink" Target="https://www.edureka.co/blog/how-to-make-a-chatbot-in-python/" TargetMode="External"/><Relationship Id="rId4" Type="http://schemas.openxmlformats.org/officeDocument/2006/relationships/hyperlink" Target="https://wordpress.org/plugins/chatbo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704"/>
            <a:ext cx="2627784" cy="5328592"/>
          </a:xfrm>
        </p:spPr>
        <p:txBody>
          <a:bodyPr>
            <a:normAutofit/>
          </a:bodyPr>
          <a:lstStyle/>
          <a:p>
            <a:r>
              <a:rPr lang="en-IN" sz="4000" dirty="0">
                <a:latin typeface="Times New Roman" pitchFamily="18" charset="0"/>
                <a:cs typeface="Times New Roman" pitchFamily="18" charset="0"/>
              </a:rPr>
              <a:t>Fisheries Information System- Frontend</a:t>
            </a:r>
            <a:endParaRPr lang="en-US" sz="4000" dirty="0">
              <a:latin typeface="Times New Roman" pitchFamily="18" charset="0"/>
              <a:cs typeface="Times New Roman" pitchFamily="18" charset="0"/>
            </a:endParaRPr>
          </a:p>
        </p:txBody>
      </p:sp>
      <p:sp>
        <p:nvSpPr>
          <p:cNvPr id="3" name="Subtitle 2"/>
          <p:cNvSpPr>
            <a:spLocks noGrp="1"/>
          </p:cNvSpPr>
          <p:nvPr>
            <p:ph sz="half" idx="1"/>
          </p:nvPr>
        </p:nvSpPr>
        <p:spPr>
          <a:xfrm>
            <a:off x="3491880" y="1772816"/>
            <a:ext cx="4752528" cy="936104"/>
          </a:xfrm>
        </p:spPr>
        <p:txBody>
          <a:bodyPr/>
          <a:lstStyle/>
          <a:p>
            <a:pPr algn="ctr">
              <a:buNone/>
            </a:pPr>
            <a:r>
              <a:rPr lang="en-IN" dirty="0"/>
              <a:t>                                           </a:t>
            </a:r>
            <a:endParaRPr lang="en-US" dirty="0"/>
          </a:p>
        </p:txBody>
      </p:sp>
      <p:graphicFrame>
        <p:nvGraphicFramePr>
          <p:cNvPr id="6" name="Content Placeholder 3">
            <a:extLst>
              <a:ext uri="{FF2B5EF4-FFF2-40B4-BE49-F238E27FC236}">
                <a16:creationId xmlns:a16="http://schemas.microsoft.com/office/drawing/2014/main" id="{4A9D1B55-0D08-4B58-AFBC-E46A8CC0504B}"/>
              </a:ext>
            </a:extLst>
          </p:cNvPr>
          <p:cNvGraphicFramePr>
            <a:graphicFrameLocks noGrp="1"/>
          </p:cNvGraphicFramePr>
          <p:nvPr>
            <p:ph sz="half" idx="2"/>
            <p:extLst>
              <p:ext uri="{D42A27DB-BD31-4B8C-83A1-F6EECF244321}">
                <p14:modId xmlns:p14="http://schemas.microsoft.com/office/powerpoint/2010/main" val="3680388830"/>
              </p:ext>
            </p:extLst>
          </p:nvPr>
        </p:nvGraphicFramePr>
        <p:xfrm>
          <a:off x="5076056" y="2996952"/>
          <a:ext cx="3713616" cy="3622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2CB5-2AF3-4F6F-8149-396166ECDDB3}"/>
              </a:ext>
            </a:extLst>
          </p:cNvPr>
          <p:cNvSpPr>
            <a:spLocks noGrp="1"/>
          </p:cNvSpPr>
          <p:nvPr>
            <p:ph type="title"/>
          </p:nvPr>
        </p:nvSpPr>
        <p:spPr/>
        <p:txBody>
          <a:bodyPr/>
          <a:lstStyle/>
          <a:p>
            <a:endParaRPr lang="en-IN"/>
          </a:p>
        </p:txBody>
      </p:sp>
      <p:sp>
        <p:nvSpPr>
          <p:cNvPr id="4" name="Arrow: Pentagon 3">
            <a:extLst>
              <a:ext uri="{FF2B5EF4-FFF2-40B4-BE49-F238E27FC236}">
                <a16:creationId xmlns:a16="http://schemas.microsoft.com/office/drawing/2014/main" id="{F4619DB9-5190-4626-A4C9-55E6DC31F285}"/>
              </a:ext>
            </a:extLst>
          </p:cNvPr>
          <p:cNvSpPr/>
          <p:nvPr/>
        </p:nvSpPr>
        <p:spPr>
          <a:xfrm>
            <a:off x="3635896" y="1772816"/>
            <a:ext cx="1800200" cy="122413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p>
          <a:p>
            <a:pPr algn="ctr"/>
            <a:r>
              <a:rPr lang="en-IN" dirty="0"/>
              <a:t>(Chatbot)</a:t>
            </a:r>
          </a:p>
        </p:txBody>
      </p:sp>
      <p:sp>
        <p:nvSpPr>
          <p:cNvPr id="6" name="Rectangle: Rounded Corners 5">
            <a:extLst>
              <a:ext uri="{FF2B5EF4-FFF2-40B4-BE49-F238E27FC236}">
                <a16:creationId xmlns:a16="http://schemas.microsoft.com/office/drawing/2014/main" id="{2FBABBBC-BE2A-4C8E-A7DD-820FB9BFD424}"/>
              </a:ext>
            </a:extLst>
          </p:cNvPr>
          <p:cNvSpPr/>
          <p:nvPr/>
        </p:nvSpPr>
        <p:spPr>
          <a:xfrm>
            <a:off x="5724128" y="1772816"/>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Providing Webpage for required application</a:t>
            </a:r>
          </a:p>
        </p:txBody>
      </p:sp>
      <p:sp>
        <p:nvSpPr>
          <p:cNvPr id="9" name="Flowchart: Merge 8">
            <a:extLst>
              <a:ext uri="{FF2B5EF4-FFF2-40B4-BE49-F238E27FC236}">
                <a16:creationId xmlns:a16="http://schemas.microsoft.com/office/drawing/2014/main" id="{333A9D24-EC98-472C-9623-C54DFE26AD16}"/>
              </a:ext>
            </a:extLst>
          </p:cNvPr>
          <p:cNvSpPr/>
          <p:nvPr/>
        </p:nvSpPr>
        <p:spPr>
          <a:xfrm>
            <a:off x="5580112" y="3140968"/>
            <a:ext cx="2592288" cy="216024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Providing Button to Navigate</a:t>
            </a:r>
          </a:p>
          <a:p>
            <a:pPr algn="ctr"/>
            <a:r>
              <a:rPr lang="en-IN" dirty="0"/>
              <a:t>Next page</a:t>
            </a:r>
          </a:p>
        </p:txBody>
      </p:sp>
      <p:sp>
        <p:nvSpPr>
          <p:cNvPr id="10" name="Flowchart: Punched Tape 9">
            <a:extLst>
              <a:ext uri="{FF2B5EF4-FFF2-40B4-BE49-F238E27FC236}">
                <a16:creationId xmlns:a16="http://schemas.microsoft.com/office/drawing/2014/main" id="{FAEDBBCE-899B-4A11-8ED5-7B6E96C8843F}"/>
              </a:ext>
            </a:extLst>
          </p:cNvPr>
          <p:cNvSpPr/>
          <p:nvPr/>
        </p:nvSpPr>
        <p:spPr>
          <a:xfrm>
            <a:off x="5004048" y="5517232"/>
            <a:ext cx="3528392"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Displaying the result on the page</a:t>
            </a:r>
          </a:p>
        </p:txBody>
      </p:sp>
    </p:spTree>
    <p:extLst>
      <p:ext uri="{BB962C8B-B14F-4D97-AF65-F5344CB8AC3E}">
        <p14:creationId xmlns:p14="http://schemas.microsoft.com/office/powerpoint/2010/main" val="82585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2697" y="761999"/>
            <a:ext cx="219398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26">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8780525"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DFA779-B5C3-7540-B14E-0A902DE37DA0}"/>
              </a:ext>
            </a:extLst>
          </p:cNvPr>
          <p:cNvSpPr>
            <a:spLocks noGrp="1"/>
          </p:cNvSpPr>
          <p:nvPr>
            <p:ph type="title"/>
          </p:nvPr>
        </p:nvSpPr>
        <p:spPr>
          <a:xfrm>
            <a:off x="802386" y="4590661"/>
            <a:ext cx="7658146" cy="1065690"/>
          </a:xfrm>
        </p:spPr>
        <p:txBody>
          <a:bodyPr vert="horz" lIns="91440" tIns="45720" rIns="91440" bIns="45720" rtlCol="0" anchor="b">
            <a:normAutofit/>
          </a:bodyPr>
          <a:lstStyle/>
          <a:p>
            <a:r>
              <a:rPr lang="en-US" sz="5000" spc="-100"/>
              <a:t>Basic Outlook of our model:</a:t>
            </a:r>
          </a:p>
        </p:txBody>
      </p:sp>
      <p:pic>
        <p:nvPicPr>
          <p:cNvPr id="13" name="Content Placeholder 12" descr="Graphical user interface, application, website&#10;&#10;Description automatically generated">
            <a:extLst>
              <a:ext uri="{FF2B5EF4-FFF2-40B4-BE49-F238E27FC236}">
                <a16:creationId xmlns:a16="http://schemas.microsoft.com/office/drawing/2014/main" id="{67D62F4D-4B5E-4389-9960-B0E7109B04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11" b="-1"/>
          <a:stretch/>
        </p:blipFill>
        <p:spPr>
          <a:xfrm>
            <a:off x="802385" y="484632"/>
            <a:ext cx="7978140" cy="3556755"/>
          </a:xfrm>
          <a:prstGeom prst="rect">
            <a:avLst/>
          </a:prstGeom>
        </p:spPr>
      </p:pic>
    </p:spTree>
    <p:extLst>
      <p:ext uri="{BB962C8B-B14F-4D97-AF65-F5344CB8AC3E}">
        <p14:creationId xmlns:p14="http://schemas.microsoft.com/office/powerpoint/2010/main" val="191924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2697" y="761999"/>
            <a:ext cx="219398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B8AA617-0537-4ED7-91B6-66511A64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E8BF1F-CE61-45C5-92AC-552D23176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8780525"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DE01A2-1D98-4319-9F05-87E3D8E15C6F}"/>
              </a:ext>
            </a:extLst>
          </p:cNvPr>
          <p:cNvSpPr>
            <a:spLocks noGrp="1"/>
          </p:cNvSpPr>
          <p:nvPr>
            <p:ph type="title"/>
          </p:nvPr>
        </p:nvSpPr>
        <p:spPr>
          <a:xfrm>
            <a:off x="802386" y="4590661"/>
            <a:ext cx="7658146" cy="1065690"/>
          </a:xfrm>
        </p:spPr>
        <p:txBody>
          <a:bodyPr vert="horz" lIns="91440" tIns="45720" rIns="91440" bIns="45720" rtlCol="0" anchor="b">
            <a:normAutofit/>
          </a:bodyPr>
          <a:lstStyle/>
          <a:p>
            <a:r>
              <a:rPr lang="en-US" sz="5900" spc="-100"/>
              <a:t>Inside a Page</a:t>
            </a:r>
          </a:p>
        </p:txBody>
      </p:sp>
      <p:pic>
        <p:nvPicPr>
          <p:cNvPr id="5" name="Content Placeholder 4" descr="Graphical user interface, application&#10;&#10;Description automatically generated">
            <a:extLst>
              <a:ext uri="{FF2B5EF4-FFF2-40B4-BE49-F238E27FC236}">
                <a16:creationId xmlns:a16="http://schemas.microsoft.com/office/drawing/2014/main" id="{0DDBB0C8-240E-494B-95C6-C6D85D1C9D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90" r="-1" b="-1"/>
          <a:stretch/>
        </p:blipFill>
        <p:spPr>
          <a:xfrm>
            <a:off x="802385" y="484632"/>
            <a:ext cx="7978140" cy="3556755"/>
          </a:xfrm>
          <a:prstGeom prst="rect">
            <a:avLst/>
          </a:prstGeom>
        </p:spPr>
      </p:pic>
    </p:spTree>
    <p:extLst>
      <p:ext uri="{BB962C8B-B14F-4D97-AF65-F5344CB8AC3E}">
        <p14:creationId xmlns:p14="http://schemas.microsoft.com/office/powerpoint/2010/main" val="24025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6BB1-15A1-764B-B4A4-0A34A11C66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0AB1FFC-35A0-BE40-9F2A-69DC1A0F9F04}"/>
              </a:ext>
            </a:extLst>
          </p:cNvPr>
          <p:cNvSpPr>
            <a:spLocks noGrp="1"/>
          </p:cNvSpPr>
          <p:nvPr>
            <p:ph idx="1"/>
          </p:nvPr>
        </p:nvSpPr>
        <p:spPr/>
        <p:txBody>
          <a:bodyPr/>
          <a:lstStyle/>
          <a:p>
            <a:r>
              <a:rPr lang="en-IN" dirty="0">
                <a:hlinkClick r:id="rId2"/>
              </a:rPr>
              <a:t>https://www.datacamp.com/community/tutorials/building-a-chatbot-using-chatterbot</a:t>
            </a:r>
            <a:endParaRPr lang="en-IN" dirty="0"/>
          </a:p>
          <a:p>
            <a:r>
              <a:rPr lang="en-IN" dirty="0">
                <a:hlinkClick r:id="rId3"/>
              </a:rPr>
              <a:t>https://towardsdatascience.com/chatbots-are-cool-a-framework-using-python-part-1-overview-7c69af7a7439</a:t>
            </a:r>
            <a:endParaRPr lang="en-IN" dirty="0"/>
          </a:p>
          <a:p>
            <a:r>
              <a:rPr lang="en-IN" dirty="0">
                <a:hlinkClick r:id="rId4"/>
              </a:rPr>
              <a:t>https://wordpress.org/plugins/chatbot/#:~:text=You%20can%20also%20integrate%20this,with%20your%20Dialogflow%20V2%20agent</a:t>
            </a:r>
            <a:endParaRPr lang="en-IN" dirty="0"/>
          </a:p>
          <a:p>
            <a:r>
              <a:rPr lang="en-IN" dirty="0">
                <a:hlinkClick r:id="rId5"/>
              </a:rPr>
              <a:t>https://www.edureka.co/blog/how-to-make-a-chatbot-in-python/</a:t>
            </a:r>
            <a:endParaRPr lang="en-IN" dirty="0"/>
          </a:p>
          <a:p>
            <a:r>
              <a:rPr lang="en-US" dirty="0">
                <a:hlinkClick r:id="rId6"/>
              </a:rPr>
              <a:t>https://www.chatcompose.com/connect-api-chatbot.html</a:t>
            </a:r>
            <a:endParaRPr lang="en-US" dirty="0"/>
          </a:p>
          <a:p>
            <a:pPr marL="0" indent="0">
              <a:buNone/>
            </a:pPr>
            <a:endParaRPr lang="en-US" dirty="0"/>
          </a:p>
        </p:txBody>
      </p:sp>
    </p:spTree>
    <p:extLst>
      <p:ext uri="{BB962C8B-B14F-4D97-AF65-F5344CB8AC3E}">
        <p14:creationId xmlns:p14="http://schemas.microsoft.com/office/powerpoint/2010/main" val="286707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2697" y="761999"/>
            <a:ext cx="219398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481671"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90B1B8-426C-FF4D-84FB-4D099419A7EF}"/>
              </a:ext>
            </a:extLst>
          </p:cNvPr>
          <p:cNvSpPr>
            <a:spLocks noGrp="1"/>
          </p:cNvSpPr>
          <p:nvPr>
            <p:ph type="title"/>
          </p:nvPr>
        </p:nvSpPr>
        <p:spPr>
          <a:xfrm>
            <a:off x="802386" y="1298448"/>
            <a:ext cx="2444016" cy="3255264"/>
          </a:xfrm>
        </p:spPr>
        <p:txBody>
          <a:bodyPr vert="horz" lIns="91440" tIns="45720" rIns="91440" bIns="45720" rtlCol="0" anchor="b">
            <a:normAutofit/>
          </a:bodyPr>
          <a:lstStyle/>
          <a:p>
            <a:r>
              <a:rPr lang="en-US" sz="5900" spc="-100"/>
              <a:t>Thank you</a:t>
            </a:r>
          </a:p>
        </p:txBody>
      </p:sp>
      <p:pic>
        <p:nvPicPr>
          <p:cNvPr id="7" name="Graphic 6" descr="Handshake">
            <a:extLst>
              <a:ext uri="{FF2B5EF4-FFF2-40B4-BE49-F238E27FC236}">
                <a16:creationId xmlns:a16="http://schemas.microsoft.com/office/drawing/2014/main" id="{0F993C50-39D1-43A4-B4E3-D0E1E95AA6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0480" y="1037197"/>
            <a:ext cx="4775453" cy="4775453"/>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3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3156366"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0695" y="1683144"/>
            <a:ext cx="2081191" cy="3491712"/>
          </a:xfrm>
        </p:spPr>
        <p:txBody>
          <a:bodyPr>
            <a:normAutofit/>
          </a:bodyPr>
          <a:lstStyle/>
          <a:p>
            <a:r>
              <a:rPr lang="en-IN"/>
              <a:t>Objective:</a:t>
            </a:r>
            <a:endParaRPr lang="en-US" dirty="0"/>
          </a:p>
        </p:txBody>
      </p:sp>
      <p:sp>
        <p:nvSpPr>
          <p:cNvPr id="4" name="Content Placeholder 2"/>
          <p:cNvSpPr>
            <a:spLocks noGrp="1"/>
          </p:cNvSpPr>
          <p:nvPr>
            <p:ph idx="1"/>
          </p:nvPr>
        </p:nvSpPr>
        <p:spPr>
          <a:xfrm>
            <a:off x="3271204" y="1683143"/>
            <a:ext cx="4970533" cy="3491713"/>
          </a:xfrm>
        </p:spPr>
        <p:txBody>
          <a:bodyPr>
            <a:normAutofit/>
          </a:bodyPr>
          <a:lstStyle/>
          <a:p>
            <a:r>
              <a:rPr lang="en-IN" dirty="0"/>
              <a:t>Frontend designing for all the applications like chatbot.</a:t>
            </a:r>
          </a:p>
        </p:txBody>
      </p:sp>
      <p:sp>
        <p:nvSpPr>
          <p:cNvPr id="19" name="Freeform: Shape 12">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1056875"/>
            <a:ext cx="75111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03665" y="1701120"/>
            <a:ext cx="1741251" cy="8572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1250" y="5257630"/>
            <a:ext cx="8181500" cy="1021405"/>
          </a:xfrm>
        </p:spPr>
        <p:txBody>
          <a:bodyPr>
            <a:normAutofit/>
          </a:bodyPr>
          <a:lstStyle/>
          <a:p>
            <a:pPr algn="ctr"/>
            <a:r>
              <a:rPr lang="en-IN" dirty="0"/>
              <a:t>Literature Survey</a:t>
            </a:r>
            <a:endParaRPr lang="en-US"/>
          </a:p>
        </p:txBody>
      </p:sp>
      <p:sp>
        <p:nvSpPr>
          <p:cNvPr id="22" name="Rectangle 21">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82267" y="-4094231"/>
            <a:ext cx="384048" cy="857250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002C8AA-D1AA-4D85-9E9B-BD87C502D5BB}"/>
              </a:ext>
            </a:extLst>
          </p:cNvPr>
          <p:cNvGraphicFramePr>
            <a:graphicFrameLocks noGrp="1"/>
          </p:cNvGraphicFramePr>
          <p:nvPr>
            <p:ph idx="1"/>
            <p:extLst>
              <p:ext uri="{D42A27DB-BD31-4B8C-83A1-F6EECF244321}">
                <p14:modId xmlns:p14="http://schemas.microsoft.com/office/powerpoint/2010/main" val="1182639983"/>
              </p:ext>
            </p:extLst>
          </p:nvPr>
        </p:nvGraphicFramePr>
        <p:xfrm>
          <a:off x="527045" y="1029176"/>
          <a:ext cx="8089909" cy="3444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3156366"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5AFA83-E011-CD4E-B981-96173F4C9B72}"/>
              </a:ext>
            </a:extLst>
          </p:cNvPr>
          <p:cNvSpPr>
            <a:spLocks noGrp="1"/>
          </p:cNvSpPr>
          <p:nvPr>
            <p:ph type="title"/>
          </p:nvPr>
        </p:nvSpPr>
        <p:spPr>
          <a:xfrm>
            <a:off x="370695" y="1683144"/>
            <a:ext cx="2081191" cy="3491712"/>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67EAA611-F97F-CF4F-8FB7-B0AACE9A9DD1}"/>
              </a:ext>
            </a:extLst>
          </p:cNvPr>
          <p:cNvSpPr>
            <a:spLocks noGrp="1"/>
          </p:cNvSpPr>
          <p:nvPr>
            <p:ph idx="1"/>
          </p:nvPr>
        </p:nvSpPr>
        <p:spPr>
          <a:xfrm>
            <a:off x="3271204" y="1683143"/>
            <a:ext cx="4970533" cy="3491713"/>
          </a:xfrm>
        </p:spPr>
        <p:txBody>
          <a:bodyPr>
            <a:normAutofit/>
          </a:bodyPr>
          <a:lstStyle/>
          <a:p>
            <a:r>
              <a:rPr lang="en-US" dirty="0"/>
              <a:t>Our model deals with the supply chain, where we will give all the order updates to the customer. Also we will collect the customer feedback which can used to build an analysis model, that will be useful to get more number of investors and customers in future.</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1056875"/>
            <a:ext cx="75111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39505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3156366"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063B3C-5E8D-D743-BAAC-007249B97E48}"/>
              </a:ext>
            </a:extLst>
          </p:cNvPr>
          <p:cNvSpPr>
            <a:spLocks noGrp="1"/>
          </p:cNvSpPr>
          <p:nvPr>
            <p:ph type="title"/>
          </p:nvPr>
        </p:nvSpPr>
        <p:spPr>
          <a:xfrm>
            <a:off x="370695" y="1683144"/>
            <a:ext cx="2081191" cy="3491712"/>
          </a:xfrm>
        </p:spPr>
        <p:txBody>
          <a:bodyPr>
            <a:normAutofit/>
          </a:bodyPr>
          <a:lstStyle/>
          <a:p>
            <a:r>
              <a:rPr lang="en-US" dirty="0"/>
              <a:t>Tools Used:</a:t>
            </a:r>
          </a:p>
        </p:txBody>
      </p:sp>
      <p:sp>
        <p:nvSpPr>
          <p:cNvPr id="3" name="Content Placeholder 2">
            <a:extLst>
              <a:ext uri="{FF2B5EF4-FFF2-40B4-BE49-F238E27FC236}">
                <a16:creationId xmlns:a16="http://schemas.microsoft.com/office/drawing/2014/main" id="{2C02A419-EFEA-644C-A49F-6AB9CF7E2AB5}"/>
              </a:ext>
            </a:extLst>
          </p:cNvPr>
          <p:cNvSpPr>
            <a:spLocks noGrp="1"/>
          </p:cNvSpPr>
          <p:nvPr>
            <p:ph idx="1"/>
          </p:nvPr>
        </p:nvSpPr>
        <p:spPr>
          <a:xfrm>
            <a:off x="3271204" y="1683143"/>
            <a:ext cx="4970533" cy="3491713"/>
          </a:xfrm>
        </p:spPr>
        <p:txBody>
          <a:bodyPr>
            <a:normAutofit/>
          </a:bodyPr>
          <a:lstStyle/>
          <a:p>
            <a:r>
              <a:rPr lang="en-IN" dirty="0"/>
              <a:t>HTML</a:t>
            </a:r>
          </a:p>
          <a:p>
            <a:r>
              <a:rPr lang="en-IN" dirty="0" err="1"/>
              <a:t>Wix</a:t>
            </a:r>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1056875"/>
            <a:ext cx="75111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6942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3156366"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0695" y="1683144"/>
            <a:ext cx="2081191" cy="3491712"/>
          </a:xfrm>
        </p:spPr>
        <p:txBody>
          <a:bodyPr>
            <a:normAutofit/>
          </a:bodyPr>
          <a:lstStyle/>
          <a:p>
            <a:r>
              <a:rPr lang="en-IN" b="1" dirty="0"/>
              <a:t>Real-Time Tracking</a:t>
            </a:r>
            <a:br>
              <a:rPr lang="en-IN" b="1" dirty="0"/>
            </a:br>
            <a:endParaRPr lang="en-IN" dirty="0"/>
          </a:p>
        </p:txBody>
      </p:sp>
      <p:sp>
        <p:nvSpPr>
          <p:cNvPr id="3" name="Content Placeholder 2"/>
          <p:cNvSpPr>
            <a:spLocks noGrp="1"/>
          </p:cNvSpPr>
          <p:nvPr>
            <p:ph idx="1"/>
          </p:nvPr>
        </p:nvSpPr>
        <p:spPr>
          <a:xfrm>
            <a:off x="3271204" y="1683143"/>
            <a:ext cx="4970533" cy="3491713"/>
          </a:xfrm>
        </p:spPr>
        <p:txBody>
          <a:bodyPr>
            <a:normAutofit/>
          </a:bodyPr>
          <a:lstStyle/>
          <a:p>
            <a:r>
              <a:rPr lang="en-IN" dirty="0"/>
              <a:t> Bots eliminate long service queues and share a real-time status of the order to the customers.</a:t>
            </a:r>
          </a:p>
          <a:p>
            <a:r>
              <a:rPr lang="en-IN" dirty="0"/>
              <a:t>  Reduced waiting time and real-time information in a conversational manner result in an enhanced customer experience and thus improved customer relationships.</a:t>
            </a:r>
          </a:p>
          <a:p>
            <a:endParaRPr lang="en-IN"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1056875"/>
            <a:ext cx="75111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61930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3156366"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0695" y="1683144"/>
            <a:ext cx="2081191" cy="3491712"/>
          </a:xfrm>
        </p:spPr>
        <p:txBody>
          <a:bodyPr>
            <a:normAutofit/>
          </a:bodyPr>
          <a:lstStyle/>
          <a:p>
            <a:r>
              <a:rPr lang="en-IN" b="1" dirty="0"/>
              <a:t>24/7 Assistance</a:t>
            </a:r>
            <a:br>
              <a:rPr lang="en-IN" b="1" dirty="0"/>
            </a:br>
            <a:endParaRPr lang="en-IN" dirty="0"/>
          </a:p>
        </p:txBody>
      </p:sp>
      <p:sp>
        <p:nvSpPr>
          <p:cNvPr id="3" name="Content Placeholder 2"/>
          <p:cNvSpPr>
            <a:spLocks noGrp="1"/>
          </p:cNvSpPr>
          <p:nvPr>
            <p:ph idx="1"/>
          </p:nvPr>
        </p:nvSpPr>
        <p:spPr>
          <a:xfrm>
            <a:off x="3271204" y="1683143"/>
            <a:ext cx="4970533" cy="3491713"/>
          </a:xfrm>
        </p:spPr>
        <p:txBody>
          <a:bodyPr>
            <a:normAutofit/>
          </a:bodyPr>
          <a:lstStyle/>
          <a:p>
            <a:pPr marL="0" indent="0">
              <a:buNone/>
            </a:pPr>
            <a:endParaRPr lang="en-IN" b="1" dirty="0"/>
          </a:p>
          <a:p>
            <a:r>
              <a:rPr lang="en-IN" dirty="0"/>
              <a:t>We don’t need a dedicated human support to answer customer queries. Bots offer a ceaseless support round the clock.</a:t>
            </a:r>
          </a:p>
          <a:p>
            <a:endParaRPr lang="en-IN"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1056875"/>
            <a:ext cx="75111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276862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3D blocks cube drawn on a chalkboard">
            <a:extLst>
              <a:ext uri="{FF2B5EF4-FFF2-40B4-BE49-F238E27FC236}">
                <a16:creationId xmlns:a16="http://schemas.microsoft.com/office/drawing/2014/main" id="{71F3BA6D-6BDB-4465-A99A-39022BF72A8C}"/>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9" name="Rectangle 18">
            <a:extLst>
              <a:ext uri="{FF2B5EF4-FFF2-40B4-BE49-F238E27FC236}">
                <a16:creationId xmlns:a16="http://schemas.microsoft.com/office/drawing/2014/main" id="{5A133C1E-CB83-47F3-8F35-94C2A7C58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9689" y="1123837"/>
            <a:ext cx="2210611" cy="1283461"/>
          </a:xfrm>
        </p:spPr>
        <p:txBody>
          <a:bodyPr vert="horz" lIns="91440" tIns="45720" rIns="91440" bIns="45720" rtlCol="0" anchor="b">
            <a:normAutofit/>
          </a:bodyPr>
          <a:lstStyle/>
          <a:p>
            <a:r>
              <a:rPr lang="en-US" sz="2100" b="1" dirty="0"/>
              <a:t>Block diagram</a:t>
            </a:r>
            <a:br>
              <a:rPr lang="en-US" sz="2100" b="1" dirty="0"/>
            </a:br>
            <a:endParaRPr lang="en-US" sz="2100" dirty="0"/>
          </a:p>
        </p:txBody>
      </p:sp>
      <p:sp>
        <p:nvSpPr>
          <p:cNvPr id="7" name="Arrow: Pentagon 6">
            <a:extLst>
              <a:ext uri="{FF2B5EF4-FFF2-40B4-BE49-F238E27FC236}">
                <a16:creationId xmlns:a16="http://schemas.microsoft.com/office/drawing/2014/main" id="{D7194585-796E-4C8E-B1A0-2ADE9A2B8C36}"/>
              </a:ext>
            </a:extLst>
          </p:cNvPr>
          <p:cNvSpPr/>
          <p:nvPr/>
        </p:nvSpPr>
        <p:spPr>
          <a:xfrm>
            <a:off x="189690" y="2407298"/>
            <a:ext cx="2210611" cy="3498980"/>
          </a:xfrm>
          <a:prstGeom prst="homePlate">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lnSpcReduction="10000"/>
          </a:bodyPr>
          <a:lstStyle/>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Applications</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1.. Chatbot,</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2. Fish weight   prediction</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3. Fish demand forecasting</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4. Classification of fishes</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5. Export demand of all types</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6. Tracking the reason for extinction of fish and taking primitive measures</a:t>
            </a:r>
          </a:p>
          <a:p>
            <a:pPr indent="-182880" defTabSz="914400">
              <a:lnSpc>
                <a:spcPct val="90000"/>
              </a:lnSpc>
              <a:spcAft>
                <a:spcPts val="600"/>
              </a:spcAft>
              <a:buClr>
                <a:schemeClr val="accent1"/>
              </a:buClr>
              <a:buFont typeface="Wingdings 2" pitchFamily="18" charset="2"/>
              <a:buChar char=""/>
            </a:pPr>
            <a:r>
              <a:rPr lang="en-US" sz="1400" dirty="0">
                <a:solidFill>
                  <a:srgbClr val="FFFFFF"/>
                </a:solidFill>
              </a:rPr>
              <a:t> </a:t>
            </a:r>
            <a:endParaRPr lang="en-US" sz="1400" b="1" dirty="0">
              <a:solidFill>
                <a:srgbClr val="181818"/>
              </a:solidFill>
              <a:effectLst/>
              <a:latin typeface="helvetica-w01-bold"/>
            </a:endParaRPr>
          </a:p>
          <a:p>
            <a:pPr indent="-182880" defTabSz="914400">
              <a:lnSpc>
                <a:spcPct val="90000"/>
              </a:lnSpc>
              <a:spcAft>
                <a:spcPts val="600"/>
              </a:spcAft>
              <a:buClr>
                <a:schemeClr val="accent1"/>
              </a:buClr>
              <a:buFont typeface="Wingdings 2" pitchFamily="18" charset="2"/>
              <a:buChar char=""/>
            </a:pPr>
            <a:endParaRPr lang="en-US" sz="1400" dirty="0">
              <a:solidFill>
                <a:srgbClr val="FFFFFF"/>
              </a:solidFill>
            </a:endParaRPr>
          </a:p>
        </p:txBody>
      </p:sp>
      <p:sp>
        <p:nvSpPr>
          <p:cNvPr id="21" name="Rectangle 20">
            <a:extLst>
              <a:ext uri="{FF2B5EF4-FFF2-40B4-BE49-F238E27FC236}">
                <a16:creationId xmlns:a16="http://schemas.microsoft.com/office/drawing/2014/main" id="{289E943A-225D-44B1-B345-D7FDBA43C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Rounded Corners 8">
            <a:extLst>
              <a:ext uri="{FF2B5EF4-FFF2-40B4-BE49-F238E27FC236}">
                <a16:creationId xmlns:a16="http://schemas.microsoft.com/office/drawing/2014/main" id="{3050AAF3-30B5-408C-8373-58DC91AA8581}"/>
              </a:ext>
            </a:extLst>
          </p:cNvPr>
          <p:cNvSpPr/>
          <p:nvPr/>
        </p:nvSpPr>
        <p:spPr>
          <a:xfrm>
            <a:off x="5718020" y="958416"/>
            <a:ext cx="21602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dirty="0"/>
              <a:t>Providing Webpage for required application</a:t>
            </a:r>
            <a:endParaRPr lang="en-IN"/>
          </a:p>
        </p:txBody>
      </p:sp>
      <p:sp>
        <p:nvSpPr>
          <p:cNvPr id="11" name="Flowchart: Merge 10">
            <a:extLst>
              <a:ext uri="{FF2B5EF4-FFF2-40B4-BE49-F238E27FC236}">
                <a16:creationId xmlns:a16="http://schemas.microsoft.com/office/drawing/2014/main" id="{05362C0E-C7B2-493B-B017-B79996078F3F}"/>
              </a:ext>
            </a:extLst>
          </p:cNvPr>
          <p:cNvSpPr/>
          <p:nvPr/>
        </p:nvSpPr>
        <p:spPr>
          <a:xfrm>
            <a:off x="5607808" y="2515209"/>
            <a:ext cx="2592288" cy="216024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dirty="0"/>
              <a:t>Providing Button to Navigate</a:t>
            </a:r>
            <a:endParaRPr lang="en-IN"/>
          </a:p>
          <a:p>
            <a:pPr algn="ctr">
              <a:spcAft>
                <a:spcPts val="600"/>
              </a:spcAft>
            </a:pPr>
            <a:r>
              <a:rPr lang="en-IN" dirty="0"/>
              <a:t>Next page</a:t>
            </a:r>
            <a:endParaRPr lang="en-IN"/>
          </a:p>
        </p:txBody>
      </p:sp>
      <p:sp>
        <p:nvSpPr>
          <p:cNvPr id="13" name="Flowchart: Punched Tape 12">
            <a:extLst>
              <a:ext uri="{FF2B5EF4-FFF2-40B4-BE49-F238E27FC236}">
                <a16:creationId xmlns:a16="http://schemas.microsoft.com/office/drawing/2014/main" id="{A618794A-086B-40BB-B7A7-C6AB5A4FCC99}"/>
              </a:ext>
            </a:extLst>
          </p:cNvPr>
          <p:cNvSpPr/>
          <p:nvPr/>
        </p:nvSpPr>
        <p:spPr>
          <a:xfrm>
            <a:off x="4857874" y="4908081"/>
            <a:ext cx="3528392"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dirty="0"/>
              <a:t>Displaying the result on the page</a:t>
            </a:r>
            <a:endParaRPr lang="en-IN"/>
          </a:p>
        </p:txBody>
      </p:sp>
    </p:spTree>
    <p:extLst>
      <p:ext uri="{BB962C8B-B14F-4D97-AF65-F5344CB8AC3E}">
        <p14:creationId xmlns:p14="http://schemas.microsoft.com/office/powerpoint/2010/main" val="428184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9B9-6DB4-4B40-8529-A02E46FA04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60BFE2-D303-4060-903E-9E06332D721B}"/>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DCDC2284-BB8F-4B67-8CCE-E2134A1FDEB5}"/>
              </a:ext>
            </a:extLst>
          </p:cNvPr>
          <p:cNvSpPr/>
          <p:nvPr/>
        </p:nvSpPr>
        <p:spPr>
          <a:xfrm>
            <a:off x="4716016" y="2564904"/>
            <a:ext cx="158417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WIX Webpage</a:t>
            </a:r>
          </a:p>
        </p:txBody>
      </p:sp>
      <p:sp>
        <p:nvSpPr>
          <p:cNvPr id="5" name="Oval 4">
            <a:extLst>
              <a:ext uri="{FF2B5EF4-FFF2-40B4-BE49-F238E27FC236}">
                <a16:creationId xmlns:a16="http://schemas.microsoft.com/office/drawing/2014/main" id="{9E0B0CF4-683B-4451-A295-724A529884CA}"/>
              </a:ext>
            </a:extLst>
          </p:cNvPr>
          <p:cNvSpPr/>
          <p:nvPr/>
        </p:nvSpPr>
        <p:spPr>
          <a:xfrm>
            <a:off x="3275856" y="1268760"/>
            <a:ext cx="144016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Chatbot</a:t>
            </a:r>
          </a:p>
        </p:txBody>
      </p:sp>
      <p:sp>
        <p:nvSpPr>
          <p:cNvPr id="6" name="Oval 5">
            <a:extLst>
              <a:ext uri="{FF2B5EF4-FFF2-40B4-BE49-F238E27FC236}">
                <a16:creationId xmlns:a16="http://schemas.microsoft.com/office/drawing/2014/main" id="{3007E899-2E42-4B77-8172-1986DFD4F546}"/>
              </a:ext>
            </a:extLst>
          </p:cNvPr>
          <p:cNvSpPr/>
          <p:nvPr/>
        </p:nvSpPr>
        <p:spPr>
          <a:xfrm>
            <a:off x="6804248" y="1268760"/>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Fish demand forecast</a:t>
            </a:r>
          </a:p>
        </p:txBody>
      </p:sp>
      <p:sp>
        <p:nvSpPr>
          <p:cNvPr id="7" name="Oval 6">
            <a:extLst>
              <a:ext uri="{FF2B5EF4-FFF2-40B4-BE49-F238E27FC236}">
                <a16:creationId xmlns:a16="http://schemas.microsoft.com/office/drawing/2014/main" id="{49CF4F54-0454-446B-B4CB-D8DC5A57E6EC}"/>
              </a:ext>
            </a:extLst>
          </p:cNvPr>
          <p:cNvSpPr/>
          <p:nvPr/>
        </p:nvSpPr>
        <p:spPr>
          <a:xfrm>
            <a:off x="3104416" y="4541006"/>
            <a:ext cx="1584176" cy="1152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Species of fishes</a:t>
            </a:r>
          </a:p>
        </p:txBody>
      </p:sp>
      <p:sp>
        <p:nvSpPr>
          <p:cNvPr id="8" name="Oval 7">
            <a:extLst>
              <a:ext uri="{FF2B5EF4-FFF2-40B4-BE49-F238E27FC236}">
                <a16:creationId xmlns:a16="http://schemas.microsoft.com/office/drawing/2014/main" id="{2C8F735E-D8F7-4D6D-9E87-8B9F213FA091}"/>
              </a:ext>
            </a:extLst>
          </p:cNvPr>
          <p:cNvSpPr/>
          <p:nvPr/>
        </p:nvSpPr>
        <p:spPr>
          <a:xfrm>
            <a:off x="6833684" y="4541006"/>
            <a:ext cx="1368152" cy="1215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Fish weight prediction</a:t>
            </a:r>
          </a:p>
        </p:txBody>
      </p:sp>
      <p:cxnSp>
        <p:nvCxnSpPr>
          <p:cNvPr id="10" name="Straight Arrow Connector 9">
            <a:extLst>
              <a:ext uri="{FF2B5EF4-FFF2-40B4-BE49-F238E27FC236}">
                <a16:creationId xmlns:a16="http://schemas.microsoft.com/office/drawing/2014/main" id="{D99A28B0-77E1-433F-8079-8EB5C1CEFC0A}"/>
              </a:ext>
            </a:extLst>
          </p:cNvPr>
          <p:cNvCxnSpPr>
            <a:stCxn id="7" idx="0"/>
          </p:cNvCxnSpPr>
          <p:nvPr/>
        </p:nvCxnSpPr>
        <p:spPr>
          <a:xfrm flipV="1">
            <a:off x="3896504" y="3789040"/>
            <a:ext cx="819512" cy="75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8982073-C8FD-4DF4-8021-4BD99710DB4D}"/>
              </a:ext>
            </a:extLst>
          </p:cNvPr>
          <p:cNvCxnSpPr>
            <a:stCxn id="5" idx="5"/>
          </p:cNvCxnSpPr>
          <p:nvPr/>
        </p:nvCxnSpPr>
        <p:spPr>
          <a:xfrm>
            <a:off x="4505109" y="2129237"/>
            <a:ext cx="385948" cy="552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E7087D8-DCDB-40B5-99FD-F61F7D7B94E9}"/>
              </a:ext>
            </a:extLst>
          </p:cNvPr>
          <p:cNvCxnSpPr/>
          <p:nvPr/>
        </p:nvCxnSpPr>
        <p:spPr>
          <a:xfrm flipH="1">
            <a:off x="6215194" y="2273289"/>
            <a:ext cx="904510" cy="363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91D3FC6-DBBA-4CB8-9705-60AAFF7882F0}"/>
              </a:ext>
            </a:extLst>
          </p:cNvPr>
          <p:cNvCxnSpPr>
            <a:stCxn id="8" idx="1"/>
          </p:cNvCxnSpPr>
          <p:nvPr/>
        </p:nvCxnSpPr>
        <p:spPr>
          <a:xfrm flipH="1" flipV="1">
            <a:off x="6244630" y="3690590"/>
            <a:ext cx="789415" cy="1028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92469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118</TotalTime>
  <Words>410</Words>
  <Application>Microsoft Office PowerPoint</Application>
  <PresentationFormat>On-screen Show (4:3)</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Corbel</vt:lpstr>
      <vt:lpstr>helvetica-w01-bold</vt:lpstr>
      <vt:lpstr>Times New Roman</vt:lpstr>
      <vt:lpstr>Wingdings 2</vt:lpstr>
      <vt:lpstr>Frame</vt:lpstr>
      <vt:lpstr>Fisheries Information System- Frontend</vt:lpstr>
      <vt:lpstr>Objective:</vt:lpstr>
      <vt:lpstr>Literature Survey</vt:lpstr>
      <vt:lpstr>Abstract:</vt:lpstr>
      <vt:lpstr>Tools Used:</vt:lpstr>
      <vt:lpstr>Real-Time Tracking </vt:lpstr>
      <vt:lpstr>24/7 Assistance </vt:lpstr>
      <vt:lpstr>Block diagram </vt:lpstr>
      <vt:lpstr>PowerPoint Presentation</vt:lpstr>
      <vt:lpstr>PowerPoint Presentation</vt:lpstr>
      <vt:lpstr>Basic Outlook of our model:</vt:lpstr>
      <vt:lpstr>Inside a Page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Fisheries Information System-A supply chain management model</dc:title>
  <dc:creator>CHENNUPATI AASHVIK</dc:creator>
  <cp:lastModifiedBy>saikishore pgr</cp:lastModifiedBy>
  <cp:revision>16</cp:revision>
  <dcterms:created xsi:type="dcterms:W3CDTF">2021-01-30T06:19:20Z</dcterms:created>
  <dcterms:modified xsi:type="dcterms:W3CDTF">2021-02-17T05:31:47Z</dcterms:modified>
</cp:coreProperties>
</file>