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6" r:id="rId5"/>
    <p:sldId id="263" r:id="rId6"/>
    <p:sldId id="259" r:id="rId7"/>
    <p:sldId id="260"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727427-7AC8-4899-9196-2DF70C13B96C}" type="datetimeFigureOut">
              <a:rPr lang="en-US" smtClean="0"/>
              <a:t>18-Feb-21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210585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727427-7AC8-4899-9196-2DF70C13B96C}" type="datetimeFigureOut">
              <a:rPr lang="en-US" smtClean="0"/>
              <a:t>18-Feb-21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324378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27427-7AC8-4899-9196-2DF70C13B96C}" type="datetimeFigureOut">
              <a:rPr lang="en-US" smtClean="0"/>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2949301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27427-7AC8-4899-9196-2DF70C13B96C}" type="datetimeFigureOut">
              <a:rPr lang="en-US" smtClean="0"/>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79317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27427-7AC8-4899-9196-2DF70C13B96C}" type="datetimeFigureOut">
              <a:rPr lang="en-US" smtClean="0"/>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4267559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27427-7AC8-4899-9196-2DF70C13B96C}" type="datetimeFigureOut">
              <a:rPr lang="en-US" smtClean="0"/>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3477547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27427-7AC8-4899-9196-2DF70C13B96C}" type="datetimeFigureOut">
              <a:rPr lang="en-US" smtClean="0"/>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2555365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27427-7AC8-4899-9196-2DF70C13B96C}" type="datetimeFigureOut">
              <a:rPr lang="en-US" smtClean="0"/>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2858464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27427-7AC8-4899-9196-2DF70C13B96C}" type="datetimeFigureOut">
              <a:rPr lang="en-US" smtClean="0"/>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339258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727427-7AC8-4899-9196-2DF70C13B96C}" type="datetimeFigureOut">
              <a:rPr lang="en-US" smtClean="0"/>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243597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727427-7AC8-4899-9196-2DF70C13B96C}" type="datetimeFigureOut">
              <a:rPr lang="en-US" smtClean="0"/>
              <a:t>18-Feb-21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189244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727427-7AC8-4899-9196-2DF70C13B96C}" type="datetimeFigureOut">
              <a:rPr lang="en-US" smtClean="0"/>
              <a:t>18-Feb-21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291699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727427-7AC8-4899-9196-2DF70C13B96C}" type="datetimeFigureOut">
              <a:rPr lang="en-US" smtClean="0"/>
              <a:t>18-Feb-21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344098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727427-7AC8-4899-9196-2DF70C13B96C}" type="datetimeFigureOut">
              <a:rPr lang="en-US" smtClean="0"/>
              <a:t>18-Feb-21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1371933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27427-7AC8-4899-9196-2DF70C13B96C}" type="datetimeFigureOut">
              <a:rPr lang="en-US" smtClean="0"/>
              <a:t>18-Feb-21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39467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727427-7AC8-4899-9196-2DF70C13B96C}" type="datetimeFigureOut">
              <a:rPr lang="en-US" smtClean="0"/>
              <a:t>18-Feb-21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2329128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727427-7AC8-4899-9196-2DF70C13B96C}" type="datetimeFigureOut">
              <a:rPr lang="en-US" smtClean="0"/>
              <a:t>18-Feb-21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06DFE-661D-4914-A747-5310A8ACE289}" type="slidenum">
              <a:rPr lang="en-US" smtClean="0"/>
              <a:t>‹#›</a:t>
            </a:fld>
            <a:endParaRPr lang="en-US"/>
          </a:p>
        </p:txBody>
      </p:sp>
    </p:spTree>
    <p:extLst>
      <p:ext uri="{BB962C8B-B14F-4D97-AF65-F5344CB8AC3E}">
        <p14:creationId xmlns:p14="http://schemas.microsoft.com/office/powerpoint/2010/main" val="413914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727427-7AC8-4899-9196-2DF70C13B96C}" type="datetimeFigureOut">
              <a:rPr lang="en-US" smtClean="0"/>
              <a:t>18-Feb-21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F406DFE-661D-4914-A747-5310A8ACE289}" type="slidenum">
              <a:rPr lang="en-US" smtClean="0"/>
              <a:t>‹#›</a:t>
            </a:fld>
            <a:endParaRPr lang="en-US"/>
          </a:p>
        </p:txBody>
      </p:sp>
    </p:spTree>
    <p:extLst>
      <p:ext uri="{BB962C8B-B14F-4D97-AF65-F5344CB8AC3E}">
        <p14:creationId xmlns:p14="http://schemas.microsoft.com/office/powerpoint/2010/main" val="4176375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8CE09-5825-4D38-BF6F-FE43E8EEA2F9}"/>
              </a:ext>
            </a:extLst>
          </p:cNvPr>
          <p:cNvSpPr>
            <a:spLocks noGrp="1"/>
          </p:cNvSpPr>
          <p:nvPr>
            <p:ph type="ctrTitle"/>
          </p:nvPr>
        </p:nvSpPr>
        <p:spPr/>
        <p:txBody>
          <a:bodyPr/>
          <a:lstStyle/>
          <a:p>
            <a:r>
              <a:rPr lang="en-US" b="1" dirty="0"/>
              <a:t>PACKING AND UNITIZATION </a:t>
            </a:r>
          </a:p>
        </p:txBody>
      </p:sp>
    </p:spTree>
    <p:extLst>
      <p:ext uri="{BB962C8B-B14F-4D97-AF65-F5344CB8AC3E}">
        <p14:creationId xmlns:p14="http://schemas.microsoft.com/office/powerpoint/2010/main" val="1941038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arton Batch Coding Machine">
            <a:extLst>
              <a:ext uri="{FF2B5EF4-FFF2-40B4-BE49-F238E27FC236}">
                <a16:creationId xmlns:a16="http://schemas.microsoft.com/office/drawing/2014/main" id="{7513F38E-09DA-49AF-A55D-2A135D0FC84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437710" y="2238375"/>
            <a:ext cx="2381250" cy="23812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4FD8924D-8941-4B2A-B893-53885BC6A0C2}"/>
              </a:ext>
            </a:extLst>
          </p:cNvPr>
          <p:cNvSpPr>
            <a:spLocks noGrp="1"/>
          </p:cNvSpPr>
          <p:nvPr>
            <p:ph sz="half" idx="2"/>
          </p:nvPr>
        </p:nvSpPr>
        <p:spPr>
          <a:xfrm>
            <a:off x="2818960" y="1895963"/>
            <a:ext cx="7006883" cy="4351338"/>
          </a:xfrm>
        </p:spPr>
        <p:txBody>
          <a:bodyPr>
            <a:normAutofit/>
          </a:bodyPr>
          <a:lstStyle/>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online inkjet printing machine embedded </a:t>
            </a:r>
            <a:r>
              <a:rPr lang="en-US" sz="2000" b="0" i="0" dirty="0" err="1">
                <a:solidFill>
                  <a:srgbClr val="000000"/>
                </a:solidFill>
                <a:effectLst/>
                <a:latin typeface="Times New Roman" panose="02020603050405020304" pitchFamily="18" charset="0"/>
                <a:cs typeface="Times New Roman" panose="02020603050405020304" pitchFamily="18" charset="0"/>
              </a:rPr>
              <a:t>linux</a:t>
            </a:r>
            <a:r>
              <a:rPr lang="en-US" sz="2000" b="0" i="0" dirty="0">
                <a:solidFill>
                  <a:srgbClr val="000000"/>
                </a:solidFill>
                <a:effectLst/>
                <a:latin typeface="Times New Roman" panose="02020603050405020304" pitchFamily="18" charset="0"/>
                <a:cs typeface="Times New Roman" panose="02020603050405020304" pitchFamily="18" charset="0"/>
              </a:rPr>
              <a:t> operation system. Upgrade system firmware remotely via Wi-Fi connection. The inkjet coding machine can print online automatically with a sensor. Support 180 degrees direction printing.</a:t>
            </a:r>
            <a:br>
              <a:rPr lang="en-US" sz="2000" dirty="0">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Batch Coding Machine used for Printing Various Pre-made Pouches and it is a best printing equipment to be used in Pharmaceuticals, Chemical Industries, Cosmetic, Food Industries, Automobiles, Seed Processing Units &amp; Electronic Spares Packing for Online Packing of Respective Product ranges.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67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59C6-7A13-4F75-8BDA-22AC0B64CDD0}"/>
              </a:ext>
            </a:extLst>
          </p:cNvPr>
          <p:cNvSpPr>
            <a:spLocks noGrp="1"/>
          </p:cNvSpPr>
          <p:nvPr>
            <p:ph type="title"/>
          </p:nvPr>
        </p:nvSpPr>
        <p:spPr/>
        <p:txBody>
          <a:bodyPr/>
          <a:lstStyle/>
          <a:p>
            <a:r>
              <a:rPr lang="en-US" b="1" dirty="0"/>
              <a:t>ABSTARCT</a:t>
            </a:r>
          </a:p>
        </p:txBody>
      </p:sp>
      <p:sp>
        <p:nvSpPr>
          <p:cNvPr id="3" name="Content Placeholder 2">
            <a:extLst>
              <a:ext uri="{FF2B5EF4-FFF2-40B4-BE49-F238E27FC236}">
                <a16:creationId xmlns:a16="http://schemas.microsoft.com/office/drawing/2014/main" id="{F06A7D7E-4376-4DA1-AD73-DFEE3A02E86D}"/>
              </a:ext>
            </a:extLst>
          </p:cNvPr>
          <p:cNvSpPr>
            <a:spLocks noGrp="1"/>
          </p:cNvSpPr>
          <p:nvPr>
            <p:ph idx="1"/>
          </p:nvPr>
        </p:nvSpPr>
        <p:spPr/>
        <p:txBody>
          <a:bodyPr>
            <a:normAutofit/>
          </a:bodyPr>
          <a:lstStyle/>
          <a:p>
            <a:pPr marL="0" indent="0">
              <a:buNone/>
            </a:pPr>
            <a:r>
              <a:rPr lang="en-US" sz="2000" b="0" i="0" dirty="0">
                <a:solidFill>
                  <a:srgbClr val="2D2D2D"/>
                </a:solidFill>
                <a:effectLst/>
                <a:latin typeface="Times New Roman" panose="02020603050405020304" pitchFamily="18" charset="0"/>
                <a:cs typeface="Times New Roman" panose="02020603050405020304" pitchFamily="18" charset="0"/>
              </a:rPr>
              <a:t>Packaging is often an automated process involving sophisticated machines that fill and seal product containers and bags. This process reduces the need for manual labor and speeds up the packaging stage.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30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8E21-51BC-4917-A0E0-BF686B081106}"/>
              </a:ext>
            </a:extLst>
          </p:cNvPr>
          <p:cNvSpPr>
            <a:spLocks noGrp="1"/>
          </p:cNvSpPr>
          <p:nvPr>
            <p:ph type="title"/>
          </p:nvPr>
        </p:nvSpPr>
        <p:spPr/>
        <p:txBody>
          <a:bodyPr/>
          <a:lstStyle/>
          <a:p>
            <a:r>
              <a:rPr lang="en-US" dirty="0"/>
              <a:t>LITERATURE SURVEY</a:t>
            </a:r>
          </a:p>
        </p:txBody>
      </p:sp>
      <p:sp>
        <p:nvSpPr>
          <p:cNvPr id="3" name="Content Placeholder 2">
            <a:extLst>
              <a:ext uri="{FF2B5EF4-FFF2-40B4-BE49-F238E27FC236}">
                <a16:creationId xmlns:a16="http://schemas.microsoft.com/office/drawing/2014/main" id="{E5E66D50-8D14-4023-A935-5E3DDC0104DE}"/>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Design and simulation of low-cost packaging machine in synchronization with assembly line</a:t>
            </a:r>
          </a:p>
          <a:p>
            <a:r>
              <a:rPr lang="en-US" sz="2000" dirty="0">
                <a:latin typeface="Times New Roman" panose="02020603050405020304" pitchFamily="18" charset="0"/>
                <a:cs typeface="Times New Roman" panose="02020603050405020304" pitchFamily="18" charset="0"/>
              </a:rPr>
              <a:t>Fabrication of low-cost automatic form, filling and sealing machine</a:t>
            </a:r>
          </a:p>
          <a:p>
            <a:r>
              <a:rPr lang="en-US" sz="2000" dirty="0">
                <a:latin typeface="Times New Roman" panose="02020603050405020304" pitchFamily="18" charset="0"/>
                <a:cs typeface="Times New Roman" panose="02020603050405020304" pitchFamily="18" charset="0"/>
              </a:rPr>
              <a:t>Vacuum packaging</a:t>
            </a:r>
          </a:p>
          <a:p>
            <a:pPr algn="l"/>
            <a:r>
              <a:rPr lang="en-US" sz="2000" i="0" dirty="0">
                <a:solidFill>
                  <a:srgbClr val="111111"/>
                </a:solidFill>
                <a:effectLst/>
                <a:latin typeface="Times New Roman" panose="02020603050405020304" pitchFamily="18" charset="0"/>
                <a:cs typeface="Times New Roman" panose="02020603050405020304" pitchFamily="18" charset="0"/>
              </a:rPr>
              <a:t>Packaging of fish and fishery products</a:t>
            </a:r>
          </a:p>
          <a:p>
            <a:pPr marL="0" indent="0">
              <a:buNone/>
            </a:pPr>
            <a:br>
              <a:rPr lang="en-US" sz="1600" b="0" i="0" dirty="0">
                <a:solidFill>
                  <a:srgbClr val="777777"/>
                </a:solidFill>
                <a:effectLst/>
                <a:latin typeface="Roboto"/>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00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A529-8C98-4751-B3ED-D987AD1FDBCE}"/>
              </a:ext>
            </a:extLst>
          </p:cNvPr>
          <p:cNvSpPr>
            <a:spLocks noGrp="1"/>
          </p:cNvSpPr>
          <p:nvPr>
            <p:ph type="title"/>
          </p:nvPr>
        </p:nvSpPr>
        <p:spPr>
          <a:xfrm>
            <a:off x="1484311" y="685800"/>
            <a:ext cx="10018713" cy="959209"/>
          </a:xfrm>
        </p:spPr>
        <p:txBody>
          <a:bodyPr>
            <a:noAutofit/>
          </a:bodyPr>
          <a:lstStyle/>
          <a:p>
            <a:r>
              <a:rPr lang="en-US" dirty="0">
                <a:latin typeface="Times New Roman" panose="02020603050405020304" pitchFamily="18" charset="0"/>
                <a:cs typeface="Times New Roman" panose="02020603050405020304" pitchFamily="18" charset="0"/>
              </a:rPr>
              <a:t>BLOCK DIAGRAM</a:t>
            </a:r>
          </a:p>
        </p:txBody>
      </p:sp>
      <p:sp>
        <p:nvSpPr>
          <p:cNvPr id="20" name="Rectangle 17">
            <a:extLst>
              <a:ext uri="{FF2B5EF4-FFF2-40B4-BE49-F238E27FC236}">
                <a16:creationId xmlns:a16="http://schemas.microsoft.com/office/drawing/2014/main" id="{279DA60A-659E-45B8-B8CA-E7E9994125B7}"/>
              </a:ext>
            </a:extLst>
          </p:cNvPr>
          <p:cNvSpPr>
            <a:spLocks noChangeArrowheads="1"/>
          </p:cNvSpPr>
          <p:nvPr/>
        </p:nvSpPr>
        <p:spPr bwMode="auto">
          <a:xfrm>
            <a:off x="8335259" y="2534083"/>
            <a:ext cx="1685456" cy="2266273"/>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Inkjet printing machine</a:t>
            </a:r>
            <a:endParaRPr kumimoji="0" lang="en-US" altLang="en-US" sz="3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Rectangle 6">
            <a:extLst>
              <a:ext uri="{FF2B5EF4-FFF2-40B4-BE49-F238E27FC236}">
                <a16:creationId xmlns:a16="http://schemas.microsoft.com/office/drawing/2014/main" id="{32854128-2ED8-4295-9644-1C1956BDAED4}"/>
              </a:ext>
            </a:extLst>
          </p:cNvPr>
          <p:cNvSpPr>
            <a:spLocks noChangeArrowheads="1"/>
          </p:cNvSpPr>
          <p:nvPr/>
        </p:nvSpPr>
        <p:spPr bwMode="auto">
          <a:xfrm>
            <a:off x="8296660" y="5302141"/>
            <a:ext cx="1762653" cy="638616"/>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Labelled package</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 name="Rectangle 10">
            <a:extLst>
              <a:ext uri="{FF2B5EF4-FFF2-40B4-BE49-F238E27FC236}">
                <a16:creationId xmlns:a16="http://schemas.microsoft.com/office/drawing/2014/main" id="{D6D7C6F8-BED8-4980-B6A0-4E7C7AFACF38}"/>
              </a:ext>
            </a:extLst>
          </p:cNvPr>
          <p:cNvSpPr>
            <a:spLocks noChangeArrowheads="1"/>
          </p:cNvSpPr>
          <p:nvPr/>
        </p:nvSpPr>
        <p:spPr bwMode="auto">
          <a:xfrm>
            <a:off x="3683362" y="2374515"/>
            <a:ext cx="1835688" cy="3166488"/>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Package machine</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Rectangle 20">
            <a:extLst>
              <a:ext uri="{FF2B5EF4-FFF2-40B4-BE49-F238E27FC236}">
                <a16:creationId xmlns:a16="http://schemas.microsoft.com/office/drawing/2014/main" id="{97CEED80-37A4-4761-BFAE-E3A5BE49B0CA}"/>
              </a:ext>
            </a:extLst>
          </p:cNvPr>
          <p:cNvSpPr>
            <a:spLocks noChangeArrowheads="1"/>
          </p:cNvSpPr>
          <p:nvPr/>
        </p:nvSpPr>
        <p:spPr bwMode="auto">
          <a:xfrm>
            <a:off x="1484311" y="2600374"/>
            <a:ext cx="1379142" cy="818559"/>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Packaging  material</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4" name="Rectangle 22">
            <a:extLst>
              <a:ext uri="{FF2B5EF4-FFF2-40B4-BE49-F238E27FC236}">
                <a16:creationId xmlns:a16="http://schemas.microsoft.com/office/drawing/2014/main" id="{1B25D17C-2CBE-4407-9538-EB22A5B7CB23}"/>
              </a:ext>
            </a:extLst>
          </p:cNvPr>
          <p:cNvSpPr>
            <a:spLocks noChangeArrowheads="1"/>
          </p:cNvSpPr>
          <p:nvPr/>
        </p:nvSpPr>
        <p:spPr bwMode="auto">
          <a:xfrm>
            <a:off x="6514923" y="4341443"/>
            <a:ext cx="1248010" cy="460397"/>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 </a:t>
            </a:r>
            <a:endParaRPr kumimoji="0" lang="en-US" altLang="en-US" sz="3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A15E344E-E792-4E63-9A53-0240CF4C753F}"/>
              </a:ext>
            </a:extLst>
          </p:cNvPr>
          <p:cNvSpPr>
            <a:spLocks noChangeArrowheads="1"/>
          </p:cNvSpPr>
          <p:nvPr/>
        </p:nvSpPr>
        <p:spPr bwMode="auto">
          <a:xfrm>
            <a:off x="1485578" y="3632580"/>
            <a:ext cx="1402402" cy="712874"/>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Product to be packed.</a:t>
            </a:r>
            <a:endParaRPr kumimoji="0" lang="en-US" altLang="en-US" sz="3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Rectangle 26">
            <a:extLst>
              <a:ext uri="{FF2B5EF4-FFF2-40B4-BE49-F238E27FC236}">
                <a16:creationId xmlns:a16="http://schemas.microsoft.com/office/drawing/2014/main" id="{D85EFFAB-F4BB-42AA-B540-FF349CC88F60}"/>
              </a:ext>
            </a:extLst>
          </p:cNvPr>
          <p:cNvSpPr>
            <a:spLocks noChangeArrowheads="1"/>
          </p:cNvSpPr>
          <p:nvPr/>
        </p:nvSpPr>
        <p:spPr bwMode="auto">
          <a:xfrm>
            <a:off x="6069139" y="2678956"/>
            <a:ext cx="1685456" cy="119208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Product with  sealed package</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7" name="Rectangle 28">
            <a:extLst>
              <a:ext uri="{FF2B5EF4-FFF2-40B4-BE49-F238E27FC236}">
                <a16:creationId xmlns:a16="http://schemas.microsoft.com/office/drawing/2014/main" id="{2E042C85-674F-4223-BD9F-05BCF5FCEE1A}"/>
              </a:ext>
            </a:extLst>
          </p:cNvPr>
          <p:cNvSpPr>
            <a:spLocks noChangeArrowheads="1"/>
          </p:cNvSpPr>
          <p:nvPr/>
        </p:nvSpPr>
        <p:spPr bwMode="auto">
          <a:xfrm>
            <a:off x="1485578" y="4571642"/>
            <a:ext cx="1402402" cy="698023"/>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Photocell sensor</a:t>
            </a:r>
            <a:endParaRPr kumimoji="0" lang="en-US" altLang="en-US" sz="3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2F1E6BD1-EE85-4E80-A806-A785B8CA83A0}"/>
              </a:ext>
            </a:extLst>
          </p:cNvPr>
          <p:cNvCxnSpPr/>
          <p:nvPr/>
        </p:nvCxnSpPr>
        <p:spPr>
          <a:xfrm>
            <a:off x="7754595" y="3307495"/>
            <a:ext cx="5532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0125C8B-FF61-46CF-9F42-ED2AFCC414EB}"/>
              </a:ext>
            </a:extLst>
          </p:cNvPr>
          <p:cNvCxnSpPr/>
          <p:nvPr/>
        </p:nvCxnSpPr>
        <p:spPr>
          <a:xfrm>
            <a:off x="5550543" y="3307495"/>
            <a:ext cx="476045" cy="42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73096B9-0B8A-4A90-98CD-B5804FD2A6A8}"/>
              </a:ext>
            </a:extLst>
          </p:cNvPr>
          <p:cNvCxnSpPr/>
          <p:nvPr/>
        </p:nvCxnSpPr>
        <p:spPr>
          <a:xfrm>
            <a:off x="7745847" y="4595019"/>
            <a:ext cx="604706" cy="42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F63E72D-A38D-44EE-96AF-830EA9661144}"/>
              </a:ext>
            </a:extLst>
          </p:cNvPr>
          <p:cNvCxnSpPr/>
          <p:nvPr/>
        </p:nvCxnSpPr>
        <p:spPr>
          <a:xfrm>
            <a:off x="2887980" y="3063839"/>
            <a:ext cx="7976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178670C-8BC0-48DC-B364-DB4AB08118C6}"/>
              </a:ext>
            </a:extLst>
          </p:cNvPr>
          <p:cNvCxnSpPr/>
          <p:nvPr/>
        </p:nvCxnSpPr>
        <p:spPr>
          <a:xfrm>
            <a:off x="2887980" y="3972267"/>
            <a:ext cx="797697"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E6555762-4BCF-47A4-9779-90C473306055}"/>
              </a:ext>
            </a:extLst>
          </p:cNvPr>
          <p:cNvCxnSpPr/>
          <p:nvPr/>
        </p:nvCxnSpPr>
        <p:spPr>
          <a:xfrm>
            <a:off x="2887980" y="4922340"/>
            <a:ext cx="7976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40">
            <a:extLst>
              <a:ext uri="{FF2B5EF4-FFF2-40B4-BE49-F238E27FC236}">
                <a16:creationId xmlns:a16="http://schemas.microsoft.com/office/drawing/2014/main" id="{19E49184-0347-4700-B3C7-B776B38E63FE}"/>
              </a:ext>
            </a:extLst>
          </p:cNvPr>
          <p:cNvSpPr>
            <a:spLocks noChangeArrowheads="1"/>
          </p:cNvSpPr>
          <p:nvPr/>
        </p:nvSpPr>
        <p:spPr bwMode="auto">
          <a:xfrm>
            <a:off x="-1927274" y="1954043"/>
            <a:ext cx="164685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3600">
              <a:latin typeface="Times New Roman" panose="02020603050405020304" pitchFamily="18" charset="0"/>
              <a:cs typeface="Times New Roman" panose="02020603050405020304" pitchFamily="18" charset="0"/>
            </a:endParaRPr>
          </a:p>
        </p:txBody>
      </p:sp>
      <p:cxnSp>
        <p:nvCxnSpPr>
          <p:cNvPr id="59" name="Straight Arrow Connector 58">
            <a:extLst>
              <a:ext uri="{FF2B5EF4-FFF2-40B4-BE49-F238E27FC236}">
                <a16:creationId xmlns:a16="http://schemas.microsoft.com/office/drawing/2014/main" id="{FD7B0AEA-CD8C-4884-BE91-5C57FB945A82}"/>
              </a:ext>
            </a:extLst>
          </p:cNvPr>
          <p:cNvCxnSpPr>
            <a:stCxn id="20" idx="2"/>
            <a:endCxn id="21" idx="0"/>
          </p:cNvCxnSpPr>
          <p:nvPr/>
        </p:nvCxnSpPr>
        <p:spPr>
          <a:xfrm>
            <a:off x="9177987" y="4800356"/>
            <a:ext cx="0" cy="5017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487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C286-5CF7-4E7A-BF74-FCB9FEFEE213}"/>
              </a:ext>
            </a:extLst>
          </p:cNvPr>
          <p:cNvSpPr>
            <a:spLocks noGrp="1"/>
          </p:cNvSpPr>
          <p:nvPr>
            <p:ph type="title"/>
          </p:nvPr>
        </p:nvSpPr>
        <p:spPr>
          <a:xfrm>
            <a:off x="838200" y="365126"/>
            <a:ext cx="10515600" cy="675884"/>
          </a:xfrm>
        </p:spPr>
        <p:txBody>
          <a:bodyPr>
            <a:normAutofit fontScale="90000"/>
          </a:bodyPr>
          <a:lstStyle/>
          <a:p>
            <a:r>
              <a:rPr lang="en-US" dirty="0"/>
              <a:t>APPLICATION</a:t>
            </a:r>
          </a:p>
        </p:txBody>
      </p:sp>
      <p:sp>
        <p:nvSpPr>
          <p:cNvPr id="3" name="Content Placeholder 2">
            <a:extLst>
              <a:ext uri="{FF2B5EF4-FFF2-40B4-BE49-F238E27FC236}">
                <a16:creationId xmlns:a16="http://schemas.microsoft.com/office/drawing/2014/main" id="{03FFC363-6B37-4E04-8E37-8329241064E1}"/>
              </a:ext>
            </a:extLst>
          </p:cNvPr>
          <p:cNvSpPr>
            <a:spLocks noGrp="1"/>
          </p:cNvSpPr>
          <p:nvPr>
            <p:ph idx="1"/>
          </p:nvPr>
        </p:nvSpPr>
        <p:spPr>
          <a:xfrm>
            <a:off x="838200" y="1041010"/>
            <a:ext cx="10515600" cy="5451864"/>
          </a:xfrm>
        </p:spPr>
        <p:txBody>
          <a:bodyPr>
            <a:normAutofit/>
          </a:bodyPr>
          <a:lstStyle/>
          <a:p>
            <a:r>
              <a:rPr lang="en-US" sz="2000" dirty="0">
                <a:latin typeface="Times New Roman" panose="02020603050405020304" pitchFamily="18" charset="0"/>
                <a:cs typeface="Times New Roman" panose="02020603050405020304" pitchFamily="18" charset="0"/>
              </a:rPr>
              <a:t>The most effective way in which the temperature of wet fish is kept down at the required level is by mixing it with ice. Therefore, the design and material of the container used for transporting fish should have insulating properties to reduce, as much as possible, the rate of melting of ice. In addition, the other requirements of a suitable fresh fish package are to:</a:t>
            </a:r>
          </a:p>
          <a:p>
            <a:pPr marL="0" indent="0">
              <a:buNone/>
            </a:pPr>
            <a:r>
              <a:rPr lang="en-US" sz="2000" dirty="0">
                <a:latin typeface="Times New Roman" panose="02020603050405020304" pitchFamily="18" charset="0"/>
                <a:cs typeface="Times New Roman" panose="02020603050405020304" pitchFamily="18" charset="0"/>
              </a:rPr>
              <a:t> • Reduce dehydration</a:t>
            </a:r>
          </a:p>
          <a:p>
            <a:pPr marL="0" indent="0">
              <a:buNone/>
            </a:pPr>
            <a:r>
              <a:rPr lang="en-US" sz="2000" dirty="0">
                <a:latin typeface="Times New Roman" panose="02020603050405020304" pitchFamily="18" charset="0"/>
                <a:cs typeface="Times New Roman" panose="02020603050405020304" pitchFamily="18" charset="0"/>
              </a:rPr>
              <a:t> • Reduce fat oxidation </a:t>
            </a:r>
          </a:p>
          <a:p>
            <a:pPr marL="0" indent="0">
              <a:buNone/>
            </a:pPr>
            <a:r>
              <a:rPr lang="en-US" sz="2000" dirty="0">
                <a:latin typeface="Times New Roman" panose="02020603050405020304" pitchFamily="18" charset="0"/>
                <a:cs typeface="Times New Roman" panose="02020603050405020304" pitchFamily="18" charset="0"/>
              </a:rPr>
              <a:t> • Provide for less bacterial and chemical spoilage and be capable of being washed reasonably free of bacteria </a:t>
            </a:r>
          </a:p>
          <a:p>
            <a:pPr marL="0" indent="0">
              <a:buNone/>
            </a:pPr>
            <a:r>
              <a:rPr lang="en-US" sz="2000" dirty="0">
                <a:latin typeface="Times New Roman" panose="02020603050405020304" pitchFamily="18" charset="0"/>
                <a:cs typeface="Times New Roman" panose="02020603050405020304" pitchFamily="18" charset="0"/>
              </a:rPr>
              <a:t> • Eliminate drip</a:t>
            </a:r>
          </a:p>
          <a:p>
            <a:pPr marL="0" indent="0">
              <a:buNone/>
            </a:pPr>
            <a:r>
              <a:rPr lang="en-US" sz="2000" dirty="0">
                <a:latin typeface="Times New Roman" panose="02020603050405020304" pitchFamily="18" charset="0"/>
                <a:cs typeface="Times New Roman" panose="02020603050405020304" pitchFamily="18" charset="0"/>
              </a:rPr>
              <a:t> • Prevent </a:t>
            </a:r>
            <a:r>
              <a:rPr lang="en-US" sz="2000" dirty="0" err="1">
                <a:latin typeface="Times New Roman" panose="02020603050405020304" pitchFamily="18" charset="0"/>
                <a:cs typeface="Times New Roman" panose="02020603050405020304" pitchFamily="18" charset="0"/>
              </a:rPr>
              <a:t>odour</a:t>
            </a:r>
            <a:r>
              <a:rPr lang="en-US" sz="2000" dirty="0">
                <a:latin typeface="Times New Roman" panose="02020603050405020304" pitchFamily="18" charset="0"/>
                <a:cs typeface="Times New Roman" panose="02020603050405020304" pitchFamily="18" charset="0"/>
              </a:rPr>
              <a:t> permeation </a:t>
            </a:r>
          </a:p>
          <a:p>
            <a:pPr marL="0" indent="0">
              <a:buNone/>
            </a:pPr>
            <a:r>
              <a:rPr lang="en-US" sz="2000" dirty="0">
                <a:latin typeface="Times New Roman" panose="02020603050405020304" pitchFamily="18" charset="0"/>
                <a:cs typeface="Times New Roman" panose="02020603050405020304" pitchFamily="18" charset="0"/>
              </a:rPr>
              <a:t> • Provide adequate mechanical strength to reduce handling damages</a:t>
            </a:r>
          </a:p>
          <a:p>
            <a:pPr marL="0" indent="0">
              <a:buNone/>
            </a:pPr>
            <a:r>
              <a:rPr lang="en-US" sz="2000" dirty="0">
                <a:latin typeface="Times New Roman" panose="02020603050405020304" pitchFamily="18" charset="0"/>
                <a:cs typeface="Times New Roman" panose="02020603050405020304" pitchFamily="18" charset="0"/>
              </a:rPr>
              <a:t> • Preferably should be light in weight</a:t>
            </a:r>
          </a:p>
          <a:p>
            <a:endParaRPr lang="en-US" sz="2000" dirty="0"/>
          </a:p>
        </p:txBody>
      </p:sp>
    </p:spTree>
    <p:extLst>
      <p:ext uri="{BB962C8B-B14F-4D97-AF65-F5344CB8AC3E}">
        <p14:creationId xmlns:p14="http://schemas.microsoft.com/office/powerpoint/2010/main" val="151701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4584-668D-44A2-BC37-9F18DC08D7FE}"/>
              </a:ext>
            </a:extLst>
          </p:cNvPr>
          <p:cNvSpPr>
            <a:spLocks noGrp="1"/>
          </p:cNvSpPr>
          <p:nvPr>
            <p:ph type="title"/>
          </p:nvPr>
        </p:nvSpPr>
        <p:spPr>
          <a:xfrm>
            <a:off x="838200" y="365126"/>
            <a:ext cx="10515600" cy="971306"/>
          </a:xfrm>
        </p:spPr>
        <p:txBody>
          <a:bodyPr>
            <a:normAutofit/>
          </a:bodyPr>
          <a:lstStyle/>
          <a:p>
            <a:r>
              <a:rPr lang="en-US" sz="2800" dirty="0"/>
              <a:t>TYPES OF MATERIALS IN  PACKING</a:t>
            </a:r>
          </a:p>
        </p:txBody>
      </p:sp>
      <p:sp>
        <p:nvSpPr>
          <p:cNvPr id="4" name="Content Placeholder 3">
            <a:extLst>
              <a:ext uri="{FF2B5EF4-FFF2-40B4-BE49-F238E27FC236}">
                <a16:creationId xmlns:a16="http://schemas.microsoft.com/office/drawing/2014/main" id="{D0F17F75-C246-412A-B618-89063CBC5A22}"/>
              </a:ext>
            </a:extLst>
          </p:cNvPr>
          <p:cNvSpPr>
            <a:spLocks noGrp="1"/>
          </p:cNvSpPr>
          <p:nvPr>
            <p:ph idx="1"/>
          </p:nvPr>
        </p:nvSpPr>
        <p:spPr>
          <a:xfrm>
            <a:off x="1484310" y="1336433"/>
            <a:ext cx="10018713" cy="4454768"/>
          </a:xfrm>
        </p:spPr>
        <p:txBody>
          <a:bodyPr>
            <a:normAutofit fontScale="70000" lnSpcReduction="20000"/>
          </a:bodyPr>
          <a:lstStyle/>
          <a:p>
            <a:pPr algn="l"/>
            <a:r>
              <a:rPr lang="en-US" b="1" i="0" dirty="0">
                <a:solidFill>
                  <a:srgbClr val="203569"/>
                </a:solidFill>
                <a:effectLst/>
                <a:latin typeface="Times New Roman" panose="02020603050405020304" pitchFamily="18" charset="0"/>
                <a:cs typeface="Times New Roman" panose="02020603050405020304" pitchFamily="18" charset="0"/>
              </a:rPr>
              <a:t>Trays</a:t>
            </a:r>
          </a:p>
          <a:p>
            <a:pPr marL="0" indent="0" algn="l">
              <a:buNone/>
            </a:pPr>
            <a:r>
              <a:rPr lang="en-US" b="0" i="0" dirty="0">
                <a:effectLst/>
                <a:latin typeface="Times New Roman" panose="02020603050405020304" pitchFamily="18" charset="0"/>
                <a:cs typeface="Times New Roman" panose="02020603050405020304" pitchFamily="18" charset="0"/>
              </a:rPr>
              <a:t>This is mostly self-explanatory. Trays are what meats, plant seeds, and drinks can be carried in. They are mostly flat with raised edges to keep the product in place and are made of various materials such as paperboard.</a:t>
            </a:r>
          </a:p>
          <a:p>
            <a:pPr algn="l"/>
            <a:r>
              <a:rPr lang="en-US" b="1" i="0" dirty="0">
                <a:solidFill>
                  <a:srgbClr val="203569"/>
                </a:solidFill>
                <a:effectLst/>
                <a:latin typeface="Times New Roman" panose="02020603050405020304" pitchFamily="18" charset="0"/>
                <a:cs typeface="Times New Roman" panose="02020603050405020304" pitchFamily="18" charset="0"/>
              </a:rPr>
              <a:t>Bags</a:t>
            </a:r>
          </a:p>
          <a:p>
            <a:pPr marL="0" indent="0" algn="l">
              <a:buNone/>
            </a:pPr>
            <a:r>
              <a:rPr lang="en-US" b="0" i="0" dirty="0">
                <a:effectLst/>
                <a:latin typeface="Times New Roman" panose="02020603050405020304" pitchFamily="18" charset="0"/>
                <a:cs typeface="Times New Roman" panose="02020603050405020304" pitchFamily="18" charset="0"/>
              </a:rPr>
              <a:t>Like trays, bags are a common form of food packaging. Most known are bagged snacks (chips, pretzels) and fruit (apples, potatoes). “Bagging” separates the food from the environment, namely the air.</a:t>
            </a:r>
          </a:p>
          <a:p>
            <a:pPr algn="l"/>
            <a:r>
              <a:rPr lang="en-US" b="1" i="0" dirty="0">
                <a:solidFill>
                  <a:srgbClr val="203569"/>
                </a:solidFill>
                <a:effectLst/>
                <a:latin typeface="Times New Roman" panose="02020603050405020304" pitchFamily="18" charset="0"/>
                <a:cs typeface="Times New Roman" panose="02020603050405020304" pitchFamily="18" charset="0"/>
              </a:rPr>
              <a:t>Boxes</a:t>
            </a:r>
          </a:p>
          <a:p>
            <a:pPr marL="0" indent="0" algn="l">
              <a:buNone/>
            </a:pPr>
            <a:r>
              <a:rPr lang="en-US" b="0" i="0" dirty="0">
                <a:effectLst/>
                <a:latin typeface="Times New Roman" panose="02020603050405020304" pitchFamily="18" charset="0"/>
                <a:cs typeface="Times New Roman" panose="02020603050405020304" pitchFamily="18" charset="0"/>
              </a:rPr>
              <a:t>Boxes are used for the easiest form of transportation of a food product. Most common materials found in boxes are metal, corrugated fiberboard, and wood. Frozen pizzas, cereals, and snack crackers are examples of foods packaged in boxes.</a:t>
            </a:r>
          </a:p>
          <a:p>
            <a:pPr algn="l"/>
            <a:r>
              <a:rPr lang="en-US" b="1" i="0" dirty="0">
                <a:solidFill>
                  <a:srgbClr val="203569"/>
                </a:solidFill>
                <a:effectLst/>
                <a:latin typeface="Times New Roman" panose="02020603050405020304" pitchFamily="18" charset="0"/>
                <a:cs typeface="Times New Roman" panose="02020603050405020304" pitchFamily="18" charset="0"/>
              </a:rPr>
              <a:t>Cans</a:t>
            </a:r>
          </a:p>
          <a:p>
            <a:pPr marL="0" indent="0" algn="l">
              <a:buNone/>
            </a:pPr>
            <a:r>
              <a:rPr lang="en-US" b="0" i="0" dirty="0">
                <a:effectLst/>
                <a:latin typeface="Times New Roman" panose="02020603050405020304" pitchFamily="18" charset="0"/>
                <a:cs typeface="Times New Roman" panose="02020603050405020304" pitchFamily="18" charset="0"/>
              </a:rPr>
              <a:t>Cans are also an excellent way of preserving and transporting foods. Most cans are made of steel or other thin metal when found in stores, as well as glass jars when foods are canned in the home.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25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5CBC2-C4AA-4B1C-BE4F-A9FB144BD183}"/>
              </a:ext>
            </a:extLst>
          </p:cNvPr>
          <p:cNvSpPr>
            <a:spLocks noGrp="1"/>
          </p:cNvSpPr>
          <p:nvPr>
            <p:ph idx="1"/>
          </p:nvPr>
        </p:nvSpPr>
        <p:spPr>
          <a:xfrm>
            <a:off x="1364566" y="492369"/>
            <a:ext cx="9989234" cy="6133514"/>
          </a:xfrm>
        </p:spPr>
        <p:txBody>
          <a:bodyPr>
            <a:normAutofit fontScale="92500" lnSpcReduction="10000"/>
          </a:bodyPr>
          <a:lstStyle/>
          <a:p>
            <a:pPr algn="l"/>
            <a:r>
              <a:rPr lang="en-US" sz="2000" b="1" i="0" dirty="0">
                <a:solidFill>
                  <a:srgbClr val="203569"/>
                </a:solidFill>
                <a:effectLst/>
                <a:latin typeface="Times New Roman" panose="02020603050405020304" pitchFamily="18" charset="0"/>
                <a:cs typeface="Times New Roman" panose="02020603050405020304" pitchFamily="18" charset="0"/>
              </a:rPr>
              <a:t>Cartons</a:t>
            </a:r>
          </a:p>
          <a:p>
            <a:pPr marL="0" indent="0" algn="l">
              <a:buNone/>
            </a:pPr>
            <a:r>
              <a:rPr lang="en-US" sz="2000" b="0" i="0" dirty="0">
                <a:effectLst/>
                <a:latin typeface="Times New Roman" panose="02020603050405020304" pitchFamily="18" charset="0"/>
                <a:cs typeface="Times New Roman" panose="02020603050405020304" pitchFamily="18" charset="0"/>
              </a:rPr>
              <a:t>Boxes and cartons are oftentimes interchangeable. Like boxes, cartons are also made from corrugated fiberboard and are used for transporting food. Within the food packaging type of cartons, there are four sub-categories. The most well-known is the egg carton which is molded to the shape of the egg to add protection while the food product is mobile. Aseptic cartons also lie in this category. Examples of this are milk, juice, and soup cartons. Another sub-category of cartons are the folding cartons, which begin as flat pieces of corrugated fiberboard and then assembled by the food manufacturer. Lastly, there are gable tops. These cartons usually hold milk or juice and require the gables at the top to be pinched then pulled in order to be opened.</a:t>
            </a:r>
          </a:p>
          <a:p>
            <a:pPr algn="l"/>
            <a:r>
              <a:rPr lang="en-US" sz="2000" b="1" i="0" dirty="0">
                <a:solidFill>
                  <a:srgbClr val="203569"/>
                </a:solidFill>
                <a:effectLst/>
                <a:latin typeface="Times New Roman" panose="02020603050405020304" pitchFamily="18" charset="0"/>
                <a:cs typeface="Times New Roman" panose="02020603050405020304" pitchFamily="18" charset="0"/>
              </a:rPr>
              <a:t>Flexible Packaging</a:t>
            </a:r>
          </a:p>
          <a:p>
            <a:pPr marL="0" indent="0" algn="l">
              <a:buNone/>
            </a:pPr>
            <a:r>
              <a:rPr lang="en-US" sz="2000" b="0" i="0" dirty="0">
                <a:effectLst/>
                <a:latin typeface="Times New Roman" panose="02020603050405020304" pitchFamily="18" charset="0"/>
                <a:cs typeface="Times New Roman" panose="02020603050405020304" pitchFamily="18" charset="0"/>
              </a:rPr>
              <a:t>Like bags, </a:t>
            </a:r>
            <a:r>
              <a:rPr lang="en-US" sz="2000" b="0" i="0" u="none" strike="noStrike" dirty="0">
                <a:effectLst/>
                <a:latin typeface="Times New Roman" panose="02020603050405020304" pitchFamily="18" charset="0"/>
                <a:cs typeface="Times New Roman" panose="02020603050405020304" pitchFamily="18" charset="0"/>
              </a:rPr>
              <a:t>flexible packaging</a:t>
            </a:r>
            <a:r>
              <a:rPr lang="en-US" sz="2000" b="0" i="0" dirty="0">
                <a:effectLst/>
                <a:latin typeface="Times New Roman" panose="02020603050405020304" pitchFamily="18" charset="0"/>
                <a:cs typeface="Times New Roman" panose="02020603050405020304" pitchFamily="18" charset="0"/>
              </a:rPr>
              <a:t> protects the food protect from the environment and create an adequate means of transporting foods. Bagged salad is a common food found in flexible packaging.</a:t>
            </a:r>
          </a:p>
          <a:p>
            <a:pPr algn="l"/>
            <a:r>
              <a:rPr lang="en-US" sz="2000" b="1" i="0" dirty="0">
                <a:solidFill>
                  <a:srgbClr val="203569"/>
                </a:solidFill>
                <a:effectLst/>
                <a:latin typeface="Times New Roman" panose="02020603050405020304" pitchFamily="18" charset="0"/>
                <a:cs typeface="Times New Roman" panose="02020603050405020304" pitchFamily="18" charset="0"/>
              </a:rPr>
              <a:t>Pallets</a:t>
            </a:r>
          </a:p>
          <a:p>
            <a:pPr marL="0" indent="0" algn="l">
              <a:buNone/>
            </a:pPr>
            <a:r>
              <a:rPr lang="en-US" sz="2000" b="0" i="0" dirty="0">
                <a:effectLst/>
                <a:latin typeface="Times New Roman" panose="02020603050405020304" pitchFamily="18" charset="0"/>
                <a:cs typeface="Times New Roman" panose="02020603050405020304" pitchFamily="18" charset="0"/>
              </a:rPr>
              <a:t>Pallets are used for mass transportation of a product. Boxes of the product are placed and stacked on the pallet, then wrapped to secure and decrease food movement.</a:t>
            </a:r>
          </a:p>
          <a:p>
            <a:pPr algn="l"/>
            <a:r>
              <a:rPr lang="en-US" sz="2000" b="1" i="0" dirty="0">
                <a:solidFill>
                  <a:srgbClr val="203569"/>
                </a:solidFill>
                <a:effectLst/>
                <a:latin typeface="Times New Roman" panose="02020603050405020304" pitchFamily="18" charset="0"/>
                <a:cs typeface="Times New Roman" panose="02020603050405020304" pitchFamily="18" charset="0"/>
              </a:rPr>
              <a:t>Wrappers</a:t>
            </a:r>
          </a:p>
          <a:p>
            <a:pPr marL="0" indent="0" algn="l">
              <a:buNone/>
            </a:pPr>
            <a:r>
              <a:rPr lang="en-US" sz="2000" b="0" i="0" dirty="0">
                <a:effectLst/>
                <a:latin typeface="Times New Roman" panose="02020603050405020304" pitchFamily="18" charset="0"/>
                <a:cs typeface="Times New Roman" panose="02020603050405020304" pitchFamily="18" charset="0"/>
              </a:rPr>
              <a:t>Used for individual items, wrappers provide protection between the food and the environment or the food and a person’s hands. Candy bars are most commonly thought of.</a:t>
            </a:r>
          </a:p>
        </p:txBody>
      </p:sp>
    </p:spTree>
    <p:extLst>
      <p:ext uri="{BB962C8B-B14F-4D97-AF65-F5344CB8AC3E}">
        <p14:creationId xmlns:p14="http://schemas.microsoft.com/office/powerpoint/2010/main" val="3021765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D6D10-7CF8-4BDA-BF7E-FBB01D5A9639}"/>
              </a:ext>
            </a:extLst>
          </p:cNvPr>
          <p:cNvSpPr>
            <a:spLocks noGrp="1"/>
          </p:cNvSpPr>
          <p:nvPr>
            <p:ph idx="1"/>
          </p:nvPr>
        </p:nvSpPr>
        <p:spPr>
          <a:xfrm>
            <a:off x="1484310" y="1111349"/>
            <a:ext cx="10018713" cy="4679852"/>
          </a:xfrm>
        </p:spPr>
        <p:txBody>
          <a:bodyPr>
            <a:normAutofit/>
          </a:bodyPr>
          <a:lstStyle/>
          <a:p>
            <a:r>
              <a:rPr lang="en-US" sz="2000" dirty="0"/>
              <a:t> The other types of packages used for fresh fish transportation is the </a:t>
            </a:r>
            <a:r>
              <a:rPr lang="en-US" sz="2000" dirty="0" err="1"/>
              <a:t>moulded</a:t>
            </a:r>
            <a:r>
              <a:rPr lang="en-US" sz="2000" dirty="0"/>
              <a:t> container made from expanded polystyrene. This is an excellent choice as such boxes are very light in weight, provide very good insulating properties and can be cleaned easily by washing.</a:t>
            </a:r>
          </a:p>
          <a:p>
            <a:r>
              <a:rPr lang="en-US" sz="2000" dirty="0"/>
              <a:t>The retail packaging of fresh fish in India is not at all common. In the overseas markets, the most popular form of package for fresh fish is a shallow tray of </a:t>
            </a:r>
            <a:r>
              <a:rPr lang="en-US" sz="2000" dirty="0" err="1"/>
              <a:t>moulded</a:t>
            </a:r>
            <a:r>
              <a:rPr lang="en-US" sz="2000" dirty="0"/>
              <a:t> pulp, foam polystyrene or clear polystyrene, which is over-wrapped with a plastic film which may be printed or over which a pressure sensitive label is applied. Generally, food - grade PVC films are used as overwraps.</a:t>
            </a:r>
          </a:p>
          <a:p>
            <a:endParaRPr lang="en-US" sz="2000" dirty="0"/>
          </a:p>
        </p:txBody>
      </p:sp>
    </p:spTree>
    <p:extLst>
      <p:ext uri="{BB962C8B-B14F-4D97-AF65-F5344CB8AC3E}">
        <p14:creationId xmlns:p14="http://schemas.microsoft.com/office/powerpoint/2010/main" val="286183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301B-C951-4ADA-B820-97A06781EDC6}"/>
              </a:ext>
            </a:extLst>
          </p:cNvPr>
          <p:cNvSpPr>
            <a:spLocks noGrp="1"/>
          </p:cNvSpPr>
          <p:nvPr>
            <p:ph type="title"/>
          </p:nvPr>
        </p:nvSpPr>
        <p:spPr/>
        <p:txBody>
          <a:bodyPr/>
          <a:lstStyle/>
          <a:p>
            <a:r>
              <a:rPr lang="en-US" dirty="0"/>
              <a:t>LABELLING</a:t>
            </a:r>
          </a:p>
        </p:txBody>
      </p:sp>
      <p:sp>
        <p:nvSpPr>
          <p:cNvPr id="3" name="Content Placeholder 2">
            <a:extLst>
              <a:ext uri="{FF2B5EF4-FFF2-40B4-BE49-F238E27FC236}">
                <a16:creationId xmlns:a16="http://schemas.microsoft.com/office/drawing/2014/main" id="{5245DACC-233B-43C8-85B8-852E6C88A888}"/>
              </a:ext>
            </a:extLst>
          </p:cNvPr>
          <p:cNvSpPr>
            <a:spLocks noGrp="1"/>
          </p:cNvSpPr>
          <p:nvPr>
            <p:ph sz="half" idx="1"/>
          </p:nvPr>
        </p:nvSpPr>
        <p:spPr>
          <a:xfrm>
            <a:off x="838199" y="1825625"/>
            <a:ext cx="7602415" cy="4351338"/>
          </a:xfrm>
        </p:spPr>
        <p:txBody>
          <a:bodyPr>
            <a:norm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A thermo transfer ribbon coding machine, widely used to code expire date, batch number on plastic bags, </a:t>
            </a:r>
            <a:r>
              <a:rPr lang="en-US" sz="2000" b="0" i="0" dirty="0" err="1">
                <a:solidFill>
                  <a:srgbClr val="000000"/>
                </a:solidFill>
                <a:effectLst/>
                <a:latin typeface="Times New Roman" panose="02020603050405020304" pitchFamily="18" charset="0"/>
                <a:cs typeface="Times New Roman" panose="02020603050405020304" pitchFamily="18" charset="0"/>
              </a:rPr>
              <a:t>aluminium</a:t>
            </a:r>
            <a:r>
              <a:rPr lang="en-US" sz="2000" b="0" i="0" dirty="0">
                <a:solidFill>
                  <a:srgbClr val="000000"/>
                </a:solidFill>
                <a:effectLst/>
                <a:latin typeface="Times New Roman" panose="02020603050405020304" pitchFamily="18" charset="0"/>
                <a:cs typeface="Times New Roman" panose="02020603050405020304" pitchFamily="18" charset="0"/>
              </a:rPr>
              <a:t> foil bags.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hot code printer adopts thermal printing ribbon to avoid oil contamination, which can keep the surrounding clean. It can be used to print notes such as production date, lot number on the plastic and paper bags, in food and pharmaceutical industries. The words printed are clear and endurable against wear and tear.</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3074" name="Picture 2" descr="Hot Foil Ribbon Coding Machine">
            <a:extLst>
              <a:ext uri="{FF2B5EF4-FFF2-40B4-BE49-F238E27FC236}">
                <a16:creationId xmlns:a16="http://schemas.microsoft.com/office/drawing/2014/main" id="{8CAEAD80-AFB8-4B65-A58A-B57BC168A30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246431" y="2238375"/>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759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1044</TotalTime>
  <Words>929</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Corbel</vt:lpstr>
      <vt:lpstr>Roboto</vt:lpstr>
      <vt:lpstr>Times New Roman</vt:lpstr>
      <vt:lpstr>Parallax</vt:lpstr>
      <vt:lpstr>PACKING AND UNITIZATION </vt:lpstr>
      <vt:lpstr>ABSTARCT</vt:lpstr>
      <vt:lpstr>LITERATURE SURVEY</vt:lpstr>
      <vt:lpstr>BLOCK DIAGRAM</vt:lpstr>
      <vt:lpstr>APPLICATION</vt:lpstr>
      <vt:lpstr>TYPES OF MATERIALS IN  PACKING</vt:lpstr>
      <vt:lpstr>PowerPoint Presentation</vt:lpstr>
      <vt:lpstr>PowerPoint Presentation</vt:lpstr>
      <vt:lpstr>LABELLING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PACKING AND UNITIZATION </dc:title>
  <dc:creator>surisetty nishith</dc:creator>
  <cp:lastModifiedBy>surisetty nishith</cp:lastModifiedBy>
  <cp:revision>24</cp:revision>
  <dcterms:created xsi:type="dcterms:W3CDTF">2021-02-10T04:10:43Z</dcterms:created>
  <dcterms:modified xsi:type="dcterms:W3CDTF">2021-02-18T06:07:22Z</dcterms:modified>
</cp:coreProperties>
</file>