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G Jory" charset="1" panose="02000000000000000000"/>
      <p:regular r:id="rId15"/>
    </p:embeddedFont>
    <p:embeddedFont>
      <p:font typeface="League Spartan" charset="1" panose="000008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Montserrat Classic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3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svg" Type="http://schemas.openxmlformats.org/officeDocument/2006/relationships/image"/><Relationship Id="rId4" Target="../media/image3.sv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90847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587657" y="-133909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73678" y="514350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1282253" y="-449395"/>
            <a:ext cx="6942946" cy="6286522"/>
          </a:xfrm>
          <a:custGeom>
            <a:avLst/>
            <a:gdLst/>
            <a:ahLst/>
            <a:cxnLst/>
            <a:rect r="r" b="b" t="t" l="l"/>
            <a:pathLst>
              <a:path h="6286522" w="6942946">
                <a:moveTo>
                  <a:pt x="6942945" y="6286522"/>
                </a:moveTo>
                <a:lnTo>
                  <a:pt x="0" y="6286522"/>
                </a:lnTo>
                <a:lnTo>
                  <a:pt x="0" y="0"/>
                </a:lnTo>
                <a:lnTo>
                  <a:pt x="6942945" y="0"/>
                </a:lnTo>
                <a:lnTo>
                  <a:pt x="6942945" y="62865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869286" y="5916642"/>
            <a:ext cx="726697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CRIME DATA ANALYSIS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0580" y="7519826"/>
            <a:ext cx="6204392" cy="95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</a:t>
            </a:r>
          </a:p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ANUSHA KP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40626" y="2693866"/>
            <a:ext cx="9724298" cy="295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8"/>
              </a:lnSpc>
            </a:pPr>
            <a:r>
              <a:rPr lang="en-US" sz="649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PRESENTATION ON TABLEAU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6068" y="425702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9233" y="478099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45420" y="3436979"/>
            <a:ext cx="6696178" cy="606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INTRODUCTION</a:t>
            </a:r>
          </a:p>
          <a:p>
            <a:pPr algn="just">
              <a:lnSpc>
                <a:spcPts val="4381"/>
              </a:lnSpc>
            </a:pP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STEPS IN CRIME DATA ANALYSIS </a:t>
            </a:r>
          </a:p>
          <a:p>
            <a:pPr algn="just">
              <a:lnSpc>
                <a:spcPts val="4381"/>
              </a:lnSpc>
            </a:pP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PROBLEM  STATEMENT </a:t>
            </a:r>
          </a:p>
          <a:p>
            <a:pPr algn="just">
              <a:lnSpc>
                <a:spcPts val="4381"/>
              </a:lnSpc>
            </a:pP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ANALYSIS </a:t>
            </a:r>
          </a:p>
          <a:p>
            <a:pPr algn="just">
              <a:lnSpc>
                <a:spcPts val="4381"/>
              </a:lnSpc>
            </a:pP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CONCLUSION </a:t>
            </a:r>
          </a:p>
          <a:p>
            <a:pPr algn="just">
              <a:lnSpc>
                <a:spcPts val="4381"/>
              </a:lnSpc>
            </a:pP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REFERENCE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4754" y="1904403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221482" y="1392049"/>
            <a:ext cx="5994124" cy="1773322"/>
            <a:chOff x="0" y="0"/>
            <a:chExt cx="2747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5994124" cy="1773322"/>
            <a:chOff x="0" y="0"/>
            <a:chExt cx="2747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243130" y="4137887"/>
            <a:ext cx="3132624" cy="3667189"/>
          </a:xfrm>
          <a:custGeom>
            <a:avLst/>
            <a:gdLst/>
            <a:ahLst/>
            <a:cxnLst/>
            <a:rect r="r" b="b" t="t" l="l"/>
            <a:pathLst>
              <a:path h="3667189" w="3132624">
                <a:moveTo>
                  <a:pt x="0" y="0"/>
                </a:moveTo>
                <a:lnTo>
                  <a:pt x="3132624" y="0"/>
                </a:lnTo>
                <a:lnTo>
                  <a:pt x="3132624" y="3667189"/>
                </a:lnTo>
                <a:lnTo>
                  <a:pt x="0" y="3667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4080" y="3405577"/>
            <a:ext cx="11377584" cy="533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434" indent="-326717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Crime data analysis is </a:t>
            </a: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process of using quantitative and qualitative techniques to identify patterns and trends in criminal activity</a:t>
            </a: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 </a:t>
            </a:r>
          </a:p>
          <a:p>
            <a:pPr algn="l">
              <a:lnSpc>
                <a:spcPts val="4237"/>
              </a:lnSpc>
            </a:pPr>
          </a:p>
          <a:p>
            <a:pPr algn="l" marL="653434" indent="-326717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</a:t>
            </a: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can help law enforcement agencies, policymakers, and researchers make better decisions to improve public safety and allocate resources.</a:t>
            </a:r>
          </a:p>
          <a:p>
            <a:pPr algn="l">
              <a:lnSpc>
                <a:spcPts val="4237"/>
              </a:lnSpc>
            </a:pPr>
          </a:p>
          <a:p>
            <a:pPr algn="l" marL="653434" indent="-326717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Crime data analysis can be used to improve criminal justice and public safety.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7260" y="1541062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547126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848285"/>
            <a:ext cx="3260200" cy="2620407"/>
            <a:chOff x="0" y="0"/>
            <a:chExt cx="858654" cy="690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8654" cy="690148"/>
            </a:xfrm>
            <a:custGeom>
              <a:avLst/>
              <a:gdLst/>
              <a:ahLst/>
              <a:cxnLst/>
              <a:rect r="r" b="b" t="t" l="l"/>
              <a:pathLst>
                <a:path h="690148" w="858654">
                  <a:moveTo>
                    <a:pt x="237468" y="0"/>
                  </a:moveTo>
                  <a:lnTo>
                    <a:pt x="621186" y="0"/>
                  </a:lnTo>
                  <a:cubicBezTo>
                    <a:pt x="684166" y="0"/>
                    <a:pt x="744567" y="25019"/>
                    <a:pt x="789101" y="69553"/>
                  </a:cubicBezTo>
                  <a:cubicBezTo>
                    <a:pt x="833635" y="114086"/>
                    <a:pt x="858654" y="174487"/>
                    <a:pt x="858654" y="237468"/>
                  </a:cubicBezTo>
                  <a:lnTo>
                    <a:pt x="858654" y="452681"/>
                  </a:lnTo>
                  <a:cubicBezTo>
                    <a:pt x="858654" y="515661"/>
                    <a:pt x="833635" y="576062"/>
                    <a:pt x="789101" y="620596"/>
                  </a:cubicBezTo>
                  <a:cubicBezTo>
                    <a:pt x="744567" y="665130"/>
                    <a:pt x="684166" y="690148"/>
                    <a:pt x="621186" y="690148"/>
                  </a:cubicBezTo>
                  <a:lnTo>
                    <a:pt x="237468" y="690148"/>
                  </a:lnTo>
                  <a:cubicBezTo>
                    <a:pt x="174487" y="690148"/>
                    <a:pt x="114086" y="665130"/>
                    <a:pt x="69553" y="620596"/>
                  </a:cubicBezTo>
                  <a:cubicBezTo>
                    <a:pt x="25019" y="576062"/>
                    <a:pt x="0" y="515661"/>
                    <a:pt x="0" y="452681"/>
                  </a:cubicBezTo>
                  <a:lnTo>
                    <a:pt x="0" y="237468"/>
                  </a:lnTo>
                  <a:cubicBezTo>
                    <a:pt x="0" y="174487"/>
                    <a:pt x="25019" y="114086"/>
                    <a:pt x="69553" y="69553"/>
                  </a:cubicBezTo>
                  <a:cubicBezTo>
                    <a:pt x="114086" y="25019"/>
                    <a:pt x="174487" y="0"/>
                    <a:pt x="237468" y="0"/>
                  </a:cubicBezTo>
                  <a:close/>
                </a:path>
              </a:pathLst>
            </a:custGeom>
            <a:solidFill>
              <a:srgbClr val="FF3131">
                <a:alpha val="49804"/>
              </a:srgbClr>
            </a:solidFill>
            <a:ln w="38100" cap="rnd">
              <a:solidFill>
                <a:srgbClr val="004AAD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58654" cy="728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3517078" y="-74527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35046" y="568431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2651367" y="-177411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465491" y="5830864"/>
            <a:ext cx="2356089" cy="56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6"/>
              </a:lnSpc>
            </a:pPr>
            <a:r>
              <a:rPr lang="en-US" sz="219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COLLECTION</a:t>
            </a:r>
          </a:p>
          <a:p>
            <a:pPr algn="ctr">
              <a:lnSpc>
                <a:spcPts val="2196"/>
              </a:lnSpc>
            </a:pPr>
            <a:r>
              <a:rPr lang="en-US" sz="219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DATA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973008" y="1926623"/>
            <a:ext cx="4375607" cy="103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4"/>
              </a:lnSpc>
            </a:pPr>
            <a:r>
              <a:rPr lang="en-US" sz="34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STEPS IN CRIME DATA ANALYSIS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059348" y="4830401"/>
            <a:ext cx="3260200" cy="2620407"/>
            <a:chOff x="0" y="0"/>
            <a:chExt cx="858654" cy="690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8654" cy="690148"/>
            </a:xfrm>
            <a:custGeom>
              <a:avLst/>
              <a:gdLst/>
              <a:ahLst/>
              <a:cxnLst/>
              <a:rect r="r" b="b" t="t" l="l"/>
              <a:pathLst>
                <a:path h="690148" w="858654">
                  <a:moveTo>
                    <a:pt x="237468" y="0"/>
                  </a:moveTo>
                  <a:lnTo>
                    <a:pt x="621186" y="0"/>
                  </a:lnTo>
                  <a:cubicBezTo>
                    <a:pt x="684166" y="0"/>
                    <a:pt x="744567" y="25019"/>
                    <a:pt x="789101" y="69553"/>
                  </a:cubicBezTo>
                  <a:cubicBezTo>
                    <a:pt x="833635" y="114086"/>
                    <a:pt x="858654" y="174487"/>
                    <a:pt x="858654" y="237468"/>
                  </a:cubicBezTo>
                  <a:lnTo>
                    <a:pt x="858654" y="452681"/>
                  </a:lnTo>
                  <a:cubicBezTo>
                    <a:pt x="858654" y="515661"/>
                    <a:pt x="833635" y="576062"/>
                    <a:pt x="789101" y="620596"/>
                  </a:cubicBezTo>
                  <a:cubicBezTo>
                    <a:pt x="744567" y="665130"/>
                    <a:pt x="684166" y="690148"/>
                    <a:pt x="621186" y="690148"/>
                  </a:cubicBezTo>
                  <a:lnTo>
                    <a:pt x="237468" y="690148"/>
                  </a:lnTo>
                  <a:cubicBezTo>
                    <a:pt x="174487" y="690148"/>
                    <a:pt x="114086" y="665130"/>
                    <a:pt x="69553" y="620596"/>
                  </a:cubicBezTo>
                  <a:cubicBezTo>
                    <a:pt x="25019" y="576062"/>
                    <a:pt x="0" y="515661"/>
                    <a:pt x="0" y="452681"/>
                  </a:cubicBezTo>
                  <a:lnTo>
                    <a:pt x="0" y="237468"/>
                  </a:lnTo>
                  <a:cubicBezTo>
                    <a:pt x="0" y="174487"/>
                    <a:pt x="25019" y="114086"/>
                    <a:pt x="69553" y="69553"/>
                  </a:cubicBezTo>
                  <a:cubicBezTo>
                    <a:pt x="114086" y="25019"/>
                    <a:pt x="174487" y="0"/>
                    <a:pt x="237468" y="0"/>
                  </a:cubicBezTo>
                  <a:close/>
                </a:path>
              </a:pathLst>
            </a:custGeom>
            <a:solidFill>
              <a:srgbClr val="ED1414">
                <a:alpha val="49804"/>
              </a:srgbClr>
            </a:solidFill>
            <a:ln w="38100" cap="rnd">
              <a:solidFill>
                <a:srgbClr val="004AAD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58654" cy="728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155120" y="5895375"/>
            <a:ext cx="2997289" cy="302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9"/>
              </a:lnSpc>
            </a:pPr>
            <a:r>
              <a:rPr lang="en-US" sz="22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CATEGORIZATION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4288900" y="6027411"/>
            <a:ext cx="866219" cy="12987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9018628" y="4830401"/>
            <a:ext cx="3260200" cy="2620407"/>
            <a:chOff x="0" y="0"/>
            <a:chExt cx="858654" cy="69014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8654" cy="690148"/>
            </a:xfrm>
            <a:custGeom>
              <a:avLst/>
              <a:gdLst/>
              <a:ahLst/>
              <a:cxnLst/>
              <a:rect r="r" b="b" t="t" l="l"/>
              <a:pathLst>
                <a:path h="690148" w="858654">
                  <a:moveTo>
                    <a:pt x="237468" y="0"/>
                  </a:moveTo>
                  <a:lnTo>
                    <a:pt x="621186" y="0"/>
                  </a:lnTo>
                  <a:cubicBezTo>
                    <a:pt x="684166" y="0"/>
                    <a:pt x="744567" y="25019"/>
                    <a:pt x="789101" y="69553"/>
                  </a:cubicBezTo>
                  <a:cubicBezTo>
                    <a:pt x="833635" y="114086"/>
                    <a:pt x="858654" y="174487"/>
                    <a:pt x="858654" y="237468"/>
                  </a:cubicBezTo>
                  <a:lnTo>
                    <a:pt x="858654" y="452681"/>
                  </a:lnTo>
                  <a:cubicBezTo>
                    <a:pt x="858654" y="515661"/>
                    <a:pt x="833635" y="576062"/>
                    <a:pt x="789101" y="620596"/>
                  </a:cubicBezTo>
                  <a:cubicBezTo>
                    <a:pt x="744567" y="665130"/>
                    <a:pt x="684166" y="690148"/>
                    <a:pt x="621186" y="690148"/>
                  </a:cubicBezTo>
                  <a:lnTo>
                    <a:pt x="237468" y="690148"/>
                  </a:lnTo>
                  <a:cubicBezTo>
                    <a:pt x="174487" y="690148"/>
                    <a:pt x="114086" y="665130"/>
                    <a:pt x="69553" y="620596"/>
                  </a:cubicBezTo>
                  <a:cubicBezTo>
                    <a:pt x="25019" y="576062"/>
                    <a:pt x="0" y="515661"/>
                    <a:pt x="0" y="452681"/>
                  </a:cubicBezTo>
                  <a:lnTo>
                    <a:pt x="0" y="237468"/>
                  </a:lnTo>
                  <a:cubicBezTo>
                    <a:pt x="0" y="174487"/>
                    <a:pt x="25019" y="114086"/>
                    <a:pt x="69553" y="69553"/>
                  </a:cubicBezTo>
                  <a:cubicBezTo>
                    <a:pt x="114086" y="25019"/>
                    <a:pt x="174487" y="0"/>
                    <a:pt x="237468" y="0"/>
                  </a:cubicBezTo>
                  <a:close/>
                </a:path>
              </a:pathLst>
            </a:custGeom>
            <a:solidFill>
              <a:srgbClr val="ED1414">
                <a:alpha val="49804"/>
              </a:srgbClr>
            </a:solidFill>
            <a:ln w="38100" cap="rnd">
              <a:solidFill>
                <a:srgbClr val="004AAD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58654" cy="728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160812" y="5874042"/>
            <a:ext cx="3098661" cy="30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sz="233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8320144" y="6008491"/>
            <a:ext cx="822282" cy="2571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2745247" y="4848285"/>
            <a:ext cx="3260200" cy="2620407"/>
            <a:chOff x="0" y="0"/>
            <a:chExt cx="858654" cy="6901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58654" cy="690148"/>
            </a:xfrm>
            <a:custGeom>
              <a:avLst/>
              <a:gdLst/>
              <a:ahLst/>
              <a:cxnLst/>
              <a:rect r="r" b="b" t="t" l="l"/>
              <a:pathLst>
                <a:path h="690148" w="858654">
                  <a:moveTo>
                    <a:pt x="237468" y="0"/>
                  </a:moveTo>
                  <a:lnTo>
                    <a:pt x="621186" y="0"/>
                  </a:lnTo>
                  <a:cubicBezTo>
                    <a:pt x="684166" y="0"/>
                    <a:pt x="744567" y="25019"/>
                    <a:pt x="789101" y="69553"/>
                  </a:cubicBezTo>
                  <a:cubicBezTo>
                    <a:pt x="833635" y="114086"/>
                    <a:pt x="858654" y="174487"/>
                    <a:pt x="858654" y="237468"/>
                  </a:cubicBezTo>
                  <a:lnTo>
                    <a:pt x="858654" y="452681"/>
                  </a:lnTo>
                  <a:cubicBezTo>
                    <a:pt x="858654" y="515661"/>
                    <a:pt x="833635" y="576062"/>
                    <a:pt x="789101" y="620596"/>
                  </a:cubicBezTo>
                  <a:cubicBezTo>
                    <a:pt x="744567" y="665130"/>
                    <a:pt x="684166" y="690148"/>
                    <a:pt x="621186" y="690148"/>
                  </a:cubicBezTo>
                  <a:lnTo>
                    <a:pt x="237468" y="690148"/>
                  </a:lnTo>
                  <a:cubicBezTo>
                    <a:pt x="174487" y="690148"/>
                    <a:pt x="114086" y="665130"/>
                    <a:pt x="69553" y="620596"/>
                  </a:cubicBezTo>
                  <a:cubicBezTo>
                    <a:pt x="25019" y="576062"/>
                    <a:pt x="0" y="515661"/>
                    <a:pt x="0" y="452681"/>
                  </a:cubicBezTo>
                  <a:lnTo>
                    <a:pt x="0" y="237468"/>
                  </a:lnTo>
                  <a:cubicBezTo>
                    <a:pt x="0" y="174487"/>
                    <a:pt x="25019" y="114086"/>
                    <a:pt x="69553" y="69553"/>
                  </a:cubicBezTo>
                  <a:cubicBezTo>
                    <a:pt x="114086" y="25019"/>
                    <a:pt x="174487" y="0"/>
                    <a:pt x="237468" y="0"/>
                  </a:cubicBezTo>
                  <a:close/>
                </a:path>
              </a:pathLst>
            </a:custGeom>
            <a:solidFill>
              <a:srgbClr val="ED1414">
                <a:alpha val="49804"/>
              </a:srgbClr>
            </a:solidFill>
            <a:ln w="38100" cap="rnd">
              <a:solidFill>
                <a:srgbClr val="004AAD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58654" cy="728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745553" y="5722413"/>
            <a:ext cx="3011938" cy="58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0"/>
              </a:lnSpc>
            </a:pPr>
            <a:r>
              <a:rPr lang="en-US" sz="227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EVALUATION &amp;REPORTING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12158469" y="5997410"/>
            <a:ext cx="587084" cy="4897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33384" y="43434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89364" y="6185179"/>
            <a:ext cx="7684763" cy="6958204"/>
          </a:xfrm>
          <a:custGeom>
            <a:avLst/>
            <a:gdLst/>
            <a:ahLst/>
            <a:cxnLst/>
            <a:rect r="r" b="b" t="t" l="l"/>
            <a:pathLst>
              <a:path h="6958204" w="7684763">
                <a:moveTo>
                  <a:pt x="0" y="0"/>
                </a:moveTo>
                <a:lnTo>
                  <a:pt x="7684763" y="0"/>
                </a:lnTo>
                <a:lnTo>
                  <a:pt x="7684763" y="6958203"/>
                </a:lnTo>
                <a:lnTo>
                  <a:pt x="0" y="6958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881195" y="-192912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163750" y="671356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6302" y="890653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478939" y="2597300"/>
            <a:ext cx="11764373" cy="716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Crime data of 2020 to 2024 (INDIA) has been taken for analysis and visualisation.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Backend Team of Police Department has given the csv file which contains parameters like: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Cities where crime happened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Date and Time of Occurence of crime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Police deployed status for crime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Victim Gender and Age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Weapons used during the crime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 Cases reported year by year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*Case Closed Status 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33052" y="2444678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63750" y="1028700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INFO-DATA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615320" y="-880405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686356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7"/>
                </a:lnTo>
                <a:lnTo>
                  <a:pt x="7360133" y="6664267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38270" y="2735347"/>
            <a:ext cx="10964915" cy="827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Major problems faced by police department is to find the top 10 cities with highest crime rates.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They need to check whether in 2024 comparing to 2020-2023 crime rate in the top cities has reduced or not.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What type of weapons are mostly used when doing crime in these cities? 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Case closure rates need to be known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Higher Officials of Police deparmtment of India will be taking major decisions on the upcoming year 2025 based on this data 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734768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7743" y="88418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77743" y="1247122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677052" y="3602133"/>
            <a:ext cx="4661615" cy="4447654"/>
          </a:xfrm>
          <a:custGeom>
            <a:avLst/>
            <a:gdLst/>
            <a:ahLst/>
            <a:cxnLst/>
            <a:rect r="r" b="b" t="t" l="l"/>
            <a:pathLst>
              <a:path h="4447654" w="4661615">
                <a:moveTo>
                  <a:pt x="0" y="0"/>
                </a:moveTo>
                <a:lnTo>
                  <a:pt x="4661615" y="0"/>
                </a:lnTo>
                <a:lnTo>
                  <a:pt x="4661615" y="4447654"/>
                </a:lnTo>
                <a:lnTo>
                  <a:pt x="0" y="444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771769" y="29705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30126" y="51934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55014" y="2486548"/>
            <a:ext cx="2586505" cy="25865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141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Getting the data and cleaning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9940054" y="3793998"/>
            <a:ext cx="1269206" cy="4630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10916156" y="3793998"/>
            <a:ext cx="2416189" cy="241618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Preparing the data for visualisation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H="true">
            <a:off x="11209260" y="6210187"/>
            <a:ext cx="914990" cy="11067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9400825" y="7133298"/>
            <a:ext cx="2524030" cy="252403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B6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Analysing the Trends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7981316" y="8776915"/>
            <a:ext cx="15803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24" id="24"/>
          <p:cNvGrpSpPr/>
          <p:nvPr/>
        </p:nvGrpSpPr>
        <p:grpSpPr>
          <a:xfrm rot="0">
            <a:off x="4353768" y="3859282"/>
            <a:ext cx="2427544" cy="242754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D7B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Adding Interactivity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6492943" y="3779801"/>
            <a:ext cx="962071" cy="4772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5567540" y="7188424"/>
            <a:ext cx="2413776" cy="241377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805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Creation of dashboard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096503" y="809419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  <p:sp>
        <p:nvSpPr>
          <p:cNvPr name="AutoShape 32" id="32"/>
          <p:cNvSpPr/>
          <p:nvPr/>
        </p:nvSpPr>
        <p:spPr>
          <a:xfrm>
            <a:off x="5567540" y="6286826"/>
            <a:ext cx="562586" cy="10301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CDB6B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141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30126" y="2070379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80067" y="3610360"/>
            <a:ext cx="11764373" cy="606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As per the police department’s request on approaching me (Tableau Professional) solved their problems by creating visualisations on: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*Top 10 cities with highest crime rate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*Crime Trends over time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*Case closure rates by crime domain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*Victim Gender distribution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*Police deployed status 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     *Weapons used in crime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Finally added interactivity for the higher officials to view the crime analysis dashboard </a:t>
            </a:r>
          </a:p>
          <a:p>
            <a:pPr algn="l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89181" y="5865497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 Anusha KP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181" y="1019175"/>
            <a:ext cx="5109638" cy="4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6"/>
              </a:lnSpc>
              <a:spcBef>
                <a:spcPct val="0"/>
              </a:spcBef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Imarticus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DAGX32SmiNI</dc:identifier>
  <dcterms:modified xsi:type="dcterms:W3CDTF">2011-08-01T06:04:30Z</dcterms:modified>
  <cp:revision>1</cp:revision>
  <dc:title>Copy of Blue and White Minimalist Project Presentation</dc:title>
</cp:coreProperties>
</file>