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2" r:id="rId15"/>
    <p:sldId id="268" r:id="rId16"/>
    <p:sldId id="26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FFE-9643-4876-BB17-F5E9681B9A5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BF2D-FC7A-4BEA-9B0E-848B24B7D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FFE-9643-4876-BB17-F5E9681B9A5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BF2D-FC7A-4BEA-9B0E-848B24B7D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9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FFE-9643-4876-BB17-F5E9681B9A5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BF2D-FC7A-4BEA-9B0E-848B24B7D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72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FFE-9643-4876-BB17-F5E9681B9A5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BF2D-FC7A-4BEA-9B0E-848B24B7DA5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3744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FFE-9643-4876-BB17-F5E9681B9A5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BF2D-FC7A-4BEA-9B0E-848B24B7D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93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FFE-9643-4876-BB17-F5E9681B9A5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BF2D-FC7A-4BEA-9B0E-848B24B7D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2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FFE-9643-4876-BB17-F5E9681B9A5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BF2D-FC7A-4BEA-9B0E-848B24B7D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15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FFE-9643-4876-BB17-F5E9681B9A5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BF2D-FC7A-4BEA-9B0E-848B24B7D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43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FFE-9643-4876-BB17-F5E9681B9A5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BF2D-FC7A-4BEA-9B0E-848B24B7D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6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FFE-9643-4876-BB17-F5E9681B9A5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BF2D-FC7A-4BEA-9B0E-848B24B7D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2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FFE-9643-4876-BB17-F5E9681B9A5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BF2D-FC7A-4BEA-9B0E-848B24B7D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8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FFE-9643-4876-BB17-F5E9681B9A5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BF2D-FC7A-4BEA-9B0E-848B24B7D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6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FFE-9643-4876-BB17-F5E9681B9A5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BF2D-FC7A-4BEA-9B0E-848B24B7D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FFE-9643-4876-BB17-F5E9681B9A5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BF2D-FC7A-4BEA-9B0E-848B24B7D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6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FFE-9643-4876-BB17-F5E9681B9A5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BF2D-FC7A-4BEA-9B0E-848B24B7D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0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FFE-9643-4876-BB17-F5E9681B9A5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BF2D-FC7A-4BEA-9B0E-848B24B7D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FFE-9643-4876-BB17-F5E9681B9A5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BF2D-FC7A-4BEA-9B0E-848B24B7D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1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804FFE-9643-4876-BB17-F5E9681B9A5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3BF2D-FC7A-4BEA-9B0E-848B24B7D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25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ndependent.academia.edu/AshfaqAhamedMohammed" TargetMode="External"/><Relationship Id="rId2" Type="http://schemas.openxmlformats.org/officeDocument/2006/relationships/hyperlink" Target="https://www.researchgate.net/profile/Deepak_Khazanchi/publication/221635599_A_Study_on_Defect_Density_of_Open_Source_Software/links/0c9605249a82ab8af0000000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347A-365D-441E-8214-031B906CB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352" y="2224977"/>
            <a:ext cx="10260990" cy="148207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Project Presentation</a:t>
            </a:r>
            <a:br>
              <a:rPr lang="en-US" sz="8000" dirty="0"/>
            </a:br>
            <a:r>
              <a:rPr lang="en-US" sz="8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Software Measurements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7BE05-3F59-45D6-A41E-EBFAA81CB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981128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R :																professor</a:t>
            </a:r>
          </a:p>
          <a:p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Anusha </a:t>
            </a:r>
            <a:r>
              <a:rPr lang="en-US" sz="1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Keralapura</a:t>
            </a: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thandavamurthy</a:t>
            </a: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40102962										 dr. </a:t>
            </a:r>
            <a:r>
              <a:rPr lang="en-US" sz="1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jinqiu</a:t>
            </a: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</a:t>
            </a:r>
          </a:p>
          <a:p>
            <a:r>
              <a:rPr lang="en-US" sz="1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Jaswanth</a:t>
            </a: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banavathu</a:t>
            </a: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40080737</a:t>
            </a:r>
          </a:p>
          <a:p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Arvind </a:t>
            </a:r>
            <a:r>
              <a:rPr lang="en-US" sz="1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korchibettu</a:t>
            </a: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adiga</a:t>
            </a: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40105178</a:t>
            </a:r>
          </a:p>
          <a:p>
            <a:r>
              <a:rPr lang="en-US" sz="1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Kranthi</a:t>
            </a: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kumar</a:t>
            </a: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Sankuru – 40102793</a:t>
            </a:r>
          </a:p>
          <a:p>
            <a:r>
              <a:rPr lang="en-US" sz="1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Manushree</a:t>
            </a: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mallaraju</a:t>
            </a: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- 40082236</a:t>
            </a:r>
          </a:p>
          <a:p>
            <a:endParaRPr lang="en-US" sz="1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27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DE09-2EDF-4C0D-A038-BCE50D09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BackLog</a:t>
            </a:r>
            <a:r>
              <a:rPr lang="en-US" dirty="0"/>
              <a:t> Management Index(BMI) : Metric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8579-D216-4D4C-8B24-2E15543C8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337" y="2011401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BMI = ( Number of defects closed per month/Number of defects 				  created ) * 100</a:t>
            </a:r>
          </a:p>
          <a:p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BMI = (18/32) * 100 = 56.25%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Note : we have considered average values over months, since monthly data was insignificant.</a:t>
            </a:r>
          </a:p>
          <a:p>
            <a:pPr lvl="8"/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79D75-7B87-4EEA-946C-2AF53CDB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723741"/>
            <a:ext cx="3672971" cy="21431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1E4401-8C82-42A4-BE01-BA8C0B72A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999" y="2519459"/>
            <a:ext cx="4141350" cy="288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5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B26F-E9FF-4339-965F-A6EEC4ED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Post-release defect density : </a:t>
            </a:r>
            <a:br>
              <a:rPr lang="en-US" dirty="0"/>
            </a:br>
            <a:r>
              <a:rPr lang="en-US" dirty="0"/>
              <a:t>Metric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B62EB-0C61-4689-9BAC-E9AED9106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DD = (Number of defects / Number of LOC) 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Examples(Considered latest versions)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JfreeChart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= 53/317k = 0.0001671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Apache Commons Collections = 29/132k = 0.0002196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Apache Commons Lang = 6/80.7k = 0.00007434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Apache Commons Math = 17/186k = 0.00009139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30338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4025-0E56-4DDB-95A3-282D8D8C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Correlations :</a:t>
            </a:r>
            <a:br>
              <a:rPr lang="en-US" sz="3200" dirty="0"/>
            </a:br>
            <a:r>
              <a:rPr lang="en-US" sz="3200" dirty="0"/>
              <a:t>(For Apache Commons Collections)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AA52ED-7789-4486-8F0D-A12E47BEC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Metric 1 &amp; Metric 4 : Statement vs Complexity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25A3FB12-9E66-4B95-87A7-AB99A605A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76" y="2599555"/>
            <a:ext cx="4350439" cy="38932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D09DCB-E006-4CE3-954E-4F309A834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85" y="3087330"/>
            <a:ext cx="4237087" cy="196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19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D459-C7C5-4A9D-803B-1AC0F98A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Correlations :</a:t>
            </a:r>
            <a:br>
              <a:rPr lang="en-US" sz="3200" dirty="0"/>
            </a:br>
            <a:r>
              <a:rPr lang="en-US" sz="3200" dirty="0"/>
              <a:t>(For Apache Commons Collections)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2DB7C-51A2-4B31-8BD5-884BBAF68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Metric 2 &amp; metric 4 : Branch vs Complexity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D37E14E-C348-4CDC-A423-64490E72A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30" y="2563987"/>
            <a:ext cx="4292338" cy="384129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6AB26E-31A6-4B25-965B-681816584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56" y="3142432"/>
            <a:ext cx="5757515" cy="14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42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72CE-7FFA-4323-9F13-4F8555AE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Correlations :</a:t>
            </a:r>
            <a:br>
              <a:rPr lang="en-US" sz="3200" dirty="0"/>
            </a:br>
            <a:r>
              <a:rPr lang="en-US" sz="3200" dirty="0"/>
              <a:t>(For Apache Commons Collections)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20337-D4C4-4159-A574-EEEE8C4DB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Metric 5 and Metric 6 : BMI vs Defect Density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correlation between metric 5 and 6 is the average of BMI and Defect Density on the selected version for the project.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Spearman Coefficient is </a:t>
            </a:r>
            <a:r>
              <a:rPr lang="en-US" dirty="0">
                <a:solidFill>
                  <a:srgbClr val="FF0000"/>
                </a:solidFill>
              </a:rPr>
              <a:t>0.86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which means there is a strong positive correlation between the above mentioned metrics</a:t>
            </a:r>
          </a:p>
        </p:txBody>
      </p:sp>
    </p:spTree>
    <p:extLst>
      <p:ext uri="{BB962C8B-B14F-4D97-AF65-F5344CB8AC3E}">
        <p14:creationId xmlns:p14="http://schemas.microsoft.com/office/powerpoint/2010/main" val="878511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154C-5055-4DA6-BB18-33291D75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D8A8-13DF-44FB-8B81-37142EB32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Rahmani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C. (2019). </a:t>
            </a:r>
            <a:r>
              <a:rPr lang="en-US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 Study on Defect Density of Open Source Software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 [online] Available at: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https://www.researchgate.net/profile/Deepak_Khazanchi/publication/221635599_A_Study_on_Defect_Density_of_Open_Source_Software/links/0c9605249a82ab8af0000000.pdf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Ahamed, A. (2019). </a:t>
            </a:r>
            <a:r>
              <a:rPr lang="en-US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Backlog Clearance Planning Index - A Proactive Approach to Backlog Management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 [online] Available at: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https://independent.academia.edu/AshfaqAhamedMohammed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THUNG, F., SINGH, P. and LO, D. (2019). Code Coverage and Test Suite Effectiveness: Empirical Study with Real Bugs in Large Systems. [online] Mysmu.edu. Available at: http://www.mysmu.edu/faculty/davidlo/papers/saner15-coverage.pdf</a:t>
            </a:r>
          </a:p>
        </p:txBody>
      </p:sp>
    </p:spTree>
    <p:extLst>
      <p:ext uri="{BB962C8B-B14F-4D97-AF65-F5344CB8AC3E}">
        <p14:creationId xmlns:p14="http://schemas.microsoft.com/office/powerpoint/2010/main" val="203318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7DEE-3221-47E7-85B3-95A6D34F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99C2C-568A-420E-95B0-F1F663819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Wiedmann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J., </a:t>
            </a:r>
            <a:r>
              <a:rPr lang="en-US" sz="2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Wiedmann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J., &amp; profile, V. (2011). The mess that is m2e connectors. Grumpyapache.blogspot.com. Retrieved 1 April 2019, from http://grumpyapache.blogspot.com/2011/08/mess-that-is-m2e-connectors.html</a:t>
            </a:r>
          </a:p>
          <a:p>
            <a:r>
              <a:rPr lang="en-US" sz="2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objectledge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/maven-extensions. (2019). GitHub. Retrieved 1 April 2019, from https://github.com/objectledge/maven-extensions</a:t>
            </a:r>
          </a:p>
          <a:p>
            <a:r>
              <a:rPr lang="en-US" sz="2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EclEmma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- </a:t>
            </a:r>
            <a:r>
              <a:rPr lang="en-US" sz="2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JaCoCo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Java Code Coverage Library. (2019). Eclemma.org. Retrieved 1 April 2019, from https://www.eclemma.org/jacoco</a:t>
            </a:r>
          </a:p>
          <a:p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Use of relative code churn measures to predict system defect density - IEEE Conference Publication. (2019). Ieeexplore.ieee.org. Retrieved 1 April 2019, from https://ieeexplore.ieee.org/document/1553571</a:t>
            </a:r>
          </a:p>
          <a:p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CLOC -- Count Lines of Code. (2019). Cloc.sourceforge.net. Retrieved 1 April 2019, from http://cloc.sourceforge.net/</a:t>
            </a:r>
          </a:p>
          <a:p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PIT Mutation Testing. (2019). Pitest.org. Retrieved 2 March 2019, from http://pitest.org/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37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32B43-4182-4293-ADE7-B17A67F38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958" y="2778782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4539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9D18-CDD3-4EA6-9B9B-64F5A01F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3C7D2-2DA6-4C16-B06B-B7D761735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3) Selected Projects</a:t>
            </a:r>
          </a:p>
          <a:p>
            <a:r>
              <a:rPr lang="en-US" dirty="0"/>
              <a:t>4) Metrics Calculated</a:t>
            </a:r>
          </a:p>
          <a:p>
            <a:r>
              <a:rPr lang="en-US" dirty="0"/>
              <a:t>5) Issues faced</a:t>
            </a:r>
          </a:p>
          <a:p>
            <a:r>
              <a:rPr lang="en-US" dirty="0"/>
              <a:t>6) Branch and Code coverage</a:t>
            </a:r>
          </a:p>
          <a:p>
            <a:r>
              <a:rPr lang="en-US" dirty="0"/>
              <a:t>7 &amp; 8) Test suite effectiveness</a:t>
            </a:r>
          </a:p>
          <a:p>
            <a:r>
              <a:rPr lang="en-US" dirty="0"/>
              <a:t>9) Code Complexity : McCabe</a:t>
            </a:r>
          </a:p>
          <a:p>
            <a:r>
              <a:rPr lang="en-US" dirty="0"/>
              <a:t>10) BMI</a:t>
            </a:r>
          </a:p>
          <a:p>
            <a:r>
              <a:rPr lang="en-US" dirty="0"/>
              <a:t>11) Defect Density</a:t>
            </a:r>
          </a:p>
          <a:p>
            <a:r>
              <a:rPr lang="en-US" dirty="0"/>
              <a:t>12 - 14) Correlations</a:t>
            </a:r>
          </a:p>
          <a:p>
            <a:r>
              <a:rPr lang="en-US" dirty="0"/>
              <a:t>15) Related work</a:t>
            </a:r>
          </a:p>
          <a:p>
            <a:r>
              <a:rPr lang="en-US" dirty="0"/>
              <a:t>16) 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9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DAA7-E6F8-42A5-B67E-23236E9D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8D9CB-A2CE-4979-915F-EF8902077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1) Apache Sling : 3.5million LOC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2) Apache Commons Lang : 80.7k LOC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3) Apache Commons Collections : 132k LOC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4) Apache Commons Math : 186k LOC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5) </a:t>
            </a:r>
            <a:r>
              <a:rPr lang="en-US" sz="2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JFreeChart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: 317k LOC</a:t>
            </a:r>
          </a:p>
        </p:txBody>
      </p:sp>
    </p:spTree>
    <p:extLst>
      <p:ext uri="{BB962C8B-B14F-4D97-AF65-F5344CB8AC3E}">
        <p14:creationId xmlns:p14="http://schemas.microsoft.com/office/powerpoint/2010/main" val="290174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3BC76-6BDB-49EB-B5DF-034A10E2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Calculated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7DD44-0401-418D-9D77-58602C7E8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1) Code Coverage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2) Branch Coverage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3) Test-suite Effectiveness (Mutation Testing)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4) McCabe Complexity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5) Backlog Management Index (BMI)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6) Post-release defect density</a:t>
            </a:r>
          </a:p>
        </p:txBody>
      </p:sp>
    </p:spTree>
    <p:extLst>
      <p:ext uri="{BB962C8B-B14F-4D97-AF65-F5344CB8AC3E}">
        <p14:creationId xmlns:p14="http://schemas.microsoft.com/office/powerpoint/2010/main" val="331624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1611-E44F-4948-A3EE-CC980293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Faced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0C8E-6909-4BFB-9D97-9A0BE2E78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43870"/>
            <a:ext cx="8946541" cy="4781516"/>
          </a:xfrm>
        </p:spPr>
        <p:txBody>
          <a:bodyPr/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1) Collection of working versions of the projects. 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2) Maven issues due to incompatibility with eclipse.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3) Few projects took long time to build successfully. For </a:t>
            </a:r>
            <a:r>
              <a:rPr lang="en-US" sz="2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eg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: Apache Commons Math took approx. 24 hours to build.</a:t>
            </a:r>
          </a:p>
          <a:p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Once these were setup :</a:t>
            </a:r>
          </a:p>
          <a:p>
            <a:pPr lvl="2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Added dependency in POM.XML</a:t>
            </a:r>
          </a:p>
          <a:p>
            <a:pPr lvl="2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Run goal or build Maven</a:t>
            </a:r>
          </a:p>
          <a:p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87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DEDAC-3208-4C70-B4A7-01005BFC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JaCoCo</a:t>
            </a:r>
            <a:r>
              <a:rPr lang="en-US" dirty="0"/>
              <a:t> : For statement and branch coverage (Metrics 1 &amp;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1D575-1831-4501-8CD7-51225B1DC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JaCoCo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is a free code coverage library for Java, which has been created by the </a:t>
            </a:r>
            <a:r>
              <a:rPr lang="en-US" sz="2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EclEmma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team based on the lessons learned from using and integration existing libraries for many years.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It can be used to cover statement and branch coverages, code complexity (McCabe) and WMC for methods and classes respectively.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Provides results in both HTML and CSV formats.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Eg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: For Apache Commons Collections :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Statement Coverage : 86 %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Branch Coverage : 82 %</a:t>
            </a:r>
          </a:p>
        </p:txBody>
      </p:sp>
    </p:spTree>
    <p:extLst>
      <p:ext uri="{BB962C8B-B14F-4D97-AF65-F5344CB8AC3E}">
        <p14:creationId xmlns:p14="http://schemas.microsoft.com/office/powerpoint/2010/main" val="105976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36E7-D5D6-4D5A-9D64-6B15B4B1C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 Effectiveness : Mutation Testing (Metric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20E12-FD66-4644-8556-D09ABD0DA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We used PI Test to perform mutation testing on selected projects  </a:t>
            </a:r>
          </a:p>
          <a:p>
            <a:pPr marL="0" indent="0">
              <a:buNone/>
            </a:pP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Steps : 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Adding dependency in pom.xml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Executing goal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B17228-431E-42A6-BF45-3F7725420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167" y="1253279"/>
            <a:ext cx="5648056" cy="43514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C52291-327E-4953-801A-E8403AB0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Example : Apache Commons Collections</a:t>
            </a:r>
            <a:br>
              <a:rPr lang="en-US" sz="2400" dirty="0"/>
            </a:br>
            <a:r>
              <a:rPr lang="en-US" sz="2400" dirty="0"/>
              <a:t>															Package level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92A9958-B499-49AE-ABE8-841F9227D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4" y="958431"/>
            <a:ext cx="5648056" cy="30446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A023EC-EAA1-4646-9654-A096E3C3A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92" y="4323061"/>
            <a:ext cx="1666875" cy="371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F3EBF2-E303-4AF6-8C3B-0327CB856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4062" y="4003086"/>
            <a:ext cx="2300681" cy="282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1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7657-6D22-42FC-AEED-0EE08223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Complexity : McCabe (Metric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600C4-8066-4A43-A0FD-8071FBB1D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It measures the number of linearly independent paths for a program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Calculate as 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	CC = E – N + 2P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	E – number of edges in the graph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	N – Number of nodes in the graph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	P – Number of connected components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Example : For Apache Commons Collections : Average complexity = 15.25</a:t>
            </a:r>
          </a:p>
        </p:txBody>
      </p:sp>
    </p:spTree>
    <p:extLst>
      <p:ext uri="{BB962C8B-B14F-4D97-AF65-F5344CB8AC3E}">
        <p14:creationId xmlns:p14="http://schemas.microsoft.com/office/powerpoint/2010/main" val="3213801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666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Project Presentation Software Measurements</vt:lpstr>
      <vt:lpstr>Contents</vt:lpstr>
      <vt:lpstr>Selected Projects</vt:lpstr>
      <vt:lpstr>Metrics Calculated</vt:lpstr>
      <vt:lpstr>Issues Faced </vt:lpstr>
      <vt:lpstr>JaCoCo : For statement and branch coverage (Metrics 1 &amp; 2)</vt:lpstr>
      <vt:lpstr>Test Suite Effectiveness : Mutation Testing (Metric 3)</vt:lpstr>
      <vt:lpstr>Example : Apache Commons Collections                Package level</vt:lpstr>
      <vt:lpstr>Code Complexity : McCabe (Metric 4)</vt:lpstr>
      <vt:lpstr>BackLog Management Index(BMI) : Metric 5</vt:lpstr>
      <vt:lpstr>Post-release defect density :  Metric 6</vt:lpstr>
      <vt:lpstr>Correlations : (For Apache Commons Collections)</vt:lpstr>
      <vt:lpstr>Correlations : (For Apache Commons Collections)</vt:lpstr>
      <vt:lpstr>Correlations : (For Apache Commons Collections)</vt:lpstr>
      <vt:lpstr>Related work</vt:lpstr>
      <vt:lpstr>References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Software Measurements</dc:title>
  <dc:creator>Aravind reddy</dc:creator>
  <cp:lastModifiedBy>Anusha KT</cp:lastModifiedBy>
  <cp:revision>27</cp:revision>
  <dcterms:created xsi:type="dcterms:W3CDTF">2019-06-13T00:18:38Z</dcterms:created>
  <dcterms:modified xsi:type="dcterms:W3CDTF">2019-06-18T21:19:13Z</dcterms:modified>
</cp:coreProperties>
</file>