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7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7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7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27440" cy="563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27440" cy="5630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27440" cy="56304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575360" y="922680"/>
            <a:ext cx="6263280" cy="79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IN" sz="3600">
                <a:solidFill>
                  <a:srgbClr val="ff0066"/>
                </a:solidFill>
                <a:latin typeface="Times New Roman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ff0066"/>
                </a:solidFill>
                <a:latin typeface="Arial"/>
                <a:ea typeface="DejaVu Sans"/>
              </a:rPr>
              <a:t>Implementing systemcalls and hooks in OPTEE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IN" sz="3600">
                <a:solidFill>
                  <a:srgbClr val="ff0066"/>
                </a:solidFill>
                <a:latin typeface="Times New Roman"/>
                <a:ea typeface="DejaVu Sans"/>
              </a:rPr>
              <a:t>	</a:t>
            </a:r>
            <a:r>
              <a:rPr lang="en-IN" sz="3600">
                <a:solidFill>
                  <a:srgbClr val="ff0066"/>
                </a:solidFill>
                <a:latin typeface="Times New Roman"/>
                <a:ea typeface="DejaVu Sans"/>
              </a:rPr>
              <a:t>	</a:t>
            </a:r>
            <a:r>
              <a:rPr lang="en-IN" sz="3600">
                <a:solidFill>
                  <a:srgbClr val="ff0066"/>
                </a:solidFill>
                <a:latin typeface="Times New Roman"/>
                <a:ea typeface="DejaVu Sans"/>
              </a:rPr>
              <a:t>	</a:t>
            </a:r>
            <a:r>
              <a:rPr lang="en-IN" sz="3600">
                <a:solidFill>
                  <a:srgbClr val="ff0066"/>
                </a:solidFill>
                <a:latin typeface="Times New Roman"/>
                <a:ea typeface="DejaVu Sans"/>
              </a:rPr>
              <a:t>	</a:t>
            </a:r>
            <a:r>
              <a:rPr lang="en-IN" sz="3600">
                <a:solidFill>
                  <a:srgbClr val="ff0066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003300"/>
                </a:solidFill>
                <a:latin typeface="Times New Roman"/>
                <a:ea typeface="DejaVu Sans"/>
              </a:rPr>
              <a:t>Presented By 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	</a:t>
            </a:r>
            <a:r>
              <a:rPr b="1" lang="en-IN" sz="2600">
                <a:solidFill>
                  <a:srgbClr val="9900ff"/>
                </a:solidFill>
                <a:latin typeface="Times New Roman"/>
                <a:ea typeface="DejaVu Sans"/>
              </a:rPr>
              <a:t>Anusha L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2520000" y="5906520"/>
            <a:ext cx="4010760" cy="427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fld id="{D59AA3DF-EB39-463C-9FFE-1863C46CEC3C}" type="slidenum">
              <a:rPr lang="en-IN"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20000" y="1075320"/>
            <a:ext cx="6263280" cy="57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>
                <a:solidFill>
                  <a:srgbClr val="ff0066"/>
                </a:solidFill>
                <a:latin typeface="Times New Roman"/>
                <a:ea typeface="DejaVu Sans"/>
              </a:rPr>
              <a:t>   </a:t>
            </a:r>
            <a:r>
              <a:rPr b="1" lang="en-IN" sz="3600">
                <a:solidFill>
                  <a:srgbClr val="ff0066"/>
                </a:solidFill>
                <a:latin typeface="Times New Roman"/>
                <a:ea typeface="DejaVu Sans"/>
              </a:rPr>
              <a:t>Contribution for October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1) Understanding systemcalls and hooks.</a:t>
            </a:r>
            <a:endParaRPr/>
          </a:p>
          <a:p>
            <a:pPr>
              <a:lnSpc>
                <a:spcPct val="15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2)Implementing hooks  </a:t>
            </a:r>
            <a:endParaRPr/>
          </a:p>
          <a:p>
            <a:pPr>
              <a:lnSpc>
                <a:spcPct val="15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3) Implementing systemcalls in OPTEE.(in progress).</a:t>
            </a:r>
            <a:endParaRPr/>
          </a:p>
          <a:p>
            <a:pPr>
              <a:lnSpc>
                <a:spcPct val="15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4)Builded qualcomm source code  and flashed it on a device.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2395440" y="5618520"/>
            <a:ext cx="4010760" cy="427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fld id="{B1B61D89-4274-430D-82F6-72C5ADA0610F}" type="slidenum">
              <a:rPr lang="en-IN"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504000"/>
            <a:ext cx="8229240" cy="9144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50000"/>
              </a:lnSpc>
            </a:pPr>
            <a:r>
              <a:rPr lang="en-IN" sz="3600">
                <a:solidFill>
                  <a:srgbClr val="ff0066"/>
                </a:solidFill>
                <a:latin typeface="Arial"/>
                <a:ea typeface="DejaVu Sans"/>
              </a:rPr>
              <a:t>Implementing hooks</a:t>
            </a:r>
            <a:r>
              <a:rPr lang="en-IN" sz="36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57200" y="1604520"/>
            <a:ext cx="8229240" cy="3579480"/>
          </a:xfrm>
          <a:prstGeom prst="rect">
            <a:avLst/>
          </a:prstGeom>
        </p:spPr>
        <p:txBody>
          <a:bodyPr lIns="0" rIns="0" tIns="0" bIns="0" anchor="ctr"/>
          <a:p>
            <a:pPr algn="just"/>
            <a:r>
              <a:rPr lang="en-IN" sz="3200">
                <a:latin typeface="Arial"/>
              </a:rPr>
              <a:t>The code which intercept function calls, events or messages is called a hook</a:t>
            </a:r>
            <a:endParaRPr/>
          </a:p>
          <a:p>
            <a:pPr algn="just"/>
            <a:endParaRPr/>
          </a:p>
          <a:p>
            <a:pPr algn="just"/>
            <a:r>
              <a:rPr lang="en-IN" sz="3200">
                <a:solidFill>
                  <a:srgbClr val="ff0066"/>
                </a:solidFill>
                <a:latin typeface="Arial"/>
              </a:rPr>
              <a:t>API:</a:t>
            </a:r>
            <a:endParaRPr/>
          </a:p>
          <a:p>
            <a:pPr algn="just"/>
            <a:r>
              <a:rPr lang="en-IN" sz="3200">
                <a:latin typeface="Arial"/>
              </a:rPr>
              <a:t>dlsym() 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792000"/>
            <a:ext cx="8229240" cy="6264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50000"/>
              </a:lnSpc>
            </a:pPr>
            <a:r>
              <a:rPr lang="en-IN" sz="3200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lang="en-IN" sz="3200">
                <a:solidFill>
                  <a:srgbClr val="ff0000"/>
                </a:solidFill>
                <a:latin typeface="Arial"/>
                <a:ea typeface="DejaVu Sans"/>
              </a:rPr>
              <a:t>Implementing systemcalls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144000" y="2160000"/>
            <a:ext cx="8712000" cy="2835720"/>
          </a:xfrm>
          <a:prstGeom prst="rect">
            <a:avLst/>
          </a:prstGeom>
        </p:spPr>
        <p:txBody>
          <a:bodyPr lIns="90000" rIns="90000" tIns="45000" bIns="45000"/>
          <a:p>
            <a:pPr algn="just">
              <a:buSzPct val="45000"/>
              <a:buFont typeface="StarSymbol"/>
              <a:buChar char=""/>
            </a:pPr>
            <a:r>
              <a:rPr lang="en-IN" sz="2400">
                <a:latin typeface="Arial"/>
              </a:rPr>
              <a:t>Declare a C function prototype inside the kernel for each new syscall</a:t>
            </a:r>
            <a:endParaRPr/>
          </a:p>
          <a:p>
            <a:pPr algn="just">
              <a:buSzPct val="45000"/>
              <a:buFont typeface="StarSymbol"/>
              <a:buChar char=""/>
            </a:pPr>
            <a:r>
              <a:rPr lang="en-IN" sz="2400">
                <a:latin typeface="Arial"/>
              </a:rPr>
              <a:t>Write a C function implementation for each new syscall</a:t>
            </a:r>
            <a:endParaRPr/>
          </a:p>
          <a:p>
            <a:pPr algn="just">
              <a:buSzPct val="45000"/>
              <a:buFont typeface="StarSymbol"/>
              <a:buChar char=""/>
            </a:pPr>
            <a:r>
              <a:rPr lang="en-IN" sz="2400">
                <a:latin typeface="Arial"/>
              </a:rPr>
              <a:t>Define a new system call number for each new syscall</a:t>
            </a:r>
            <a:endParaRPr/>
          </a:p>
          <a:p>
            <a:pPr algn="just">
              <a:buSzPct val="45000"/>
              <a:buFont typeface="StarSymbol"/>
              <a:buChar char=""/>
            </a:pPr>
            <a:r>
              <a:rPr lang="en-IN" sz="2400">
                <a:latin typeface="Arial"/>
              </a:rPr>
              <a:t>Update the total number of syscalls value that stored by the kernel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900000"/>
            <a:ext cx="8227440" cy="11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>
                <a:solidFill>
                  <a:srgbClr val="ff0066"/>
                </a:solidFill>
                <a:latin typeface="Times new roman"/>
              </a:rPr>
              <a:t>Current</a:t>
            </a:r>
            <a:r>
              <a:rPr b="1" lang="en-IN" sz="3200">
                <a:solidFill>
                  <a:srgbClr val="ff0066"/>
                </a:solidFill>
                <a:latin typeface="Arial"/>
              </a:rPr>
              <a:t> task status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648000" y="1872000"/>
            <a:ext cx="8227440" cy="397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50000"/>
              </a:lnSpc>
            </a:pPr>
            <a:r>
              <a:rPr lang="en-IN" sz="2400">
                <a:latin typeface="Arial"/>
              </a:rPr>
              <a:t>Current task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	</a:t>
            </a:r>
            <a:r>
              <a:rPr lang="en-IN" sz="2400">
                <a:latin typeface="Arial"/>
              </a:rPr>
              <a:t>: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Implementing systemcalls and hooks 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in OPTEE</a:t>
            </a:r>
            <a:endParaRPr/>
          </a:p>
          <a:p>
            <a:pPr>
              <a:lnSpc>
                <a:spcPct val="15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Approach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: Starting from CA side </a:t>
            </a:r>
            <a:endParaRPr/>
          </a:p>
          <a:p>
            <a:pPr>
              <a:lnSpc>
                <a:spcPct val="15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Status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: 20% completed</a:t>
            </a:r>
            <a:endParaRPr/>
          </a:p>
          <a:p>
            <a:pPr>
              <a:lnSpc>
                <a:spcPct val="15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Estimation date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:15.11.2018</a:t>
            </a: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2556000" y="5688000"/>
            <a:ext cx="4010760" cy="427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fld id="{90BDFA1A-22C2-4A15-8EB0-516732FBA0B2}" type="slidenum">
              <a:rPr lang="en-IN"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-2286000"/>
            <a:ext cx="8227440" cy="626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ff0066"/>
                </a:solidFill>
                <a:latin typeface="Arial"/>
              </a:rPr>
              <a:t>Thank you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2565720" y="5760000"/>
            <a:ext cx="4010760" cy="35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fld id="{74D1DDE0-8940-45FD-81D5-B7A80A48F761}" type="slidenum">
              <a:rPr lang="en-IN"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