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492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492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492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492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492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492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2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24920" cy="5605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24920" cy="5605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24920" cy="56052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24920" cy="560520"/>
          </a:xfrm>
          <a:prstGeom prst="rect">
            <a:avLst/>
          </a:prstGeom>
          <a:ln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24920" cy="560520"/>
          </a:xfrm>
          <a:prstGeom prst="rect">
            <a:avLst/>
          </a:prstGeom>
          <a:ln>
            <a:noFill/>
          </a:ln>
        </p:spPr>
      </p:pic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24920" cy="560520"/>
          </a:xfrm>
          <a:prstGeom prst="rect">
            <a:avLst/>
          </a:prstGeom>
          <a:ln>
            <a:noFill/>
          </a:ln>
        </p:spPr>
      </p:pic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492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728000" y="1008000"/>
            <a:ext cx="6260760" cy="79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IN" sz="3600">
                <a:solidFill>
                  <a:srgbClr val="ff0066"/>
                </a:solidFill>
                <a:latin typeface="Times New Roman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IN" sz="3600">
                <a:solidFill>
                  <a:srgbClr val="ff0066"/>
                </a:solidFill>
                <a:latin typeface="Times New Roman"/>
                <a:ea typeface="DejaVu Sans"/>
              </a:rPr>
              <a:t>	</a:t>
            </a:r>
            <a:r>
              <a:rPr lang="en-IN" sz="3600">
                <a:solidFill>
                  <a:srgbClr val="ff0066"/>
                </a:solidFill>
                <a:latin typeface="Times New Roman"/>
                <a:ea typeface="DejaVu Sans"/>
              </a:rPr>
              <a:t>	</a:t>
            </a:r>
            <a:r>
              <a:rPr lang="en-IN" sz="3600">
                <a:solidFill>
                  <a:srgbClr val="ff0066"/>
                </a:solidFill>
                <a:latin typeface="Times New Roman"/>
                <a:ea typeface="DejaVu Sans"/>
              </a:rPr>
              <a:t>	</a:t>
            </a:r>
            <a:r>
              <a:rPr lang="en-IN" sz="3600">
                <a:solidFill>
                  <a:srgbClr val="ff0066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003300"/>
                </a:solidFill>
                <a:latin typeface="Times New Roman"/>
                <a:ea typeface="DejaVu Sans"/>
              </a:rPr>
              <a:t> 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endParaRPr/>
          </a:p>
        </p:txBody>
      </p:sp>
      <p:sp>
        <p:nvSpPr>
          <p:cNvPr id="223" name="CustomShape 2"/>
          <p:cNvSpPr/>
          <p:nvPr/>
        </p:nvSpPr>
        <p:spPr>
          <a:xfrm>
            <a:off x="2520000" y="5906520"/>
            <a:ext cx="4008240" cy="4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fld id="{57BA9227-8614-4BA0-9254-32A54CF740DF}" type="slidenum">
              <a:rPr lang="en-IN">
                <a:latin typeface="Arial"/>
              </a:rPr>
              <a:t>&lt;number&gt;</a:t>
            </a:fld>
            <a:endParaRPr/>
          </a:p>
        </p:txBody>
      </p:sp>
      <p:sp>
        <p:nvSpPr>
          <p:cNvPr id="224" name="TextShape 3"/>
          <p:cNvSpPr txBox="1"/>
          <p:nvPr/>
        </p:nvSpPr>
        <p:spPr>
          <a:xfrm>
            <a:off x="457200" y="1008000"/>
            <a:ext cx="822924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IN" sz="2400">
                <a:solidFill>
                  <a:srgbClr val="000000"/>
                </a:solidFill>
                <a:latin typeface="Arial"/>
                <a:ea typeface="Calibri"/>
              </a:rPr>
              <a:t>Uniform platform for Trusted application</a:t>
            </a:r>
            <a:r>
              <a:rPr b="1" lang="en-IN" sz="2400">
                <a:solidFill>
                  <a:srgbClr val="000000"/>
                </a:solidFill>
                <a:latin typeface="Arial"/>
                <a:ea typeface="Calibri"/>
              </a:rPr>
              <a:t> </a:t>
            </a:r>
            <a:endParaRPr/>
          </a:p>
        </p:txBody>
      </p:sp>
      <p:sp>
        <p:nvSpPr>
          <p:cNvPr id="225" name="TextShape 4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2600">
                <a:solidFill>
                  <a:srgbClr val="003300"/>
                </a:solidFill>
                <a:latin typeface="Times New Roman"/>
                <a:ea typeface="DejaVu Sans"/>
              </a:rPr>
              <a:t>Presented By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273240"/>
            <a:ext cx="8228160" cy="114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Issues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273240"/>
            <a:ext cx="8228160" cy="114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Results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273240"/>
            <a:ext cx="8228160" cy="114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Conclusion</a:t>
            </a:r>
            <a:endParaRPr/>
          </a:p>
        </p:txBody>
      </p:sp>
      <p:sp>
        <p:nvSpPr>
          <p:cNvPr id="251" name="CustomShape 2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57200" y="-2286000"/>
            <a:ext cx="8224920" cy="626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ff0066"/>
                </a:solidFill>
                <a:latin typeface="Arial"/>
              </a:rPr>
              <a:t>Thank you</a:t>
            </a:r>
            <a:endParaRPr/>
          </a:p>
        </p:txBody>
      </p:sp>
      <p:sp>
        <p:nvSpPr>
          <p:cNvPr id="253" name="CustomShape 2"/>
          <p:cNvSpPr/>
          <p:nvPr/>
        </p:nvSpPr>
        <p:spPr>
          <a:xfrm>
            <a:off x="2565720" y="5760000"/>
            <a:ext cx="400824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fld id="{EC332036-3D53-4E6D-9270-0CB3FB28DF3B}" type="slidenum">
              <a:rPr lang="en-IN"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7200" y="273240"/>
            <a:ext cx="8228160" cy="114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latin typeface="Arial"/>
              </a:rPr>
              <a:t>What is TrustZone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457200" y="1800000"/>
            <a:ext cx="8228160" cy="25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just">
              <a:lnSpc>
                <a:spcPct val="100000"/>
              </a:lnSpc>
            </a:pPr>
            <a:r>
              <a:rPr lang="en-IN" sz="2800">
                <a:latin typeface="Arial"/>
              </a:rPr>
              <a:t>TrustZone is a feature of the processor architecture, and it allows us to “hardware-separate” a rich operating system, from a much smaller, tiny, secure operating system.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57200" y="273240"/>
            <a:ext cx="8228160" cy="114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 sz="2800">
                <a:solidFill>
                  <a:srgbClr val="00000a"/>
                </a:solidFill>
                <a:latin typeface="Times new roman"/>
                <a:ea typeface="Liberation Serif;Times New Roman"/>
              </a:rPr>
              <a:t>Goals and Objectives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457200" y="1604520"/>
            <a:ext cx="8228160" cy="34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just">
              <a:lnSpc>
                <a:spcPct val="100000"/>
              </a:lnSpc>
            </a:pPr>
            <a:r>
              <a:rPr lang="en-IN" sz="2800">
                <a:latin typeface="Arial"/>
                <a:ea typeface="Liberation Serif;Times New Roman"/>
              </a:rPr>
              <a:t>To develop a VEE library for ARM trustzone using OPTEE which will support any platform like TrustZone Execution Environment(TEE), Qualcomm Execution Environment (QEE),X Execution Environment (X – Any) (XEE).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576000"/>
            <a:ext cx="8224920" cy="842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Requirements</a:t>
            </a:r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OPTEE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Raspberry pi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Qemu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273600"/>
            <a:ext cx="82249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Block Diagram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</p:sp>
      <p:pic>
        <p:nvPicPr>
          <p:cNvPr id="234" name="" descr=""/>
          <p:cNvPicPr/>
          <p:nvPr/>
        </p:nvPicPr>
        <p:blipFill>
          <a:blip r:embed="rId1"/>
          <a:srcRect l="-461935" t="-2040584" r="724206" b="1298740"/>
          <a:stretch>
            <a:fillRect/>
          </a:stretch>
        </p:blipFill>
        <p:spPr>
          <a:xfrm>
            <a:off x="1706400" y="1890360"/>
            <a:ext cx="5798880" cy="312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" descr=""/>
          <p:cNvPicPr/>
          <p:nvPr/>
        </p:nvPicPr>
        <p:blipFill>
          <a:blip r:embed="rId1"/>
          <a:srcRect l="778060" t="-1417017" r="298679" b="-1040847"/>
          <a:stretch>
            <a:fillRect/>
          </a:stretch>
        </p:blipFill>
        <p:spPr>
          <a:xfrm>
            <a:off x="1757880" y="1900080"/>
            <a:ext cx="5662080" cy="3313440"/>
          </a:xfrm>
          <a:prstGeom prst="rect">
            <a:avLst/>
          </a:prstGeom>
          <a:ln>
            <a:noFill/>
          </a:ln>
        </p:spPr>
      </p:pic>
      <p:sp>
        <p:nvSpPr>
          <p:cNvPr id="236" name="CustomShape 1"/>
          <p:cNvSpPr/>
          <p:nvPr/>
        </p:nvSpPr>
        <p:spPr>
          <a:xfrm>
            <a:off x="457200" y="273240"/>
            <a:ext cx="8228520" cy="1144080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57200" y="273240"/>
            <a:ext cx="8228160" cy="114372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CustomShape 2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CustomShape 3"/>
          <p:cNvSpPr/>
          <p:nvPr/>
        </p:nvSpPr>
        <p:spPr>
          <a:xfrm>
            <a:off x="360000" y="943200"/>
            <a:ext cx="82249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Platform Identification</a:t>
            </a:r>
            <a:endParaRPr/>
          </a:p>
        </p:txBody>
      </p:sp>
      <p:sp>
        <p:nvSpPr>
          <p:cNvPr id="241" name="CustomShape 4"/>
          <p:cNvSpPr/>
          <p:nvPr/>
        </p:nvSpPr>
        <p:spPr>
          <a:xfrm>
            <a:off x="483120" y="2359080"/>
            <a:ext cx="8228520" cy="260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solidFill>
                  <a:srgbClr val="000000"/>
                </a:solidFill>
                <a:latin typeface="Arial"/>
              </a:rPr>
              <a:t>Need of platform identification.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solidFill>
                  <a:srgbClr val="000000"/>
                </a:solidFill>
                <a:latin typeface="Arial"/>
              </a:rPr>
              <a:t>Get OS information from TA.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solidFill>
                  <a:srgbClr val="000000"/>
                </a:solidFill>
                <a:latin typeface="Arial"/>
              </a:rPr>
              <a:t>Get internal API’s used by global api.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solidFill>
                  <a:srgbClr val="000000"/>
                </a:solidFill>
                <a:latin typeface="Arial"/>
              </a:rPr>
              <a:t>Write code for platform identifying by using internal API’s.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solidFill>
                  <a:srgbClr val="000000"/>
                </a:solidFill>
                <a:latin typeface="Arial"/>
              </a:rPr>
              <a:t>Link platform information code to  secure os library.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solidFill>
                  <a:srgbClr val="000000"/>
                </a:solidFill>
                <a:latin typeface="Arial"/>
              </a:rPr>
              <a:t>Call macros from application TA and observe OS information.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solidFill>
                  <a:srgbClr val="000000"/>
                </a:solidFill>
                <a:latin typeface="Arial"/>
              </a:rPr>
              <a:t>Call platform function in standard handler.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57200" y="273240"/>
            <a:ext cx="8228160" cy="114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3200">
                <a:latin typeface="Arial"/>
              </a:rPr>
              <a:t>Framework Configuration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720000"/>
            <a:ext cx="8228160" cy="86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Triggaring Framework</a:t>
            </a:r>
            <a:endParaRPr/>
          </a:p>
        </p:txBody>
      </p:sp>
      <p:sp>
        <p:nvSpPr>
          <p:cNvPr id="245" name="CustomShape 2"/>
          <p:cNvSpPr/>
          <p:nvPr/>
        </p:nvSpPr>
        <p:spPr>
          <a:xfrm>
            <a:off x="216000" y="1648080"/>
            <a:ext cx="8782920" cy="492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IN" sz="2800">
                <a:solidFill>
                  <a:srgbClr val="000000"/>
                </a:solidFill>
                <a:latin typeface="Times New Roman"/>
                <a:ea typeface="DejaVu Sans"/>
              </a:rPr>
              <a:t>Understood the code flow from Normal world to secure world.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solidFill>
                  <a:srgbClr val="000000"/>
                </a:solidFill>
                <a:latin typeface="Times New Roman"/>
                <a:ea typeface="DejaVu Sans"/>
              </a:rPr>
              <a:t>Vector table: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imes New Roman"/>
                <a:ea typeface="DejaVu Sans"/>
              </a:rPr>
              <a:t>optee_os/core/arch/arm/kernel/thread_a64.S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solidFill>
                  <a:srgbClr val="000000"/>
                </a:solidFill>
                <a:latin typeface="Times New Roman"/>
                <a:ea typeface="DejaVu Sans"/>
              </a:rPr>
              <a:t>Handler: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imes New Roman"/>
                <a:ea typeface="DejaVu Sans"/>
              </a:rPr>
              <a:t>optee_os/core/arch/arm/kernel/thread.c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