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1" r:id="rId5"/>
    <p:sldId id="260" r:id="rId6"/>
    <p:sldId id="261" r:id="rId7"/>
    <p:sldId id="269" r:id="rId8"/>
    <p:sldId id="270" r:id="rId9"/>
    <p:sldId id="262" r:id="rId10"/>
    <p:sldId id="268" r:id="rId11"/>
    <p:sldId id="263" r:id="rId12"/>
    <p:sldId id="264" r:id="rId13"/>
    <p:sldId id="265" r:id="rId14"/>
    <p:sldId id="266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47" autoAdjust="0"/>
  </p:normalViewPr>
  <p:slideViewPr>
    <p:cSldViewPr>
      <p:cViewPr varScale="1">
        <p:scale>
          <a:sx n="63" d="100"/>
          <a:sy n="63" d="100"/>
        </p:scale>
        <p:origin x="-13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9627-0C78-45E3-B313-91F58F7E652D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D7F1-7978-4B3C-9364-ED69453CD0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9627-0C78-45E3-B313-91F58F7E652D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D7F1-7978-4B3C-9364-ED69453CD0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9627-0C78-45E3-B313-91F58F7E652D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D7F1-7978-4B3C-9364-ED69453CD0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9627-0C78-45E3-B313-91F58F7E652D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D7F1-7978-4B3C-9364-ED69453CD0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9627-0C78-45E3-B313-91F58F7E652D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D7F1-7978-4B3C-9364-ED69453CD0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9627-0C78-45E3-B313-91F58F7E652D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D7F1-7978-4B3C-9364-ED69453CD06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9627-0C78-45E3-B313-91F58F7E652D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D7F1-7978-4B3C-9364-ED69453CD0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9627-0C78-45E3-B313-91F58F7E652D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D7F1-7978-4B3C-9364-ED69453CD0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9627-0C78-45E3-B313-91F58F7E652D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D7F1-7978-4B3C-9364-ED69453CD0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9627-0C78-45E3-B313-91F58F7E652D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ACD7F1-7978-4B3C-9364-ED69453CD0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9627-0C78-45E3-B313-91F58F7E652D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D7F1-7978-4B3C-9364-ED69453CD0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6019627-0C78-45E3-B313-91F58F7E652D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DACD7F1-7978-4B3C-9364-ED69453CD06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2564904"/>
            <a:ext cx="5648623" cy="1204306"/>
          </a:xfrm>
        </p:spPr>
        <p:txBody>
          <a:bodyPr/>
          <a:lstStyle/>
          <a:p>
            <a:pPr algn="ctr"/>
            <a:r>
              <a:rPr lang="en-US" sz="6000" b="1" dirty="0" smtClean="0">
                <a:latin typeface="Century" pitchFamily="18" charset="0"/>
              </a:rPr>
              <a:t>PYTHON PACKAGES</a:t>
            </a:r>
            <a:endParaRPr lang="en-IN" sz="6000" b="1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entury" pitchFamily="18" charset="0"/>
              </a:rPr>
              <a:t>Matplotlib</a:t>
            </a:r>
            <a:r>
              <a:rPr lang="en-US" b="1" dirty="0" smtClean="0">
                <a:latin typeface="Century" pitchFamily="18" charset="0"/>
              </a:rPr>
              <a:t> - Continuation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208692"/>
          </a:xfrm>
        </p:spPr>
        <p:txBody>
          <a:bodyPr>
            <a:noAutofit/>
          </a:bodyPr>
          <a:lstStyle/>
          <a:p>
            <a:r>
              <a:rPr lang="en-US" sz="2400" u="sng" dirty="0">
                <a:latin typeface="Century" pitchFamily="18" charset="0"/>
              </a:rPr>
              <a:t>Plot Types:</a:t>
            </a:r>
          </a:p>
          <a:p>
            <a:pPr lvl="3">
              <a:buFont typeface="Arial" pitchFamily="34" charset="0"/>
              <a:buChar char="•"/>
            </a:pPr>
            <a:r>
              <a:rPr lang="en-US" sz="2400" dirty="0">
                <a:latin typeface="Century" pitchFamily="18" charset="0"/>
              </a:rPr>
              <a:t>Single line and Multiline plot</a:t>
            </a:r>
          </a:p>
          <a:p>
            <a:pPr lvl="3">
              <a:buFont typeface="Arial" pitchFamily="34" charset="0"/>
              <a:buChar char="•"/>
            </a:pPr>
            <a:r>
              <a:rPr lang="en-US" sz="2400" dirty="0">
                <a:latin typeface="Century" pitchFamily="18" charset="0"/>
              </a:rPr>
              <a:t>Scatter Plot</a:t>
            </a:r>
          </a:p>
          <a:p>
            <a:pPr lvl="3">
              <a:buFont typeface="Arial" pitchFamily="34" charset="0"/>
              <a:buChar char="•"/>
            </a:pPr>
            <a:r>
              <a:rPr lang="en-US" sz="2400" dirty="0">
                <a:latin typeface="Century" pitchFamily="18" charset="0"/>
              </a:rPr>
              <a:t>Histogram</a:t>
            </a:r>
          </a:p>
          <a:p>
            <a:pPr lvl="3">
              <a:buFont typeface="Arial" pitchFamily="34" charset="0"/>
              <a:buChar char="•"/>
            </a:pPr>
            <a:r>
              <a:rPr lang="en-US" sz="2400" dirty="0">
                <a:latin typeface="Century" pitchFamily="18" charset="0"/>
              </a:rPr>
              <a:t>Bar Chart</a:t>
            </a:r>
          </a:p>
          <a:p>
            <a:pPr lvl="3">
              <a:buFont typeface="Arial" pitchFamily="34" charset="0"/>
              <a:buChar char="•"/>
            </a:pPr>
            <a:r>
              <a:rPr lang="en-US" sz="2400" dirty="0">
                <a:latin typeface="Century" pitchFamily="18" charset="0"/>
              </a:rPr>
              <a:t>Pie Chart</a:t>
            </a:r>
          </a:p>
          <a:p>
            <a:r>
              <a:rPr lang="en-US" sz="2400" u="sng" dirty="0">
                <a:latin typeface="Century" pitchFamily="18" charset="0"/>
              </a:rPr>
              <a:t>Styling: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Century" pitchFamily="18" charset="0"/>
              </a:rPr>
              <a:t>Color</a:t>
            </a:r>
            <a:r>
              <a:rPr lang="en-US" sz="2400" b="0" dirty="0">
                <a:latin typeface="Century" pitchFamily="18" charset="0"/>
              </a:rPr>
              <a:t>: </a:t>
            </a:r>
            <a:r>
              <a:rPr lang="en-US" sz="2400" b="0" dirty="0" smtClean="0">
                <a:latin typeface="Century" pitchFamily="18" charset="0"/>
              </a:rPr>
              <a:t> b-blue, k-black, y-yellow, w-white, c-cyan, m-magenta, g-green, r-red</a:t>
            </a:r>
            <a:endParaRPr lang="en-US" sz="2400" b="0" dirty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Century" pitchFamily="18" charset="0"/>
              </a:rPr>
              <a:t>Line Style </a:t>
            </a:r>
            <a:r>
              <a:rPr lang="en-US" sz="2400" b="0" dirty="0">
                <a:latin typeface="Century" pitchFamily="18" charset="0"/>
              </a:rPr>
              <a:t>: Solid </a:t>
            </a:r>
            <a:r>
              <a:rPr lang="en-US" sz="2400" b="0" dirty="0" smtClean="0">
                <a:latin typeface="Century" pitchFamily="18" charset="0"/>
              </a:rPr>
              <a:t>-, </a:t>
            </a:r>
            <a:r>
              <a:rPr lang="en-US" sz="2400" b="0" dirty="0" err="1" smtClean="0">
                <a:latin typeface="Century" pitchFamily="18" charset="0"/>
              </a:rPr>
              <a:t>Dashe</a:t>
            </a:r>
            <a:r>
              <a:rPr lang="en-US" sz="2400" b="0" dirty="0" smtClean="0">
                <a:latin typeface="Century" pitchFamily="18" charset="0"/>
              </a:rPr>
              <a:t>--, Dashed </a:t>
            </a:r>
            <a:r>
              <a:rPr lang="en-US" sz="2400" b="0" dirty="0">
                <a:latin typeface="Century" pitchFamily="18" charset="0"/>
              </a:rPr>
              <a:t>Dot-</a:t>
            </a:r>
            <a:r>
              <a:rPr lang="en-US" sz="2400" b="0" dirty="0" smtClean="0">
                <a:latin typeface="Century" pitchFamily="18" charset="0"/>
              </a:rPr>
              <a:t>., Colon</a:t>
            </a:r>
            <a:r>
              <a:rPr lang="en-US" sz="2400" b="0" dirty="0">
                <a:latin typeface="Century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Century" pitchFamily="18" charset="0"/>
              </a:rPr>
              <a:t>Control Marker: </a:t>
            </a:r>
            <a:r>
              <a:rPr lang="en-US" sz="2400" dirty="0" smtClean="0">
                <a:latin typeface="Century" pitchFamily="18" charset="0"/>
              </a:rPr>
              <a:t> </a:t>
            </a:r>
            <a:r>
              <a:rPr lang="en-US" sz="2400" b="0" dirty="0" smtClean="0">
                <a:latin typeface="Century" pitchFamily="18" charset="0"/>
              </a:rPr>
              <a:t>Star </a:t>
            </a:r>
            <a:r>
              <a:rPr lang="en-US" sz="2400" b="0" dirty="0">
                <a:latin typeface="Century" pitchFamily="18" charset="0"/>
              </a:rPr>
              <a:t>- *, Circle-o</a:t>
            </a:r>
            <a:r>
              <a:rPr lang="en-US" sz="2400" b="0" dirty="0" smtClean="0">
                <a:latin typeface="Century" pitchFamily="18" charset="0"/>
              </a:rPr>
              <a:t>, Diamond-D, Triangle-^, Square </a:t>
            </a:r>
            <a:r>
              <a:rPr lang="en-US" sz="2400" b="0" dirty="0">
                <a:latin typeface="Century" pitchFamily="18" charset="0"/>
              </a:rPr>
              <a:t>-s</a:t>
            </a:r>
          </a:p>
          <a:p>
            <a:endParaRPr lang="en-IN" sz="2400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9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" pitchFamily="18" charset="0"/>
              </a:rPr>
              <a:t>folium</a:t>
            </a:r>
            <a:endParaRPr lang="en-IN" b="1" dirty="0"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dirty="0" smtClean="0">
                <a:latin typeface="Century" pitchFamily="18" charset="0"/>
              </a:rPr>
              <a:t>Folium provides static world map.</a:t>
            </a:r>
          </a:p>
          <a:p>
            <a:endParaRPr lang="en-US" sz="2400" dirty="0" smtClean="0">
              <a:latin typeface="Century" pitchFamily="18" charset="0"/>
            </a:endParaRPr>
          </a:p>
          <a:p>
            <a:r>
              <a:rPr lang="en-US" sz="2400" u="sng" dirty="0">
                <a:latin typeface="Century" pitchFamily="18" charset="0"/>
              </a:rPr>
              <a:t>Command for installing:</a:t>
            </a:r>
          </a:p>
          <a:p>
            <a:r>
              <a:rPr lang="en-US" sz="2400" b="0" dirty="0">
                <a:latin typeface="Century" pitchFamily="18" charset="0"/>
              </a:rPr>
              <a:t>Open </a:t>
            </a:r>
            <a:r>
              <a:rPr lang="en-US" sz="2400" dirty="0" err="1">
                <a:latin typeface="Century" pitchFamily="18" charset="0"/>
              </a:rPr>
              <a:t>Cmd</a:t>
            </a:r>
            <a:r>
              <a:rPr lang="en-US" sz="2400" b="0" dirty="0">
                <a:latin typeface="Century" pitchFamily="18" charset="0"/>
              </a:rPr>
              <a:t> Prompt</a:t>
            </a:r>
          </a:p>
          <a:p>
            <a:r>
              <a:rPr lang="en-US" sz="2400" b="0" dirty="0">
                <a:latin typeface="Century" pitchFamily="18" charset="0"/>
              </a:rPr>
              <a:t>Type ‘</a:t>
            </a:r>
            <a:r>
              <a:rPr lang="en-US" sz="2400" dirty="0">
                <a:latin typeface="Century" pitchFamily="18" charset="0"/>
              </a:rPr>
              <a:t>pip </a:t>
            </a:r>
            <a:r>
              <a:rPr lang="en-US" sz="2400" dirty="0" smtClean="0">
                <a:latin typeface="Century" pitchFamily="18" charset="0"/>
              </a:rPr>
              <a:t>install folium’ </a:t>
            </a:r>
            <a:r>
              <a:rPr lang="en-US" sz="2400" b="0" dirty="0" smtClean="0">
                <a:latin typeface="Century" pitchFamily="18" charset="0"/>
              </a:rPr>
              <a:t>and Enter</a:t>
            </a:r>
          </a:p>
          <a:p>
            <a:endParaRPr lang="en-US" sz="2400" b="0" dirty="0">
              <a:latin typeface="Century" pitchFamily="18" charset="0"/>
            </a:endParaRPr>
          </a:p>
          <a:p>
            <a:r>
              <a:rPr lang="en-US" sz="2400" u="sng" dirty="0">
                <a:latin typeface="Century" pitchFamily="18" charset="0"/>
              </a:rPr>
              <a:t>Syntax for importing package:</a:t>
            </a:r>
          </a:p>
          <a:p>
            <a:r>
              <a:rPr lang="en-US" sz="2400" b="0" dirty="0">
                <a:latin typeface="Century" pitchFamily="18" charset="0"/>
              </a:rPr>
              <a:t> import </a:t>
            </a:r>
            <a:r>
              <a:rPr lang="en-US" sz="2400" b="0" dirty="0" smtClean="0">
                <a:latin typeface="Century" pitchFamily="18" charset="0"/>
              </a:rPr>
              <a:t>folium</a:t>
            </a:r>
            <a:endParaRPr lang="en-US" sz="2400" b="0" dirty="0">
              <a:latin typeface="Century" pitchFamily="18" charset="0"/>
            </a:endParaRP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52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" pitchFamily="18" charset="0"/>
              </a:rPr>
              <a:t>Beautiful soup</a:t>
            </a:r>
            <a:endParaRPr lang="en-IN" b="1" dirty="0"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56873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0" dirty="0" smtClean="0">
                <a:latin typeface="Century" pitchFamily="18" charset="0"/>
              </a:rPr>
              <a:t>Used for </a:t>
            </a:r>
            <a:r>
              <a:rPr lang="en-US" sz="2000" b="0" dirty="0" err="1" smtClean="0">
                <a:latin typeface="Century" pitchFamily="18" charset="0"/>
              </a:rPr>
              <a:t>Webscraping</a:t>
            </a:r>
            <a:endParaRPr lang="en-US" sz="2000" b="0" dirty="0" smtClean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0" dirty="0" smtClean="0">
                <a:latin typeface="Century" pitchFamily="18" charset="0"/>
              </a:rPr>
              <a:t>To extract large amount of data from websites from where the data are extracted and saved to a local file in your computer and a database.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>
                <a:latin typeface="Century" pitchFamily="18" charset="0"/>
              </a:rPr>
              <a:t>Pulls out data from HTML or XML File type.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>
                <a:latin typeface="Century" pitchFamily="18" charset="0"/>
              </a:rPr>
              <a:t>Request library is used  to send and receive information over HTTP.</a:t>
            </a:r>
          </a:p>
          <a:p>
            <a:r>
              <a:rPr lang="en-US" sz="2000" u="sng" dirty="0" smtClean="0">
                <a:latin typeface="Century" pitchFamily="18" charset="0"/>
              </a:rPr>
              <a:t>Command </a:t>
            </a:r>
            <a:r>
              <a:rPr lang="en-US" sz="2000" u="sng" dirty="0">
                <a:latin typeface="Century" pitchFamily="18" charset="0"/>
              </a:rPr>
              <a:t>for installing:</a:t>
            </a:r>
          </a:p>
          <a:p>
            <a:r>
              <a:rPr lang="en-US" sz="2000" b="0" dirty="0">
                <a:latin typeface="Century" pitchFamily="18" charset="0"/>
              </a:rPr>
              <a:t>Open </a:t>
            </a:r>
            <a:r>
              <a:rPr lang="en-US" sz="2000" dirty="0" err="1">
                <a:latin typeface="Century" pitchFamily="18" charset="0"/>
              </a:rPr>
              <a:t>Cmd</a:t>
            </a:r>
            <a:r>
              <a:rPr lang="en-US" sz="2000" b="0" dirty="0">
                <a:latin typeface="Century" pitchFamily="18" charset="0"/>
              </a:rPr>
              <a:t> Prompt</a:t>
            </a:r>
          </a:p>
          <a:p>
            <a:r>
              <a:rPr lang="en-US" sz="2000" b="0" dirty="0">
                <a:latin typeface="Century" pitchFamily="18" charset="0"/>
              </a:rPr>
              <a:t>Type ‘</a:t>
            </a:r>
            <a:r>
              <a:rPr lang="en-US" sz="2000" dirty="0">
                <a:latin typeface="Century" pitchFamily="18" charset="0"/>
              </a:rPr>
              <a:t>pip install </a:t>
            </a:r>
            <a:r>
              <a:rPr lang="en-US" sz="2000" dirty="0" smtClean="0">
                <a:latin typeface="Century" pitchFamily="18" charset="0"/>
              </a:rPr>
              <a:t>beautifulsoup4’ </a:t>
            </a:r>
            <a:r>
              <a:rPr lang="en-US" sz="2000" b="0" dirty="0">
                <a:latin typeface="Century" pitchFamily="18" charset="0"/>
              </a:rPr>
              <a:t>and </a:t>
            </a:r>
            <a:r>
              <a:rPr lang="en-US" sz="2000" b="0" dirty="0" smtClean="0">
                <a:latin typeface="Century" pitchFamily="18" charset="0"/>
              </a:rPr>
              <a:t>Enter</a:t>
            </a:r>
          </a:p>
          <a:p>
            <a:r>
              <a:rPr lang="en-US" sz="2000" b="0" dirty="0">
                <a:latin typeface="Century" pitchFamily="18" charset="0"/>
              </a:rPr>
              <a:t>Type ‘</a:t>
            </a:r>
            <a:r>
              <a:rPr lang="en-US" sz="2000" dirty="0">
                <a:latin typeface="Century" pitchFamily="18" charset="0"/>
              </a:rPr>
              <a:t>pip install </a:t>
            </a:r>
            <a:r>
              <a:rPr lang="en-US" sz="2000" dirty="0" smtClean="0">
                <a:latin typeface="Century" pitchFamily="18" charset="0"/>
              </a:rPr>
              <a:t>request’  </a:t>
            </a:r>
            <a:r>
              <a:rPr lang="en-US" sz="2000" b="0" dirty="0" smtClean="0">
                <a:latin typeface="Century" pitchFamily="18" charset="0"/>
              </a:rPr>
              <a:t>and </a:t>
            </a:r>
            <a:r>
              <a:rPr lang="en-US" sz="2000" b="0" dirty="0">
                <a:latin typeface="Century" pitchFamily="18" charset="0"/>
              </a:rPr>
              <a:t>Enter</a:t>
            </a:r>
          </a:p>
          <a:p>
            <a:r>
              <a:rPr lang="en-US" sz="2000" u="sng" dirty="0" smtClean="0">
                <a:latin typeface="Century" pitchFamily="18" charset="0"/>
              </a:rPr>
              <a:t>Syntax </a:t>
            </a:r>
            <a:r>
              <a:rPr lang="en-US" sz="2000" u="sng" dirty="0">
                <a:latin typeface="Century" pitchFamily="18" charset="0"/>
              </a:rPr>
              <a:t>for importing package:</a:t>
            </a:r>
          </a:p>
          <a:p>
            <a:r>
              <a:rPr lang="en-US" sz="2000" b="0" dirty="0">
                <a:latin typeface="Century" pitchFamily="18" charset="0"/>
              </a:rPr>
              <a:t> import </a:t>
            </a:r>
            <a:r>
              <a:rPr lang="en-US" sz="2000" b="0" dirty="0" smtClean="0">
                <a:latin typeface="Century" pitchFamily="18" charset="0"/>
              </a:rPr>
              <a:t>request</a:t>
            </a:r>
          </a:p>
          <a:p>
            <a:r>
              <a:rPr lang="en-US" sz="2000" b="0" dirty="0">
                <a:latin typeface="Century" pitchFamily="18" charset="0"/>
              </a:rPr>
              <a:t> </a:t>
            </a:r>
            <a:r>
              <a:rPr lang="en-US" sz="2000" b="0" dirty="0" smtClean="0">
                <a:latin typeface="Century" pitchFamily="18" charset="0"/>
              </a:rPr>
              <a:t>from bs4 import </a:t>
            </a:r>
            <a:r>
              <a:rPr lang="en-US" sz="2000" b="0" dirty="0" err="1" smtClean="0">
                <a:latin typeface="Century" pitchFamily="18" charset="0"/>
              </a:rPr>
              <a:t>BeautifulSoup</a:t>
            </a:r>
            <a:endParaRPr lang="en-US" sz="2000" b="0" dirty="0">
              <a:latin typeface="Century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8642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entury" pitchFamily="18" charset="0"/>
              </a:rPr>
              <a:t>bokeh</a:t>
            </a:r>
            <a:endParaRPr lang="en-IN" b="1" dirty="0"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35270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Century" pitchFamily="18" charset="0"/>
              </a:rPr>
              <a:t>Bokeh is a python interactive visualization library that targets web browser for presentation.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Century" pitchFamily="18" charset="0"/>
              </a:rPr>
              <a:t>It is widely used as it allows building complex, statistical plots quickly using simple commands.</a:t>
            </a:r>
          </a:p>
          <a:p>
            <a:r>
              <a:rPr lang="en-US" sz="2400" u="sng" dirty="0" smtClean="0">
                <a:latin typeface="Century" pitchFamily="18" charset="0"/>
              </a:rPr>
              <a:t>Command </a:t>
            </a:r>
            <a:r>
              <a:rPr lang="en-US" sz="2400" u="sng" dirty="0">
                <a:latin typeface="Century" pitchFamily="18" charset="0"/>
              </a:rPr>
              <a:t>for installing:</a:t>
            </a:r>
          </a:p>
          <a:p>
            <a:r>
              <a:rPr lang="en-US" sz="2400" b="0" dirty="0">
                <a:latin typeface="Century" pitchFamily="18" charset="0"/>
              </a:rPr>
              <a:t>Open </a:t>
            </a:r>
            <a:r>
              <a:rPr lang="en-US" sz="2400" dirty="0" err="1">
                <a:latin typeface="Century" pitchFamily="18" charset="0"/>
              </a:rPr>
              <a:t>Cmd</a:t>
            </a:r>
            <a:r>
              <a:rPr lang="en-US" sz="2400" b="0" dirty="0">
                <a:latin typeface="Century" pitchFamily="18" charset="0"/>
              </a:rPr>
              <a:t> Prompt</a:t>
            </a:r>
          </a:p>
          <a:p>
            <a:r>
              <a:rPr lang="en-US" sz="2400" b="0" dirty="0">
                <a:latin typeface="Century" pitchFamily="18" charset="0"/>
              </a:rPr>
              <a:t>Type ‘</a:t>
            </a:r>
            <a:r>
              <a:rPr lang="en-US" sz="2400" dirty="0">
                <a:latin typeface="Century" pitchFamily="18" charset="0"/>
              </a:rPr>
              <a:t>pip install </a:t>
            </a:r>
            <a:r>
              <a:rPr lang="en-US" sz="2400" dirty="0" err="1" smtClean="0">
                <a:latin typeface="Century" pitchFamily="18" charset="0"/>
              </a:rPr>
              <a:t>bokeh</a:t>
            </a:r>
            <a:r>
              <a:rPr lang="en-US" sz="2400" dirty="0" smtClean="0">
                <a:latin typeface="Century" pitchFamily="18" charset="0"/>
              </a:rPr>
              <a:t>’ </a:t>
            </a:r>
            <a:r>
              <a:rPr lang="en-US" sz="2400" b="0" dirty="0">
                <a:latin typeface="Century" pitchFamily="18" charset="0"/>
              </a:rPr>
              <a:t>and Enter</a:t>
            </a:r>
          </a:p>
          <a:p>
            <a:r>
              <a:rPr lang="en-US" sz="2400" u="sng" dirty="0" smtClean="0">
                <a:latin typeface="Century" pitchFamily="18" charset="0"/>
              </a:rPr>
              <a:t>Syntax </a:t>
            </a:r>
            <a:r>
              <a:rPr lang="en-US" sz="2400" u="sng" dirty="0">
                <a:latin typeface="Century" pitchFamily="18" charset="0"/>
              </a:rPr>
              <a:t>for importing package:</a:t>
            </a:r>
          </a:p>
          <a:p>
            <a:r>
              <a:rPr lang="en-US" sz="2400" b="0" dirty="0" smtClean="0">
                <a:latin typeface="Century" pitchFamily="18" charset="0"/>
              </a:rPr>
              <a:t>from </a:t>
            </a:r>
            <a:r>
              <a:rPr lang="en-US" sz="2400" b="0" dirty="0" err="1" smtClean="0">
                <a:latin typeface="Century" pitchFamily="18" charset="0"/>
              </a:rPr>
              <a:t>boke.plotting</a:t>
            </a:r>
            <a:r>
              <a:rPr lang="en-US" sz="2400" b="0" dirty="0" smtClean="0">
                <a:latin typeface="Century" pitchFamily="18" charset="0"/>
              </a:rPr>
              <a:t> import </a:t>
            </a:r>
            <a:r>
              <a:rPr lang="en-US" sz="2400" b="0" dirty="0" err="1" smtClean="0">
                <a:latin typeface="Century" pitchFamily="18" charset="0"/>
              </a:rPr>
              <a:t>output_file</a:t>
            </a:r>
            <a:r>
              <a:rPr lang="en-US" sz="2400" b="0" dirty="0" smtClean="0">
                <a:latin typeface="Century" pitchFamily="18" charset="0"/>
              </a:rPr>
              <a:t>, show, figure</a:t>
            </a:r>
            <a:endParaRPr lang="en-US" sz="2400" b="0" dirty="0">
              <a:latin typeface="Century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91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entury" pitchFamily="18" charset="0"/>
              </a:rPr>
              <a:t>opencv</a:t>
            </a:r>
            <a:endParaRPr lang="en-IN" b="1" dirty="0"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424716"/>
          </a:xfrm>
        </p:spPr>
        <p:txBody>
          <a:bodyPr>
            <a:noAutofit/>
          </a:bodyPr>
          <a:lstStyle/>
          <a:p>
            <a:r>
              <a:rPr lang="en-US" sz="2400" b="0" dirty="0" smtClean="0">
                <a:latin typeface="Century" pitchFamily="18" charset="0"/>
              </a:rPr>
              <a:t>	</a:t>
            </a:r>
            <a:r>
              <a:rPr lang="en-US" sz="2400" b="0" dirty="0" err="1" smtClean="0">
                <a:latin typeface="Century" pitchFamily="18" charset="0"/>
              </a:rPr>
              <a:t>OpenCv</a:t>
            </a:r>
            <a:r>
              <a:rPr lang="en-US" sz="2400" b="0" dirty="0" smtClean="0">
                <a:latin typeface="Century" pitchFamily="18" charset="0"/>
              </a:rPr>
              <a:t> is a Open Computer Vision that enables programmer to read image, detect face in a image, capture video, detect motions in a video and so on.</a:t>
            </a:r>
          </a:p>
          <a:p>
            <a:endParaRPr lang="en-US" sz="2400" b="0" dirty="0" smtClean="0">
              <a:latin typeface="Century" pitchFamily="18" charset="0"/>
            </a:endParaRPr>
          </a:p>
          <a:p>
            <a:r>
              <a:rPr lang="en-US" sz="2400" u="sng" dirty="0">
                <a:latin typeface="Century" pitchFamily="18" charset="0"/>
              </a:rPr>
              <a:t>Command for installing:</a:t>
            </a:r>
          </a:p>
          <a:p>
            <a:r>
              <a:rPr lang="en-US" sz="2400" b="0" dirty="0">
                <a:latin typeface="Century" pitchFamily="18" charset="0"/>
              </a:rPr>
              <a:t>Open </a:t>
            </a:r>
            <a:r>
              <a:rPr lang="en-US" sz="2400" dirty="0" err="1">
                <a:latin typeface="Century" pitchFamily="18" charset="0"/>
              </a:rPr>
              <a:t>Cmd</a:t>
            </a:r>
            <a:r>
              <a:rPr lang="en-US" sz="2400" b="0" dirty="0">
                <a:latin typeface="Century" pitchFamily="18" charset="0"/>
              </a:rPr>
              <a:t> Prompt</a:t>
            </a:r>
          </a:p>
          <a:p>
            <a:r>
              <a:rPr lang="en-US" sz="2400" b="0" dirty="0">
                <a:latin typeface="Century" pitchFamily="18" charset="0"/>
              </a:rPr>
              <a:t>Type ‘</a:t>
            </a:r>
            <a:r>
              <a:rPr lang="en-US" sz="2400" dirty="0">
                <a:latin typeface="Century" pitchFamily="18" charset="0"/>
              </a:rPr>
              <a:t>pip install </a:t>
            </a:r>
            <a:r>
              <a:rPr lang="en-US" sz="2400" dirty="0" err="1" smtClean="0">
                <a:latin typeface="Century" pitchFamily="18" charset="0"/>
              </a:rPr>
              <a:t>opencv</a:t>
            </a:r>
            <a:r>
              <a:rPr lang="en-US" sz="2400" dirty="0" smtClean="0">
                <a:latin typeface="Century" pitchFamily="18" charset="0"/>
              </a:rPr>
              <a:t>-python’ </a:t>
            </a:r>
            <a:r>
              <a:rPr lang="en-US" sz="2400" b="0" dirty="0">
                <a:latin typeface="Century" pitchFamily="18" charset="0"/>
              </a:rPr>
              <a:t>and </a:t>
            </a:r>
            <a:r>
              <a:rPr lang="en-US" sz="2400" b="0" dirty="0" smtClean="0">
                <a:latin typeface="Century" pitchFamily="18" charset="0"/>
              </a:rPr>
              <a:t>Enter</a:t>
            </a:r>
          </a:p>
          <a:p>
            <a:endParaRPr lang="en-US" sz="2400" b="0" dirty="0">
              <a:latin typeface="Century" pitchFamily="18" charset="0"/>
            </a:endParaRPr>
          </a:p>
          <a:p>
            <a:r>
              <a:rPr lang="en-US" sz="2400" u="sng" dirty="0">
                <a:latin typeface="Century" pitchFamily="18" charset="0"/>
              </a:rPr>
              <a:t>Syntax for importing package:</a:t>
            </a:r>
          </a:p>
          <a:p>
            <a:r>
              <a:rPr lang="en-US" sz="2400" b="0" dirty="0">
                <a:latin typeface="Century" pitchFamily="18" charset="0"/>
              </a:rPr>
              <a:t> </a:t>
            </a:r>
            <a:r>
              <a:rPr lang="en-US" sz="2400" b="0" dirty="0" smtClean="0">
                <a:latin typeface="Century" pitchFamily="18" charset="0"/>
              </a:rPr>
              <a:t>import cv2</a:t>
            </a:r>
            <a:endParaRPr lang="en-US" sz="2400" b="0" dirty="0">
              <a:latin typeface="Century" pitchFamily="18" charset="0"/>
            </a:endParaRPr>
          </a:p>
          <a:p>
            <a:endParaRPr lang="en-US" sz="2400" dirty="0" smtClean="0">
              <a:latin typeface="Century" pitchFamily="18" charset="0"/>
            </a:endParaRPr>
          </a:p>
          <a:p>
            <a:endParaRPr lang="en-IN" sz="2400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6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000" dirty="0" smtClean="0">
                <a:latin typeface="Century" pitchFamily="18" charset="0"/>
              </a:rPr>
              <a:t>THANK YOU</a:t>
            </a:r>
            <a:endParaRPr lang="en-IN" sz="6000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6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Century" pitchFamily="18" charset="0"/>
              </a:rPr>
              <a:t>Important built –in Packages</a:t>
            </a:r>
            <a:endParaRPr lang="en-IN" b="1" dirty="0"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208692"/>
          </a:xfrm>
        </p:spPr>
        <p:txBody>
          <a:bodyPr>
            <a:normAutofit/>
          </a:bodyPr>
          <a:lstStyle/>
          <a:p>
            <a:pPr lvl="5">
              <a:buFont typeface="Arial" pitchFamily="34" charset="0"/>
              <a:buChar char="•"/>
            </a:pPr>
            <a:r>
              <a:rPr lang="en-US" sz="2400" dirty="0" err="1" smtClean="0">
                <a:latin typeface="Century" pitchFamily="18" charset="0"/>
              </a:rPr>
              <a:t>Numpy</a:t>
            </a:r>
            <a:endParaRPr lang="en-US" sz="2400" dirty="0" smtClean="0">
              <a:latin typeface="Century" pitchFamily="18" charset="0"/>
            </a:endParaRPr>
          </a:p>
          <a:p>
            <a:pPr lvl="5">
              <a:buFont typeface="Arial" pitchFamily="34" charset="0"/>
              <a:buChar char="•"/>
            </a:pPr>
            <a:r>
              <a:rPr lang="en-US" sz="2400" dirty="0" smtClean="0">
                <a:latin typeface="Century" pitchFamily="18" charset="0"/>
              </a:rPr>
              <a:t>Pandas</a:t>
            </a:r>
          </a:p>
          <a:p>
            <a:pPr lvl="5">
              <a:buFont typeface="Arial" pitchFamily="34" charset="0"/>
              <a:buChar char="•"/>
            </a:pPr>
            <a:r>
              <a:rPr lang="en-US" sz="2400" dirty="0" err="1" smtClean="0">
                <a:latin typeface="Century" pitchFamily="18" charset="0"/>
              </a:rPr>
              <a:t>Matplotlib</a:t>
            </a:r>
            <a:endParaRPr lang="en-US" sz="2400" dirty="0" smtClean="0">
              <a:latin typeface="Century" pitchFamily="18" charset="0"/>
            </a:endParaRPr>
          </a:p>
          <a:p>
            <a:pPr lvl="5">
              <a:buFont typeface="Arial" pitchFamily="34" charset="0"/>
              <a:buChar char="•"/>
            </a:pPr>
            <a:r>
              <a:rPr lang="en-US" sz="2400" dirty="0" err="1" smtClean="0">
                <a:latin typeface="Century" pitchFamily="18" charset="0"/>
              </a:rPr>
              <a:t>Follium</a:t>
            </a:r>
            <a:endParaRPr lang="en-US" sz="2400" dirty="0" smtClean="0">
              <a:latin typeface="Century" pitchFamily="18" charset="0"/>
            </a:endParaRPr>
          </a:p>
          <a:p>
            <a:pPr lvl="5">
              <a:buFont typeface="Arial" pitchFamily="34" charset="0"/>
              <a:buChar char="•"/>
            </a:pPr>
            <a:r>
              <a:rPr lang="en-US" sz="2400" dirty="0" smtClean="0">
                <a:latin typeface="Century" pitchFamily="18" charset="0"/>
              </a:rPr>
              <a:t>Beautiful Soup – bs4</a:t>
            </a:r>
          </a:p>
          <a:p>
            <a:pPr lvl="5">
              <a:buFont typeface="Arial" pitchFamily="34" charset="0"/>
              <a:buChar char="•"/>
            </a:pPr>
            <a:r>
              <a:rPr lang="en-US" sz="2400" dirty="0" smtClean="0">
                <a:latin typeface="Century" pitchFamily="18" charset="0"/>
              </a:rPr>
              <a:t>Requests</a:t>
            </a:r>
          </a:p>
          <a:p>
            <a:pPr lvl="5">
              <a:buFont typeface="Arial" pitchFamily="34" charset="0"/>
              <a:buChar char="•"/>
            </a:pPr>
            <a:r>
              <a:rPr lang="en-US" sz="2400" dirty="0" smtClean="0">
                <a:latin typeface="Century" pitchFamily="18" charset="0"/>
              </a:rPr>
              <a:t>Bokeh</a:t>
            </a:r>
          </a:p>
          <a:p>
            <a:pPr lvl="5">
              <a:buFont typeface="Arial" pitchFamily="34" charset="0"/>
              <a:buChar char="•"/>
            </a:pPr>
            <a:r>
              <a:rPr lang="en-US" sz="2400" dirty="0" err="1" smtClean="0">
                <a:latin typeface="Century" pitchFamily="18" charset="0"/>
              </a:rPr>
              <a:t>OpenCV</a:t>
            </a:r>
            <a:r>
              <a:rPr lang="en-US" sz="2400" dirty="0" smtClean="0">
                <a:latin typeface="Century" pitchFamily="18" charset="0"/>
              </a:rPr>
              <a:t> – </a:t>
            </a:r>
            <a:r>
              <a:rPr lang="en-US" sz="2400" dirty="0" smtClean="0">
                <a:latin typeface="Century" pitchFamily="18" charset="0"/>
              </a:rPr>
              <a:t>cv2</a:t>
            </a:r>
          </a:p>
          <a:p>
            <a:pPr lvl="5">
              <a:buFont typeface="Arial" pitchFamily="34" charset="0"/>
              <a:buChar char="•"/>
            </a:pPr>
            <a:r>
              <a:rPr lang="en-US" sz="2400" dirty="0" err="1" smtClean="0">
                <a:latin typeface="Century" pitchFamily="18" charset="0"/>
              </a:rPr>
              <a:t>Scipy</a:t>
            </a:r>
            <a:endParaRPr lang="en-US" sz="2400" dirty="0" smtClean="0">
              <a:latin typeface="Century" pitchFamily="18" charset="0"/>
            </a:endParaRPr>
          </a:p>
          <a:p>
            <a:pPr lvl="5">
              <a:buFont typeface="Arial" pitchFamily="34" charset="0"/>
              <a:buChar char="•"/>
            </a:pPr>
            <a:r>
              <a:rPr lang="en-US" sz="2400" dirty="0" err="1" smtClean="0">
                <a:latin typeface="Century" pitchFamily="18" charset="0"/>
              </a:rPr>
              <a:t>Seaborn</a:t>
            </a:r>
            <a:endParaRPr lang="en-US" sz="2400" dirty="0" smtClean="0">
              <a:latin typeface="Century" pitchFamily="18" charset="0"/>
            </a:endParaRPr>
          </a:p>
          <a:p>
            <a:pPr lvl="5">
              <a:buFont typeface="Arial" pitchFamily="34" charset="0"/>
              <a:buChar char="•"/>
            </a:pPr>
            <a:r>
              <a:rPr lang="en-US" sz="2400" dirty="0" err="1" smtClean="0">
                <a:latin typeface="Century" pitchFamily="18" charset="0"/>
              </a:rPr>
              <a:t>Sckitlearn</a:t>
            </a:r>
            <a:endParaRPr lang="en-US" sz="2400" dirty="0" smtClean="0">
              <a:latin typeface="Century" pitchFamily="18" charset="0"/>
            </a:endParaRPr>
          </a:p>
          <a:p>
            <a:pPr lvl="5">
              <a:buFont typeface="Arial" pitchFamily="34" charset="0"/>
              <a:buChar char="•"/>
            </a:pPr>
            <a:r>
              <a:rPr lang="en-US" sz="2400" dirty="0" err="1" smtClean="0">
                <a:latin typeface="Century" pitchFamily="18" charset="0"/>
              </a:rPr>
              <a:t>TensorFlow</a:t>
            </a:r>
            <a:endParaRPr lang="en-IN" sz="2400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7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>
                <a:latin typeface="Century" pitchFamily="18" charset="0"/>
              </a:rPr>
              <a:t>Functions provided by different packages in  Python 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556792"/>
            <a:ext cx="7520940" cy="4935448"/>
          </a:xfrm>
        </p:spPr>
        <p:txBody>
          <a:bodyPr>
            <a:normAutofit fontScale="92500" lnSpcReduction="10000"/>
          </a:bodyPr>
          <a:lstStyle/>
          <a:p>
            <a:pPr lvl="4">
              <a:buFont typeface="Arial" pitchFamily="34" charset="0"/>
              <a:buChar char="•"/>
            </a:pPr>
            <a:r>
              <a:rPr lang="en-US" sz="2100" dirty="0">
                <a:latin typeface="Century" pitchFamily="18" charset="0"/>
              </a:rPr>
              <a:t>Multi Dimensional array creation - </a:t>
            </a:r>
            <a:r>
              <a:rPr lang="en-US" sz="2100" dirty="0" err="1" smtClean="0">
                <a:latin typeface="Century" pitchFamily="18" charset="0"/>
              </a:rPr>
              <a:t>Numpy</a:t>
            </a:r>
            <a:endParaRPr lang="en-US" sz="2100" dirty="0">
              <a:latin typeface="Century" pitchFamily="18" charset="0"/>
            </a:endParaRPr>
          </a:p>
          <a:p>
            <a:pPr lvl="4">
              <a:buFont typeface="Arial" pitchFamily="34" charset="0"/>
              <a:buChar char="•"/>
            </a:pPr>
            <a:r>
              <a:rPr lang="en-US" sz="2100" dirty="0">
                <a:latin typeface="Century" pitchFamily="18" charset="0"/>
              </a:rPr>
              <a:t>Data </a:t>
            </a:r>
            <a:r>
              <a:rPr lang="en-US" sz="2100" dirty="0" smtClean="0">
                <a:latin typeface="Century" pitchFamily="18" charset="0"/>
              </a:rPr>
              <a:t>Analysis </a:t>
            </a:r>
            <a:r>
              <a:rPr lang="en-US" sz="2100" dirty="0">
                <a:latin typeface="Century" pitchFamily="18" charset="0"/>
              </a:rPr>
              <a:t>– </a:t>
            </a:r>
            <a:r>
              <a:rPr lang="en-US" sz="2100" dirty="0" err="1" smtClean="0">
                <a:latin typeface="Century" pitchFamily="18" charset="0"/>
              </a:rPr>
              <a:t>Numpy</a:t>
            </a:r>
            <a:r>
              <a:rPr lang="en-US" sz="2100" dirty="0" smtClean="0">
                <a:latin typeface="Century" pitchFamily="18" charset="0"/>
              </a:rPr>
              <a:t> </a:t>
            </a:r>
            <a:r>
              <a:rPr lang="en-US" sz="2100" dirty="0">
                <a:latin typeface="Century" pitchFamily="18" charset="0"/>
              </a:rPr>
              <a:t>and </a:t>
            </a:r>
            <a:r>
              <a:rPr lang="en-US" sz="2100" dirty="0" smtClean="0">
                <a:latin typeface="Century" pitchFamily="18" charset="0"/>
              </a:rPr>
              <a:t>Pandas</a:t>
            </a:r>
            <a:endParaRPr lang="en-US" sz="2100" dirty="0">
              <a:latin typeface="Century" pitchFamily="18" charset="0"/>
            </a:endParaRPr>
          </a:p>
          <a:p>
            <a:pPr lvl="4">
              <a:buFont typeface="Arial" pitchFamily="34" charset="0"/>
              <a:buChar char="•"/>
            </a:pPr>
            <a:r>
              <a:rPr lang="en-US" sz="2100" dirty="0" smtClean="0">
                <a:latin typeface="Century" pitchFamily="18" charset="0"/>
              </a:rPr>
              <a:t>Data </a:t>
            </a:r>
            <a:r>
              <a:rPr lang="en-US" sz="2100" dirty="0">
                <a:latin typeface="Century" pitchFamily="18" charset="0"/>
              </a:rPr>
              <a:t>Manipulation – </a:t>
            </a:r>
            <a:r>
              <a:rPr lang="en-US" sz="2100" dirty="0" err="1" smtClean="0">
                <a:latin typeface="Century" pitchFamily="18" charset="0"/>
              </a:rPr>
              <a:t>Numpy</a:t>
            </a:r>
            <a:r>
              <a:rPr lang="en-US" sz="2100" dirty="0" smtClean="0">
                <a:latin typeface="Century" pitchFamily="18" charset="0"/>
              </a:rPr>
              <a:t> </a:t>
            </a:r>
            <a:r>
              <a:rPr lang="en-US" sz="2100" dirty="0">
                <a:latin typeface="Century" pitchFamily="18" charset="0"/>
              </a:rPr>
              <a:t>and </a:t>
            </a:r>
            <a:r>
              <a:rPr lang="en-US" sz="2100" dirty="0" smtClean="0">
                <a:latin typeface="Century" pitchFamily="18" charset="0"/>
              </a:rPr>
              <a:t>Pandas</a:t>
            </a:r>
            <a:endParaRPr lang="en-US" sz="2100" dirty="0">
              <a:latin typeface="Century" pitchFamily="18" charset="0"/>
            </a:endParaRPr>
          </a:p>
          <a:p>
            <a:pPr lvl="4">
              <a:buFont typeface="Arial" pitchFamily="34" charset="0"/>
              <a:buChar char="•"/>
            </a:pPr>
            <a:r>
              <a:rPr lang="en-US" sz="2100" dirty="0">
                <a:latin typeface="Century" pitchFamily="18" charset="0"/>
              </a:rPr>
              <a:t>Data </a:t>
            </a:r>
            <a:r>
              <a:rPr lang="en-US" sz="2100" dirty="0" smtClean="0">
                <a:latin typeface="Century" pitchFamily="18" charset="0"/>
              </a:rPr>
              <a:t>Wrangling - Pandas</a:t>
            </a:r>
            <a:endParaRPr lang="en-US" sz="2100" dirty="0">
              <a:latin typeface="Century" pitchFamily="18" charset="0"/>
            </a:endParaRPr>
          </a:p>
          <a:p>
            <a:pPr lvl="4">
              <a:buFont typeface="Arial" pitchFamily="34" charset="0"/>
              <a:buChar char="•"/>
            </a:pPr>
            <a:r>
              <a:rPr lang="en-US" sz="2100" dirty="0">
                <a:latin typeface="Century" pitchFamily="18" charset="0"/>
              </a:rPr>
              <a:t>Web Scraping - Beautiful </a:t>
            </a:r>
            <a:r>
              <a:rPr lang="en-US" sz="2100" dirty="0" smtClean="0">
                <a:latin typeface="Century" pitchFamily="18" charset="0"/>
              </a:rPr>
              <a:t>Soup</a:t>
            </a:r>
          </a:p>
          <a:p>
            <a:pPr lvl="4">
              <a:buFont typeface="Arial" pitchFamily="34" charset="0"/>
              <a:buChar char="•"/>
            </a:pPr>
            <a:r>
              <a:rPr lang="en-US" sz="2100" dirty="0" smtClean="0">
                <a:latin typeface="Century" pitchFamily="18" charset="0"/>
              </a:rPr>
              <a:t>Data Plotting in static world map - </a:t>
            </a:r>
            <a:r>
              <a:rPr lang="en-US" sz="2100" dirty="0" err="1" smtClean="0">
                <a:latin typeface="Century" pitchFamily="18" charset="0"/>
              </a:rPr>
              <a:t>Follium</a:t>
            </a:r>
            <a:r>
              <a:rPr lang="en-US" sz="2100" dirty="0" smtClean="0">
                <a:latin typeface="Century" pitchFamily="18" charset="0"/>
              </a:rPr>
              <a:t> </a:t>
            </a:r>
          </a:p>
          <a:p>
            <a:pPr lvl="4">
              <a:buFont typeface="Arial" pitchFamily="34" charset="0"/>
              <a:buChar char="•"/>
            </a:pPr>
            <a:r>
              <a:rPr lang="en-US" sz="2100" dirty="0">
                <a:latin typeface="Century" pitchFamily="18" charset="0"/>
              </a:rPr>
              <a:t>Data visualization or Data presentation - </a:t>
            </a:r>
            <a:r>
              <a:rPr lang="en-US" sz="2100" dirty="0" err="1">
                <a:latin typeface="Century" pitchFamily="18" charset="0"/>
              </a:rPr>
              <a:t>Matplotlib</a:t>
            </a:r>
            <a:endParaRPr lang="en-US" sz="2100" dirty="0">
              <a:latin typeface="Century" pitchFamily="18" charset="0"/>
            </a:endParaRPr>
          </a:p>
          <a:p>
            <a:pPr lvl="4">
              <a:buFont typeface="Arial" pitchFamily="34" charset="0"/>
              <a:buChar char="•"/>
            </a:pPr>
            <a:r>
              <a:rPr lang="en-US" sz="2100" dirty="0" smtClean="0">
                <a:latin typeface="Century" pitchFamily="18" charset="0"/>
              </a:rPr>
              <a:t>Data </a:t>
            </a:r>
            <a:r>
              <a:rPr lang="en-US" sz="2100" dirty="0">
                <a:latin typeface="Century" pitchFamily="18" charset="0"/>
              </a:rPr>
              <a:t>Visualization on Web browser – Bokeh</a:t>
            </a:r>
          </a:p>
          <a:p>
            <a:pPr lvl="4">
              <a:buFont typeface="Arial" pitchFamily="34" charset="0"/>
              <a:buChar char="•"/>
            </a:pPr>
            <a:r>
              <a:rPr lang="en-US" sz="2100" dirty="0">
                <a:latin typeface="Century" pitchFamily="18" charset="0"/>
              </a:rPr>
              <a:t>Open CV – Computer Vision</a:t>
            </a:r>
          </a:p>
          <a:p>
            <a:pPr lvl="7">
              <a:buFont typeface="Arial" pitchFamily="34" charset="0"/>
              <a:buChar char="•"/>
            </a:pPr>
            <a:r>
              <a:rPr lang="en-US" sz="1900" dirty="0" smtClean="0">
                <a:latin typeface="Century" pitchFamily="18" charset="0"/>
              </a:rPr>
              <a:t>Deals with how </a:t>
            </a:r>
            <a:r>
              <a:rPr lang="en-US" sz="1900" dirty="0">
                <a:latin typeface="Century" pitchFamily="18" charset="0"/>
              </a:rPr>
              <a:t>Computer reads an image</a:t>
            </a:r>
          </a:p>
          <a:p>
            <a:pPr lvl="7">
              <a:buFont typeface="Arial" pitchFamily="34" charset="0"/>
              <a:buChar char="•"/>
            </a:pPr>
            <a:r>
              <a:rPr lang="en-US" sz="1900" dirty="0" smtClean="0">
                <a:latin typeface="Century" pitchFamily="18" charset="0"/>
              </a:rPr>
              <a:t>Load </a:t>
            </a:r>
            <a:r>
              <a:rPr lang="en-US" sz="1900" dirty="0">
                <a:latin typeface="Century" pitchFamily="18" charset="0"/>
              </a:rPr>
              <a:t>images using open CV</a:t>
            </a:r>
          </a:p>
          <a:p>
            <a:pPr lvl="7">
              <a:buFont typeface="Arial" pitchFamily="34" charset="0"/>
              <a:buChar char="•"/>
            </a:pPr>
            <a:r>
              <a:rPr lang="en-US" sz="1900" dirty="0">
                <a:latin typeface="Century" pitchFamily="18" charset="0"/>
              </a:rPr>
              <a:t>Write Operation</a:t>
            </a:r>
          </a:p>
          <a:p>
            <a:pPr lvl="7">
              <a:buFont typeface="Arial" pitchFamily="34" charset="0"/>
              <a:buChar char="•"/>
            </a:pPr>
            <a:r>
              <a:rPr lang="en-US" sz="1900" dirty="0">
                <a:latin typeface="Century" pitchFamily="18" charset="0"/>
              </a:rPr>
              <a:t>Face Detection using Open CV</a:t>
            </a:r>
          </a:p>
          <a:p>
            <a:pPr lvl="7">
              <a:buFont typeface="Arial" pitchFamily="34" charset="0"/>
              <a:buChar char="•"/>
            </a:pPr>
            <a:r>
              <a:rPr lang="en-US" sz="1900" dirty="0">
                <a:latin typeface="Century" pitchFamily="18" charset="0"/>
              </a:rPr>
              <a:t>Capturing Videos </a:t>
            </a:r>
          </a:p>
          <a:p>
            <a:pPr lvl="7">
              <a:buFont typeface="Arial" pitchFamily="34" charset="0"/>
              <a:buChar char="•"/>
            </a:pPr>
            <a:r>
              <a:rPr lang="en-US" sz="1900" dirty="0">
                <a:latin typeface="Century" pitchFamily="18" charset="0"/>
              </a:rPr>
              <a:t>Motion Detector</a:t>
            </a:r>
          </a:p>
          <a:p>
            <a:pPr lvl="7">
              <a:buFont typeface="Arial" pitchFamily="34" charset="0"/>
              <a:buChar char="•"/>
            </a:pPr>
            <a:r>
              <a:rPr lang="en-US" sz="1800" b="0" dirty="0" smtClean="0">
                <a:latin typeface="Century" pitchFamily="18" charset="0"/>
              </a:rPr>
              <a:t>Plotting Motion detection graph</a:t>
            </a:r>
            <a:endParaRPr lang="en-IN" sz="1800" b="0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" pitchFamily="18" charset="0"/>
              </a:rPr>
              <a:t>Functions provided by different packages in  Python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496724"/>
          </a:xfrm>
        </p:spPr>
        <p:txBody>
          <a:bodyPr/>
          <a:lstStyle/>
          <a:p>
            <a:pPr marL="923544" lvl="5" indent="0">
              <a:buNone/>
            </a:pPr>
            <a:endParaRPr lang="en-US" sz="2400" dirty="0" smtClean="0">
              <a:latin typeface="Century" pitchFamily="18" charset="0"/>
            </a:endParaRPr>
          </a:p>
          <a:p>
            <a:pPr lvl="5">
              <a:buFont typeface="Arial" pitchFamily="34" charset="0"/>
              <a:buChar char="•"/>
            </a:pPr>
            <a:r>
              <a:rPr lang="en-US" sz="2400" dirty="0" smtClean="0">
                <a:latin typeface="Century" pitchFamily="18" charset="0"/>
              </a:rPr>
              <a:t>Provides advanced mathematical functions and provide complete mathematical features of </a:t>
            </a:r>
            <a:r>
              <a:rPr lang="en-US" sz="2400" dirty="0" err="1" smtClean="0">
                <a:latin typeface="Century" pitchFamily="18" charset="0"/>
              </a:rPr>
              <a:t>Numpy</a:t>
            </a:r>
            <a:r>
              <a:rPr lang="en-US" sz="2400" dirty="0" smtClean="0">
                <a:latin typeface="Century" pitchFamily="18" charset="0"/>
              </a:rPr>
              <a:t> - </a:t>
            </a:r>
            <a:r>
              <a:rPr lang="en-US" sz="2400" dirty="0" err="1" smtClean="0">
                <a:latin typeface="Century" pitchFamily="18" charset="0"/>
              </a:rPr>
              <a:t>Scipy</a:t>
            </a:r>
            <a:endParaRPr lang="en-US" sz="2400" dirty="0">
              <a:latin typeface="Century" pitchFamily="18" charset="0"/>
            </a:endParaRPr>
          </a:p>
          <a:p>
            <a:pPr lvl="5">
              <a:buFont typeface="Arial" pitchFamily="34" charset="0"/>
              <a:buChar char="•"/>
            </a:pPr>
            <a:r>
              <a:rPr lang="en-US" sz="2400" dirty="0" smtClean="0">
                <a:latin typeface="Century" pitchFamily="18" charset="0"/>
              </a:rPr>
              <a:t>Provides advanced visual presentation than </a:t>
            </a:r>
            <a:r>
              <a:rPr lang="en-US" sz="2400" dirty="0" err="1" smtClean="0">
                <a:latin typeface="Century" pitchFamily="18" charset="0"/>
              </a:rPr>
              <a:t>matplotlib</a:t>
            </a:r>
            <a:r>
              <a:rPr lang="en-US" sz="2400" dirty="0" smtClean="0">
                <a:latin typeface="Century" pitchFamily="18" charset="0"/>
              </a:rPr>
              <a:t> for plotting graph - </a:t>
            </a:r>
            <a:r>
              <a:rPr lang="en-US" sz="2400" dirty="0" err="1" smtClean="0">
                <a:latin typeface="Century" pitchFamily="18" charset="0"/>
              </a:rPr>
              <a:t>Seaborn</a:t>
            </a:r>
            <a:endParaRPr lang="en-US" sz="2400" dirty="0">
              <a:latin typeface="Century" pitchFamily="18" charset="0"/>
            </a:endParaRPr>
          </a:p>
          <a:p>
            <a:pPr lvl="5">
              <a:buFont typeface="Arial" pitchFamily="34" charset="0"/>
              <a:buChar char="•"/>
            </a:pPr>
            <a:r>
              <a:rPr lang="en-US" sz="2400" dirty="0" smtClean="0">
                <a:latin typeface="Century" pitchFamily="18" charset="0"/>
              </a:rPr>
              <a:t>Machine Learning Algorithms are implemented using this package - </a:t>
            </a:r>
            <a:r>
              <a:rPr lang="en-US" sz="2400" dirty="0" err="1" smtClean="0">
                <a:latin typeface="Century" pitchFamily="18" charset="0"/>
              </a:rPr>
              <a:t>Sckitlearn</a:t>
            </a:r>
            <a:endParaRPr lang="en-US" sz="2400" dirty="0">
              <a:latin typeface="Century" pitchFamily="18" charset="0"/>
            </a:endParaRPr>
          </a:p>
          <a:p>
            <a:pPr lvl="5">
              <a:buFont typeface="Arial" pitchFamily="34" charset="0"/>
              <a:buChar char="•"/>
            </a:pPr>
            <a:r>
              <a:rPr lang="en-US" sz="2400" dirty="0" smtClean="0">
                <a:latin typeface="Century" pitchFamily="18" charset="0"/>
              </a:rPr>
              <a:t>Neural Network functions are implemented using this package - </a:t>
            </a:r>
            <a:r>
              <a:rPr lang="en-US" sz="2400" dirty="0" err="1" smtClean="0">
                <a:latin typeface="Century" pitchFamily="18" charset="0"/>
              </a:rPr>
              <a:t>TensorFlow</a:t>
            </a:r>
            <a:endParaRPr lang="en-IN" sz="2400" dirty="0">
              <a:latin typeface="Century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32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entury" pitchFamily="18" charset="0"/>
              </a:rPr>
              <a:t>numpy</a:t>
            </a:r>
            <a:endParaRPr lang="en-IN" b="1" dirty="0"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07157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0" dirty="0" err="1" smtClean="0">
                <a:latin typeface="Century" pitchFamily="18" charset="0"/>
              </a:rPr>
              <a:t>Numpy</a:t>
            </a:r>
            <a:r>
              <a:rPr lang="en-US" sz="2400" b="0" dirty="0">
                <a:latin typeface="Century" pitchFamily="18" charset="0"/>
              </a:rPr>
              <a:t> </a:t>
            </a:r>
            <a:r>
              <a:rPr lang="en-US" sz="2400" b="0" dirty="0" smtClean="0">
                <a:latin typeface="Century" pitchFamily="18" charset="0"/>
              </a:rPr>
              <a:t>is numerical python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Century" pitchFamily="18" charset="0"/>
              </a:rPr>
              <a:t>Package used for  creating multidimensional array(</a:t>
            </a:r>
            <a:r>
              <a:rPr lang="en-US" sz="2400" b="0" dirty="0" err="1" smtClean="0">
                <a:latin typeface="Century" pitchFamily="18" charset="0"/>
              </a:rPr>
              <a:t>Ndarray</a:t>
            </a:r>
            <a:r>
              <a:rPr lang="en-US" sz="2400" b="0" dirty="0" smtClean="0">
                <a:latin typeface="Century" pitchFamily="18" charset="0"/>
              </a:rPr>
              <a:t>- </a:t>
            </a:r>
            <a:r>
              <a:rPr lang="en-US" sz="2400" b="0" dirty="0" err="1" smtClean="0">
                <a:latin typeface="Century" pitchFamily="18" charset="0"/>
              </a:rPr>
              <a:t>numpy</a:t>
            </a:r>
            <a:r>
              <a:rPr lang="en-US" sz="2400" b="0" dirty="0" smtClean="0">
                <a:latin typeface="Century" pitchFamily="18" charset="0"/>
              </a:rPr>
              <a:t> array).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Century" pitchFamily="18" charset="0"/>
              </a:rPr>
              <a:t>Used </a:t>
            </a:r>
            <a:r>
              <a:rPr lang="en-US" sz="2400" b="0" dirty="0">
                <a:latin typeface="Century" pitchFamily="18" charset="0"/>
              </a:rPr>
              <a:t>t</a:t>
            </a:r>
            <a:r>
              <a:rPr lang="en-US" sz="2400" b="0" dirty="0" smtClean="0">
                <a:latin typeface="Century" pitchFamily="18" charset="0"/>
              </a:rPr>
              <a:t>o perform mathematic and scientific computing.</a:t>
            </a:r>
          </a:p>
          <a:p>
            <a:r>
              <a:rPr lang="en-US" sz="2400" u="sng" dirty="0" smtClean="0">
                <a:latin typeface="Century" pitchFamily="18" charset="0"/>
              </a:rPr>
              <a:t>Command for installing:</a:t>
            </a:r>
          </a:p>
          <a:p>
            <a:r>
              <a:rPr lang="en-US" sz="2400" b="0" dirty="0" smtClean="0">
                <a:latin typeface="Century" pitchFamily="18" charset="0"/>
              </a:rPr>
              <a:t>Open </a:t>
            </a:r>
            <a:r>
              <a:rPr lang="en-US" sz="2400" dirty="0" err="1" smtClean="0">
                <a:latin typeface="Century" pitchFamily="18" charset="0"/>
              </a:rPr>
              <a:t>Cmd</a:t>
            </a:r>
            <a:r>
              <a:rPr lang="en-US" sz="2400" b="0" dirty="0" smtClean="0">
                <a:latin typeface="Century" pitchFamily="18" charset="0"/>
              </a:rPr>
              <a:t> Prompt</a:t>
            </a:r>
          </a:p>
          <a:p>
            <a:r>
              <a:rPr lang="en-US" sz="2400" b="0" dirty="0" smtClean="0">
                <a:latin typeface="Century" pitchFamily="18" charset="0"/>
              </a:rPr>
              <a:t>Type ‘</a:t>
            </a:r>
            <a:r>
              <a:rPr lang="en-US" sz="2400" dirty="0" smtClean="0">
                <a:latin typeface="Century" pitchFamily="18" charset="0"/>
              </a:rPr>
              <a:t>pip install </a:t>
            </a:r>
            <a:r>
              <a:rPr lang="en-US" sz="2400" dirty="0" err="1" smtClean="0">
                <a:latin typeface="Century" pitchFamily="18" charset="0"/>
              </a:rPr>
              <a:t>numpy</a:t>
            </a:r>
            <a:r>
              <a:rPr lang="en-US" sz="2400" b="0" dirty="0" smtClean="0">
                <a:latin typeface="Century" pitchFamily="18" charset="0"/>
              </a:rPr>
              <a:t>’ and Enter</a:t>
            </a:r>
          </a:p>
          <a:p>
            <a:r>
              <a:rPr lang="en-US" sz="2400" u="sng" dirty="0" smtClean="0">
                <a:latin typeface="Century" pitchFamily="18" charset="0"/>
              </a:rPr>
              <a:t>Syntax for importing package:</a:t>
            </a:r>
          </a:p>
          <a:p>
            <a:r>
              <a:rPr lang="en-US" sz="2400" b="0" dirty="0">
                <a:latin typeface="Century" pitchFamily="18" charset="0"/>
              </a:rPr>
              <a:t> </a:t>
            </a:r>
            <a:r>
              <a:rPr lang="en-US" sz="2400" b="0" dirty="0" smtClean="0">
                <a:latin typeface="Century" pitchFamily="18" charset="0"/>
              </a:rPr>
              <a:t>import </a:t>
            </a:r>
            <a:r>
              <a:rPr lang="en-US" sz="2400" b="0" dirty="0" err="1" smtClean="0">
                <a:latin typeface="Century" pitchFamily="18" charset="0"/>
              </a:rPr>
              <a:t>numpy</a:t>
            </a:r>
            <a:r>
              <a:rPr lang="en-US" sz="2400" b="0" dirty="0" smtClean="0">
                <a:latin typeface="Century" pitchFamily="18" charset="0"/>
              </a:rPr>
              <a:t> as </a:t>
            </a:r>
            <a:r>
              <a:rPr lang="en-US" sz="2400" b="0" dirty="0" err="1" smtClean="0">
                <a:latin typeface="Century" pitchFamily="18" charset="0"/>
              </a:rPr>
              <a:t>np</a:t>
            </a:r>
            <a:endParaRPr lang="en-US" sz="2400" b="0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44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" pitchFamily="18" charset="0"/>
              </a:rPr>
              <a:t>Pandas</a:t>
            </a:r>
            <a:r>
              <a:rPr lang="en-US" dirty="0" smtClean="0"/>
              <a:t>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496724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Century" pitchFamily="18" charset="0"/>
              </a:rPr>
              <a:t>Pandas  is panel data and this package is built on top of </a:t>
            </a:r>
            <a:r>
              <a:rPr lang="en-US" sz="2400" b="0" dirty="0" err="1" smtClean="0">
                <a:latin typeface="Century" pitchFamily="18" charset="0"/>
              </a:rPr>
              <a:t>numpy</a:t>
            </a:r>
            <a:r>
              <a:rPr lang="en-US" sz="2400" b="0" dirty="0" smtClean="0">
                <a:latin typeface="Century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Century" pitchFamily="18" charset="0"/>
              </a:rPr>
              <a:t>It provides efficient, easy-to-use data structures and data analysis tool.</a:t>
            </a:r>
          </a:p>
          <a:p>
            <a:pPr marL="0" indent="0"/>
            <a:r>
              <a:rPr lang="en-US" sz="2400" u="sng" dirty="0" smtClean="0">
                <a:latin typeface="Century" pitchFamily="18" charset="0"/>
              </a:rPr>
              <a:t>Data Structures in Pandas:</a:t>
            </a:r>
          </a:p>
          <a:p>
            <a:pPr lvl="4">
              <a:buFont typeface="Arial" pitchFamily="34" charset="0"/>
              <a:buChar char="•"/>
            </a:pPr>
            <a:r>
              <a:rPr lang="en-US" sz="2400" b="1" dirty="0" smtClean="0">
                <a:latin typeface="Century" pitchFamily="18" charset="0"/>
              </a:rPr>
              <a:t>Series</a:t>
            </a:r>
            <a:r>
              <a:rPr lang="en-US" sz="2400" dirty="0" smtClean="0">
                <a:latin typeface="Century" pitchFamily="18" charset="0"/>
              </a:rPr>
              <a:t> – 1 Dimension – Labeled, Homogenous array of immutable size</a:t>
            </a:r>
          </a:p>
          <a:p>
            <a:pPr lvl="4">
              <a:buFont typeface="Arial" pitchFamily="34" charset="0"/>
              <a:buChar char="•"/>
            </a:pPr>
            <a:r>
              <a:rPr lang="en-US" sz="2400" b="1" dirty="0" smtClean="0">
                <a:latin typeface="Century" pitchFamily="18" charset="0"/>
              </a:rPr>
              <a:t>Data Frame</a:t>
            </a:r>
            <a:r>
              <a:rPr lang="en-US" sz="2400" dirty="0" smtClean="0">
                <a:latin typeface="Century" pitchFamily="18" charset="0"/>
              </a:rPr>
              <a:t> – 2 Dimension – Labeled, Heterogeneous type, Size-Mutable and Tabular Data Structures.</a:t>
            </a:r>
          </a:p>
          <a:p>
            <a:pPr lvl="4">
              <a:buFont typeface="Arial" pitchFamily="34" charset="0"/>
              <a:buChar char="•"/>
            </a:pPr>
            <a:r>
              <a:rPr lang="en-US" sz="2400" b="1" dirty="0" smtClean="0">
                <a:latin typeface="Century" pitchFamily="18" charset="0"/>
              </a:rPr>
              <a:t>Panels – </a:t>
            </a:r>
            <a:r>
              <a:rPr lang="en-US" sz="2400" dirty="0" smtClean="0">
                <a:latin typeface="Century" pitchFamily="18" charset="0"/>
              </a:rPr>
              <a:t>3 Dimension- Labeled, Size-Mutable array.</a:t>
            </a:r>
          </a:p>
          <a:p>
            <a:r>
              <a:rPr lang="en-US" sz="2400" u="sng" dirty="0">
                <a:latin typeface="Century" pitchFamily="18" charset="0"/>
              </a:rPr>
              <a:t>Command for installing:</a:t>
            </a:r>
          </a:p>
          <a:p>
            <a:r>
              <a:rPr lang="en-US" sz="2400" b="0" dirty="0">
                <a:latin typeface="Century" pitchFamily="18" charset="0"/>
              </a:rPr>
              <a:t>Open </a:t>
            </a:r>
            <a:r>
              <a:rPr lang="en-US" sz="2400" dirty="0" err="1">
                <a:latin typeface="Century" pitchFamily="18" charset="0"/>
              </a:rPr>
              <a:t>Cmd</a:t>
            </a:r>
            <a:r>
              <a:rPr lang="en-US" sz="2400" b="0" dirty="0">
                <a:latin typeface="Century" pitchFamily="18" charset="0"/>
              </a:rPr>
              <a:t> Prompt</a:t>
            </a:r>
          </a:p>
          <a:p>
            <a:r>
              <a:rPr lang="en-US" sz="2400" b="0" dirty="0">
                <a:latin typeface="Century" pitchFamily="18" charset="0"/>
              </a:rPr>
              <a:t>Type ‘</a:t>
            </a:r>
            <a:r>
              <a:rPr lang="en-US" sz="2400" dirty="0">
                <a:latin typeface="Century" pitchFamily="18" charset="0"/>
              </a:rPr>
              <a:t>pip </a:t>
            </a:r>
            <a:r>
              <a:rPr lang="en-US" sz="2400" dirty="0" smtClean="0">
                <a:latin typeface="Century" pitchFamily="18" charset="0"/>
              </a:rPr>
              <a:t>install pandas</a:t>
            </a:r>
            <a:r>
              <a:rPr lang="en-US" sz="2400" b="0" dirty="0" smtClean="0">
                <a:latin typeface="Century" pitchFamily="18" charset="0"/>
              </a:rPr>
              <a:t>’ </a:t>
            </a:r>
            <a:r>
              <a:rPr lang="en-US" sz="2400" b="0" dirty="0">
                <a:latin typeface="Century" pitchFamily="18" charset="0"/>
              </a:rPr>
              <a:t>and Enter</a:t>
            </a:r>
          </a:p>
          <a:p>
            <a:r>
              <a:rPr lang="en-US" sz="2400" u="sng" dirty="0">
                <a:latin typeface="Century" pitchFamily="18" charset="0"/>
              </a:rPr>
              <a:t>Syntax for importing package:</a:t>
            </a:r>
          </a:p>
          <a:p>
            <a:r>
              <a:rPr lang="en-US" sz="2400" b="0" dirty="0">
                <a:latin typeface="Century" pitchFamily="18" charset="0"/>
              </a:rPr>
              <a:t> import </a:t>
            </a:r>
            <a:r>
              <a:rPr lang="en-US" sz="2400" b="0" dirty="0" smtClean="0">
                <a:latin typeface="Century" pitchFamily="18" charset="0"/>
              </a:rPr>
              <a:t>pandas as </a:t>
            </a:r>
            <a:r>
              <a:rPr lang="en-US" sz="2400" b="0" dirty="0" err="1" smtClean="0">
                <a:latin typeface="Century" pitchFamily="18" charset="0"/>
              </a:rPr>
              <a:t>pd</a:t>
            </a:r>
            <a:endParaRPr lang="en-US" sz="2400" b="0" dirty="0">
              <a:latin typeface="Century" pitchFamily="18" charset="0"/>
            </a:endParaRPr>
          </a:p>
          <a:p>
            <a:endParaRPr lang="en-US" sz="2400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" pitchFamily="18" charset="0"/>
              </a:rPr>
              <a:t>Data manipulation</a:t>
            </a:r>
            <a:endParaRPr lang="en-IN" b="1" dirty="0"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052736"/>
            <a:ext cx="7520940" cy="5352708"/>
          </a:xfrm>
        </p:spPr>
        <p:txBody>
          <a:bodyPr>
            <a:normAutofit fontScale="25000" lnSpcReduction="20000"/>
          </a:bodyPr>
          <a:lstStyle/>
          <a:p>
            <a:pPr marL="1431036" lvl="3" indent="-1143000">
              <a:buFont typeface="Arial" pitchFamily="34" charset="0"/>
              <a:buChar char="•"/>
            </a:pPr>
            <a:endParaRPr lang="en-US" sz="9600" b="0" dirty="0" smtClean="0">
              <a:latin typeface="Century" pitchFamily="18" charset="0"/>
            </a:endParaRPr>
          </a:p>
          <a:p>
            <a:pPr marL="1431036" lvl="3" indent="-1143000">
              <a:buFont typeface="Arial" pitchFamily="34" charset="0"/>
              <a:buChar char="•"/>
            </a:pPr>
            <a:r>
              <a:rPr lang="en-US" sz="9600" b="0" dirty="0" smtClean="0">
                <a:latin typeface="Century" pitchFamily="18" charset="0"/>
              </a:rPr>
              <a:t>We can analyze, manipulate and </a:t>
            </a:r>
            <a:r>
              <a:rPr lang="en-US" sz="9600" b="0" dirty="0">
                <a:latin typeface="Century" pitchFamily="18" charset="0"/>
              </a:rPr>
              <a:t>visualize </a:t>
            </a:r>
            <a:r>
              <a:rPr lang="en-US" sz="9600" b="0" dirty="0" smtClean="0">
                <a:latin typeface="Century" pitchFamily="18" charset="0"/>
              </a:rPr>
              <a:t> large datasets using </a:t>
            </a:r>
            <a:r>
              <a:rPr lang="en-US" sz="9600" b="0" dirty="0" err="1" smtClean="0">
                <a:latin typeface="Century" pitchFamily="18" charset="0"/>
              </a:rPr>
              <a:t>numpy</a:t>
            </a:r>
            <a:r>
              <a:rPr lang="en-US" sz="9600" b="0" dirty="0" smtClean="0">
                <a:latin typeface="Century" pitchFamily="18" charset="0"/>
              </a:rPr>
              <a:t>, pandas and </a:t>
            </a:r>
            <a:r>
              <a:rPr lang="en-US" sz="9600" b="0" dirty="0" err="1" smtClean="0">
                <a:latin typeface="Century" pitchFamily="18" charset="0"/>
              </a:rPr>
              <a:t>matplotlib</a:t>
            </a:r>
            <a:r>
              <a:rPr lang="en-US" sz="9600" b="0" dirty="0" smtClean="0">
                <a:latin typeface="Century" pitchFamily="18" charset="0"/>
              </a:rPr>
              <a:t> in order to extract information and insights.</a:t>
            </a:r>
          </a:p>
          <a:p>
            <a:pPr marL="1431036" lvl="3" indent="-1143000">
              <a:buFont typeface="Arial" pitchFamily="34" charset="0"/>
              <a:buChar char="•"/>
            </a:pPr>
            <a:r>
              <a:rPr lang="en-US" sz="9600" b="0" dirty="0" smtClean="0">
                <a:latin typeface="Century" pitchFamily="18" charset="0"/>
              </a:rPr>
              <a:t>Data analysis is process of inspecting, </a:t>
            </a:r>
            <a:r>
              <a:rPr lang="en-US" sz="9600" b="0" dirty="0" err="1" smtClean="0">
                <a:latin typeface="Century" pitchFamily="18" charset="0"/>
              </a:rPr>
              <a:t>cleaning,transforming</a:t>
            </a:r>
            <a:r>
              <a:rPr lang="en-US" sz="9600" b="0" dirty="0">
                <a:latin typeface="Century" pitchFamily="18" charset="0"/>
              </a:rPr>
              <a:t> </a:t>
            </a:r>
            <a:r>
              <a:rPr lang="en-US" sz="9600" b="0" dirty="0" smtClean="0">
                <a:latin typeface="Century" pitchFamily="18" charset="0"/>
              </a:rPr>
              <a:t>and </a:t>
            </a:r>
            <a:r>
              <a:rPr lang="en-US" sz="9600" b="0" dirty="0" err="1" smtClean="0">
                <a:latin typeface="Century" pitchFamily="18" charset="0"/>
              </a:rPr>
              <a:t>modelling</a:t>
            </a:r>
            <a:r>
              <a:rPr lang="en-US" sz="9600" b="0" dirty="0" smtClean="0">
                <a:latin typeface="Century" pitchFamily="18" charset="0"/>
              </a:rPr>
              <a:t> data with the goal of discovering useful suggestions, conclusions and supporting decision making.</a:t>
            </a:r>
          </a:p>
          <a:p>
            <a:pPr marL="1431036" lvl="3" indent="-1143000">
              <a:buFont typeface="Arial" pitchFamily="34" charset="0"/>
              <a:buChar char="•"/>
            </a:pPr>
            <a:r>
              <a:rPr lang="en-US" sz="9600" b="0" dirty="0" smtClean="0">
                <a:latin typeface="Century" pitchFamily="18" charset="0"/>
              </a:rPr>
              <a:t>Pre-processing of data involves </a:t>
            </a:r>
            <a:r>
              <a:rPr lang="en-US" sz="9600" b="0" dirty="0" err="1" smtClean="0">
                <a:latin typeface="Century" pitchFamily="18" charset="0"/>
              </a:rPr>
              <a:t>Tranforming</a:t>
            </a:r>
            <a:r>
              <a:rPr lang="en-US" sz="9600" b="0" dirty="0" smtClean="0">
                <a:latin typeface="Century" pitchFamily="18" charset="0"/>
              </a:rPr>
              <a:t> the raw data in to desired data and clean the Transformed Data</a:t>
            </a:r>
          </a:p>
          <a:p>
            <a:pPr marL="1431036" lvl="3" indent="-1143000">
              <a:buFont typeface="Arial" pitchFamily="34" charset="0"/>
              <a:buChar char="•"/>
            </a:pPr>
            <a:r>
              <a:rPr lang="en-US" sz="9600" b="0" dirty="0" smtClean="0">
                <a:latin typeface="Century" pitchFamily="18" charset="0"/>
              </a:rPr>
              <a:t>After pre-processing the data, we can prepare a mode, analyze trends and make decisions.</a:t>
            </a:r>
          </a:p>
          <a:p>
            <a:endParaRPr lang="en-US" sz="9600" b="0" dirty="0" smtClean="0">
              <a:latin typeface="Century" pitchFamily="18" charset="0"/>
            </a:endParaRPr>
          </a:p>
          <a:p>
            <a:endParaRPr lang="en-US" sz="9600" b="0" dirty="0" smtClean="0">
              <a:latin typeface="Century" pitchFamily="18" charset="0"/>
            </a:endParaRPr>
          </a:p>
          <a:p>
            <a:endParaRPr lang="en-US" sz="9600" b="0" dirty="0">
              <a:latin typeface="Century" pitchFamily="18" charset="0"/>
            </a:endParaRPr>
          </a:p>
          <a:p>
            <a:endParaRPr lang="en-IN" sz="9600" b="0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18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Century" pitchFamily="18" charset="0"/>
              </a:rPr>
              <a:t>Data </a:t>
            </a:r>
            <a:r>
              <a:rPr lang="en-US" sz="2400" b="1" dirty="0" smtClean="0">
                <a:latin typeface="Century" pitchFamily="18" charset="0"/>
              </a:rPr>
              <a:t>manipulation - continuation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424716"/>
          </a:xfrm>
        </p:spPr>
        <p:txBody>
          <a:bodyPr>
            <a:normAutofit fontScale="25000" lnSpcReduction="20000"/>
          </a:bodyPr>
          <a:lstStyle/>
          <a:p>
            <a:r>
              <a:rPr lang="en-US" sz="9600" u="sng" dirty="0" smtClean="0">
                <a:latin typeface="Century" pitchFamily="18" charset="0"/>
              </a:rPr>
              <a:t>Important </a:t>
            </a:r>
            <a:r>
              <a:rPr lang="en-US" sz="9600" u="sng" dirty="0">
                <a:latin typeface="Century" pitchFamily="18" charset="0"/>
              </a:rPr>
              <a:t>Functions</a:t>
            </a:r>
            <a:r>
              <a:rPr lang="en-US" sz="9600" u="sng" dirty="0" smtClean="0">
                <a:latin typeface="Century" pitchFamily="18" charset="0"/>
              </a:rPr>
              <a:t>:</a:t>
            </a:r>
          </a:p>
          <a:p>
            <a:endParaRPr lang="en-US" sz="9600" u="sng" dirty="0">
              <a:latin typeface="Century" pitchFamily="18" charset="0"/>
            </a:endParaRPr>
          </a:p>
          <a:p>
            <a:pPr lvl="3">
              <a:buFont typeface="Arial" pitchFamily="34" charset="0"/>
              <a:buChar char="•"/>
            </a:pPr>
            <a:r>
              <a:rPr lang="en-US" sz="9600" dirty="0">
                <a:latin typeface="Century" pitchFamily="18" charset="0"/>
              </a:rPr>
              <a:t>Finding dimension(</a:t>
            </a:r>
            <a:r>
              <a:rPr lang="en-US" sz="9600" dirty="0" err="1">
                <a:latin typeface="Century" pitchFamily="18" charset="0"/>
              </a:rPr>
              <a:t>ndim</a:t>
            </a:r>
            <a:r>
              <a:rPr lang="en-US" sz="9600" dirty="0">
                <a:latin typeface="Century" pitchFamily="18" charset="0"/>
              </a:rPr>
              <a:t>), shape(shape), axes(axes-returns start, stop and step values), values, head, tail ,sum(sum()),Standard deviation(</a:t>
            </a:r>
            <a:r>
              <a:rPr lang="en-US" sz="9600" dirty="0" err="1">
                <a:latin typeface="Century" pitchFamily="18" charset="0"/>
              </a:rPr>
              <a:t>std</a:t>
            </a:r>
            <a:r>
              <a:rPr lang="en-US" sz="9600" dirty="0">
                <a:latin typeface="Century" pitchFamily="18" charset="0"/>
              </a:rPr>
              <a:t>()) of a data set.</a:t>
            </a:r>
          </a:p>
          <a:p>
            <a:pPr lvl="3">
              <a:buFont typeface="Arial" pitchFamily="34" charset="0"/>
              <a:buChar char="•"/>
            </a:pPr>
            <a:r>
              <a:rPr lang="en-US" sz="9600" dirty="0">
                <a:latin typeface="Century" pitchFamily="18" charset="0"/>
              </a:rPr>
              <a:t>Describe(describe()) provides statistical information of the dataset.</a:t>
            </a:r>
          </a:p>
          <a:p>
            <a:pPr lvl="3">
              <a:buFont typeface="Arial" pitchFamily="34" charset="0"/>
              <a:buChar char="•"/>
            </a:pPr>
            <a:r>
              <a:rPr lang="en-US" sz="9600" dirty="0" err="1" smtClean="0">
                <a:latin typeface="Century" pitchFamily="18" charset="0"/>
              </a:rPr>
              <a:t>iteritems</a:t>
            </a:r>
            <a:r>
              <a:rPr lang="en-US" sz="9600" dirty="0">
                <a:latin typeface="Century" pitchFamily="18" charset="0"/>
              </a:rPr>
              <a:t>(), </a:t>
            </a:r>
            <a:r>
              <a:rPr lang="en-US" sz="9600" dirty="0" err="1">
                <a:latin typeface="Century" pitchFamily="18" charset="0"/>
              </a:rPr>
              <a:t>iterrows</a:t>
            </a:r>
            <a:r>
              <a:rPr lang="en-US" sz="9600" dirty="0">
                <a:latin typeface="Century" pitchFamily="18" charset="0"/>
              </a:rPr>
              <a:t>(), </a:t>
            </a:r>
            <a:r>
              <a:rPr lang="en-US" sz="9600" dirty="0" err="1">
                <a:latin typeface="Century" pitchFamily="18" charset="0"/>
              </a:rPr>
              <a:t>itertuples</a:t>
            </a:r>
            <a:r>
              <a:rPr lang="en-US" sz="9600" dirty="0">
                <a:latin typeface="Century" pitchFamily="18" charset="0"/>
              </a:rPr>
              <a:t>() used to iterate over the data set.</a:t>
            </a:r>
          </a:p>
          <a:p>
            <a:pPr lvl="3">
              <a:buFont typeface="Arial" pitchFamily="34" charset="0"/>
              <a:buChar char="•"/>
            </a:pPr>
            <a:r>
              <a:rPr lang="en-US" sz="9600" dirty="0" err="1">
                <a:latin typeface="Century" pitchFamily="18" charset="0"/>
              </a:rPr>
              <a:t>GroupBy</a:t>
            </a:r>
            <a:r>
              <a:rPr lang="en-US" sz="9600" dirty="0">
                <a:latin typeface="Century" pitchFamily="18" charset="0"/>
              </a:rPr>
              <a:t> Operation</a:t>
            </a:r>
          </a:p>
          <a:p>
            <a:pPr lvl="3">
              <a:buFont typeface="Arial" pitchFamily="34" charset="0"/>
              <a:buChar char="•"/>
            </a:pPr>
            <a:r>
              <a:rPr lang="en-US" sz="9600" dirty="0">
                <a:latin typeface="Century" pitchFamily="18" charset="0"/>
              </a:rPr>
              <a:t>Aggregation</a:t>
            </a:r>
          </a:p>
          <a:p>
            <a:pPr lvl="3">
              <a:buFont typeface="Arial" pitchFamily="34" charset="0"/>
              <a:buChar char="•"/>
            </a:pPr>
            <a:r>
              <a:rPr lang="en-US" sz="9600" dirty="0">
                <a:latin typeface="Century" pitchFamily="18" charset="0"/>
              </a:rPr>
              <a:t>Concatenation</a:t>
            </a:r>
          </a:p>
          <a:p>
            <a:pPr lvl="3">
              <a:buFont typeface="Arial" pitchFamily="34" charset="0"/>
              <a:buChar char="•"/>
            </a:pPr>
            <a:r>
              <a:rPr lang="en-US" sz="9600" dirty="0">
                <a:latin typeface="Century" pitchFamily="18" charset="0"/>
              </a:rPr>
              <a:t>Merging and Joining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60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entury" pitchFamily="18" charset="0"/>
              </a:rPr>
              <a:t>matplotlib</a:t>
            </a:r>
            <a:endParaRPr lang="en-IN" b="1" dirty="0"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568732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latin typeface="Century" pitchFamily="18" charset="0"/>
              </a:rPr>
              <a:t>Basic Functions :</a:t>
            </a:r>
          </a:p>
          <a:p>
            <a:r>
              <a:rPr lang="en-US" sz="2400" b="0" dirty="0">
                <a:latin typeface="Century" pitchFamily="18" charset="0"/>
              </a:rPr>
              <a:t>	</a:t>
            </a:r>
            <a:r>
              <a:rPr lang="en-US" sz="2400" b="0" dirty="0" smtClean="0">
                <a:latin typeface="Century" pitchFamily="18" charset="0"/>
              </a:rPr>
              <a:t>It performs data visualization of data in a 2D graph format and it reproduces MATLAB features.</a:t>
            </a:r>
          </a:p>
          <a:p>
            <a:r>
              <a:rPr lang="en-US" sz="2400" u="sng" dirty="0" smtClean="0">
                <a:latin typeface="Century" pitchFamily="18" charset="0"/>
              </a:rPr>
              <a:t>Command </a:t>
            </a:r>
            <a:r>
              <a:rPr lang="en-US" sz="2400" u="sng" dirty="0">
                <a:latin typeface="Century" pitchFamily="18" charset="0"/>
              </a:rPr>
              <a:t>for installing:</a:t>
            </a:r>
          </a:p>
          <a:p>
            <a:r>
              <a:rPr lang="en-US" sz="2400" b="0" dirty="0">
                <a:latin typeface="Century" pitchFamily="18" charset="0"/>
              </a:rPr>
              <a:t>Open </a:t>
            </a:r>
            <a:r>
              <a:rPr lang="en-US" sz="2400" dirty="0" err="1">
                <a:latin typeface="Century" pitchFamily="18" charset="0"/>
              </a:rPr>
              <a:t>Cmd</a:t>
            </a:r>
            <a:r>
              <a:rPr lang="en-US" sz="2400" b="0" dirty="0">
                <a:latin typeface="Century" pitchFamily="18" charset="0"/>
              </a:rPr>
              <a:t> Prompt</a:t>
            </a:r>
          </a:p>
          <a:p>
            <a:r>
              <a:rPr lang="en-US" sz="2400" b="0" dirty="0">
                <a:latin typeface="Century" pitchFamily="18" charset="0"/>
              </a:rPr>
              <a:t>Type ‘</a:t>
            </a:r>
            <a:r>
              <a:rPr lang="en-US" sz="2400" dirty="0">
                <a:latin typeface="Century" pitchFamily="18" charset="0"/>
              </a:rPr>
              <a:t>pip </a:t>
            </a:r>
            <a:r>
              <a:rPr lang="en-US" sz="2400" dirty="0" smtClean="0">
                <a:latin typeface="Century" pitchFamily="18" charset="0"/>
              </a:rPr>
              <a:t>install </a:t>
            </a:r>
            <a:r>
              <a:rPr lang="en-US" sz="2400" dirty="0" err="1" smtClean="0">
                <a:latin typeface="Century" pitchFamily="18" charset="0"/>
              </a:rPr>
              <a:t>matplotlib</a:t>
            </a:r>
            <a:r>
              <a:rPr lang="en-US" sz="2400" b="0" dirty="0" smtClean="0">
                <a:latin typeface="Century" pitchFamily="18" charset="0"/>
              </a:rPr>
              <a:t>’ </a:t>
            </a:r>
            <a:r>
              <a:rPr lang="en-US" sz="2400" b="0" dirty="0">
                <a:latin typeface="Century" pitchFamily="18" charset="0"/>
              </a:rPr>
              <a:t>and Enter</a:t>
            </a:r>
          </a:p>
          <a:p>
            <a:r>
              <a:rPr lang="en-US" sz="2400" u="sng" dirty="0">
                <a:latin typeface="Century" pitchFamily="18" charset="0"/>
              </a:rPr>
              <a:t>Syntax for importing package:</a:t>
            </a:r>
          </a:p>
          <a:p>
            <a:r>
              <a:rPr lang="en-US" sz="2400" b="0" dirty="0">
                <a:latin typeface="Century" pitchFamily="18" charset="0"/>
              </a:rPr>
              <a:t> import </a:t>
            </a:r>
            <a:r>
              <a:rPr lang="en-US" sz="2400" b="0" dirty="0" err="1" smtClean="0">
                <a:latin typeface="Century" pitchFamily="18" charset="0"/>
              </a:rPr>
              <a:t>matplotlib.pyplot</a:t>
            </a:r>
            <a:r>
              <a:rPr lang="en-US" sz="2400" b="0" dirty="0" smtClean="0">
                <a:latin typeface="Century" pitchFamily="18" charset="0"/>
              </a:rPr>
              <a:t> as </a:t>
            </a:r>
            <a:r>
              <a:rPr lang="en-US" sz="2400" b="0" dirty="0" err="1" smtClean="0">
                <a:latin typeface="Century" pitchFamily="18" charset="0"/>
              </a:rPr>
              <a:t>plt</a:t>
            </a:r>
            <a:endParaRPr lang="en-US" sz="2400" b="0" dirty="0">
              <a:latin typeface="Century" pitchFamily="18" charset="0"/>
            </a:endParaRPr>
          </a:p>
          <a:p>
            <a:endParaRPr lang="en-IN" sz="2400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689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144</TotalTime>
  <Words>706</Words>
  <Application>Microsoft Office PowerPoint</Application>
  <PresentationFormat>On-screen Show (4:3)</PresentationFormat>
  <Paragraphs>136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Angles</vt:lpstr>
      <vt:lpstr>PYTHON PACKAGES</vt:lpstr>
      <vt:lpstr>Important built –in Packages</vt:lpstr>
      <vt:lpstr>Functions provided by different packages in  Python  </vt:lpstr>
      <vt:lpstr>Functions provided by different packages in  Python </vt:lpstr>
      <vt:lpstr>numpy</vt:lpstr>
      <vt:lpstr>Pandas    </vt:lpstr>
      <vt:lpstr>Data manipulation</vt:lpstr>
      <vt:lpstr>Data manipulation - continuation</vt:lpstr>
      <vt:lpstr>matplotlib</vt:lpstr>
      <vt:lpstr>Matplotlib - Continuation</vt:lpstr>
      <vt:lpstr>folium</vt:lpstr>
      <vt:lpstr>Beautiful soup</vt:lpstr>
      <vt:lpstr>bokeh</vt:lpstr>
      <vt:lpstr>opencv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Akshaya</dc:creator>
  <cp:lastModifiedBy>Akshaya</cp:lastModifiedBy>
  <cp:revision>86</cp:revision>
  <dcterms:created xsi:type="dcterms:W3CDTF">2021-02-27T07:46:22Z</dcterms:created>
  <dcterms:modified xsi:type="dcterms:W3CDTF">2021-03-29T07:30:47Z</dcterms:modified>
</cp:coreProperties>
</file>