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3/28/2023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3/28/2023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3/28/2023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3/28/2023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3/28/2023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3/28/2023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3/28/2023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3/28/2023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3/28/2023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3/28/2023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3/28/2023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3/28/2023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63087"/>
            <a:ext cx="9144000" cy="603650"/>
          </a:xfrm>
        </p:spPr>
        <p:txBody>
          <a:bodyPr>
            <a:normAutofit fontScale="90000"/>
          </a:bodyPr>
          <a:lstStyle/>
          <a:p>
            <a:r>
              <a:rPr lang="en-US" sz="4000" b="1" dirty="0">
                <a:solidFill>
                  <a:schemeClr val="accent1"/>
                </a:solidFill>
                <a:latin typeface="Times New Roman" panose="02020603050405020304" pitchFamily="18" charset="0"/>
                <a:cs typeface="Times New Roman" panose="02020603050405020304" pitchFamily="18" charset="0"/>
              </a:rPr>
              <a:t>ONLINE VOTING SYSTEM</a:t>
            </a:r>
          </a:p>
        </p:txBody>
      </p:sp>
      <p:sp>
        <p:nvSpPr>
          <p:cNvPr id="3" name="TextBox 2"/>
          <p:cNvSpPr txBox="1"/>
          <p:nvPr/>
        </p:nvSpPr>
        <p:spPr>
          <a:xfrm>
            <a:off x="-267324" y="1075795"/>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 Miss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Adepu</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Anusha – ASRA Hyderabad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000" b="1" dirty="0">
                <a:solidFill>
                  <a:schemeClr val="accent1">
                    <a:lumMod val="75000"/>
                  </a:schemeClr>
                </a:solidFill>
                <a:latin typeface="Times New Roman" panose="02020603050405020304" pitchFamily="18" charset="0"/>
                <a:cs typeface="Times New Roman" panose="02020603050405020304" pitchFamily="18" charset="0"/>
              </a:rPr>
              <a:t> ECE)</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2. Miss Allu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Geethanjali</a:t>
            </a:r>
            <a:r>
              <a:rPr lang="en-US" sz="2000" b="1" dirty="0">
                <a:solidFill>
                  <a:schemeClr val="accent1">
                    <a:lumMod val="75000"/>
                  </a:schemeClr>
                </a:solidFill>
                <a:latin typeface="Times New Roman" panose="02020603050405020304" pitchFamily="18" charset="0"/>
                <a:cs typeface="Times New Roman" panose="02020603050405020304" pitchFamily="18" charset="0"/>
              </a:rPr>
              <a:t> – ASRA Hyderabad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000" b="1" dirty="0">
                <a:solidFill>
                  <a:schemeClr val="accent1">
                    <a:lumMod val="75000"/>
                  </a:schemeClr>
                </a:solidFill>
                <a:latin typeface="Times New Roman" panose="02020603050405020304" pitchFamily="18" charset="0"/>
                <a:cs typeface="Times New Roman" panose="02020603050405020304" pitchFamily="18" charset="0"/>
              </a:rPr>
              <a:t> ECE)</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Umamaheshwari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1055802"/>
            <a:ext cx="10515600" cy="886120"/>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205873"/>
            <a:ext cx="11019020" cy="3596325"/>
          </a:xfrm>
        </p:spPr>
        <p:txBody>
          <a:bodyPr vert="horz" lIns="91440" tIns="45720" rIns="91440" bIns="45720" rtlCol="0" anchor="t">
            <a:noAutofit/>
          </a:bodyPr>
          <a:lstStyle/>
          <a:p>
            <a:r>
              <a:rPr lang="en-US" sz="2200" b="1" dirty="0">
                <a:latin typeface="Times New Roman" panose="02020603050405020304" pitchFamily="18" charset="0"/>
                <a:ea typeface="+mn-lt"/>
                <a:cs typeface="Times New Roman" panose="02020603050405020304" pitchFamily="18" charset="0"/>
              </a:rPr>
              <a:t>Abstract     </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Problem Statement </a:t>
            </a:r>
            <a:r>
              <a:rPr lang="en-US" sz="2200" dirty="0">
                <a:latin typeface="Times New Roman" panose="02020603050405020304" pitchFamily="18" charset="0"/>
                <a:ea typeface="+mn-lt"/>
                <a:cs typeface="Times New Roman" panose="02020603050405020304" pitchFamily="18" charset="0"/>
              </a:rPr>
              <a:t>(Should not include solution)</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Aims , Objective &amp; Proposed System/Solution</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System Design </a:t>
            </a: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System Development Approach(Technology Used) </a:t>
            </a:r>
            <a:endParaRPr lang="en-US" sz="2200" dirty="0">
              <a:latin typeface="Times New Roman" panose="02020603050405020304" pitchFamily="18" charset="0"/>
              <a:ea typeface="+mn-lt"/>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Algorithm &amp; Deployment  </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ea typeface="+mn-lt"/>
                <a:cs typeface="Times New Roman" panose="02020603050405020304" pitchFamily="18" charset="0"/>
              </a:rPr>
              <a:t>Future Scope</a:t>
            </a:r>
            <a:endParaRPr 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3600" b="1" dirty="0">
                <a:solidFill>
                  <a:schemeClr val="accent1"/>
                </a:solidFill>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7255495" cy="4290647"/>
          </a:xfrm>
        </p:spPr>
        <p:txBody>
          <a:bodyPr>
            <a:normAutofit lnSpcReduction="10000"/>
          </a:bodyPr>
          <a:lstStyle/>
          <a:p>
            <a:pPr marL="342900" indent="-342900" algn="l">
              <a:buFont typeface="Arial" panose="020B0604020202020204" pitchFamily="34" charset="0"/>
              <a:buChar char="•"/>
            </a:pPr>
            <a:r>
              <a:rPr lang="en-GB" sz="2000" b="0" i="0" dirty="0">
                <a:solidFill>
                  <a:srgbClr val="505050"/>
                </a:solidFill>
                <a:effectLst/>
                <a:latin typeface="Times New Roman" panose="02020603050405020304" pitchFamily="18" charset="0"/>
                <a:cs typeface="Times New Roman" panose="02020603050405020304" pitchFamily="18" charset="0"/>
              </a:rPr>
              <a:t>Our project deals with Digital voting system that facilitates user(voter), candidate and administrator (who will be in charge and will verify all the user and information) to participate in Digital voting.</a:t>
            </a:r>
          </a:p>
          <a:p>
            <a:pPr marL="342900" indent="-342900" algn="l">
              <a:buFont typeface="Arial" panose="020B0604020202020204" pitchFamily="34" charset="0"/>
              <a:buChar char="•"/>
            </a:pPr>
            <a:r>
              <a:rPr lang="en-GB" sz="2000" b="0" i="0" dirty="0">
                <a:solidFill>
                  <a:srgbClr val="505050"/>
                </a:solidFill>
                <a:effectLst/>
                <a:latin typeface="Times New Roman" panose="02020603050405020304" pitchFamily="18" charset="0"/>
                <a:cs typeface="Times New Roman" panose="02020603050405020304" pitchFamily="18" charset="0"/>
              </a:rPr>
              <a:t>our Digital voting system is highly secured, and it has a simple and interactive user interface. </a:t>
            </a:r>
          </a:p>
          <a:p>
            <a:pPr marL="342900" indent="-342900" algn="l">
              <a:buFont typeface="Arial" panose="020B0604020202020204" pitchFamily="34" charset="0"/>
              <a:buChar char="•"/>
            </a:pPr>
            <a:r>
              <a:rPr lang="en-GB" sz="2000" b="0" i="0" dirty="0">
                <a:solidFill>
                  <a:srgbClr val="505050"/>
                </a:solidFill>
                <a:effectLst/>
                <a:latin typeface="Times New Roman" panose="02020603050405020304" pitchFamily="18" charset="0"/>
                <a:cs typeface="Times New Roman" panose="02020603050405020304" pitchFamily="18" charset="0"/>
              </a:rPr>
              <a:t>The proposed Digital portal is secured and have unique security feature such as unique id generation that adds another layer of security (except login id and password) and gives admin the ability to verify the user information and to decide whether he is eligible to vote or not. </a:t>
            </a:r>
          </a:p>
          <a:p>
            <a:pPr marL="342900" indent="-342900" algn="l">
              <a:buFont typeface="Arial" panose="020B0604020202020204" pitchFamily="34" charset="0"/>
              <a:buChar char="•"/>
            </a:pPr>
            <a:r>
              <a:rPr lang="en-GB" sz="2000" b="0" i="0" dirty="0">
                <a:solidFill>
                  <a:srgbClr val="505050"/>
                </a:solidFill>
                <a:effectLst/>
                <a:latin typeface="Times New Roman" panose="02020603050405020304" pitchFamily="18" charset="0"/>
                <a:cs typeface="Times New Roman" panose="02020603050405020304" pitchFamily="18" charset="0"/>
              </a:rPr>
              <a:t>It also creates and manages voting and an election detail as all the users must login by user name and password and click on candidates to register vote</a:t>
            </a:r>
            <a:r>
              <a:rPr lang="en-GB" sz="2000" b="0" i="0" dirty="0">
                <a:solidFill>
                  <a:srgbClr val="505050"/>
                </a:solidFill>
                <a:effectLst/>
                <a:latin typeface="NexusSansWebPro"/>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34A6791-8C99-9617-5FEA-9F4ECA028862}"/>
              </a:ext>
            </a:extLst>
          </p:cNvPr>
          <p:cNvPicPr>
            <a:picLocks noChangeAspect="1"/>
          </p:cNvPicPr>
          <p:nvPr/>
        </p:nvPicPr>
        <p:blipFill rotWithShape="1">
          <a:blip r:embed="rId2">
            <a:extLst>
              <a:ext uri="{28A0092B-C50C-407E-A947-70E740481C1C}">
                <a14:useLocalDpi xmlns:a14="http://schemas.microsoft.com/office/drawing/2010/main" val="0"/>
              </a:ext>
            </a:extLst>
          </a:blip>
          <a:srcRect b="6656"/>
          <a:stretch/>
        </p:blipFill>
        <p:spPr>
          <a:xfrm>
            <a:off x="8108430" y="2620653"/>
            <a:ext cx="3515978" cy="2611224"/>
          </a:xfrm>
          <a:prstGeom prst="rect">
            <a:avLst/>
          </a:prstGeom>
        </p:spPr>
      </p:pic>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PROBLEM</a:t>
            </a:r>
            <a:r>
              <a:rPr lang="en-US" sz="4400" b="1" dirty="0">
                <a:solidFill>
                  <a:schemeClr val="accent1"/>
                </a:solidFill>
                <a:latin typeface="Arial" panose="020B0604020202020204" pitchFamily="34" charset="0"/>
                <a:cs typeface="Arial" panose="020B0604020202020204" pitchFamily="34" charset="0"/>
              </a:rPr>
              <a:t> </a:t>
            </a:r>
            <a:r>
              <a:rPr lang="en-US" sz="3200" b="1" dirty="0">
                <a:solidFill>
                  <a:schemeClr val="accent1"/>
                </a:solidFill>
                <a:latin typeface="Times New Roman" panose="02020603050405020304" pitchFamily="18" charset="0"/>
                <a:cs typeface="Times New Roman" panose="02020603050405020304" pitchFamily="18" charset="0"/>
              </a:rPr>
              <a:t>STATEMENT</a:t>
            </a:r>
            <a:endParaRPr lang="en-US" sz="32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3159431"/>
          </a:xfrm>
        </p:spPr>
        <p:txBody>
          <a:bodyPr>
            <a:normAutofit/>
          </a:bodyPr>
          <a:lstStyle/>
          <a:p>
            <a:pPr algn="l"/>
            <a:r>
              <a:rPr lang="en-US" sz="2600" dirty="0">
                <a:latin typeface="Times New Roman" panose="02020603050405020304" pitchFamily="18" charset="0"/>
                <a:cs typeface="Times New Roman" panose="02020603050405020304" pitchFamily="18" charset="0"/>
              </a:rPr>
              <a:t>Many people are facing problems during voting manually:</a:t>
            </a:r>
          </a:p>
          <a:p>
            <a:pPr algn="l"/>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a:latin typeface="Times New Roman" panose="02020603050405020304" pitchFamily="18" charset="0"/>
                <a:cs typeface="Times New Roman" panose="02020603050405020304" pitchFamily="18" charset="0"/>
              </a:rPr>
              <a:t>Much time is required</a:t>
            </a:r>
          </a:p>
          <a:p>
            <a:pPr algn="l"/>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a:latin typeface="Times New Roman" panose="02020603050405020304" pitchFamily="18" charset="0"/>
                <a:cs typeface="Times New Roman" panose="02020603050405020304" pitchFamily="18" charset="0"/>
              </a:rPr>
              <a:t>As it has been observed that in some places booth capturing has been       reported.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Arial" panose="020B0604020202020204" pitchFamily="34" charset="0"/>
                <a:cs typeface="Arial" panose="020B0604020202020204" pitchFamily="34" charset="0"/>
              </a:rPr>
              <a:t> </a:t>
            </a:r>
            <a:r>
              <a:rPr lang="en-US" sz="3200" b="1" dirty="0">
                <a:solidFill>
                  <a:schemeClr val="accent1"/>
                </a:solidFill>
                <a:latin typeface="Times New Roman" panose="02020603050405020304" pitchFamily="18" charset="0"/>
                <a:cs typeface="Times New Roman" panose="02020603050405020304" pitchFamily="18" charset="0"/>
              </a:rPr>
              <a:t>SOLUTION</a:t>
            </a:r>
            <a:endParaRPr lang="en-US" sz="32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686638"/>
            <a:ext cx="6434880" cy="2483389"/>
          </a:xfrm>
        </p:spPr>
        <p:txBody>
          <a:bodyPr>
            <a:normAutofit fontScale="77500" lnSpcReduction="20000"/>
          </a:bodyPr>
          <a:lstStyle/>
          <a:p>
            <a:pPr algn="l">
              <a:lnSpc>
                <a:spcPct val="100000"/>
              </a:lnSpc>
            </a:pPr>
            <a:r>
              <a:rPr lang="en-US" sz="2600" dirty="0">
                <a:latin typeface="Times New Roman" panose="02020603050405020304" pitchFamily="18" charset="0"/>
                <a:cs typeface="Times New Roman" panose="02020603050405020304" pitchFamily="18" charset="0"/>
              </a:rPr>
              <a:t>To solve the problem, we proposed a better solution which is a Digital voting.</a:t>
            </a:r>
          </a:p>
          <a:p>
            <a:pPr algn="l"/>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sym typeface="Wingdings" panose="05000000000000000000" pitchFamily="2" charset="2"/>
              </a:rPr>
              <a:t>The main thing that we need to do is deliver information about elections.</a:t>
            </a:r>
          </a:p>
          <a:p>
            <a:pPr algn="l"/>
            <a:endParaRPr lang="en-US" sz="2600" dirty="0">
              <a:latin typeface="Times New Roman" panose="02020603050405020304" pitchFamily="18" charset="0"/>
              <a:cs typeface="Times New Roman" panose="02020603050405020304" pitchFamily="18" charset="0"/>
              <a:sym typeface="Wingdings" panose="05000000000000000000" pitchFamily="2" charset="2"/>
            </a:endParaRPr>
          </a:p>
          <a:p>
            <a:pPr algn="l"/>
            <a:r>
              <a:rPr lang="en-US" sz="2600" dirty="0">
                <a:latin typeface="Times New Roman" panose="02020603050405020304" pitchFamily="18" charset="0"/>
                <a:cs typeface="Times New Roman" panose="02020603050405020304" pitchFamily="18" charset="0"/>
                <a:sym typeface="Wingdings" panose="05000000000000000000" pitchFamily="2" charset="2"/>
              </a:rPr>
              <a:t>And also deliver information about different political parties and their leaders</a:t>
            </a:r>
            <a:r>
              <a:rPr lang="en-US" sz="2600" dirty="0">
                <a:latin typeface="Arial" panose="020B0604020202020204" pitchFamily="34" charset="0"/>
                <a:cs typeface="Arial" panose="020B0604020202020204" pitchFamily="34" charset="0"/>
                <a:sym typeface="Wingdings" panose="05000000000000000000" pitchFamily="2" charset="2"/>
              </a:rPr>
              <a: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81055B0E-0A3D-36F1-0698-EC4D38012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540" y="2574817"/>
            <a:ext cx="3619718" cy="2345976"/>
          </a:xfrm>
          <a:prstGeom prst="rect">
            <a:avLst/>
          </a:prstGeom>
        </p:spPr>
      </p:pic>
    </p:spTree>
    <p:extLst>
      <p:ext uri="{BB962C8B-B14F-4D97-AF65-F5344CB8AC3E}">
        <p14:creationId xmlns:p14="http://schemas.microsoft.com/office/powerpoint/2010/main" val="118642116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881407"/>
            <a:ext cx="9144000" cy="780314"/>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SYSTEM</a:t>
            </a:r>
            <a:r>
              <a:rPr lang="en-US" sz="4400" b="1" dirty="0">
                <a:solidFill>
                  <a:schemeClr val="accent1"/>
                </a:solidFill>
                <a:latin typeface="Arial" panose="020B0604020202020204" pitchFamily="34" charset="0"/>
                <a:cs typeface="Arial" panose="020B0604020202020204" pitchFamily="34" charset="0"/>
              </a:rPr>
              <a:t> </a:t>
            </a:r>
            <a:r>
              <a:rPr lang="en-US" sz="3200" b="1" dirty="0">
                <a:solidFill>
                  <a:schemeClr val="accent1"/>
                </a:solidFill>
                <a:latin typeface="Times New Roman" panose="02020603050405020304" pitchFamily="18" charset="0"/>
                <a:cs typeface="Times New Roman" panose="02020603050405020304" pitchFamily="18" charset="0"/>
              </a:rPr>
              <a:t>ARCHITECTURE</a:t>
            </a:r>
            <a:endParaRPr lang="en-US" sz="32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534292" y="6127750"/>
            <a:ext cx="4260915" cy="365125"/>
          </a:xfrm>
        </p:spPr>
        <p:txBody>
          <a:bodyPr>
            <a:noAutofit/>
          </a:bodyPr>
          <a:lstStyle/>
          <a:p>
            <a:pPr algn="l"/>
            <a:r>
              <a:rPr lang="en-US" sz="1400" dirty="0">
                <a:latin typeface="Arial" panose="020B0604020202020204" pitchFamily="34" charset="0"/>
                <a:cs typeface="Arial" panose="020B0604020202020204" pitchFamily="34" charset="0"/>
              </a:rPr>
              <a:t>	System architecture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953EF23B-EA67-729F-1B04-97BD62BA6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491" y="1921654"/>
            <a:ext cx="5109328" cy="4054940"/>
          </a:xfrm>
          <a:prstGeom prst="rect">
            <a:avLst/>
          </a:prstGeom>
        </p:spPr>
      </p:pic>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886120"/>
            <a:ext cx="9144000" cy="744717"/>
          </a:xfrm>
        </p:spPr>
        <p:txBody>
          <a:bodyPr>
            <a:norm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SYSTEM</a:t>
            </a:r>
            <a:r>
              <a:rPr lang="en-US" sz="3600" b="1" dirty="0">
                <a:solidFill>
                  <a:schemeClr val="accent1"/>
                </a:solidFill>
                <a:latin typeface="Times New Roman" panose="02020603050405020304" pitchFamily="18" charset="0"/>
                <a:ea typeface="+mj-lt"/>
                <a:cs typeface="Times New Roman" panose="02020603050405020304" pitchFamily="18" charset="0"/>
              </a:rPr>
              <a:t> </a:t>
            </a:r>
            <a:r>
              <a:rPr lang="en-US" sz="3200" b="1" dirty="0">
                <a:solidFill>
                  <a:schemeClr val="accent1"/>
                </a:solidFill>
                <a:latin typeface="Times New Roman" panose="02020603050405020304" pitchFamily="18" charset="0"/>
                <a:ea typeface="+mj-lt"/>
                <a:cs typeface="Times New Roman" panose="02020603050405020304" pitchFamily="18" charset="0"/>
              </a:rPr>
              <a:t>DEPLOYMENT</a:t>
            </a:r>
            <a:r>
              <a:rPr lang="en-US" sz="3600" b="1" dirty="0">
                <a:solidFill>
                  <a:schemeClr val="accent1"/>
                </a:solidFill>
                <a:latin typeface="Times New Roman" panose="02020603050405020304" pitchFamily="18" charset="0"/>
                <a:ea typeface="+mj-lt"/>
                <a:cs typeface="Times New Roman" panose="02020603050405020304" pitchFamily="18" charset="0"/>
              </a:rPr>
              <a:t> </a:t>
            </a:r>
            <a:r>
              <a:rPr lang="en-US" sz="3200" b="1" dirty="0">
                <a:solidFill>
                  <a:schemeClr val="accent1"/>
                </a:solidFill>
                <a:latin typeface="Times New Roman" panose="02020603050405020304" pitchFamily="18" charset="0"/>
                <a:ea typeface="+mj-lt"/>
                <a:cs typeface="Times New Roman" panose="02020603050405020304" pitchFamily="18" charset="0"/>
              </a:rPr>
              <a:t>APPROACH</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30458"/>
            <a:ext cx="11152682" cy="3535051"/>
          </a:xfrm>
        </p:spPr>
        <p:txBody>
          <a:bodyPr>
            <a:normAutofit fontScale="92500" lnSpcReduction="20000"/>
          </a:bodyPr>
          <a:lstStyle/>
          <a:p>
            <a:pPr algn="l"/>
            <a:r>
              <a:rPr lang="en-US" sz="2600" b="1" dirty="0">
                <a:latin typeface="Times New Roman" panose="02020603050405020304" pitchFamily="18" charset="0"/>
                <a:cs typeface="Times New Roman" panose="02020603050405020304" pitchFamily="18" charset="0"/>
              </a:rPr>
              <a:t>Software Requirements :</a:t>
            </a:r>
          </a:p>
          <a:p>
            <a:pPr marL="342900" indent="-3429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MySQL</a:t>
            </a:r>
          </a:p>
          <a:p>
            <a:pPr marL="342900" indent="-3429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JAVA</a:t>
            </a:r>
          </a:p>
          <a:p>
            <a:pPr marL="342900" indent="-3429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Testing(XAMPP SERVER)</a:t>
            </a:r>
          </a:p>
          <a:p>
            <a:pPr marL="342900" indent="-3429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Web-browsers : Chrome</a:t>
            </a:r>
          </a:p>
          <a:p>
            <a:pPr algn="l"/>
            <a:endParaRPr lang="en-US" sz="2600" b="1" dirty="0">
              <a:latin typeface="Times New Roman" panose="02020603050405020304" pitchFamily="18" charset="0"/>
              <a:cs typeface="Times New Roman" panose="02020603050405020304" pitchFamily="18" charset="0"/>
            </a:endParaRPr>
          </a:p>
          <a:p>
            <a:pPr algn="l"/>
            <a:r>
              <a:rPr lang="en-US" sz="2600" b="1" dirty="0">
                <a:latin typeface="Times New Roman" panose="02020603050405020304" pitchFamily="18" charset="0"/>
                <a:cs typeface="Times New Roman" panose="02020603050405020304" pitchFamily="18" charset="0"/>
              </a:rPr>
              <a:t>Hardware Requirements :</a:t>
            </a:r>
          </a:p>
          <a:p>
            <a:pPr marL="457200" indent="-4572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Processor:800 MHz Intel Pentium or equivalent</a:t>
            </a:r>
          </a:p>
          <a:p>
            <a:pPr marL="457200" indent="-4572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Memory:512</a:t>
            </a:r>
          </a:p>
          <a:p>
            <a:pPr marL="457200" indent="-457200" algn="l">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Disk space:750 of free space</a:t>
            </a:r>
          </a:p>
          <a:p>
            <a:pPr algn="l">
              <a:buFont typeface="Arial" pitchFamily="34" charset="0"/>
              <a:buChar char="•"/>
            </a:pPr>
            <a:endParaRPr lang="en-US" sz="2600" dirty="0">
              <a:latin typeface="Arial" panose="020B060402020202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36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3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5899325" cy="3517649"/>
          </a:xfrm>
        </p:spPr>
        <p:txBody>
          <a:bodyPr>
            <a:normAutofit/>
          </a:bodyPr>
          <a:lstStyle/>
          <a:p>
            <a:pPr marL="342900" indent="-342900" algn="l">
              <a:lnSpc>
                <a:spcPct val="150000"/>
              </a:lnSpc>
              <a:buFont typeface="Arial" panose="020B0604020202020204" pitchFamily="34" charset="0"/>
              <a:buChar char="•"/>
            </a:pPr>
            <a:r>
              <a:rPr lang="en-GB" sz="2000" b="0" i="0" dirty="0">
                <a:solidFill>
                  <a:srgbClr val="111111"/>
                </a:solidFill>
                <a:effectLst/>
                <a:latin typeface="Times New Roman" panose="02020603050405020304" pitchFamily="18" charset="0"/>
                <a:cs typeface="Times New Roman" panose="02020603050405020304" pitchFamily="18" charset="0"/>
              </a:rPr>
              <a:t>Flow chart for the design of the voting system. Once a user goes to the website as a voter there are two operations that can be done by the user; Voting or Viewing the voting exercise. </a:t>
            </a:r>
          </a:p>
          <a:p>
            <a:pPr marL="342900" indent="-342900" algn="l">
              <a:lnSpc>
                <a:spcPct val="150000"/>
              </a:lnSpc>
              <a:buFont typeface="Arial" panose="020B0604020202020204" pitchFamily="34" charset="0"/>
              <a:buChar char="•"/>
            </a:pPr>
            <a:r>
              <a:rPr lang="en-GB" sz="2000" b="0" i="0" dirty="0">
                <a:solidFill>
                  <a:srgbClr val="111111"/>
                </a:solidFill>
                <a:effectLst/>
                <a:latin typeface="Times New Roman" panose="02020603050405020304" pitchFamily="18" charset="0"/>
                <a:cs typeface="Times New Roman" panose="02020603050405020304" pitchFamily="18" charset="0"/>
              </a:rPr>
              <a:t>Every user (valid or invalid) voter can view voting process at real-time. </a:t>
            </a:r>
          </a:p>
          <a:p>
            <a:pPr algn="l">
              <a:lnSpc>
                <a:spcPct val="150000"/>
              </a:lnSpc>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a:extLst>
              <a:ext uri="{FF2B5EF4-FFF2-40B4-BE49-F238E27FC236}">
                <a16:creationId xmlns:a16="http://schemas.microsoft.com/office/drawing/2014/main" id="{E34BDABD-E15A-ED33-1410-99FBAD7BF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1501" y="1913640"/>
            <a:ext cx="4935902" cy="4374037"/>
          </a:xfrm>
          <a:prstGeom prst="rect">
            <a:avLst/>
          </a:prstGeom>
        </p:spPr>
      </p:pic>
    </p:spTree>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369</TotalTime>
  <Words>464</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NexusSansWebPro</vt:lpstr>
      <vt:lpstr>Times New Roman</vt:lpstr>
      <vt:lpstr>Wingdings</vt:lpstr>
      <vt:lpstr>Office Theme</vt:lpstr>
      <vt:lpstr>ONLINE VOTING SYSTEM</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vamshi myana</cp:lastModifiedBy>
  <cp:revision>47</cp:revision>
  <dcterms:created xsi:type="dcterms:W3CDTF">2021-04-26T07:43:48Z</dcterms:created>
  <dcterms:modified xsi:type="dcterms:W3CDTF">2023-03-28T09:40:53Z</dcterms:modified>
</cp:coreProperties>
</file>