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4" r:id="rId7"/>
    <p:sldId id="261" r:id="rId8"/>
    <p:sldId id="286" r:id="rId9"/>
    <p:sldId id="287" r:id="rId10"/>
    <p:sldId id="288" r:id="rId11"/>
    <p:sldId id="29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50" d="100"/>
          <a:sy n="50" d="100"/>
        </p:scale>
        <p:origin x="590" y="102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4/20/2020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hyperlink" Target="https://developer.foursquare.com/" TargetMode="External"/><Relationship Id="rId4" Type="http://schemas.openxmlformats.org/officeDocument/2006/relationships/hyperlink" Target="https://en.wikipedia.org/wiki/Demographics_of_New_York_C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66614" y="4590288"/>
            <a:ext cx="7077456" cy="1243584"/>
          </a:xfrm>
        </p:spPr>
        <p:txBody>
          <a:bodyPr/>
          <a:lstStyle/>
          <a:p>
            <a:r>
              <a:rPr lang="en-US" dirty="0"/>
              <a:t>Analysis on Indian Cuisine in New York City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New York is the most populous city in the United States with a population of 8,398,748 according to Wikipedia and New York is the most densely populated major city in United States. New York being the popular city all around the world it also known for the great variety of restaurants all over the city. As quoted from google, </a:t>
            </a:r>
            <a:r>
              <a:rPr lang="en-US" i="1" dirty="0"/>
              <a:t>“First we eat, then we do everything else -M.F.K. Fisher”</a:t>
            </a:r>
            <a:endParaRPr lang="en-US" dirty="0"/>
          </a:p>
          <a:p>
            <a:r>
              <a:rPr lang="en-US" dirty="0"/>
              <a:t>The intention is to study the ratings of Indian restaurants all over the city ad to see which cities offer the best Indian cuisine. This analysis can be used to understand the distribution of Indian cultures and cuisines over ‘the most diverse city on the planet — New York City’. Also, it can be utilized by a new food vendor who is willing to open his or her restaurant.</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pPr lvl="0"/>
            <a:r>
              <a:rPr lang="en-US" dirty="0"/>
              <a:t>Data Acquisition and Cleaning</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dirty="0"/>
              <a:t>New York City Data</a:t>
            </a:r>
          </a:p>
          <a:p>
            <a:r>
              <a:rPr lang="en-US" u="sng" dirty="0">
                <a:hlinkClick r:id="rId3">
                  <a:extLst>
                    <a:ext uri="{A12FA001-AC4F-418D-AE19-62706E023703}">
                      <ahyp:hlinkClr xmlns:ahyp="http://schemas.microsoft.com/office/drawing/2018/hyperlinkcolor" val="tx"/>
                    </a:ext>
                  </a:extLst>
                </a:hlinkClick>
              </a:rPr>
              <a:t>https://en.wikipedia.org/wiki/New_York_City</a:t>
            </a:r>
            <a:endParaRPr lang="en-US" dirty="0"/>
          </a:p>
          <a:p>
            <a:r>
              <a:rPr lang="en-US" u="sng" dirty="0">
                <a:hlinkClick r:id="rId4">
                  <a:extLst>
                    <a:ext uri="{A12FA001-AC4F-418D-AE19-62706E023703}">
                      <ahyp:hlinkClr xmlns:ahyp="http://schemas.microsoft.com/office/drawing/2018/hyperlinkcolor" val="tx"/>
                    </a:ext>
                  </a:extLst>
                </a:hlinkClick>
              </a:rPr>
              <a:t>https://en.wikipedia.org/wiki/Demographics_of_New_York_City</a:t>
            </a:r>
            <a:endParaRPr lang="en-US" u="sng" dirty="0"/>
          </a:p>
          <a:p>
            <a:endParaRPr lang="en-US" u="sng" dirty="0"/>
          </a:p>
          <a:p>
            <a:r>
              <a:rPr lang="en-US" b="1" dirty="0"/>
              <a:t>Foursquare API</a:t>
            </a:r>
          </a:p>
          <a:p>
            <a:r>
              <a:rPr lang="en-US" u="sng" dirty="0">
                <a:hlinkClick r:id="rId5">
                  <a:extLst>
                    <a:ext uri="{A12FA001-AC4F-418D-AE19-62706E023703}">
                      <ahyp:hlinkClr xmlns:ahyp="http://schemas.microsoft.com/office/drawing/2018/hyperlinkcolor" val="tx"/>
                    </a:ext>
                  </a:extLst>
                </a:hlinkClick>
              </a:rPr>
              <a:t>https://developer.foursquare.com</a:t>
            </a:r>
            <a:endParaRPr lang="en-US" dirty="0"/>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dirty="0"/>
              <a:t>In order to segment the neighborhoods of New York City, a dataset is required that contains the boroughs and the neighborhoods, that exist in each borough, with respective latitude and longitude coordinates. This dataset is downloaded using the mentioned URL. </a:t>
            </a:r>
          </a:p>
          <a:p>
            <a:r>
              <a:rPr lang="en-US" dirty="0"/>
              <a:t>Data is analyzed to understand the structure of the file. A python dictionary is returned by the URL and all the relevant data is found to be in the features key, which is basically a list of the neighborhoods.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The dictionary is transformed, into a pandas </a:t>
            </a:r>
            <a:r>
              <a:rPr lang="en-US" dirty="0" err="1"/>
              <a:t>dataframe</a:t>
            </a:r>
            <a:r>
              <a:rPr lang="en-US" dirty="0"/>
              <a:t>, by looping through the data and filling the </a:t>
            </a:r>
            <a:r>
              <a:rPr lang="en-US" dirty="0" err="1"/>
              <a:t>dataframe</a:t>
            </a:r>
            <a:r>
              <a:rPr lang="en-US" dirty="0"/>
              <a:t> rows one at a time. As a result, a </a:t>
            </a:r>
            <a:r>
              <a:rPr lang="en-US" dirty="0" err="1"/>
              <a:t>dataframe</a:t>
            </a:r>
            <a:r>
              <a:rPr lang="en-US" dirty="0"/>
              <a:t> is created with Borough, Neighborhood, Latitude and Longitude details of the New York City’s neighborhood.</a:t>
            </a:r>
          </a:p>
          <a:p>
            <a:r>
              <a:rPr lang="en-US" dirty="0"/>
              <a:t>The Foursquare API is used to explore the neighborhoods and segment them. </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7D11-A710-43F0-B88E-6F974F2ACC19}"/>
              </a:ext>
            </a:extLst>
          </p:cNvPr>
          <p:cNvSpPr>
            <a:spLocks noGrp="1"/>
          </p:cNvSpPr>
          <p:nvPr>
            <p:ph type="title"/>
          </p:nvPr>
        </p:nvSpPr>
        <p:spPr/>
        <p:txBody>
          <a:bodyPr/>
          <a:lstStyle/>
          <a:p>
            <a:r>
              <a:rPr lang="en-US" dirty="0"/>
              <a:t>Data Visualization</a:t>
            </a:r>
          </a:p>
        </p:txBody>
      </p:sp>
      <p:sp>
        <p:nvSpPr>
          <p:cNvPr id="3" name="Slide Number Placeholder 2">
            <a:extLst>
              <a:ext uri="{FF2B5EF4-FFF2-40B4-BE49-F238E27FC236}">
                <a16:creationId xmlns:a16="http://schemas.microsoft.com/office/drawing/2014/main" id="{85F05BF2-F739-40CC-9EE1-028E5829752E}"/>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7C7D0458-A39E-427F-8FED-6691F6E666C2}"/>
              </a:ext>
            </a:extLst>
          </p:cNvPr>
          <p:cNvSpPr>
            <a:spLocks noGrp="1"/>
          </p:cNvSpPr>
          <p:nvPr>
            <p:ph type="body" sz="quarter" idx="13"/>
          </p:nvPr>
        </p:nvSpPr>
        <p:spPr/>
        <p:txBody>
          <a:bodyPr/>
          <a:lstStyle/>
          <a:p>
            <a:endParaRPr lang="en-US"/>
          </a:p>
        </p:txBody>
      </p:sp>
      <p:pic>
        <p:nvPicPr>
          <p:cNvPr id="8" name="Picture 7" descr="A screenshot of a cell phone&#10;&#10;Description automatically generated">
            <a:extLst>
              <a:ext uri="{FF2B5EF4-FFF2-40B4-BE49-F238E27FC236}">
                <a16:creationId xmlns:a16="http://schemas.microsoft.com/office/drawing/2014/main" id="{AD656A3D-544A-43D9-8E50-C36D2630A1ED}"/>
              </a:ext>
            </a:extLst>
          </p:cNvPr>
          <p:cNvPicPr>
            <a:picLocks noChangeAspect="1"/>
          </p:cNvPicPr>
          <p:nvPr/>
        </p:nvPicPr>
        <p:blipFill>
          <a:blip r:embed="rId2"/>
          <a:stretch>
            <a:fillRect/>
          </a:stretch>
        </p:blipFill>
        <p:spPr>
          <a:xfrm>
            <a:off x="3097530" y="1299210"/>
            <a:ext cx="5996940" cy="4259580"/>
          </a:xfrm>
          <a:prstGeom prst="rect">
            <a:avLst/>
          </a:prstGeom>
        </p:spPr>
      </p:pic>
    </p:spTree>
    <p:extLst>
      <p:ext uri="{BB962C8B-B14F-4D97-AF65-F5344CB8AC3E}">
        <p14:creationId xmlns:p14="http://schemas.microsoft.com/office/powerpoint/2010/main" val="32552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F36B39-D27A-411E-B3CC-9B10FF6448CD}"/>
              </a:ext>
            </a:extLst>
          </p:cNvPr>
          <p:cNvSpPr>
            <a:spLocks noGrp="1"/>
          </p:cNvSpPr>
          <p:nvPr>
            <p:ph type="title"/>
          </p:nvPr>
        </p:nvSpPr>
        <p:spPr>
          <a:xfrm>
            <a:off x="444500" y="542925"/>
            <a:ext cx="11214100" cy="535531"/>
          </a:xfrm>
        </p:spPr>
        <p:txBody>
          <a:bodyPr/>
          <a:lstStyle/>
          <a:p>
            <a:r>
              <a:rPr lang="en-US" dirty="0"/>
              <a:t>Data Visualization (Cont’d)</a:t>
            </a:r>
          </a:p>
        </p:txBody>
      </p:sp>
      <p:sp>
        <p:nvSpPr>
          <p:cNvPr id="3" name="Slide Number Placeholder 2">
            <a:extLst>
              <a:ext uri="{FF2B5EF4-FFF2-40B4-BE49-F238E27FC236}">
                <a16:creationId xmlns:a16="http://schemas.microsoft.com/office/drawing/2014/main" id="{49BC94FC-77CA-41CB-91B2-6463057BBFFA}"/>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pic>
        <p:nvPicPr>
          <p:cNvPr id="6" name="Picture 5" descr="A screenshot of a cell phone&#10;&#10;Description automatically generated">
            <a:extLst>
              <a:ext uri="{FF2B5EF4-FFF2-40B4-BE49-F238E27FC236}">
                <a16:creationId xmlns:a16="http://schemas.microsoft.com/office/drawing/2014/main" id="{32E7A0A1-4539-45D0-8FFB-BB2FD70132F3}"/>
              </a:ext>
            </a:extLst>
          </p:cNvPr>
          <p:cNvPicPr>
            <a:picLocks noChangeAspect="1"/>
          </p:cNvPicPr>
          <p:nvPr/>
        </p:nvPicPr>
        <p:blipFill>
          <a:blip r:embed="rId2"/>
          <a:stretch>
            <a:fillRect/>
          </a:stretch>
        </p:blipFill>
        <p:spPr>
          <a:xfrm>
            <a:off x="2716624" y="1825625"/>
            <a:ext cx="6668717" cy="4351338"/>
          </a:xfrm>
          <a:prstGeom prst="rect">
            <a:avLst/>
          </a:prstGeom>
          <a:noFill/>
        </p:spPr>
      </p:pic>
    </p:spTree>
    <p:extLst>
      <p:ext uri="{BB962C8B-B14F-4D97-AF65-F5344CB8AC3E}">
        <p14:creationId xmlns:p14="http://schemas.microsoft.com/office/powerpoint/2010/main" val="272847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6D14FF8-5263-489E-8BEC-1FD57E96FCB3}"/>
              </a:ext>
            </a:extLst>
          </p:cNvPr>
          <p:cNvSpPr>
            <a:spLocks noGrp="1"/>
          </p:cNvSpPr>
          <p:nvPr>
            <p:ph type="title"/>
          </p:nvPr>
        </p:nvSpPr>
        <p:spPr>
          <a:xfrm>
            <a:off x="444500" y="542925"/>
            <a:ext cx="11214100" cy="535531"/>
          </a:xfrm>
        </p:spPr>
        <p:txBody>
          <a:bodyPr/>
          <a:lstStyle/>
          <a:p>
            <a:r>
              <a:rPr lang="en-US" dirty="0"/>
              <a:t>Data Visualization (Cont’d)</a:t>
            </a:r>
          </a:p>
        </p:txBody>
      </p:sp>
      <p:sp>
        <p:nvSpPr>
          <p:cNvPr id="3" name="Slide Number Placeholder 2">
            <a:extLst>
              <a:ext uri="{FF2B5EF4-FFF2-40B4-BE49-F238E27FC236}">
                <a16:creationId xmlns:a16="http://schemas.microsoft.com/office/drawing/2014/main" id="{F38D1420-B740-4B4D-911D-63965704663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pic>
        <p:nvPicPr>
          <p:cNvPr id="6" name="Picture 5" descr="A picture containing drawing&#10;&#10;Description automatically generated">
            <a:extLst>
              <a:ext uri="{FF2B5EF4-FFF2-40B4-BE49-F238E27FC236}">
                <a16:creationId xmlns:a16="http://schemas.microsoft.com/office/drawing/2014/main" id="{F96C0A2D-614E-4DFF-941C-731552E9FA2C}"/>
              </a:ext>
            </a:extLst>
          </p:cNvPr>
          <p:cNvPicPr>
            <a:picLocks noChangeAspect="1"/>
          </p:cNvPicPr>
          <p:nvPr/>
        </p:nvPicPr>
        <p:blipFill>
          <a:blip r:embed="rId2"/>
          <a:stretch>
            <a:fillRect/>
          </a:stretch>
        </p:blipFill>
        <p:spPr>
          <a:xfrm>
            <a:off x="2942884" y="1825625"/>
            <a:ext cx="6216197" cy="4351338"/>
          </a:xfrm>
          <a:prstGeom prst="rect">
            <a:avLst/>
          </a:prstGeom>
          <a:noFill/>
        </p:spPr>
      </p:pic>
    </p:spTree>
    <p:extLst>
      <p:ext uri="{BB962C8B-B14F-4D97-AF65-F5344CB8AC3E}">
        <p14:creationId xmlns:p14="http://schemas.microsoft.com/office/powerpoint/2010/main" val="148630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0707-0291-43E0-AA32-7B9FD0DB995E}"/>
              </a:ext>
            </a:extLst>
          </p:cNvPr>
          <p:cNvSpPr>
            <a:spLocks noGrp="1"/>
          </p:cNvSpPr>
          <p:nvPr>
            <p:ph type="title"/>
          </p:nvPr>
        </p:nvSpPr>
        <p:spPr/>
        <p:txBody>
          <a:bodyPr/>
          <a:lstStyle/>
          <a:p>
            <a:r>
              <a:rPr lang="en-US" dirty="0"/>
              <a:t>Data Visualization (Cont’d)</a:t>
            </a:r>
          </a:p>
        </p:txBody>
      </p:sp>
      <p:sp>
        <p:nvSpPr>
          <p:cNvPr id="3" name="Slide Number Placeholder 2">
            <a:extLst>
              <a:ext uri="{FF2B5EF4-FFF2-40B4-BE49-F238E27FC236}">
                <a16:creationId xmlns:a16="http://schemas.microsoft.com/office/drawing/2014/main" id="{7FAD8FBD-1A7B-408D-98CE-44280368636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Content Placeholder 5" descr="A screenshot of a cell phone&#10;&#10;Description automatically generated">
            <a:extLst>
              <a:ext uri="{FF2B5EF4-FFF2-40B4-BE49-F238E27FC236}">
                <a16:creationId xmlns:a16="http://schemas.microsoft.com/office/drawing/2014/main" id="{E3A4D039-50A3-4097-9A41-20E6FD065C98}"/>
              </a:ext>
            </a:extLst>
          </p:cNvPr>
          <p:cNvPicPr>
            <a:picLocks noGrp="1" noChangeAspect="1"/>
          </p:cNvPicPr>
          <p:nvPr>
            <p:ph idx="1"/>
          </p:nvPr>
        </p:nvPicPr>
        <p:blipFill>
          <a:blip r:embed="rId2"/>
          <a:stretch>
            <a:fillRect/>
          </a:stretch>
        </p:blipFill>
        <p:spPr>
          <a:xfrm>
            <a:off x="2881915" y="1825625"/>
            <a:ext cx="6337683" cy="4351338"/>
          </a:xfrm>
        </p:spPr>
      </p:pic>
    </p:spTree>
    <p:extLst>
      <p:ext uri="{BB962C8B-B14F-4D97-AF65-F5344CB8AC3E}">
        <p14:creationId xmlns:p14="http://schemas.microsoft.com/office/powerpoint/2010/main" val="2550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wrap="square" anchor="t">
            <a:normAutofit fontScale="90000"/>
          </a:bodyPr>
          <a:lstStyle/>
          <a:p>
            <a:r>
              <a:rPr lang="en-US" i="1" dirty="0"/>
              <a:t>Best neighbourhoods in New York that has highest average rating for Indian Restaurants.</a:t>
            </a:r>
            <a:br>
              <a:rPr lang="en-US" i="1" dirty="0"/>
            </a:br>
            <a:endParaRPr lang="en-GB" dirty="0"/>
          </a:p>
        </p:txBody>
      </p:sp>
      <p:sp>
        <p:nvSpPr>
          <p:cNvPr id="8" name="Slide Number Placeholder 2">
            <a:extLst>
              <a:ext uri="{FF2B5EF4-FFF2-40B4-BE49-F238E27FC236}">
                <a16:creationId xmlns:a16="http://schemas.microsoft.com/office/drawing/2014/main" id="{FF3EDDC8-85EF-4BC2-A54F-606B86446E3C}"/>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9</a:t>
            </a:fld>
            <a:endParaRPr lang="en-US" noProof="0"/>
          </a:p>
        </p:txBody>
      </p:sp>
      <p:pic>
        <p:nvPicPr>
          <p:cNvPr id="3" name="Picture 2" descr="A picture containing text, map&#10;&#10;Description automatically generated">
            <a:extLst>
              <a:ext uri="{FF2B5EF4-FFF2-40B4-BE49-F238E27FC236}">
                <a16:creationId xmlns:a16="http://schemas.microsoft.com/office/drawing/2014/main" id="{BDD3B859-F632-470F-BEB9-4B148A8B2ABD}"/>
              </a:ext>
            </a:extLst>
          </p:cNvPr>
          <p:cNvPicPr>
            <a:picLocks noChangeAspect="1"/>
          </p:cNvPicPr>
          <p:nvPr/>
        </p:nvPicPr>
        <p:blipFill rotWithShape="1">
          <a:blip r:embed="rId2"/>
          <a:srcRect l="26062" t="8821" r="4438" b="2980"/>
          <a:stretch/>
        </p:blipFill>
        <p:spPr>
          <a:xfrm>
            <a:off x="5283720" y="1444649"/>
            <a:ext cx="6302724" cy="4579079"/>
          </a:xfrm>
          <a:prstGeom prst="rect">
            <a:avLst/>
          </a:prstGeom>
          <a:noFill/>
        </p:spPr>
      </p:pic>
      <p:sp>
        <p:nvSpPr>
          <p:cNvPr id="10" name="Text Placeholder 4">
            <a:extLst>
              <a:ext uri="{FF2B5EF4-FFF2-40B4-BE49-F238E27FC236}">
                <a16:creationId xmlns:a16="http://schemas.microsoft.com/office/drawing/2014/main" id="{DD9967E2-DECA-4CE1-9DDB-83A61BEC057F}"/>
              </a:ext>
            </a:extLst>
          </p:cNvPr>
          <p:cNvSpPr>
            <a:spLocks noGrp="1"/>
          </p:cNvSpPr>
          <p:nvPr>
            <p:ph type="body" sz="half" idx="2"/>
          </p:nvPr>
        </p:nvSpPr>
        <p:spPr>
          <a:xfrm>
            <a:off x="443366" y="1444649"/>
            <a:ext cx="3365063" cy="4579079"/>
          </a:xfrm>
        </p:spPr>
        <p:txBody>
          <a:bodyPr>
            <a:normAutofit/>
          </a:bodyPr>
          <a:lstStyle/>
          <a:p>
            <a:endParaRPr lang="en-US" sz="2000" dirty="0"/>
          </a:p>
          <a:p>
            <a:r>
              <a:rPr lang="en-US" sz="2000" dirty="0"/>
              <a:t>As the result of analyzing New York City Restaurant ratings along with other information the map was </a:t>
            </a:r>
            <a:r>
              <a:rPr lang="en-US" sz="2000" dirty="0" err="1"/>
              <a:t>intergrated</a:t>
            </a:r>
            <a:r>
              <a:rPr lang="en-US" sz="2000" dirty="0"/>
              <a:t> which shows the best </a:t>
            </a:r>
            <a:r>
              <a:rPr lang="en-US" sz="2000" dirty="0" err="1"/>
              <a:t>neighbourhoods</a:t>
            </a:r>
            <a:r>
              <a:rPr lang="en-US" sz="2000" dirty="0"/>
              <a:t> in New York which has the highest average rating for Indian Restaurants.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16c05727-aa75-4e4a-9b5f-8a80a1165891"/>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Trade Gothic LT Pro</vt:lpstr>
      <vt:lpstr>Trebuchet MS</vt:lpstr>
      <vt:lpstr>Office Theme</vt:lpstr>
      <vt:lpstr>Analysis on Indian Cuisine in New York City</vt:lpstr>
      <vt:lpstr>Introduction</vt:lpstr>
      <vt:lpstr>Data Acquisition and Cleaning</vt:lpstr>
      <vt:lpstr>Methodology</vt:lpstr>
      <vt:lpstr>Data Visualization</vt:lpstr>
      <vt:lpstr>Data Visualization (Cont’d)</vt:lpstr>
      <vt:lpstr>Data Visualization (Cont’d)</vt:lpstr>
      <vt:lpstr>Data Visualization (Cont’d)</vt:lpstr>
      <vt:lpstr>Best neighbourhoods in New York that has highest average rating for Indian Restaurants.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2020-04-20T14:56:06Z</dcterms:created>
  <dcterms:modified xsi:type="dcterms:W3CDTF">2020-04-20T14:59:34Z</dcterms:modified>
</cp:coreProperties>
</file>