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90" r:id="rId1"/>
  </p:sldMasterIdLst>
  <p:notesMasterIdLst>
    <p:notesMasterId r:id="rId2"/>
  </p:notesMasterIdLst>
  <p:sldIdLst>
    <p:sldId id="468" r:id="rId3"/>
    <p:sldId id="469" r:id="rId4"/>
    <p:sldId id="470" r:id="rId5"/>
    <p:sldId id="471" r:id="rId6"/>
    <p:sldId id="472" r:id="rId7"/>
    <p:sldId id="473" r:id="rId8"/>
    <p:sldId id="474" r:id="rId9"/>
    <p:sldId id="475" r:id="rId10"/>
    <p:sldId id="476" r:id="rId11"/>
    <p:sldId id="477" r:id="rId12"/>
    <p:sldId id="479" r:id="rId13"/>
    <p:sldId id="480" r:id="rId14"/>
    <p:sldId id="481" r:id="rId15"/>
    <p:sldId id="482" r:id="rId16"/>
    <p:sldId id="483" r:id="rId17"/>
  </p:sldIdLst>
  <p:sldSz type="screen16x9" cy="6858000" cx="12192000"/>
  <p:notesSz cx="12192000" cy="6858000"/>
  <p:embeddedFontLs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2" d="100"/>
          <a:sy n="62" d="100"/>
        </p:scale>
        <p:origin x="360"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font" Target="fonts/font6.fntdata"/><Relationship Id="rId24" Type="http://schemas.openxmlformats.org/officeDocument/2006/relationships/font" Target="fonts/font7.fntdata"/><Relationship Id="rId25" Type="http://schemas.openxmlformats.org/officeDocument/2006/relationships/font" Target="fonts/font8.fntdata"/><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8" name="Shape 2"/>
        <p:cNvGrpSpPr/>
        <p:nvPr/>
      </p:nvGrpSpPr>
      <p:grpSpPr>
        <a:xfrm>
          <a:off x="0" y="0"/>
          <a:ext cx="0" cy="0"/>
          <a:chOff x="0" y="0"/>
          <a:chExt cx="0" cy="0"/>
        </a:xfrm>
      </p:grpSpPr>
      <p:sp>
        <p:nvSpPr>
          <p:cNvPr id="1048743"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4"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5"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6"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7"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8"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6"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7"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8"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5" name="Google Shape;193;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6" name="Google Shape;194;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6"/>
        <p:cNvGrpSpPr/>
        <p:nvPr/>
      </p:nvGrpSpPr>
      <p:grpSpPr>
        <a:xfrm>
          <a:off x="0" y="0"/>
          <a:ext cx="0" cy="0"/>
          <a:chOff x="0" y="0"/>
          <a:chExt cx="0" cy="0"/>
        </a:xfrm>
      </p:grpSpPr>
      <p:sp>
        <p:nvSpPr>
          <p:cNvPr id="1048708" name="Google Shape;207;g2f5d6dc17e3_3_0:notes"/>
          <p:cNvSpPr>
            <a:spLocks noChangeAspect="1" noRot="1" noGrp="1"/>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09" name="Google Shape;208;g2f5d6dc17e3_3_0:notes"/>
          <p:cNvSpPr txBox="1">
            <a:spLocks noGrp="1"/>
          </p:cNvSpPr>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0" name="Google Shape;209;g2f5d6dc17e3_3_0:notes"/>
          <p:cNvSpPr txBox="1">
            <a:spLocks noGrp="1"/>
          </p:cNvSpPr>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12</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2"/>
        <p:cNvGrpSpPr/>
        <p:nvPr/>
      </p:nvGrpSpPr>
      <p:grpSpPr>
        <a:xfrm>
          <a:off x="0" y="0"/>
          <a:ext cx="0" cy="0"/>
          <a:chOff x="0" y="0"/>
          <a:chExt cx="0" cy="0"/>
        </a:xfrm>
      </p:grpSpPr>
      <p:sp>
        <p:nvSpPr>
          <p:cNvPr id="1048717" name="Google Shape;21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8" name="Google Shape;21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226"/>
        <p:cNvGrpSpPr/>
        <p:nvPr/>
      </p:nvGrpSpPr>
      <p:grpSpPr>
        <a:xfrm>
          <a:off x="0" y="0"/>
          <a:ext cx="0" cy="0"/>
          <a:chOff x="0" y="0"/>
          <a:chExt cx="0" cy="0"/>
        </a:xfrm>
      </p:grpSpPr>
      <p:sp>
        <p:nvSpPr>
          <p:cNvPr id="1048720" name="Google Shape;227;g2f5d6dc17e3_3_5:notes"/>
          <p:cNvSpPr>
            <a:spLocks noChangeAspect="1" noRot="1" noGrp="1"/>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721" name="Google Shape;228;g2f5d6dc17e3_3_5:notes"/>
          <p:cNvSpPr txBox="1">
            <a:spLocks noGrp="1"/>
          </p:cNvSpPr>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22" name="Google Shape;229;g2f5d6dc17e3_3_5:notes"/>
          <p:cNvSpPr txBox="1">
            <a:spLocks noGrp="1"/>
          </p:cNvSpPr>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14</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233"/>
        <p:cNvGrpSpPr/>
        <p:nvPr/>
      </p:nvGrpSpPr>
      <p:grpSpPr>
        <a:xfrm>
          <a:off x="0" y="0"/>
          <a:ext cx="0" cy="0"/>
          <a:chOff x="0" y="0"/>
          <a:chExt cx="0" cy="0"/>
        </a:xfrm>
      </p:grpSpPr>
      <p:sp>
        <p:nvSpPr>
          <p:cNvPr id="1048727" name="Google Shape;234;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28" name="Google Shape;235;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70"/>
        <p:cNvGrpSpPr/>
        <p:nvPr/>
      </p:nvGrpSpPr>
      <p:grpSpPr>
        <a:xfrm>
          <a:off x="0" y="0"/>
          <a:ext cx="0" cy="0"/>
          <a:chOff x="0" y="0"/>
          <a:chExt cx="0" cy="0"/>
        </a:xfrm>
      </p:grpSpPr>
      <p:sp>
        <p:nvSpPr>
          <p:cNvPr id="1048630" name="Google Shape;71;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1" name="Google Shape;72;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5"/>
        <p:cNvGrpSpPr/>
        <p:nvPr/>
      </p:nvGrpSpPr>
      <p:grpSpPr>
        <a:xfrm>
          <a:off x="0" y="0"/>
          <a:ext cx="0" cy="0"/>
          <a:chOff x="0" y="0"/>
          <a:chExt cx="0" cy="0"/>
        </a:xfrm>
      </p:grpSpPr>
      <p:sp>
        <p:nvSpPr>
          <p:cNvPr id="1048649" name="Google Shape;96;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0" name="Google Shape;97;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21"/>
        <p:cNvGrpSpPr/>
        <p:nvPr/>
      </p:nvGrpSpPr>
      <p:grpSpPr>
        <a:xfrm>
          <a:off x="0" y="0"/>
          <a:ext cx="0" cy="0"/>
          <a:chOff x="0" y="0"/>
          <a:chExt cx="0" cy="0"/>
        </a:xfrm>
      </p:grpSpPr>
      <p:sp>
        <p:nvSpPr>
          <p:cNvPr id="1048657" name="Google Shape;122;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8" name="Google Shape;123;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36"/>
        <p:cNvGrpSpPr/>
        <p:nvPr/>
      </p:nvGrpSpPr>
      <p:grpSpPr>
        <a:xfrm>
          <a:off x="0" y="0"/>
          <a:ext cx="0" cy="0"/>
          <a:chOff x="0" y="0"/>
          <a:chExt cx="0" cy="0"/>
        </a:xfrm>
      </p:grpSpPr>
      <p:sp>
        <p:nvSpPr>
          <p:cNvPr id="1048664" name="Google Shape;137;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5" name="Google Shape;138;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49"/>
        <p:cNvGrpSpPr/>
        <p:nvPr/>
      </p:nvGrpSpPr>
      <p:grpSpPr>
        <a:xfrm>
          <a:off x="0" y="0"/>
          <a:ext cx="0" cy="0"/>
          <a:chOff x="0" y="0"/>
          <a:chExt cx="0" cy="0"/>
        </a:xfrm>
      </p:grpSpPr>
      <p:sp>
        <p:nvSpPr>
          <p:cNvPr id="1048671" name="Google Shape;150;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2" name="Google Shape;151;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60"/>
        <p:cNvGrpSpPr/>
        <p:nvPr/>
      </p:nvGrpSpPr>
      <p:grpSpPr>
        <a:xfrm>
          <a:off x="0" y="0"/>
          <a:ext cx="0" cy="0"/>
          <a:chOff x="0" y="0"/>
          <a:chExt cx="0" cy="0"/>
        </a:xfrm>
      </p:grpSpPr>
      <p:sp>
        <p:nvSpPr>
          <p:cNvPr id="1048679" name="Google Shape;161;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0" name="Google Shape;162;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3"/>
        <p:cNvGrpSpPr/>
        <p:nvPr/>
      </p:nvGrpSpPr>
      <p:grpSpPr>
        <a:xfrm>
          <a:off x="0" y="0"/>
          <a:ext cx="0" cy="0"/>
          <a:chOff x="0" y="0"/>
          <a:chExt cx="0" cy="0"/>
        </a:xfrm>
      </p:grpSpPr>
      <p:sp>
        <p:nvSpPr>
          <p:cNvPr id="1048683" name="Google Shape;174;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75;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79"/>
        <p:cNvGrpSpPr/>
        <p:nvPr/>
      </p:nvGrpSpPr>
      <p:grpSpPr>
        <a:xfrm>
          <a:off x="0" y="0"/>
          <a:ext cx="0" cy="0"/>
          <a:chOff x="0" y="0"/>
          <a:chExt cx="0" cy="0"/>
        </a:xfrm>
      </p:grpSpPr>
      <p:sp>
        <p:nvSpPr>
          <p:cNvPr id="1048694" name="Google Shape;180;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5" name="Google Shape;181;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8" name="Shape 31"/>
        <p:cNvGrpSpPr/>
        <p:nvPr/>
      </p:nvGrpSpPr>
      <p:grpSpPr>
        <a:xfrm>
          <a:off x="0" y="0"/>
          <a:ext cx="0" cy="0"/>
          <a:chOff x="0" y="0"/>
          <a:chExt cx="0" cy="0"/>
        </a:xfrm>
      </p:grpSpPr>
      <p:sp>
        <p:nvSpPr>
          <p:cNvPr id="1048609"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10"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1"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2"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75" name="Shape 36"/>
        <p:cNvGrpSpPr/>
        <p:nvPr/>
      </p:nvGrpSpPr>
      <p:grpSpPr>
        <a:xfrm>
          <a:off x="0" y="0"/>
          <a:ext cx="0" cy="0"/>
          <a:chOff x="0" y="0"/>
          <a:chExt cx="0" cy="0"/>
        </a:xfrm>
      </p:grpSpPr>
      <p:sp>
        <p:nvSpPr>
          <p:cNvPr id="1048729"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0"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31"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3"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6" name="Shape 42"/>
        <p:cNvGrpSpPr/>
        <p:nvPr/>
      </p:nvGrpSpPr>
      <p:grpSpPr>
        <a:xfrm>
          <a:off x="0" y="0"/>
          <a:ext cx="0" cy="0"/>
          <a:chOff x="0" y="0"/>
          <a:chExt cx="0" cy="0"/>
        </a:xfrm>
      </p:grpSpPr>
      <p:sp>
        <p:nvSpPr>
          <p:cNvPr id="1048734"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5"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36"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37"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9"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7" name="Shape 49"/>
        <p:cNvGrpSpPr/>
        <p:nvPr/>
      </p:nvGrpSpPr>
      <p:grpSpPr>
        <a:xfrm>
          <a:off x="0" y="0"/>
          <a:ext cx="0" cy="0"/>
          <a:chOff x="0" y="0"/>
          <a:chExt cx="0" cy="0"/>
        </a:xfrm>
      </p:grpSpPr>
      <p:sp>
        <p:nvSpPr>
          <p:cNvPr id="1048740"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1"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2"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91" r:id="rId1"/>
    <p:sldLayoutId id="2147483692" r:id="rId2"/>
    <p:sldLayoutId id="2147483693" r:id="rId3"/>
    <p:sldLayoutId id="2147483694" r:id="rId4"/>
    <p:sldLayoutId id="214748369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1971674" y="1638624"/>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4126500" y="2287075"/>
            <a:ext cx="9382800" cy="4617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sp>
        <p:nvSpPr>
          <p:cNvPr id="1048604" name="Google Shape;68;p7"/>
          <p:cNvSpPr txBox="1"/>
          <p:nvPr/>
        </p:nvSpPr>
        <p:spPr>
          <a:xfrm rot="10800000">
            <a:off x="25125" y="4182728"/>
            <a:ext cx="11884500" cy="463800"/>
          </a:xfrm>
          <a:prstGeom prst="rect"/>
          <a:noFill/>
          <a:ln>
            <a:noFill/>
          </a:ln>
        </p:spPr>
        <p:txBody>
          <a:bodyPr anchor="t" anchorCtr="0" bIns="91425" lIns="91425" rIns="91425" spcFirstLastPara="1" tIns="91425" wrap="square">
            <a:spAutoFit/>
          </a:bodyPr>
          <a:p>
            <a:pPr algn="l" indent="-342900" lvl="0" marL="457200" rtl="0">
              <a:spcBef>
                <a:spcPts val="0"/>
              </a:spcBef>
              <a:spcAft>
                <a:spcPts val="0"/>
              </a:spcAft>
              <a:buSzPts val="1800"/>
              <a:buFont typeface="Calibri"/>
              <a:buChar char="●"/>
            </a:pPr>
            <a:endParaRPr sz="1800">
              <a:latin typeface="Calibri"/>
              <a:ea typeface="Calibri"/>
              <a:cs typeface="Calibri"/>
              <a:sym typeface="Calibri"/>
            </a:endParaRPr>
          </a:p>
        </p:txBody>
      </p:sp>
      <p:sp>
        <p:nvSpPr>
          <p:cNvPr id="1048605" name="Google Shape;69;p7"/>
          <p:cNvSpPr txBox="1"/>
          <p:nvPr/>
        </p:nvSpPr>
        <p:spPr>
          <a:xfrm>
            <a:off x="514945" y="3309537"/>
            <a:ext cx="14914005" cy="1783050"/>
          </a:xfrm>
          <a:prstGeom prst="rect"/>
          <a:noFill/>
          <a:ln>
            <a:noFill/>
          </a:ln>
        </p:spPr>
        <p:txBody>
          <a:bodyPr anchor="t" anchorCtr="0" bIns="91425" lIns="91425" rIns="91425" spcFirstLastPara="1" tIns="91425" wrap="square">
            <a:spAutoFit/>
          </a:bodyPr>
          <a:p>
            <a:pPr lvl="0"/>
            <a:r>
              <a:rPr dirty="0" sz="1800" lang="en-US">
                <a:latin typeface="Calibri"/>
                <a:ea typeface="Calibri"/>
                <a:cs typeface="Calibri"/>
                <a:sym typeface="Calibri"/>
              </a:rPr>
              <a:t>STUDENT NAME:  </a:t>
            </a:r>
            <a:r>
              <a:rPr dirty="0" sz="1800" lang="en-US">
                <a:latin typeface="Calibri"/>
                <a:ea typeface="Calibri"/>
                <a:cs typeface="Calibri"/>
                <a:sym typeface="Calibri"/>
              </a:rPr>
              <a:t>A</a:t>
            </a:r>
            <a:r>
              <a:rPr dirty="0" sz="1800" lang="en-US">
                <a:latin typeface="Calibri"/>
                <a:ea typeface="Calibri"/>
                <a:cs typeface="Calibri"/>
                <a:sym typeface="Calibri"/>
              </a:rPr>
              <a:t>N</a:t>
            </a:r>
            <a:r>
              <a:rPr dirty="0" sz="1800" lang="en-US">
                <a:latin typeface="Calibri"/>
                <a:ea typeface="Calibri"/>
                <a:cs typeface="Calibri"/>
                <a:sym typeface="Calibri"/>
              </a:rPr>
              <a:t>U</a:t>
            </a:r>
            <a:r>
              <a:rPr dirty="0" sz="1800" lang="en-US">
                <a:latin typeface="Calibri"/>
                <a:ea typeface="Calibri"/>
                <a:cs typeface="Calibri"/>
                <a:sym typeface="Calibri"/>
              </a:rPr>
              <a:t>S</a:t>
            </a:r>
            <a:r>
              <a:rPr dirty="0" sz="1800" lang="en-US">
                <a:latin typeface="Calibri"/>
                <a:ea typeface="Calibri"/>
                <a:cs typeface="Calibri"/>
                <a:sym typeface="Calibri"/>
              </a:rPr>
              <a:t>H</a:t>
            </a:r>
            <a:r>
              <a:rPr dirty="0" sz="1800" lang="en-US">
                <a:latin typeface="Calibri"/>
                <a:ea typeface="Calibri"/>
                <a:cs typeface="Calibri"/>
                <a:sym typeface="Calibri"/>
              </a:rPr>
              <a:t>A</a:t>
            </a:r>
            <a:r>
              <a:rPr dirty="0" sz="1800" lang="en-US">
                <a:latin typeface="Calibri"/>
                <a:ea typeface="Calibri"/>
                <a:cs typeface="Calibri"/>
                <a:sym typeface="Calibri"/>
              </a:rPr>
              <a:t> </a:t>
            </a:r>
            <a:r>
              <a:rPr dirty="0" sz="1800" lang="en-US">
                <a:latin typeface="Calibri"/>
                <a:ea typeface="Calibri"/>
                <a:cs typeface="Calibri"/>
                <a:sym typeface="Calibri"/>
              </a:rPr>
              <a:t>S</a:t>
            </a:r>
            <a:endParaRPr altLang="en-US" lang="zh-CN"/>
          </a:p>
          <a:p>
            <a:pPr lvl="0"/>
            <a:r>
              <a:rPr dirty="0" sz="1800" lang="en-US">
                <a:latin typeface="Calibri"/>
                <a:ea typeface="Calibri"/>
                <a:cs typeface="Calibri"/>
                <a:sym typeface="Calibri"/>
              </a:rPr>
              <a:t>REGISTER NO     :  </a:t>
            </a:r>
            <a:r>
              <a:rPr dirty="0" sz="1800" lang="en-US">
                <a:latin typeface="Calibri"/>
                <a:ea typeface="Calibri"/>
                <a:cs typeface="Calibri"/>
                <a:sym typeface="Calibri"/>
              </a:rPr>
              <a:t>3</a:t>
            </a:r>
            <a:r>
              <a:rPr dirty="0" sz="1800" lang="en-US">
                <a:latin typeface="Calibri"/>
                <a:ea typeface="Calibri"/>
                <a:cs typeface="Calibri"/>
                <a:sym typeface="Calibri"/>
              </a:rPr>
              <a:t>1</a:t>
            </a:r>
            <a:r>
              <a:rPr dirty="0" sz="1800" lang="en-US">
                <a:latin typeface="Calibri"/>
                <a:ea typeface="Calibri"/>
                <a:cs typeface="Calibri"/>
                <a:sym typeface="Calibri"/>
              </a:rPr>
              <a:t>2</a:t>
            </a:r>
            <a:r>
              <a:rPr dirty="0" sz="1800" lang="en-US">
                <a:latin typeface="Calibri"/>
                <a:ea typeface="Calibri"/>
                <a:cs typeface="Calibri"/>
                <a:sym typeface="Calibri"/>
              </a:rPr>
              <a:t>2</a:t>
            </a:r>
            <a:r>
              <a:rPr dirty="0" sz="1800" lang="en-US">
                <a:latin typeface="Calibri"/>
                <a:ea typeface="Calibri"/>
                <a:cs typeface="Calibri"/>
                <a:sym typeface="Calibri"/>
              </a:rPr>
              <a:t>1</a:t>
            </a:r>
            <a:r>
              <a:rPr dirty="0" sz="1800" lang="en-US">
                <a:latin typeface="Calibri"/>
                <a:ea typeface="Calibri"/>
                <a:cs typeface="Calibri"/>
                <a:sym typeface="Calibri"/>
              </a:rPr>
              <a:t>8</a:t>
            </a:r>
            <a:r>
              <a:rPr dirty="0" sz="1800" lang="en-US">
                <a:latin typeface="Calibri"/>
                <a:ea typeface="Calibri"/>
                <a:cs typeface="Calibri"/>
                <a:sym typeface="Calibri"/>
              </a:rPr>
              <a:t>9</a:t>
            </a:r>
            <a:r>
              <a:rPr dirty="0" sz="1800" lang="en-US">
                <a:latin typeface="Calibri"/>
                <a:ea typeface="Calibri"/>
                <a:cs typeface="Calibri"/>
                <a:sym typeface="Calibri"/>
              </a:rPr>
              <a:t>1</a:t>
            </a:r>
            <a:r>
              <a:rPr dirty="0" sz="1800" lang="en-US">
                <a:latin typeface="Calibri"/>
                <a:ea typeface="Calibri"/>
                <a:cs typeface="Calibri"/>
                <a:sym typeface="Calibri"/>
              </a:rPr>
              <a:t>9</a:t>
            </a:r>
            <a:endParaRPr altLang="en-US" lang="zh-CN"/>
          </a:p>
          <a:p>
            <a:pPr lvl="0"/>
            <a:r>
              <a:rPr dirty="0" sz="1800" lang="en-US">
                <a:solidFill>
                  <a:schemeClr val="dk1"/>
                </a:solidFill>
                <a:latin typeface="Calibri"/>
                <a:ea typeface="Calibri"/>
                <a:cs typeface="Calibri"/>
                <a:sym typeface="Calibri"/>
              </a:rPr>
              <a:t>NM I’D.               :</a:t>
            </a:r>
            <a:r>
              <a:rPr dirty="0" sz="1800" lang="en-US">
                <a:latin typeface="Calibri"/>
                <a:ea typeface="Calibri"/>
                <a:cs typeface="Calibri"/>
                <a:sym typeface="Calibri"/>
              </a:rPr>
              <a:t>   </a:t>
            </a:r>
            <a:r>
              <a:rPr dirty="0" sz="1800" lang="en-US">
                <a:latin typeface="Calibri"/>
                <a:ea typeface="Calibri"/>
                <a:cs typeface="Calibri"/>
                <a:sym typeface="Calibri"/>
              </a:rPr>
              <a:t>U</a:t>
            </a:r>
            <a:r>
              <a:rPr dirty="0" sz="1800" lang="en-US">
                <a:latin typeface="Calibri"/>
                <a:ea typeface="Calibri"/>
                <a:cs typeface="Calibri"/>
                <a:sym typeface="Calibri"/>
              </a:rPr>
              <a:t>n</a:t>
            </a:r>
            <a:r>
              <a:rPr dirty="0" sz="1800" lang="en-US">
                <a:latin typeface="Calibri"/>
                <a:ea typeface="Calibri"/>
                <a:cs typeface="Calibri"/>
                <a:sym typeface="Calibri"/>
              </a:rPr>
              <a:t>m</a:t>
            </a:r>
            <a:r>
              <a:rPr dirty="0" sz="1800" lang="en-US">
                <a:latin typeface="Calibri"/>
                <a:ea typeface="Calibri"/>
                <a:cs typeface="Calibri"/>
                <a:sym typeface="Calibri"/>
              </a:rPr>
              <a:t>1</a:t>
            </a:r>
            <a:r>
              <a:rPr dirty="0" sz="1800" lang="en-US">
                <a:latin typeface="Calibri"/>
                <a:ea typeface="Calibri"/>
                <a:cs typeface="Calibri"/>
                <a:sym typeface="Calibri"/>
              </a:rPr>
              <a:t>6</a:t>
            </a:r>
            <a:r>
              <a:rPr dirty="0" sz="1800" lang="en-US">
                <a:latin typeface="Calibri"/>
                <a:ea typeface="Calibri"/>
                <a:cs typeface="Calibri"/>
                <a:sym typeface="Calibri"/>
              </a:rPr>
              <a:t>9</a:t>
            </a:r>
            <a:r>
              <a:rPr dirty="0" sz="1800" lang="en-US">
                <a:latin typeface="Calibri"/>
                <a:ea typeface="Calibri"/>
                <a:cs typeface="Calibri"/>
                <a:sym typeface="Calibri"/>
              </a:rPr>
              <a:t>9</a:t>
            </a:r>
            <a:r>
              <a:rPr dirty="0" sz="1800" lang="en-US">
                <a:latin typeface="Calibri"/>
                <a:ea typeface="Calibri"/>
                <a:cs typeface="Calibri"/>
                <a:sym typeface="Calibri"/>
              </a:rPr>
              <a:t>3</a:t>
            </a:r>
            <a:r>
              <a:rPr dirty="0" sz="1800" lang="en-US">
                <a:latin typeface="Calibri"/>
                <a:ea typeface="Calibri"/>
                <a:cs typeface="Calibri"/>
                <a:sym typeface="Calibri"/>
              </a:rPr>
              <a:t>1</a:t>
            </a:r>
            <a:r>
              <a:rPr dirty="0" sz="1800" lang="en-US">
                <a:latin typeface="Calibri"/>
                <a:ea typeface="Calibri"/>
                <a:cs typeface="Calibri"/>
                <a:sym typeface="Calibri"/>
              </a:rPr>
              <a:t>2</a:t>
            </a:r>
            <a:r>
              <a:rPr dirty="0" sz="1800" lang="en-US">
                <a:latin typeface="Calibri"/>
                <a:ea typeface="Calibri"/>
                <a:cs typeface="Calibri"/>
                <a:sym typeface="Calibri"/>
              </a:rPr>
              <a:t>2</a:t>
            </a:r>
            <a:r>
              <a:rPr dirty="0" sz="1800" lang="en-US">
                <a:latin typeface="Calibri"/>
                <a:ea typeface="Calibri"/>
                <a:cs typeface="Calibri"/>
                <a:sym typeface="Calibri"/>
              </a:rPr>
              <a:t>1</a:t>
            </a:r>
            <a:r>
              <a:rPr dirty="0" sz="1800" lang="en-US">
                <a:latin typeface="Calibri"/>
                <a:ea typeface="Calibri"/>
                <a:cs typeface="Calibri"/>
                <a:sym typeface="Calibri"/>
              </a:rPr>
              <a:t>8</a:t>
            </a:r>
            <a:r>
              <a:rPr dirty="0" sz="1800" lang="en-US">
                <a:latin typeface="Calibri"/>
                <a:ea typeface="Calibri"/>
                <a:cs typeface="Calibri"/>
                <a:sym typeface="Calibri"/>
              </a:rPr>
              <a:t>9</a:t>
            </a:r>
            <a:r>
              <a:rPr dirty="0" sz="1800" lang="en-US">
                <a:latin typeface="Calibri"/>
                <a:ea typeface="Calibri"/>
                <a:cs typeface="Calibri"/>
                <a:sym typeface="Calibri"/>
              </a:rPr>
              <a:t>1</a:t>
            </a:r>
            <a:r>
              <a:rPr dirty="0" sz="1800" lang="en-US">
                <a:latin typeface="Calibri"/>
                <a:ea typeface="Calibri"/>
                <a:cs typeface="Calibri"/>
                <a:sym typeface="Calibri"/>
              </a:rPr>
              <a:t>9</a:t>
            </a:r>
            <a:endParaRPr altLang="en-US" lang="zh-CN"/>
          </a:p>
          <a:p>
            <a:pPr lvl="0"/>
            <a:r>
              <a:rPr dirty="0" sz="1800" lang="en-US">
                <a:latin typeface="Calibri"/>
                <a:ea typeface="Calibri"/>
                <a:cs typeface="Calibri"/>
                <a:sym typeface="Calibri"/>
              </a:rPr>
              <a:t>DEPARTMENT    :  </a:t>
            </a:r>
            <a:r>
              <a:rPr dirty="0" sz="1800" lang="en-US">
                <a:latin typeface="Calibri"/>
                <a:ea typeface="Calibri"/>
                <a:cs typeface="Calibri"/>
                <a:sym typeface="Calibri"/>
              </a:rPr>
              <a:t>B</a:t>
            </a:r>
            <a:r>
              <a:rPr dirty="0" sz="1800" lang="en-US">
                <a:latin typeface="Calibri"/>
                <a:ea typeface="Calibri"/>
                <a:cs typeface="Calibri"/>
                <a:sym typeface="Calibri"/>
              </a:rPr>
              <a:t>.</a:t>
            </a:r>
            <a:r>
              <a:rPr dirty="0" sz="1800" lang="en-US">
                <a:latin typeface="Calibri"/>
                <a:ea typeface="Calibri"/>
                <a:cs typeface="Calibri"/>
                <a:sym typeface="Calibri"/>
              </a:rPr>
              <a:t>c</a:t>
            </a:r>
            <a:r>
              <a:rPr dirty="0" sz="1800" lang="en-US">
                <a:latin typeface="Calibri"/>
                <a:ea typeface="Calibri"/>
                <a:cs typeface="Calibri"/>
                <a:sym typeface="Calibri"/>
              </a:rPr>
              <a:t>o</a:t>
            </a:r>
            <a:r>
              <a:rPr dirty="0" sz="1800" lang="en-US">
                <a:latin typeface="Calibri"/>
                <a:ea typeface="Calibri"/>
                <a:cs typeface="Calibri"/>
                <a:sym typeface="Calibri"/>
              </a:rPr>
              <a:t>m</a:t>
            </a:r>
            <a:r>
              <a:rPr dirty="0" sz="1800" lang="en-US">
                <a:latin typeface="Calibri"/>
                <a:ea typeface="Calibri"/>
                <a:cs typeface="Calibri"/>
                <a:sym typeface="Calibri"/>
              </a:rPr>
              <a:t>(</a:t>
            </a:r>
            <a:r>
              <a:rPr dirty="0" sz="1800" lang="en-US">
                <a:latin typeface="Calibri"/>
                <a:ea typeface="Calibri"/>
                <a:cs typeface="Calibri"/>
                <a:sym typeface="Calibri"/>
              </a:rPr>
              <a:t>g</a:t>
            </a:r>
            <a:r>
              <a:rPr dirty="0" sz="1800" lang="en-US">
                <a:latin typeface="Calibri"/>
                <a:ea typeface="Calibri"/>
                <a:cs typeface="Calibri"/>
                <a:sym typeface="Calibri"/>
              </a:rPr>
              <a:t>e</a:t>
            </a:r>
            <a:r>
              <a:rPr dirty="0" sz="1800" lang="en-US">
                <a:latin typeface="Calibri"/>
                <a:ea typeface="Calibri"/>
                <a:cs typeface="Calibri"/>
                <a:sym typeface="Calibri"/>
              </a:rPr>
              <a:t>n</a:t>
            </a:r>
            <a:r>
              <a:rPr dirty="0" sz="1800" lang="en-US">
                <a:latin typeface="Calibri"/>
                <a:ea typeface="Calibri"/>
                <a:cs typeface="Calibri"/>
                <a:sym typeface="Calibri"/>
              </a:rPr>
              <a:t>e</a:t>
            </a:r>
            <a:r>
              <a:rPr dirty="0" sz="1800" lang="en-US">
                <a:latin typeface="Calibri"/>
                <a:ea typeface="Calibri"/>
                <a:cs typeface="Calibri"/>
                <a:sym typeface="Calibri"/>
              </a:rPr>
              <a:t>ral </a:t>
            </a:r>
            <a:r>
              <a:rPr dirty="0" sz="1800" lang="en-US">
                <a:latin typeface="Calibri"/>
                <a:ea typeface="Calibri"/>
                <a:cs typeface="Calibri"/>
                <a:sym typeface="Calibri"/>
              </a:rPr>
              <a:t>)</a:t>
            </a:r>
            <a:endParaRPr altLang="en-US" lang="zh-CN"/>
          </a:p>
          <a:p>
            <a:pPr lvl="0"/>
            <a:r>
              <a:rPr dirty="0" sz="1800" lang="en-US">
                <a:latin typeface="Calibri"/>
                <a:ea typeface="Calibri"/>
                <a:cs typeface="Calibri"/>
                <a:sym typeface="Calibri"/>
              </a:rPr>
              <a:t>COLLEGE             :  </a:t>
            </a:r>
            <a:r>
              <a:rPr dirty="0" sz="1800" lang="en-US">
                <a:latin typeface="Calibri"/>
                <a:ea typeface="Calibri"/>
                <a:cs typeface="Calibri"/>
                <a:sym typeface="Calibri"/>
              </a:rPr>
              <a:t>A</a:t>
            </a:r>
            <a:r>
              <a:rPr dirty="0" sz="1800" lang="en-US">
                <a:latin typeface="Calibri"/>
                <a:ea typeface="Calibri"/>
                <a:cs typeface="Calibri"/>
                <a:sym typeface="Calibri"/>
              </a:rPr>
              <a:t>v</a:t>
            </a:r>
            <a:r>
              <a:rPr dirty="0" sz="1800" lang="en-US">
                <a:latin typeface="Calibri"/>
                <a:ea typeface="Calibri"/>
                <a:cs typeface="Calibri"/>
                <a:sym typeface="Calibri"/>
              </a:rPr>
              <a:t>i</a:t>
            </a:r>
            <a:r>
              <a:rPr dirty="0" sz="1800" lang="en-US">
                <a:latin typeface="Calibri"/>
                <a:ea typeface="Calibri"/>
                <a:cs typeface="Calibri"/>
                <a:sym typeface="Calibri"/>
              </a:rPr>
              <a:t>c</a:t>
            </a:r>
            <a:r>
              <a:rPr dirty="0" sz="1800" lang="en-US">
                <a:latin typeface="Calibri"/>
                <a:ea typeface="Calibri"/>
                <a:cs typeface="Calibri"/>
                <a:sym typeface="Calibri"/>
              </a:rPr>
              <a:t>h</a:t>
            </a:r>
            <a:r>
              <a:rPr dirty="0" sz="1800" lang="en-US">
                <a:latin typeface="Calibri"/>
                <a:ea typeface="Calibri"/>
                <a:cs typeface="Calibri"/>
                <a:sym typeface="Calibri"/>
              </a:rPr>
              <a:t>i</a:t>
            </a:r>
            <a:r>
              <a:rPr dirty="0" sz="1800" lang="en-US">
                <a:latin typeface="Calibri"/>
                <a:ea typeface="Calibri"/>
                <a:cs typeface="Calibri"/>
                <a:sym typeface="Calibri"/>
              </a:rPr>
              <a:t> </a:t>
            </a:r>
            <a:r>
              <a:rPr dirty="0" sz="1800" lang="en-US">
                <a:latin typeface="Calibri"/>
                <a:ea typeface="Calibri"/>
                <a:cs typeface="Calibri"/>
                <a:sym typeface="Calibri"/>
              </a:rPr>
              <a:t>college </a:t>
            </a:r>
            <a:r>
              <a:rPr dirty="0" sz="1800" lang="en-US">
                <a:latin typeface="Calibri"/>
                <a:ea typeface="Calibri"/>
                <a:cs typeface="Calibri"/>
                <a:sym typeface="Calibri"/>
              </a:rPr>
              <a:t>of </a:t>
            </a:r>
            <a:r>
              <a:rPr dirty="0" sz="1800" lang="en-US">
                <a:latin typeface="Calibri"/>
                <a:ea typeface="Calibri"/>
                <a:cs typeface="Calibri"/>
                <a:sym typeface="Calibri"/>
              </a:rPr>
              <a:t>arts </a:t>
            </a:r>
            <a:r>
              <a:rPr dirty="0" sz="1800" lang="en-US">
                <a:latin typeface="Calibri"/>
                <a:ea typeface="Calibri"/>
                <a:cs typeface="Calibri"/>
                <a:sym typeface="Calibri"/>
              </a:rPr>
              <a:t>and </a:t>
            </a:r>
            <a:r>
              <a:rPr dirty="0" sz="1800" lang="en-US">
                <a:latin typeface="Calibri"/>
                <a:ea typeface="Calibri"/>
                <a:cs typeface="Calibri"/>
                <a:sym typeface="Calibri"/>
              </a:rPr>
              <a:t>science </a:t>
            </a:r>
            <a:endParaRPr altLang="en-US" lang="zh-CN"/>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2"/>
        <p:cNvGrpSpPr/>
        <p:nvPr/>
      </p:nvGrpSpPr>
      <p:grpSpPr>
        <a:xfrm>
          <a:off x="0" y="0"/>
          <a:ext cx="0" cy="0"/>
          <a:chOff x="0" y="0"/>
          <a:chExt cx="0" cy="0"/>
        </a:xfrm>
      </p:grpSpPr>
      <p:sp>
        <p:nvSpPr>
          <p:cNvPr id="1048687" name="Google Shape;183;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8" name="Google Shape;184;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9" name="Google Shape;186;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7;p15"/>
          <p:cNvPicPr preferRelativeResize="0">
            <a:picLocks/>
          </p:cNvPicPr>
          <p:nvPr/>
        </p:nvPicPr>
        <p:blipFill rotWithShape="1">
          <a:blip xmlns:r="http://schemas.openxmlformats.org/officeDocument/2006/relationships" r:embed="rId1">
            <a:alphaModFix/>
          </a:blip>
          <a:srcRect/>
          <a:stretch>
            <a:fillRect/>
          </a:stretch>
        </p:blipFill>
        <p:spPr>
          <a:xfrm>
            <a:off x="66675" y="3381373"/>
            <a:ext cx="2466975" cy="3419475"/>
          </a:xfrm>
          <a:prstGeom prst="rect"/>
          <a:noFill/>
          <a:ln>
            <a:noFill/>
          </a:ln>
        </p:spPr>
      </p:pic>
      <p:sp>
        <p:nvSpPr>
          <p:cNvPr id="1048690" name="Google Shape;188;p15"/>
          <p:cNvSpPr txBox="1">
            <a:spLocks noGrp="1"/>
          </p:cNvSpPr>
          <p:nvPr>
            <p:ph type="title"/>
          </p:nvPr>
        </p:nvSpPr>
        <p:spPr>
          <a:xfrm>
            <a:off x="755332" y="385444"/>
            <a:ext cx="10681200" cy="638801"/>
          </a:xfrm>
          <a:prstGeom prst="rect"/>
          <a:noFill/>
          <a:ln>
            <a:noFill/>
          </a:ln>
        </p:spPr>
        <p:txBody>
          <a:bodyPr anchor="t" anchorCtr="0" bIns="0" lIns="0" rIns="0" spcFirstLastPara="1" tIns="16500" wrap="square">
            <a:spAutoFit/>
          </a:bodyPr>
          <a:p>
            <a:pPr algn="l" indent="0" lvl="0" marL="0" rtl="0">
              <a:lnSpc>
                <a:spcPct val="100000"/>
              </a:lnSpc>
              <a:spcBef>
                <a:spcPts val="0"/>
              </a:spcBef>
              <a:spcAft>
                <a:spcPts val="0"/>
              </a:spcAft>
              <a:buNone/>
            </a:pPr>
            <a:r>
              <a:rPr sz="4250" lang="en-US"/>
              <a:t>THE “WOW” IN OUR SOLUTION</a:t>
            </a:r>
            <a:endParaRPr sz="4250"/>
          </a:p>
        </p:txBody>
      </p:sp>
      <p:sp>
        <p:nvSpPr>
          <p:cNvPr id="1048691" name="Google Shape;189;p15"/>
          <p:cNvSpPr txBox="1"/>
          <p:nvPr/>
        </p:nvSpPr>
        <p:spPr>
          <a:xfrm>
            <a:off x="11277218" y="6473337"/>
            <a:ext cx="228600" cy="17632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endParaRPr dirty="0" sz="1100">
              <a:solidFill>
                <a:schemeClr val="dk1"/>
              </a:solidFill>
              <a:latin typeface="Trebuchet MS"/>
              <a:ea typeface="Trebuchet MS"/>
              <a:cs typeface="Trebuchet MS"/>
              <a:sym typeface="Trebuchet MS"/>
            </a:endParaRPr>
          </a:p>
        </p:txBody>
      </p:sp>
      <p:sp>
        <p:nvSpPr>
          <p:cNvPr id="1048692" name="Google Shape;190;p15"/>
          <p:cNvSpPr txBox="1"/>
          <p:nvPr/>
        </p:nvSpPr>
        <p:spPr>
          <a:xfrm>
            <a:off x="1914650" y="3775516"/>
            <a:ext cx="8534100" cy="954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48752" name=""/>
          <p:cNvSpPr txBox="1"/>
          <p:nvPr/>
        </p:nvSpPr>
        <p:spPr>
          <a:xfrm>
            <a:off x="3004312" y="1024244"/>
            <a:ext cx="8387206" cy="6797039"/>
          </a:xfrm>
          <a:prstGeom prst="rect"/>
        </p:spPr>
        <p:txBody>
          <a:bodyPr rtlCol="0" wrap="square">
            <a:spAutoFit/>
          </a:bodyPr>
          <a:p>
            <a:r>
              <a:rPr sz="2800" lang="en-US">
                <a:solidFill>
                  <a:srgbClr val="000000"/>
                </a:solidFill>
              </a:rPr>
              <a:t>Real-time feedback and coaching recommendations
Personalized insights based on individual performance data
Al-powered analysis for objective and unbiased feedback
User-friendly dashboard for easy access to performance metrics
Integration with existing HR systems for seamless data flow
Customizable performance metrics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6" name="Google Shape;19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6"/>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7" name="Google Shape;198;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98" name="Google Shape;199;p16"/>
          <p:cNvSpPr txBox="1"/>
          <p:nvPr/>
        </p:nvSpPr>
        <p:spPr>
          <a:xfrm>
            <a:off x="739775" y="291147"/>
            <a:ext cx="3959380" cy="737226"/>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9" name="Google Shape;20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4" name="Google Shape;205;p16"/>
          <p:cNvSpPr txBox="1"/>
          <p:nvPr/>
        </p:nvSpPr>
        <p:spPr>
          <a:xfrm rot="-1170">
            <a:off x="740735" y="1212650"/>
            <a:ext cx="8817601" cy="5643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100" lang="en-US">
                <a:latin typeface="Calibri"/>
                <a:ea typeface="Calibri"/>
                <a:cs typeface="Calibri"/>
                <a:sym typeface="Calibri"/>
              </a:rPr>
              <a:t>STEP-1</a:t>
            </a:r>
            <a:r>
              <a:rPr b="1" sz="2400" lang="en-US">
                <a:latin typeface="Calibri"/>
                <a:ea typeface="Calibri"/>
                <a:cs typeface="Calibri"/>
                <a:sym typeface="Calibri"/>
              </a:rPr>
              <a:t> </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a:t>
            </a:r>
            <a:r>
              <a:rPr b="1" sz="2500" lang="en-US">
                <a:latin typeface="Calibri"/>
                <a:ea typeface="Calibri"/>
                <a:cs typeface="Calibri"/>
                <a:sym typeface="Calibri"/>
              </a:rPr>
              <a:t>DOWNLOAD THE EMPLOYEE DATASET AND OPEN THE EMPLOYEE DATASET IN EXCEL.</a:t>
            </a:r>
            <a:endParaRPr b="1" sz="25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STEP-2</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THE ENTIRE DATA AND CLICK ON DATA AND CLICK ON FILTER OPTION.</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STEP-3</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FILTER THE EMPLOYEE DATASET FROM A TO Z ORDERS</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STEP-4</a:t>
            </a:r>
            <a:endParaRPr b="1" sz="30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r>
              <a:rPr b="1" sz="2600" lang="en-US">
                <a:latin typeface="Calibri"/>
                <a:ea typeface="Calibri"/>
                <a:cs typeface="Calibri"/>
                <a:sym typeface="Calibri"/>
              </a:rPr>
              <a:t>SELECT ENTIRE DATA AND CLICK ON INSERT AND CLICK ON PIVOT TABLE TO CREATE PIVOT TABLE.</a:t>
            </a:r>
            <a:endParaRPr b="1" sz="2600">
              <a:latin typeface="Calibri"/>
              <a:ea typeface="Calibri"/>
              <a:cs typeface="Calibri"/>
              <a:sym typeface="Calibri"/>
            </a:endParaRPr>
          </a:p>
          <a:p>
            <a:pPr algn="l" indent="0" lvl="0" marL="0" rtl="0">
              <a:spcBef>
                <a:spcPts val="0"/>
              </a:spcBef>
              <a:spcAft>
                <a:spcPts val="0"/>
              </a:spcAft>
              <a:buNone/>
            </a:pPr>
            <a:r>
              <a:rPr b="1" sz="3000" lang="en-US">
                <a:latin typeface="Calibri"/>
                <a:ea typeface="Calibri"/>
                <a:cs typeface="Calibri"/>
                <a:sym typeface="Calibri"/>
              </a:rPr>
              <a:t>        </a:t>
            </a:r>
            <a:endParaRPr b="1"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10"/>
        <p:cNvGrpSpPr/>
        <p:nvPr/>
      </p:nvGrpSpPr>
      <p:grpSpPr>
        <a:xfrm>
          <a:off x="0" y="0"/>
          <a:ext cx="0" cy="0"/>
          <a:chOff x="0" y="0"/>
          <a:chExt cx="0" cy="0"/>
        </a:xfrm>
      </p:grpSpPr>
      <p:sp>
        <p:nvSpPr>
          <p:cNvPr id="1048707" name="Google Shape;211;p17"/>
          <p:cNvSpPr txBox="1">
            <a:spLocks noGrp="1"/>
          </p:cNvSpPr>
          <p:nvPr>
            <p:ph type="title"/>
          </p:nvPr>
        </p:nvSpPr>
        <p:spPr>
          <a:xfrm>
            <a:off x="963957" y="1053144"/>
            <a:ext cx="10681200" cy="3873500"/>
          </a:xfrm>
          <a:prstGeom prst="rect"/>
        </p:spPr>
        <p:txBody>
          <a:bodyPr anchor="t" anchorCtr="0" bIns="0" lIns="0" rIns="0" spcFirstLastPara="1" tIns="0" wrap="square">
            <a:spAutoFit/>
          </a:bodyPr>
          <a:p>
            <a:pPr algn="l" indent="0" lvl="0" marL="0" rtl="0">
              <a:spcBef>
                <a:spcPts val="0"/>
              </a:spcBef>
              <a:spcAft>
                <a:spcPts val="0"/>
              </a:spcAft>
              <a:buNone/>
            </a:pPr>
            <a:r>
              <a:rPr sz="3000" lang="en-US"/>
              <a:t>STEP-5</a:t>
            </a:r>
            <a:endParaRPr sz="3000"/>
          </a:p>
          <a:p>
            <a:pPr algn="l" indent="0" lvl="0" marL="0" rtl="0">
              <a:spcBef>
                <a:spcPts val="0"/>
              </a:spcBef>
              <a:spcAft>
                <a:spcPts val="0"/>
              </a:spcAft>
              <a:buNone/>
            </a:pPr>
            <a:r>
              <a:rPr sz="3000" lang="en-US"/>
              <a:t>         </a:t>
            </a:r>
            <a:r>
              <a:rPr sz="2600" lang="en-US"/>
              <a:t>DRAG THE NEEDED DATA AND CREATE A PIVOT TABLE.</a:t>
            </a:r>
            <a:endParaRPr sz="2600"/>
          </a:p>
          <a:p>
            <a:pPr algn="l" indent="0" lvl="0" marL="0" rtl="0">
              <a:spcBef>
                <a:spcPts val="0"/>
              </a:spcBef>
              <a:spcAft>
                <a:spcPts val="0"/>
              </a:spcAft>
              <a:buNone/>
            </a:pPr>
            <a:r>
              <a:rPr sz="3000" lang="en-US"/>
              <a:t>STEP-6</a:t>
            </a:r>
            <a:endParaRPr sz="3000"/>
          </a:p>
          <a:p>
            <a:pPr algn="l" indent="0" lvl="0" marL="0" rtl="0">
              <a:spcBef>
                <a:spcPts val="0"/>
              </a:spcBef>
              <a:spcAft>
                <a:spcPts val="0"/>
              </a:spcAft>
              <a:buNone/>
            </a:pPr>
            <a:r>
              <a:rPr sz="3000" lang="en-US"/>
              <a:t>         </a:t>
            </a:r>
            <a:r>
              <a:rPr sz="2600" lang="en-US"/>
              <a:t>SELECT THE PIVOT TABLE AND CLICK ON INSERT.</a:t>
            </a:r>
            <a:endParaRPr sz="2600"/>
          </a:p>
          <a:p>
            <a:pPr algn="l" indent="0" lvl="0" marL="0" rtl="0">
              <a:spcBef>
                <a:spcPts val="0"/>
              </a:spcBef>
              <a:spcAft>
                <a:spcPts val="0"/>
              </a:spcAft>
              <a:buNone/>
            </a:pPr>
            <a:r>
              <a:rPr sz="3000" lang="en-US"/>
              <a:t>STEP-7</a:t>
            </a:r>
            <a:endParaRPr sz="3000"/>
          </a:p>
          <a:p>
            <a:pPr algn="l" indent="0" lvl="0" marL="0" rtl="0">
              <a:spcBef>
                <a:spcPts val="0"/>
              </a:spcBef>
              <a:spcAft>
                <a:spcPts val="0"/>
              </a:spcAft>
              <a:buNone/>
            </a:pPr>
            <a:r>
              <a:rPr sz="3000" lang="en-US"/>
              <a:t>         </a:t>
            </a:r>
            <a:r>
              <a:rPr sz="2600" lang="en-US"/>
              <a:t>NOW CLICK ON THE CHART THAT YOU WANT.</a:t>
            </a:r>
            <a:endParaRPr sz="2600"/>
          </a:p>
          <a:p>
            <a:pPr algn="l" indent="0" lvl="0" marL="0" rtl="0">
              <a:spcBef>
                <a:spcPts val="0"/>
              </a:spcBef>
              <a:spcAft>
                <a:spcPts val="0"/>
              </a:spcAft>
              <a:buNone/>
            </a:pPr>
            <a:r>
              <a:rPr sz="3000" lang="en-US"/>
              <a:t>STEP-8 </a:t>
            </a:r>
            <a:endParaRPr sz="3000"/>
          </a:p>
          <a:p>
            <a:pPr algn="l" indent="0" lvl="0" marL="0" rtl="0">
              <a:spcBef>
                <a:spcPts val="0"/>
              </a:spcBef>
              <a:spcAft>
                <a:spcPts val="0"/>
              </a:spcAft>
              <a:buNone/>
            </a:pPr>
            <a:r>
              <a:rPr sz="2600" lang="en-US"/>
              <a:t>           THE CHART IS CREATED.</a:t>
            </a:r>
            <a:endParaRPr sz="2600"/>
          </a:p>
          <a:p>
            <a:pPr algn="l" indent="0" lvl="0" marL="0" rtl="0">
              <a:spcBef>
                <a:spcPts val="0"/>
              </a:spcBef>
              <a:spcAft>
                <a:spcPts val="0"/>
              </a:spcAft>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5"/>
        <p:cNvGrpSpPr/>
        <p:nvPr/>
      </p:nvGrpSpPr>
      <p:grpSpPr>
        <a:xfrm>
          <a:off x="0" y="0"/>
          <a:ext cx="0" cy="0"/>
          <a:chOff x="0" y="0"/>
          <a:chExt cx="0" cy="0"/>
        </a:xfrm>
      </p:grpSpPr>
      <p:sp>
        <p:nvSpPr>
          <p:cNvPr id="1048711" name="Google Shape;21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12" name="Google Shape;21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1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13" name="Google Shape;22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a:t>
            </a:r>
            <a:endParaRPr dirty="0"/>
          </a:p>
        </p:txBody>
      </p:sp>
      <p:sp>
        <p:nvSpPr>
          <p:cNvPr id="1048714" name="Google Shape;22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13</a:t>
            </a:fld>
            <a:endParaRPr sz="1100">
              <a:solidFill>
                <a:schemeClr val="dk1"/>
              </a:solidFill>
              <a:latin typeface="Trebuchet MS"/>
              <a:ea typeface="Trebuchet MS"/>
              <a:cs typeface="Trebuchet MS"/>
              <a:sym typeface="Trebuchet MS"/>
            </a:endParaRPr>
          </a:p>
        </p:txBody>
      </p:sp>
      <p:sp>
        <p:nvSpPr>
          <p:cNvPr id="1048715" name="Google Shape;223;p18"/>
          <p:cNvSpPr txBox="1"/>
          <p:nvPr/>
        </p:nvSpPr>
        <p:spPr>
          <a:xfrm>
            <a:off x="646673" y="1119775"/>
            <a:ext cx="8141400" cy="6465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dirty="0" sz="3000" lang="en-US">
                <a:latin typeface="Calibri"/>
                <a:ea typeface="Calibri"/>
                <a:cs typeface="Calibri"/>
                <a:sym typeface="Calibri"/>
              </a:rPr>
              <a:t>1</a:t>
            </a:r>
            <a:r>
              <a:rPr b="1" dirty="0" sz="3000" lang="en-US">
                <a:latin typeface="Calibri"/>
                <a:ea typeface="Calibri"/>
                <a:cs typeface="Calibri"/>
                <a:sym typeface="Calibri"/>
              </a:rPr>
              <a:t>.PIVOT TABLE</a:t>
            </a:r>
            <a:endParaRPr b="1" dirty="0" sz="3000">
              <a:latin typeface="Calibri"/>
              <a:ea typeface="Calibri"/>
              <a:cs typeface="Calibri"/>
              <a:sym typeface="Calibri"/>
            </a:endParaRPr>
          </a:p>
        </p:txBody>
      </p:sp>
      <p:sp>
        <p:nvSpPr>
          <p:cNvPr id="1048716" name="Google Shape;224;p18"/>
          <p:cNvSpPr txBox="1"/>
          <p:nvPr/>
        </p:nvSpPr>
        <p:spPr>
          <a:xfrm>
            <a:off x="5094125" y="3664100"/>
            <a:ext cx="7119600" cy="4617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Google Shape;225;p18"/>
          <p:cNvPicPr preferRelativeResize="0">
            <a:picLocks/>
          </p:cNvPicPr>
          <p:nvPr/>
        </p:nvPicPr>
        <p:blipFill>
          <a:blip xmlns:r="http://schemas.openxmlformats.org/officeDocument/2006/relationships" r:embed="rId2">
            <a:alphaModFix/>
          </a:blip>
          <a:stretch>
            <a:fillRect/>
          </a:stretch>
        </p:blipFill>
        <p:spPr>
          <a:xfrm>
            <a:off x="1919050" y="1925250"/>
            <a:ext cx="7056175" cy="3970725"/>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Shape 230"/>
        <p:cNvGrpSpPr/>
        <p:nvPr/>
      </p:nvGrpSpPr>
      <p:grpSpPr>
        <a:xfrm>
          <a:off x="0" y="0"/>
          <a:ext cx="0" cy="0"/>
          <a:chOff x="0" y="0"/>
          <a:chExt cx="0" cy="0"/>
        </a:xfrm>
      </p:grpSpPr>
      <p:sp>
        <p:nvSpPr>
          <p:cNvPr id="1048719" name="Google Shape;231;p19"/>
          <p:cNvSpPr txBox="1">
            <a:spLocks noGrp="1"/>
          </p:cNvSpPr>
          <p:nvPr>
            <p:ph type="title"/>
          </p:nvPr>
        </p:nvSpPr>
        <p:spPr>
          <a:xfrm>
            <a:off x="755332" y="385444"/>
            <a:ext cx="10681200" cy="738900"/>
          </a:xfrm>
          <a:prstGeom prst="rect"/>
        </p:spPr>
        <p:txBody>
          <a:bodyPr anchor="t" anchorCtr="0" bIns="0" lIns="0" rIns="0" spcFirstLastPara="1" tIns="0" wrap="square">
            <a:spAutoFit/>
          </a:bodyPr>
          <a:p>
            <a:pPr algn="l" indent="0" lvl="0" marL="0" rtl="0">
              <a:spcBef>
                <a:spcPts val="0"/>
              </a:spcBef>
              <a:spcAft>
                <a:spcPts val="0"/>
              </a:spcAft>
              <a:buNone/>
            </a:pPr>
            <a:r>
              <a:rPr lang="en-US"/>
              <a:t>2.FLOW CHART </a:t>
            </a:r>
          </a:p>
        </p:txBody>
      </p:sp>
      <p:pic>
        <p:nvPicPr>
          <p:cNvPr id="2097169" name="Google Shape;232;p19"/>
          <p:cNvPicPr preferRelativeResize="0">
            <a:picLocks/>
          </p:cNvPicPr>
          <p:nvPr/>
        </p:nvPicPr>
        <p:blipFill>
          <a:blip xmlns:r="http://schemas.openxmlformats.org/officeDocument/2006/relationships" r:embed="rId1">
            <a:alphaModFix/>
          </a:blip>
          <a:stretch>
            <a:fillRect/>
          </a:stretch>
        </p:blipFill>
        <p:spPr>
          <a:xfrm>
            <a:off x="1398052" y="1305200"/>
            <a:ext cx="8223375" cy="5043675"/>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2" name="Shape 236"/>
        <p:cNvGrpSpPr/>
        <p:nvPr/>
      </p:nvGrpSpPr>
      <p:grpSpPr>
        <a:xfrm>
          <a:off x="0" y="0"/>
          <a:ext cx="0" cy="0"/>
          <a:chOff x="0" y="0"/>
          <a:chExt cx="0" cy="0"/>
        </a:xfrm>
      </p:grpSpPr>
      <p:sp>
        <p:nvSpPr>
          <p:cNvPr id="1048723" name="Google Shape;237;p20"/>
          <p:cNvSpPr txBox="1">
            <a:spLocks noGrp="1"/>
          </p:cNvSpPr>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24" name="Google Shape;238;p20"/>
          <p:cNvSpPr txBox="1">
            <a:spLocks noGrp="1"/>
          </p:cNvSpPr>
          <p:nvPr>
            <p:ph type="sldNum" idx="12"/>
          </p:nvPr>
        </p:nvSpPr>
        <p:spPr>
          <a:xfrm>
            <a:off x="11353418" y="6473337"/>
            <a:ext cx="151200" cy="330199"/>
          </a:xfrm>
          <a:prstGeom prst="rect"/>
        </p:spPr>
        <p:txBody>
          <a:bodyPr anchor="t" anchorCtr="0" bIns="0" lIns="0" rIns="0" spcFirstLastPara="1" tIns="0" wrap="square">
            <a:spAutoFit/>
          </a:bodyPr>
          <a:p>
            <a:pPr algn="l" indent="0" lvl="0" marL="38100" rtl="0">
              <a:spcBef>
                <a:spcPts val="0"/>
              </a:spcBef>
              <a:spcAft>
                <a:spcPts val="0"/>
              </a:spcAft>
              <a:buClr>
                <a:srgbClr val="000000"/>
              </a:buClr>
              <a:buFont typeface="Arial"/>
              <a:buNone/>
            </a:pPr>
            <a:fld id="{00000000-1234-1234-1234-123412341234}" type="slidenum">
              <a:rPr lang="en-US"/>
              <a:t>15</a:t>
            </a:fld>
          </a:p>
        </p:txBody>
      </p:sp>
      <p:sp>
        <p:nvSpPr>
          <p:cNvPr id="1048753" name=""/>
          <p:cNvSpPr txBox="1"/>
          <p:nvPr/>
        </p:nvSpPr>
        <p:spPr>
          <a:xfrm>
            <a:off x="860356" y="1109344"/>
            <a:ext cx="8513259" cy="4701540"/>
          </a:xfrm>
          <a:prstGeom prst="rect"/>
        </p:spPr>
        <p:txBody>
          <a:bodyPr rtlCol="0" wrap="square">
            <a:spAutoFit/>
          </a:bodyPr>
          <a:p>
            <a:r>
              <a:rPr sz="2800" lang="en-US">
                <a:solidFill>
                  <a:srgbClr val="000000"/>
                </a:solidFill>
              </a:rPr>
              <a:t>In conclusion, our employee performance analysis solution is a game-changer for businesses looking to optimize remote worker productivity. By providing real-time, personalized feedback and coaching recommendations, we're empowering workers to take ownership of their performance and drive business outcomes. With its Al-powered analysis, user-friendly dashboard, and seamless integration with existing HR systems, our solution is the perfect tool for businesses looking to stay ahead of the curve in the new normal of remote work</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Shape 73"/>
        <p:cNvGrpSpPr/>
        <p:nvPr/>
      </p:nvGrpSpPr>
      <p:grpSpPr>
        <a:xfrm>
          <a:off x="0" y="0"/>
          <a:ext cx="0" cy="0"/>
          <a:chOff x="0" y="0"/>
          <a:chExt cx="0" cy="0"/>
        </a:xfrm>
      </p:grpSpPr>
      <p:sp>
        <p:nvSpPr>
          <p:cNvPr id="1048613" name="Google Shape;74;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0" name="Google Shape;75;p8"/>
          <p:cNvGrpSpPr/>
          <p:nvPr/>
        </p:nvGrpSpPr>
        <p:grpSpPr>
          <a:xfrm>
            <a:off x="7448612" y="0"/>
            <a:ext cx="4743796" cy="6858466"/>
            <a:chOff x="7448612" y="0"/>
            <a:chExt cx="4743796" cy="6858466"/>
          </a:xfrm>
        </p:grpSpPr>
        <p:sp>
          <p:nvSpPr>
            <p:cNvPr id="1048614" name="Google Shape;76;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2;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3" name="Google Shape;85;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7;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88;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89;p8"/>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31" name="Google Shape;90;p8"/>
          <p:cNvGrpSpPr/>
          <p:nvPr/>
        </p:nvGrpSpPr>
        <p:grpSpPr>
          <a:xfrm>
            <a:off x="466725" y="6410325"/>
            <a:ext cx="3705225" cy="295275"/>
            <a:chOff x="466725" y="6410325"/>
            <a:chExt cx="3705225" cy="295275"/>
          </a:xfrm>
        </p:grpSpPr>
        <p:pic>
          <p:nvPicPr>
            <p:cNvPr id="2097153" name="Google Shape;91;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2;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8" name="Google Shape;93;p8"/>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9" name="Google Shape;94;p8"/>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Shape 98"/>
        <p:cNvGrpSpPr/>
        <p:nvPr/>
      </p:nvGrpSpPr>
      <p:grpSpPr>
        <a:xfrm>
          <a:off x="0" y="0"/>
          <a:ext cx="0" cy="0"/>
          <a:chOff x="0" y="0"/>
          <a:chExt cx="0" cy="0"/>
        </a:xfrm>
      </p:grpSpPr>
      <p:sp>
        <p:nvSpPr>
          <p:cNvPr id="1048632" name="Google Shape;99;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5" name="Google Shape;100;p9"/>
          <p:cNvGrpSpPr/>
          <p:nvPr/>
        </p:nvGrpSpPr>
        <p:grpSpPr>
          <a:xfrm>
            <a:off x="7448612" y="0"/>
            <a:ext cx="4743796" cy="6858466"/>
            <a:chOff x="7448612" y="0"/>
            <a:chExt cx="4743796" cy="6858466"/>
          </a:xfrm>
        </p:grpSpPr>
        <p:sp>
          <p:nvSpPr>
            <p:cNvPr id="1048633" name="Google Shape;101;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7;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09;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2" name="Google Shape;110;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1;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4" name="Google Shape;112;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5" name="Google Shape;113;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4;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6" name="Google Shape;115;p9"/>
          <p:cNvGrpSpPr/>
          <p:nvPr/>
        </p:nvGrpSpPr>
        <p:grpSpPr>
          <a:xfrm>
            <a:off x="47625" y="3819523"/>
            <a:ext cx="4124325" cy="3009898"/>
            <a:chOff x="47625" y="3819523"/>
            <a:chExt cx="4124325" cy="3009898"/>
          </a:xfrm>
        </p:grpSpPr>
        <p:pic>
          <p:nvPicPr>
            <p:cNvPr id="2097156" name="Google Shape;116;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7;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6" name="Google Shape;118;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7" name="Google Shape;119;p9"/>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8" name="Google Shape;120;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24"/>
        <p:cNvGrpSpPr/>
        <p:nvPr/>
      </p:nvGrpSpPr>
      <p:grpSpPr>
        <a:xfrm>
          <a:off x="0" y="0"/>
          <a:ext cx="0" cy="0"/>
          <a:chOff x="0" y="0"/>
          <a:chExt cx="0" cy="0"/>
        </a:xfrm>
      </p:grpSpPr>
      <p:grpSp>
        <p:nvGrpSpPr>
          <p:cNvPr id="40" name="Google Shape;125;p10"/>
          <p:cNvGrpSpPr/>
          <p:nvPr/>
        </p:nvGrpSpPr>
        <p:grpSpPr>
          <a:xfrm>
            <a:off x="7991475" y="2933700"/>
            <a:ext cx="3121191" cy="3257550"/>
            <a:chOff x="7991475" y="2933700"/>
            <a:chExt cx="2762250" cy="3257550"/>
          </a:xfrm>
        </p:grpSpPr>
        <p:sp>
          <p:nvSpPr>
            <p:cNvPr id="1048651" name="Google Shape;126;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127;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8;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3" name="Google Shape;130;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31;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4" name="Google Shape;132;p10"/>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749" name=""/>
          <p:cNvSpPr txBox="1"/>
          <p:nvPr/>
        </p:nvSpPr>
        <p:spPr>
          <a:xfrm>
            <a:off x="676275" y="1836154"/>
            <a:ext cx="6708552" cy="4701539"/>
          </a:xfrm>
          <a:prstGeom prst="rect"/>
        </p:spPr>
        <p:txBody>
          <a:bodyPr rtlCol="0" wrap="square">
            <a:spAutoFit/>
          </a:bodyPr>
          <a:p>
            <a:r>
              <a:rPr sz="2800" lang="en-US">
                <a:solidFill>
                  <a:srgbClr val="000000"/>
                </a:solidFill>
              </a:rPr>
              <a:t>Are you struggling to effectively measure and analyze the performance of your remote workers? Are you finding it challenging to identify areas for improvement and provide actionable feedback? Our employee performance analysis solution can help. Contact us today to learn more about how our Al-powered analytics tool can help you optimize productivity and drive business outcomes."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39"/>
        <p:cNvGrpSpPr/>
        <p:nvPr/>
      </p:nvGrpSpPr>
      <p:grpSpPr>
        <a:xfrm>
          <a:off x="0" y="0"/>
          <a:ext cx="0" cy="0"/>
          <a:chOff x="0" y="0"/>
          <a:chExt cx="0" cy="0"/>
        </a:xfrm>
      </p:grpSpPr>
      <p:grpSp>
        <p:nvGrpSpPr>
          <p:cNvPr id="44" name="Google Shape;140;p11"/>
          <p:cNvGrpSpPr/>
          <p:nvPr/>
        </p:nvGrpSpPr>
        <p:grpSpPr>
          <a:xfrm>
            <a:off x="8658225" y="2419875"/>
            <a:ext cx="3533775" cy="3810000"/>
            <a:chOff x="8658225" y="2647950"/>
            <a:chExt cx="3533775" cy="3810000"/>
          </a:xfrm>
        </p:grpSpPr>
        <p:sp>
          <p:nvSpPr>
            <p:cNvPr id="1048659" name="Google Shape;141;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2;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43;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61" name="Google Shape;145;p11"/>
          <p:cNvSpPr txBox="1">
            <a:spLocks noGrp="1"/>
          </p:cNvSpPr>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a:t>
            </a:r>
            <a:r>
              <a:rPr sz="4250" lang="en-US"/>
              <a:t>T</a:t>
            </a:r>
            <a:r>
              <a:rPr sz="4250" lang="en-US"/>
              <a:t> </a:t>
            </a:r>
            <a:r>
              <a:rPr sz="4250" lang="en-US"/>
              <a:t>O</a:t>
            </a:r>
            <a:r>
              <a:rPr sz="4250" lang="en-US"/>
              <a:t>V</a:t>
            </a:r>
            <a:r>
              <a:rPr sz="4250" lang="en-US"/>
              <a:t>E</a:t>
            </a:r>
            <a:r>
              <a:rPr sz="4250" lang="en-US"/>
              <a:t>R</a:t>
            </a:r>
            <a:r>
              <a:rPr sz="4250" lang="en-US"/>
              <a:t>VIEW </a:t>
            </a:r>
            <a:endParaRPr sz="4250"/>
          </a:p>
        </p:txBody>
      </p:sp>
      <p:pic>
        <p:nvPicPr>
          <p:cNvPr id="2097161" name="Google Shape;146;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2" name="Google Shape;147;p11"/>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750" name=""/>
          <p:cNvSpPr txBox="1"/>
          <p:nvPr/>
        </p:nvSpPr>
        <p:spPr>
          <a:xfrm>
            <a:off x="1053780" y="2090726"/>
            <a:ext cx="7503350" cy="4701539"/>
          </a:xfrm>
          <a:prstGeom prst="rect"/>
        </p:spPr>
        <p:txBody>
          <a:bodyPr rtlCol="0" wrap="square">
            <a:spAutoFit/>
          </a:bodyPr>
          <a:p>
            <a:r>
              <a:rPr sz="2800" lang="en-US">
                <a:solidFill>
                  <a:srgbClr val="000000"/>
                </a:solidFill>
              </a:rPr>
              <a:t>Our employee performance analysis project aims to develop a comprehensive framework for assessing remote worker productivity. We've made significant progress so far, including the implementation of new performance metrics and the deployment of Al-powered analytics tools. However, we still need to refine our approach to ensure it's fair, transparent, and effective in driving business outcomes. Your feedback and insights will be invaluable in helping us achieve this goal."</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152"/>
        <p:cNvGrpSpPr/>
        <p:nvPr/>
      </p:nvGrpSpPr>
      <p:grpSpPr>
        <a:xfrm>
          <a:off x="0" y="0"/>
          <a:ext cx="0" cy="0"/>
          <a:chOff x="0" y="0"/>
          <a:chExt cx="0" cy="0"/>
        </a:xfrm>
      </p:grpSpPr>
      <p:sp>
        <p:nvSpPr>
          <p:cNvPr id="1048666" name="Google Shape;153;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7" name="Google Shape;155;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8" name="Google Shape;156;p12"/>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7;p12"/>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69" name="Google Shape;158;p1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0" name="Google Shape;159;p12"/>
          <p:cNvSpPr txBox="1"/>
          <p:nvPr/>
        </p:nvSpPr>
        <p:spPr>
          <a:xfrm>
            <a:off x="723900" y="2272238"/>
            <a:ext cx="9533700" cy="3205450"/>
          </a:xfrm>
          <a:prstGeom prst="rect"/>
          <a:noFill/>
          <a:ln>
            <a:noFill/>
          </a:ln>
        </p:spPr>
        <p:txBody>
          <a:bodyPr anchor="t" anchorCtr="0" bIns="91425" lIns="91425" rIns="91425" spcFirstLastPara="1" tIns="91425" wrap="square">
            <a:spAutoFit/>
          </a:bodyPr>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Managers and supervisors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HR professionals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Executives and Leadership</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Employees Themselves</a:t>
            </a:r>
            <a:endParaRPr b="1" sz="3400">
              <a:latin typeface="Calibri"/>
              <a:ea typeface="Calibri"/>
              <a:cs typeface="Calibri"/>
              <a:sym typeface="Calibri"/>
            </a:endParaRPr>
          </a:p>
          <a:p>
            <a:pPr algn="l" indent="-444500" lvl="0" marL="457200" rtl="0">
              <a:spcBef>
                <a:spcPts val="0"/>
              </a:spcBef>
              <a:spcAft>
                <a:spcPts val="0"/>
              </a:spcAft>
              <a:buSzPts val="3400"/>
              <a:buFont typeface="Calibri"/>
              <a:buAutoNum type="arabicPeriod"/>
            </a:pPr>
            <a:r>
              <a:rPr b="1" sz="3400" lang="en-US">
                <a:latin typeface="Calibri"/>
                <a:ea typeface="Calibri"/>
                <a:cs typeface="Calibri"/>
                <a:sym typeface="Calibri"/>
              </a:rPr>
              <a:t>Team Leaders</a:t>
            </a:r>
            <a:endParaRPr b="1" sz="3400">
              <a:latin typeface="Calibri"/>
              <a:ea typeface="Calibri"/>
              <a:cs typeface="Calibri"/>
              <a:sym typeface="Calibri"/>
            </a:endParaRPr>
          </a:p>
          <a:p>
            <a:pPr algn="l" indent="0" lvl="0" marL="0" rtl="0">
              <a:spcBef>
                <a:spcPts val="0"/>
              </a:spcBef>
              <a:spcAft>
                <a:spcPts val="0"/>
              </a:spcAft>
              <a:buNone/>
            </a:pP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Shape 163"/>
        <p:cNvGrpSpPr/>
        <p:nvPr/>
      </p:nvGrpSpPr>
      <p:grpSpPr>
        <a:xfrm>
          <a:off x="0" y="0"/>
          <a:ext cx="0" cy="0"/>
          <a:chOff x="0" y="0"/>
          <a:chExt cx="0" cy="0"/>
        </a:xfrm>
      </p:grpSpPr>
      <p:pic>
        <p:nvPicPr>
          <p:cNvPr id="2097163" name="Google Shape;164;p13"/>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3" name="Google Shape;16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4" name="Google Shape;16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5" name="Google Shape;168;p13"/>
          <p:cNvSpPr txBox="1">
            <a:spLocks noGrp="1"/>
          </p:cNvSpPr>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69;p1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76" name="Google Shape;17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8" name="Google Shape;172;p13"/>
          <p:cNvSpPr txBox="1"/>
          <p:nvPr/>
        </p:nvSpPr>
        <p:spPr>
          <a:xfrm>
            <a:off x="2695573" y="2109480"/>
            <a:ext cx="9330900" cy="1910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900" lang="en-US">
                <a:latin typeface="Calibri"/>
                <a:ea typeface="Calibri"/>
                <a:cs typeface="Calibri"/>
                <a:sym typeface="Calibri"/>
              </a:rPr>
              <a:t>FILTERING - REMOVE VALUES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PIVOT TABLE - SUMMARY OF EMPLOYEE </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                           PERFORMANCE</a:t>
            </a:r>
            <a:endParaRPr b="1" sz="2900">
              <a:latin typeface="Calibri"/>
              <a:ea typeface="Calibri"/>
              <a:cs typeface="Calibri"/>
              <a:sym typeface="Calibri"/>
            </a:endParaRPr>
          </a:p>
          <a:p>
            <a:pPr algn="l" indent="0" lvl="0" marL="0" rtl="0">
              <a:spcBef>
                <a:spcPts val="0"/>
              </a:spcBef>
              <a:spcAft>
                <a:spcPts val="0"/>
              </a:spcAft>
              <a:buNone/>
            </a:pPr>
            <a:r>
              <a:rPr b="1" sz="2900" lang="en-US">
                <a:latin typeface="Calibri"/>
                <a:ea typeface="Calibri"/>
                <a:cs typeface="Calibri"/>
                <a:sym typeface="Calibri"/>
              </a:rPr>
              <a:t>FLOW CHART - FINAL REPORT</a:t>
            </a:r>
            <a:endParaRPr b="1"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176"/>
        <p:cNvGrpSpPr/>
        <p:nvPr/>
      </p:nvGrpSpPr>
      <p:grpSpPr>
        <a:xfrm>
          <a:off x="0" y="0"/>
          <a:ext cx="0" cy="0"/>
          <a:chOff x="0" y="0"/>
          <a:chExt cx="0" cy="0"/>
        </a:xfrm>
      </p:grpSpPr>
      <p:sp>
        <p:nvSpPr>
          <p:cNvPr id="1048681" name="Google Shape;177;p14"/>
          <p:cNvSpPr txBox="1">
            <a:spLocks noGrp="1"/>
          </p:cNvSpPr>
          <p:nvPr>
            <p:ph type="title"/>
          </p:nvPr>
        </p:nvSpPr>
        <p:spPr>
          <a:xfrm>
            <a:off x="755325" y="-5"/>
            <a:ext cx="10681500" cy="5232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3400" lang="en-US"/>
              <a:t>Dataset Description</a:t>
            </a:r>
            <a:endParaRPr sz="3400"/>
          </a:p>
        </p:txBody>
      </p:sp>
      <p:sp>
        <p:nvSpPr>
          <p:cNvPr id="1048682" name="Google Shape;178;p14"/>
          <p:cNvSpPr txBox="1"/>
          <p:nvPr/>
        </p:nvSpPr>
        <p:spPr>
          <a:xfrm>
            <a:off x="755325" y="523200"/>
            <a:ext cx="9382800" cy="6228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400" lang="en-US">
                <a:latin typeface="Calibri"/>
                <a:ea typeface="Calibri"/>
                <a:cs typeface="Calibri"/>
                <a:sym typeface="Calibri"/>
              </a:rPr>
              <a:t>EMPLOYEE  DATA SET - </a:t>
            </a:r>
            <a:r>
              <a:rPr sz="2400" lang="en-US">
                <a:latin typeface="Calibri"/>
                <a:ea typeface="Calibri"/>
                <a:cs typeface="Calibri"/>
                <a:sym typeface="Calibri"/>
              </a:rPr>
              <a:t>KAGGLE</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9 FEATURES IN EXCEL:</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EMPLOYEE ID - </a:t>
            </a:r>
            <a:r>
              <a:rPr sz="2400" lang="en-US">
                <a:latin typeface="Calibri"/>
                <a:ea typeface="Calibri"/>
                <a:cs typeface="Calibri"/>
                <a:sym typeface="Calibri"/>
              </a:rPr>
              <a:t>ALPHANUMERIC(TEXT)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NAME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GENDER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SALARY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ROLE        -  </a:t>
            </a:r>
            <a:r>
              <a:rPr sz="2400" lang="en-US">
                <a:latin typeface="Calibri"/>
                <a:ea typeface="Calibri"/>
                <a:cs typeface="Calibri"/>
                <a:sym typeface="Calibri"/>
              </a:rPr>
              <a:t>ALPHABETICAL (TEXT)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FTE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MARITAL</a:t>
            </a:r>
            <a:endParaRPr b="1" sz="2400">
              <a:latin typeface="Calibri"/>
              <a:ea typeface="Calibri"/>
              <a:cs typeface="Calibri"/>
              <a:sym typeface="Calibri"/>
            </a:endParaRPr>
          </a:p>
          <a:p>
            <a:pPr algn="l" indent="0" lvl="0" marL="0" rtl="0">
              <a:spcBef>
                <a:spcPts val="0"/>
              </a:spcBef>
              <a:spcAft>
                <a:spcPts val="0"/>
              </a:spcAft>
              <a:buNone/>
            </a:pPr>
            <a:r>
              <a:rPr b="1" sz="2400" lang="en-US">
                <a:latin typeface="Calibri"/>
                <a:ea typeface="Calibri"/>
                <a:cs typeface="Calibri"/>
                <a:sym typeface="Calibri"/>
              </a:rPr>
              <a:t>      STATUS           -   </a:t>
            </a:r>
            <a:r>
              <a:rPr sz="2400" lang="en-US">
                <a:latin typeface="Calibri"/>
                <a:ea typeface="Calibri"/>
                <a:cs typeface="Calibri"/>
                <a:sym typeface="Calibri"/>
              </a:rPr>
              <a:t>ALPHABETICAL(TEXT)</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REMOTE WORK -  </a:t>
            </a:r>
            <a:r>
              <a:rPr sz="2400" lang="en-US">
                <a:latin typeface="Calibri"/>
                <a:ea typeface="Calibri"/>
                <a:cs typeface="Calibri"/>
                <a:sym typeface="Calibri"/>
              </a:rPr>
              <a:t>ALPHABETICAL(TEXT) </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endParaRPr sz="2400">
              <a:latin typeface="Calibri"/>
              <a:ea typeface="Calibri"/>
              <a:cs typeface="Calibri"/>
              <a:sym typeface="Calibri"/>
            </a:endParaRPr>
          </a:p>
          <a:p>
            <a:pPr algn="l" indent="0" lvl="0" marL="0" rtl="0">
              <a:spcBef>
                <a:spcPts val="0"/>
              </a:spcBef>
              <a:spcAft>
                <a:spcPts val="0"/>
              </a:spcAft>
              <a:buNone/>
            </a:pPr>
            <a:r>
              <a:rPr sz="2400" lang="en-US">
                <a:latin typeface="Calibri"/>
                <a:ea typeface="Calibri"/>
                <a:cs typeface="Calibri"/>
                <a:sym typeface="Calibri"/>
              </a:rPr>
              <a:t>      </a:t>
            </a:r>
            <a:r>
              <a:rPr b="1" sz="2400" lang="en-US">
                <a:latin typeface="Calibri"/>
                <a:ea typeface="Calibri"/>
                <a:cs typeface="Calibri"/>
                <a:sym typeface="Calibri"/>
              </a:rPr>
              <a:t>3 FEATURES USED:</a:t>
            </a:r>
            <a:endParaRPr b="1"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COMPANY TENURE - </a:t>
            </a:r>
            <a:r>
              <a:rPr sz="2400" lang="en-US">
                <a:latin typeface="Calibri"/>
                <a:ea typeface="Calibri"/>
                <a:cs typeface="Calibri"/>
                <a:sym typeface="Calibri"/>
              </a:rPr>
              <a:t>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JOB LEVEL                 - </a:t>
            </a:r>
            <a:r>
              <a:rPr sz="2400" lang="en-US">
                <a:latin typeface="Calibri"/>
                <a:ea typeface="Calibri"/>
                <a:cs typeface="Calibri"/>
                <a:sym typeface="Calibri"/>
              </a:rPr>
              <a:t> NUMERICAL</a:t>
            </a:r>
            <a:endParaRPr sz="2400">
              <a:latin typeface="Calibri"/>
              <a:ea typeface="Calibri"/>
              <a:cs typeface="Calibri"/>
              <a:sym typeface="Calibri"/>
            </a:endParaRPr>
          </a:p>
          <a:p>
            <a:pPr algn="l" indent="-381000" lvl="0" marL="457200" rtl="0">
              <a:spcBef>
                <a:spcPts val="0"/>
              </a:spcBef>
              <a:spcAft>
                <a:spcPts val="0"/>
              </a:spcAft>
              <a:buSzPts val="2400"/>
              <a:buFont typeface="Calibri"/>
              <a:buAutoNum type="arabicPeriod"/>
            </a:pPr>
            <a:r>
              <a:rPr b="1" sz="2400" lang="en-US">
                <a:latin typeface="Calibri"/>
                <a:ea typeface="Calibri"/>
                <a:cs typeface="Calibri"/>
                <a:sym typeface="Calibri"/>
              </a:rPr>
              <a:t>WORK LIFE BALANCE - </a:t>
            </a:r>
            <a:r>
              <a:rPr sz="2400" lang="en-US">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5" name="Title 2"/>
          <p:cNvSpPr>
            <a:spLocks noGrp="1"/>
          </p:cNvSpPr>
          <p:nvPr>
            <p:ph type="ctrTitle"/>
          </p:nvPr>
        </p:nvSpPr>
        <p:spPr>
          <a:xfrm>
            <a:off x="729395" y="541845"/>
            <a:ext cx="6792469" cy="492443"/>
          </a:xfrm>
        </p:spPr>
        <p:txBody>
          <a:bodyPr/>
          <a:p>
            <a:r>
              <a:rPr dirty="0" sz="3200" lang="en-US"/>
              <a:t>P</a:t>
            </a:r>
            <a:r>
              <a:rPr dirty="0" sz="3200" lang="en-US"/>
              <a:t>R</a:t>
            </a:r>
            <a:r>
              <a:rPr dirty="0" sz="3200" lang="en-US"/>
              <a:t>O</a:t>
            </a:r>
            <a:r>
              <a:rPr dirty="0" sz="3200" lang="en-US"/>
              <a:t>JECT </a:t>
            </a:r>
            <a:r>
              <a:rPr dirty="0" sz="3200" lang="en-US"/>
              <a:t>F</a:t>
            </a:r>
            <a:r>
              <a:rPr dirty="0" sz="3200" lang="en-US"/>
              <a:t>O</a:t>
            </a:r>
            <a:r>
              <a:rPr dirty="0" sz="3200" lang="en-US"/>
              <a:t>CUS</a:t>
            </a:r>
            <a:r>
              <a:rPr dirty="0" sz="3200" lang="en-US"/>
              <a:t>:</a:t>
            </a:r>
            <a:endParaRPr dirty="0" lang="en-IN"/>
          </a:p>
        </p:txBody>
      </p:sp>
      <p:sp>
        <p:nvSpPr>
          <p:cNvPr id="1048751" name=""/>
          <p:cNvSpPr txBox="1"/>
          <p:nvPr/>
        </p:nvSpPr>
        <p:spPr>
          <a:xfrm rot="21600000">
            <a:off x="726428" y="1287779"/>
            <a:ext cx="7621954" cy="4282440"/>
          </a:xfrm>
          <a:prstGeom prst="rect"/>
        </p:spPr>
        <p:txBody>
          <a:bodyPr rtlCol="0" wrap="square">
            <a:spAutoFit/>
          </a:bodyPr>
          <a:p>
            <a:r>
              <a:rPr sz="2800" lang="en-US">
                <a:solidFill>
                  <a:srgbClr val="000000"/>
                </a:solidFill>
              </a:rPr>
              <a:t>Our employee performance analysis project is focused on developing a data-driven approach to measuring remote worker productivity. We're concentrating on three key areas: 1) developing clear and measurable performance metrics, 2) leveraging Al-powered analytics tools to track and analyze performance data, and 3) creating a user-friendly dashboard for team leaders and HR to access insights and make data-driven decisions."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user11</dc:creator>
  <cp:lastModifiedBy>user11</cp:lastModifiedBy>
  <dcterms:created xsi:type="dcterms:W3CDTF">2024-09-12T16:51:14Z</dcterms:created>
  <dcterms:modified xsi:type="dcterms:W3CDTF">2024-09-13T04:49:20Z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2262f8a1c1374d4088aff64758a27967</vt:lpwstr>
  </property>
</Properties>
</file>