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38" d="100"/>
          <a:sy n="3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HIGH</c:v>
          </c:tx>
          <c:spPr>
            <a:gradFill>
              <a:gsLst>
                <a:gs pos="0">
                  <a:srgbClr val="668EC4"/>
                </a:gs>
                <a:gs pos="50000">
                  <a:srgbClr val="4A80C2"/>
                </a:gs>
                <a:gs pos="100000">
                  <a:srgbClr val="3970B2"/>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gradFill>
              <a:gsLst>
                <a:gs pos="0">
                  <a:srgbClr val="A7C26E"/>
                </a:gs>
                <a:gs pos="50000">
                  <a:srgbClr val="9CC054"/>
                </a:gs>
                <a:gs pos="100000">
                  <a:srgbClr val="8BAF43"/>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gradFill>
              <a:gsLst>
                <a:gs pos="0">
                  <a:srgbClr val="64B4CD"/>
                </a:gs>
                <a:gs pos="50000">
                  <a:srgbClr val="46AFCC"/>
                </a:gs>
                <a:gs pos="100000">
                  <a:srgbClr val="369EBB"/>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trendline>
            <c:spPr>
              <a:ln w="12700">
                <a:solidFill>
                  <a:srgbClr val="4BACC6"/>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gradFill>
              <a:gsLst>
                <a:gs pos="0">
                  <a:srgbClr val="516484"/>
                </a:gs>
                <a:gs pos="50000">
                  <a:srgbClr val="284C78"/>
                </a:gs>
                <a:gs pos="100000">
                  <a:srgbClr val="1F426D"/>
                </a:gs>
              </a:gsLst>
              <a:lin ang="5400000" scaled="1"/>
            </a:gradFill>
            <a:ln>
              <a:noFill/>
            </a:ln>
            <a:effectLst>
              <a:outerShdw dist="35921" dir="2700000" algn="br">
                <a:srgbClr val="000000"/>
              </a:outerShdw>
            </a:effectLst>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082750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374524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232621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628619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859670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95413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38616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04154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35480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43927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56677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75949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160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07179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173360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98959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0386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00349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62607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254433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42492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913407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9419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74686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23393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974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638984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0.jpe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5.png"/><Relationship Id="rId3" Type="http://schemas.openxmlformats.org/officeDocument/2006/relationships/image" Target="../media/5.png"/><Relationship Id="rId4" Type="http://schemas.openxmlformats.org/officeDocument/2006/relationships/image" Target="../media/8.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6" y="3285575"/>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S.Anusha</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122202985</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corporate seceratoryship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kumaraswamy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89157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pic>
        <p:nvPicPr>
          <p:cNvPr id="169" name="图片"/>
          <p:cNvPicPr>
            <a:picLocks/>
          </p:cNvPicPr>
          <p:nvPr/>
        </p:nvPicPr>
        <p:blipFill>
          <a:blip r:embed="rId2" cstate="print"/>
          <a:stretch>
            <a:fillRect/>
          </a:stretch>
        </p:blipFill>
        <p:spPr>
          <a:xfrm rot="0">
            <a:off x="6366867" y="291147"/>
            <a:ext cx="3014943" cy="2887821"/>
          </a:xfrm>
          <a:prstGeom prst="rect"/>
          <a:noFill/>
          <a:ln w="12700" cmpd="sng" cap="flat">
            <a:noFill/>
            <a:prstDash val="solid"/>
            <a:miter/>
          </a:ln>
        </p:spPr>
      </p:pic>
      <p:sp>
        <p:nvSpPr>
          <p:cNvPr id="170" name="矩形"/>
          <p:cNvSpPr>
            <a:spLocks/>
          </p:cNvSpPr>
          <p:nvPr/>
        </p:nvSpPr>
        <p:spPr>
          <a:xfrm rot="0">
            <a:off x="764698" y="1720840"/>
            <a:ext cx="6557961" cy="35585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 
Identification 
Gathering 
Preparation 
DATA CLEANING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Standardization 
Correction
Validation 
SUMMARY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 to extract meaningful insights, identify patterns, and support decision-making.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52363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5" name="文本框"/>
          <p:cNvSpPr>
            <a:spLocks noGrp="1"/>
          </p:cNvSpPr>
          <p:nvPr>
            <p:ph type="title"/>
          </p:nvPr>
        </p:nvSpPr>
        <p:spPr>
          <a:xfrm rot="0">
            <a:off x="755332" y="385444"/>
            <a:ext cx="3637857"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7" name="图表"/>
          <p:cNvGraphicFramePr/>
          <p:nvPr/>
        </p:nvGraphicFramePr>
        <p:xfrm>
          <a:off x="957917" y="1761764"/>
          <a:ext cx="7868601" cy="431518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651606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9" name="矩形"/>
          <p:cNvSpPr>
            <a:spLocks/>
          </p:cNvSpPr>
          <p:nvPr/>
        </p:nvSpPr>
        <p:spPr>
          <a:xfrm rot="0">
            <a:off x="514230" y="1625202"/>
            <a:ext cx="8120776" cy="18630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US" altLang="zh-CN" sz="2000" b="0" i="0" u="none" strike="noStrike" kern="1200" cap="none" spc="0" baseline="0">
                <a:solidFill>
                  <a:schemeClr val="tx1"/>
                </a:solidFill>
                <a:latin typeface="Calibri" pitchFamily="0" charset="0"/>
                <a:ea typeface="宋体" pitchFamily="0" charset="0"/>
                <a:cs typeface="Calibri" pitchFamily="0" charset="0"/>
              </a:rPr>
              <a:t>ployee satisfaction.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80" name="图片"/>
          <p:cNvPicPr>
            <a:picLocks noChangeAspect="1"/>
          </p:cNvPicPr>
          <p:nvPr/>
        </p:nvPicPr>
        <p:blipFill>
          <a:blip r:embed="rId1" cstate="print"/>
          <a:stretch>
            <a:fillRect/>
          </a:stretch>
        </p:blipFill>
        <p:spPr>
          <a:xfrm rot="0">
            <a:off x="2625422" y="4107317"/>
            <a:ext cx="4670728" cy="2000549"/>
          </a:xfrm>
          <a:prstGeom prst="rect"/>
          <a:noFill/>
          <a:ln w="12700" cmpd="sng" cap="flat">
            <a:noFill/>
            <a:prstDash val="solid"/>
            <a:miter/>
          </a:ln>
        </p:spPr>
      </p:pic>
    </p:spTree>
    <p:extLst>
      <p:ext uri="{BB962C8B-B14F-4D97-AF65-F5344CB8AC3E}">
        <p14:creationId xmlns:p14="http://schemas.microsoft.com/office/powerpoint/2010/main" val="13405178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764517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3589596" cy="7372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1065863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7527463"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76274" y="1857374"/>
            <a:ext cx="7556507" cy="2891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f</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ently analyse employee data by leveraging functions such as PivotTables,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formatting</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324977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76275" y="1725483"/>
            <a:ext cx="7924799" cy="443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6997218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193505" y="2523529"/>
            <a:ext cx="1828800" cy="358141"/>
          </a:xfrm>
          <a:prstGeom prst="rect"/>
          <a:noFill/>
          <a:ln w="12700" cmpd="sng" cap="flat">
            <a:noFill/>
            <a:prstDash val="solid"/>
            <a:miter/>
          </a:ln>
        </p:spPr>
      </p:sp>
      <p:grpSp>
        <p:nvGrpSpPr>
          <p:cNvPr id="135" name="组合"/>
          <p:cNvGrpSpPr>
            <a:grpSpLocks/>
          </p:cNvGrpSpPr>
          <p:nvPr/>
        </p:nvGrpSpPr>
        <p:grpSpPr>
          <a:xfrm>
            <a:off x="7991475" y="2933700"/>
            <a:ext cx="2762249" cy="3257550"/>
            <a:chOff x="7991475" y="2933700"/>
            <a:chExt cx="2762249" cy="325755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grpSp>
        <p:nvGrpSpPr>
          <p:cNvPr id="139" name="组合"/>
          <p:cNvGrpSpPr>
            <a:grpSpLocks/>
          </p:cNvGrpSpPr>
          <p:nvPr/>
        </p:nvGrpSpPr>
        <p:grpSpPr>
          <a:xfrm>
            <a:off x="8143874" y="3086100"/>
            <a:ext cx="2762249" cy="3257550"/>
            <a:chOff x="8143874" y="3086100"/>
            <a:chExt cx="2762249" cy="3257550"/>
          </a:xfrm>
        </p:grpSpPr>
        <p:sp>
          <p:nvSpPr>
            <p:cNvPr id="136" name="曲线"/>
            <p:cNvSpPr>
              <a:spLocks/>
            </p:cNvSpPr>
            <p:nvPr/>
          </p:nvSpPr>
          <p:spPr>
            <a:xfrm rot="0">
              <a:off x="9505950" y="55149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505950" y="60483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3" cstate="print"/>
            <a:stretch>
              <a:fillRect/>
            </a:stretch>
          </p:blipFill>
          <p:spPr>
            <a:xfrm rot="0">
              <a:off x="8143874" y="3086100"/>
              <a:ext cx="2762249" cy="3257550"/>
            </a:xfrm>
            <a:prstGeom prst="rect"/>
            <a:noFill/>
            <a:ln w="12700" cmpd="sng" cap="flat">
              <a:noFill/>
              <a:prstDash val="solid"/>
              <a:miter/>
            </a:ln>
          </p:spPr>
        </p:pic>
      </p:grpSp>
      <p:sp>
        <p:nvSpPr>
          <p:cNvPr id="140" name="矩形"/>
          <p:cNvSpPr>
            <a:spLocks/>
          </p:cNvSpPr>
          <p:nvPr/>
        </p:nvSpPr>
        <p:spPr>
          <a:xfrm rot="0">
            <a:off x="5193505" y="2523529"/>
            <a:ext cx="1828800" cy="358141"/>
          </a:xfrm>
          <a:prstGeom prst="rect"/>
          <a:noFill/>
          <a:ln w="12700" cmpd="sng" cap="flat">
            <a:noFill/>
            <a:prstDash val="solid"/>
            <a:miter/>
          </a:ln>
        </p:spPr>
      </p:sp>
      <p:pic>
        <p:nvPicPr>
          <p:cNvPr id="141" name="图片"/>
          <p:cNvPicPr>
            <a:picLocks noChangeAspect="1"/>
          </p:cNvPicPr>
          <p:nvPr/>
        </p:nvPicPr>
        <p:blipFill>
          <a:blip r:embed="rId4" cstate="print"/>
          <a:stretch>
            <a:fillRect/>
          </a:stretch>
        </p:blipFill>
        <p:spPr>
          <a:xfrm rot="0">
            <a:off x="2019300" y="3132877"/>
            <a:ext cx="4676775" cy="2686897"/>
          </a:xfrm>
          <a:prstGeom prst="rect"/>
          <a:noFill/>
          <a:ln w="12700" cmpd="sng" cap="flat">
            <a:noFill/>
            <a:prstDash val="solid"/>
            <a:miter/>
          </a:ln>
        </p:spPr>
      </p:pic>
      <p:sp>
        <p:nvSpPr>
          <p:cNvPr id="142" name="矩形"/>
          <p:cNvSpPr>
            <a:spLocks/>
          </p:cNvSpPr>
          <p:nvPr/>
        </p:nvSpPr>
        <p:spPr>
          <a:xfrm rot="0">
            <a:off x="5193505" y="2523529"/>
            <a:ext cx="1828800" cy="358141"/>
          </a:xfrm>
          <a:prstGeom prst="rect"/>
          <a:noFill/>
          <a:ln w="12700" cmpd="sng" cap="flat">
            <a:noFill/>
            <a:prstDash val="solid"/>
            <a:miter/>
          </a:ln>
        </p:spPr>
      </p:sp>
      <p:sp>
        <p:nvSpPr>
          <p:cNvPr id="143" name="矩形"/>
          <p:cNvSpPr>
            <a:spLocks/>
          </p:cNvSpPr>
          <p:nvPr/>
        </p:nvSpPr>
        <p:spPr>
          <a:xfrm rot="0">
            <a:off x="517922" y="1643575"/>
            <a:ext cx="6093618"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327593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786188" y="2233424"/>
            <a:ext cx="5748337" cy="29870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633622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090172" y="2083593"/>
            <a:ext cx="2695574" cy="3248025"/>
          </a:xfrm>
          <a:prstGeom prst="rect"/>
          <a:noFill/>
          <a:ln w="12700" cmpd="sng" cap="flat">
            <a:noFill/>
            <a:prstDash val="solid"/>
            <a:miter/>
          </a:ln>
          <a:effectLst>
            <a:outerShdw sx="100000" sy="100000" algn="t" rotWithShape="0" blurRad="50800" dist="38100" dir="5400000">
              <a:srgbClr val="000000">
                <a:alpha val="39607"/>
              </a:srgbClr>
            </a:outerShdw>
          </a:effectLst>
        </p:spPr>
      </p:pic>
      <p:sp>
        <p:nvSpPr>
          <p:cNvPr id="154" name="矩形"/>
          <p:cNvSpPr>
            <a:spLocks/>
          </p:cNvSpPr>
          <p:nvPr/>
        </p:nvSpPr>
        <p:spPr>
          <a:xfrm rot="0">
            <a:off x="1585912" y="2083594"/>
            <a:ext cx="677227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TYPE
EMPLOYEE CLASSIFICATION TYPE
GENDER
PERFORMANCE SCORE
CURRENT EMPLOYEE RATE
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108010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7010209" y="2095500"/>
            <a:ext cx="2466974"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07005" y="2354703"/>
            <a:ext cx="318658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2474" y="3075690"/>
            <a:ext cx="5924167" cy="1167765"/>
          </a:xfrm>
          <a:prstGeom prst="rect"/>
          <a:noFill/>
          <a:ln w="12700" cmpd="sng" cap="flat">
            <a:noFill/>
            <a:prstDash val="solid"/>
            <a:miter/>
          </a:ln>
        </p:spPr>
        <p:txBody>
          <a:bodyPr vert="horz" wrap="square" lIns="91440" tIns="45720" rIns="91440" bIns="45720" anchor="ctr" anchorCtr="0">
            <a:prstTxWarp prst="textNoShape"/>
            <a:spAutoFit/>
          </a:bodyPr>
          <a:lstStyle/>
          <a:p>
            <a:pPr marL="0" indent="0" algn="ctr">
              <a:lnSpc>
                <a:spcPct val="100000"/>
              </a:lnSpc>
              <a:spcBef>
                <a:spcPts val="0"/>
              </a:spcBef>
              <a:spcAft>
                <a:spcPts val="0"/>
              </a:spcAft>
              <a:buNone/>
            </a:pPr>
            <a:r>
              <a:rPr lang="en-US" altLang="zh-CN" sz="3600" b="0" i="0" u="none" strike="noStrike" kern="1200" cap="none" spc="0" baseline="0">
                <a:solidFill>
                  <a:schemeClr val="accent2"/>
                </a:solidFill>
                <a:latin typeface="Algerian" pitchFamily="82" charset="0"/>
                <a:ea typeface="宋体" pitchFamily="0" charset="0"/>
                <a:cs typeface="Calibri" pitchFamily="0" charset="0"/>
              </a:rPr>
              <a:t>Performance level</a:t>
            </a:r>
            <a:r>
              <a:rPr lang="en-US" altLang="zh-CN" sz="1800" b="0" i="0" u="none" strike="noStrike" kern="1200" cap="none" spc="0" baseline="0">
                <a:solidFill>
                  <a:schemeClr val="tx1"/>
                </a:solidFill>
                <a:latin typeface="Calibri" pitchFamily="0" charset="0"/>
                <a:ea typeface="宋体" pitchFamily="0" charset="0"/>
                <a:cs typeface="Calibri" pitchFamily="0" charset="0"/>
              </a:rPr>
              <a:t>
=IFS(Z9&gt;=5,”VERY HIGH”,Z9&gt;=4,”HIGH”,Z9&gt;=3,”MED”,TRUE,”LOW”)</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68874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2024-03-29T04:07:22Z</dcterms:created>
  <dcterms:modified xsi:type="dcterms:W3CDTF">2024-09-06T01:17:46Z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