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handoutMasterIdLst>
    <p:handoutMasterId r:id="rId28"/>
  </p:handoutMasterIdLst>
  <p:sldIdLst>
    <p:sldId id="311" r:id="rId3"/>
    <p:sldId id="321" r:id="rId4"/>
    <p:sldId id="258" r:id="rId5"/>
    <p:sldId id="312" r:id="rId6"/>
    <p:sldId id="269" r:id="rId7"/>
    <p:sldId id="286" r:id="rId9"/>
    <p:sldId id="309" r:id="rId10"/>
    <p:sldId id="262" r:id="rId11"/>
    <p:sldId id="318" r:id="rId12"/>
    <p:sldId id="320" r:id="rId13"/>
    <p:sldId id="339" r:id="rId14"/>
    <p:sldId id="342" r:id="rId15"/>
    <p:sldId id="343" r:id="rId16"/>
    <p:sldId id="344" r:id="rId17"/>
    <p:sldId id="345" r:id="rId18"/>
    <p:sldId id="346" r:id="rId19"/>
    <p:sldId id="347" r:id="rId20"/>
    <p:sldId id="348" r:id="rId21"/>
    <p:sldId id="349" r:id="rId22"/>
    <p:sldId id="350" r:id="rId23"/>
    <p:sldId id="352" r:id="rId24"/>
    <p:sldId id="351" r:id="rId25"/>
    <p:sldId id="29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353" autoAdjust="0"/>
  </p:normalViewPr>
  <p:slideViewPr>
    <p:cSldViewPr snapToGrid="0" showGuides="1">
      <p:cViewPr>
        <p:scale>
          <a:sx n="66" d="100"/>
          <a:sy n="66" d="100"/>
        </p:scale>
        <p:origin x="834"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073DE7-B9C6-4202-9AFA-5DF1E05E0830}"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9A8D57-D4AF-4403-8CF9-96130FE169AD}" type="slidenum">
              <a:rPr lang="en-IN" smtClean="0"/>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2BF72-4FB3-4E62-86D2-C8F9B46D002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D647C-7E57-4170-935F-FD9A378D51FB}" type="slidenum">
              <a:rPr lang="en-IN" smtClean="0"/>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IN" smtClean="0"/>
              <a:t>1</a:t>
            </a:r>
            <a:endParaRPr lang="en-IN"/>
          </a:p>
        </p:txBody>
      </p:sp>
      <p:sp>
        <p:nvSpPr>
          <p:cNvPr id="5" name="Slide Number Placeholder 4"/>
          <p:cNvSpPr>
            <a:spLocks noGrp="1"/>
          </p:cNvSpPr>
          <p:nvPr>
            <p:ph type="sldNum" sz="quarter" idx="11"/>
          </p:nvPr>
        </p:nvSpPr>
        <p:spPr/>
        <p:txBody>
          <a:bodyPr/>
          <a:lstStyle/>
          <a:p>
            <a:fld id="{671D647C-7E57-4170-935F-FD9A378D51FB}"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IN" smtClean="0"/>
              <a:t>1</a:t>
            </a:r>
            <a:endParaRPr lang="en-IN"/>
          </a:p>
        </p:txBody>
      </p:sp>
      <p:sp>
        <p:nvSpPr>
          <p:cNvPr id="5" name="Slide Number Placeholder 4"/>
          <p:cNvSpPr>
            <a:spLocks noGrp="1"/>
          </p:cNvSpPr>
          <p:nvPr>
            <p:ph type="sldNum" sz="quarter" idx="11"/>
          </p:nvPr>
        </p:nvSpPr>
        <p:spPr/>
        <p:txBody>
          <a:bodyPr/>
          <a:lstStyle/>
          <a:p>
            <a:fld id="{671D647C-7E57-4170-935F-FD9A378D51F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76582B-5300-4812-B5B1-7A5360CCEE3E}"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4164207-8F41-458A-8266-96CF0FCB332E}"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343D4F1-32E1-4F48-9646-ADAE939AC28B}"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E5DFE5D-664F-44AF-8E2F-63E6999898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3B836-C1CC-42F4-8F8E-A7B8DF42C21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4EBC4FA-6318-4A1B-9423-B5D2646B14A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1DF6508-91EE-468E-8EA1-DC94EAC547F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8E8DFE8-93B0-4877-A589-18DB9B558408}"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665AFB5-D22B-4EE1-AB94-871167A5A037}"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B4E3AA-6FC8-4652-8378-0B503691D61D}"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8FF84-994B-45C6-A36C-3F38D7664FCC}"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87026B-EA22-4049-A549-56D2A1D6B620}"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C0C5CB-DE3C-4828-AE5A-47774752FE22}"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D9924-28C2-4BB1-ACE7-33B6BDE0F6A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93CBD-6248-4176-AC7D-189FB2097052}"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D9924-28C2-4BB1-ACE7-33B6BDE0F6A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 y="384538"/>
            <a:ext cx="12192000" cy="809897"/>
          </a:xfrm>
        </p:spPr>
        <p:txBody>
          <a:bodyPr>
            <a:normAutofit/>
          </a:bodyPr>
          <a:lstStyle/>
          <a:p>
            <a:pPr algn="ctr"/>
            <a:r>
              <a:rPr lang="en-IN" sz="1555" b="1" dirty="0">
                <a:solidFill>
                  <a:schemeClr val="accent6"/>
                </a:solidFill>
                <a:latin typeface="Times New Roman" panose="02020603050405020304" pitchFamily="18" charset="0"/>
                <a:cs typeface="Times New Roman" panose="02020603050405020304" pitchFamily="18" charset="0"/>
              </a:rPr>
              <a:t> </a:t>
            </a:r>
            <a:r>
              <a:rPr lang="en-IN" sz="1555" b="1" dirty="0">
                <a:solidFill>
                  <a:schemeClr val="tx1"/>
                </a:solidFill>
                <a:latin typeface="Times New Roman" panose="02020603050405020304" pitchFamily="18" charset="0"/>
                <a:cs typeface="Times New Roman" panose="02020603050405020304" pitchFamily="18" charset="0"/>
              </a:rPr>
              <a:t>EAST WEST INSTITUTE OF TECHNOLOGY</a:t>
            </a:r>
            <a:r>
              <a:rPr lang="en-IN" sz="1555" b="1" dirty="0">
                <a:solidFill>
                  <a:schemeClr val="accent6"/>
                </a:solidFill>
                <a:latin typeface="Times New Roman" panose="02020603050405020304" pitchFamily="18" charset="0"/>
                <a:cs typeface="Times New Roman" panose="02020603050405020304" pitchFamily="18" charset="0"/>
              </a:rPr>
              <a:t>                                         </a:t>
            </a:r>
            <a:br>
              <a:rPr lang="en-IN" sz="1555" b="1" dirty="0">
                <a:solidFill>
                  <a:schemeClr val="accent6"/>
                </a:solidFill>
                <a:latin typeface="Times New Roman" panose="02020603050405020304" pitchFamily="18" charset="0"/>
                <a:cs typeface="Times New Roman" panose="02020603050405020304" pitchFamily="18" charset="0"/>
              </a:rPr>
            </a:br>
            <a:r>
              <a:rPr lang="en-US" sz="1555" b="1" dirty="0">
                <a:solidFill>
                  <a:schemeClr val="tx1"/>
                </a:solidFill>
                <a:latin typeface="Times New Roman" panose="02020603050405020304" pitchFamily="18" charset="0"/>
                <a:cs typeface="Times New Roman" panose="02020603050405020304" pitchFamily="18" charset="0"/>
              </a:rPr>
              <a:t>BENGALURU-560091</a:t>
            </a:r>
            <a:br>
              <a:rPr lang="en-US" sz="1555" b="1" dirty="0">
                <a:latin typeface="Times New Roman" panose="02020603050405020304" pitchFamily="18" charset="0"/>
                <a:cs typeface="Times New Roman" panose="02020603050405020304" pitchFamily="18" charset="0"/>
              </a:rPr>
            </a:br>
            <a:r>
              <a:rPr lang="en-US" sz="1555"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(Affiliated to Visvesvaraya Technological University, Belgaum, Karnataka)</a:t>
            </a:r>
            <a:r>
              <a:rPr lang="en-US" sz="1555" b="1" dirty="0">
                <a:latin typeface="Times New Roman" panose="02020603050405020304" pitchFamily="18" charset="0"/>
                <a:cs typeface="Times New Roman" panose="02020603050405020304" pitchFamily="18" charset="0"/>
              </a:rPr>
              <a:t>				</a:t>
            </a:r>
            <a:endParaRPr lang="en-US" sz="1555" b="1" dirty="0">
              <a:solidFill>
                <a:schemeClr val="accent6"/>
              </a:solidFill>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a:xfrm>
            <a:off x="0" y="2289810"/>
            <a:ext cx="12192000" cy="5283200"/>
          </a:xfrm>
        </p:spPr>
        <p:txBody>
          <a:bodyPr>
            <a:normAutofit fontScale="25000" lnSpcReduction="20000"/>
          </a:bodyPr>
          <a:lstStyle/>
          <a:p>
            <a:pPr lvl="2" algn="ctr">
              <a:lnSpc>
                <a:spcPct val="100000"/>
              </a:lnSpc>
              <a:buNone/>
            </a:pPr>
            <a:r>
              <a:rPr lang="en-IN" sz="9600" b="1" dirty="0">
                <a:solidFill>
                  <a:srgbClr val="FF0000"/>
                </a:solidFill>
                <a:latin typeface="Times New Roman" panose="02020603050405020304" pitchFamily="18" charset="0"/>
                <a:cs typeface="Times New Roman" panose="02020603050405020304" pitchFamily="18" charset="0"/>
              </a:rPr>
              <a:t>“ </a:t>
            </a:r>
            <a:r>
              <a:rPr lang="en-IN" sz="9600" b="1" dirty="0" smtClean="0">
                <a:solidFill>
                  <a:srgbClr val="FF0000"/>
                </a:solidFill>
                <a:latin typeface="Times New Roman" panose="02020603050405020304" pitchFamily="18" charset="0"/>
                <a:cs typeface="Times New Roman" panose="02020603050405020304" pitchFamily="18" charset="0"/>
              </a:rPr>
              <a:t>Multifunctional Vehicle S</a:t>
            </a:r>
            <a:r>
              <a:rPr lang="en-US" altLang="en-IN" sz="9600" b="1" dirty="0" smtClean="0">
                <a:solidFill>
                  <a:srgbClr val="FF0000"/>
                </a:solidFill>
                <a:latin typeface="Times New Roman" panose="02020603050405020304" pitchFamily="18" charset="0"/>
                <a:cs typeface="Times New Roman" panose="02020603050405020304" pitchFamily="18" charset="0"/>
              </a:rPr>
              <a:t>afety</a:t>
            </a:r>
            <a:r>
              <a:rPr lang="en-IN" sz="9600" b="1" dirty="0" smtClean="0">
                <a:solidFill>
                  <a:srgbClr val="FF0000"/>
                </a:solidFill>
                <a:latin typeface="Times New Roman" panose="02020603050405020304" pitchFamily="18" charset="0"/>
                <a:cs typeface="Times New Roman" panose="02020603050405020304" pitchFamily="18" charset="0"/>
              </a:rPr>
              <a:t> and S</a:t>
            </a:r>
            <a:r>
              <a:rPr lang="en-US" altLang="en-IN" sz="9600" b="1" dirty="0" smtClean="0">
                <a:solidFill>
                  <a:srgbClr val="FF0000"/>
                </a:solidFill>
                <a:latin typeface="Times New Roman" panose="02020603050405020304" pitchFamily="18" charset="0"/>
                <a:cs typeface="Times New Roman" panose="02020603050405020304" pitchFamily="18" charset="0"/>
              </a:rPr>
              <a:t>ecurity</a:t>
            </a:r>
            <a:r>
              <a:rPr lang="en-IN" sz="9600" b="1" dirty="0" smtClean="0">
                <a:solidFill>
                  <a:srgbClr val="FF0000"/>
                </a:solidFill>
                <a:latin typeface="Times New Roman" panose="02020603050405020304" pitchFamily="18" charset="0"/>
                <a:cs typeface="Times New Roman" panose="02020603050405020304" pitchFamily="18" charset="0"/>
              </a:rPr>
              <a:t> System</a:t>
            </a:r>
            <a:r>
              <a:rPr lang="en-US" altLang="en-IN" sz="9600" b="1" dirty="0" smtClean="0">
                <a:solidFill>
                  <a:srgbClr val="FF0000"/>
                </a:solidFill>
                <a:latin typeface="Times New Roman" panose="02020603050405020304" pitchFamily="18" charset="0"/>
                <a:cs typeface="Times New Roman" panose="02020603050405020304" pitchFamily="18" charset="0"/>
              </a:rPr>
              <a:t>s using IoT</a:t>
            </a:r>
            <a:r>
              <a:rPr lang="en-IN" sz="9600" b="1" dirty="0" smtClean="0">
                <a:solidFill>
                  <a:srgbClr val="FF0000"/>
                </a:solidFill>
                <a:latin typeface="Times New Roman" panose="02020603050405020304" pitchFamily="18" charset="0"/>
                <a:cs typeface="Times New Roman" panose="02020603050405020304" pitchFamily="18" charset="0"/>
              </a:rPr>
              <a:t>  ”</a:t>
            </a:r>
            <a:endParaRPr lang="en-IN" sz="9600" b="1" dirty="0">
              <a:solidFill>
                <a:srgbClr val="FF0000"/>
              </a:solidFill>
              <a:latin typeface="Times New Roman" panose="02020603050405020304" pitchFamily="18" charset="0"/>
              <a:cs typeface="Times New Roman" panose="02020603050405020304" pitchFamily="18" charset="0"/>
            </a:endParaRPr>
          </a:p>
          <a:p>
            <a:pPr lvl="2">
              <a:lnSpc>
                <a:spcPct val="100000"/>
              </a:lnSpc>
              <a:buNone/>
            </a:pPr>
            <a:r>
              <a:rPr lang="en-US" sz="1800" b="1" dirty="0">
                <a:solidFill>
                  <a:srgbClr val="00B0F0"/>
                </a:solidFill>
              </a:rPr>
              <a:t>                                                                                                                       </a:t>
            </a:r>
            <a:endParaRPr lang="en-US" sz="1800" b="1" dirty="0">
              <a:solidFill>
                <a:srgbClr val="00B0F0"/>
              </a:solidFill>
            </a:endParaRPr>
          </a:p>
          <a:p>
            <a:pPr>
              <a:lnSpc>
                <a:spcPct val="100000"/>
              </a:lnSpc>
              <a:spcBef>
                <a:spcPts val="0"/>
              </a:spcBef>
              <a:buNone/>
            </a:pPr>
            <a:r>
              <a:rPr lang="en-IN" sz="5600" dirty="0">
                <a:solidFill>
                  <a:srgbClr val="FF0000"/>
                </a:solidFill>
                <a:latin typeface="Times New Roman" panose="02020603050405020304" pitchFamily="18" charset="0"/>
                <a:cs typeface="Times New Roman" panose="02020603050405020304" pitchFamily="18" charset="0"/>
              </a:rPr>
              <a:t>				</a:t>
            </a:r>
            <a:r>
              <a:rPr lang="en-IN" sz="5600" dirty="0">
                <a:solidFill>
                  <a:schemeClr val="accent5">
                    <a:lumMod val="75000"/>
                  </a:schemeClr>
                </a:solidFill>
                <a:latin typeface="Times New Roman" panose="02020603050405020304" pitchFamily="18" charset="0"/>
                <a:cs typeface="Times New Roman" panose="02020603050405020304" pitchFamily="18" charset="0"/>
              </a:rPr>
              <a:t>           	                        </a:t>
            </a:r>
            <a:endParaRPr lang="en-IN" sz="5600" dirty="0">
              <a:solidFill>
                <a:schemeClr val="accent5">
                  <a:lumMod val="75000"/>
                </a:schemeClr>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IN" sz="5600" dirty="0">
                <a:solidFill>
                  <a:schemeClr val="accent5">
                    <a:lumMod val="75000"/>
                  </a:schemeClr>
                </a:solidFill>
                <a:latin typeface="Times New Roman" panose="02020603050405020304" pitchFamily="18" charset="0"/>
                <a:cs typeface="Times New Roman" panose="02020603050405020304" pitchFamily="18" charset="0"/>
              </a:rPr>
              <a:t> </a:t>
            </a:r>
            <a:r>
              <a:rPr lang="en-US" altLang="en-IN" sz="5600" dirty="0">
                <a:solidFill>
                  <a:schemeClr val="accent5">
                    <a:lumMod val="75000"/>
                  </a:schemeClr>
                </a:solidFill>
                <a:latin typeface="Times New Roman" panose="02020603050405020304" pitchFamily="18" charset="0"/>
                <a:cs typeface="Times New Roman" panose="02020603050405020304" pitchFamily="18" charset="0"/>
              </a:rPr>
              <a:t>                                                                                                            </a:t>
            </a:r>
            <a:r>
              <a:rPr lang="en-US" sz="5600" b="1" dirty="0">
                <a:solidFill>
                  <a:schemeClr val="tx1"/>
                </a:solidFill>
                <a:latin typeface="Times New Roman" panose="02020603050405020304" pitchFamily="18" charset="0"/>
                <a:cs typeface="Times New Roman" panose="02020603050405020304" pitchFamily="18" charset="0"/>
              </a:rPr>
              <a:t>BACHELOR OF ENGINEERING</a:t>
            </a:r>
            <a:endParaRPr lang="en-US" sz="56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sz="5600" b="1" dirty="0">
                <a:solidFill>
                  <a:schemeClr val="tx1"/>
                </a:solidFill>
                <a:latin typeface="Times New Roman" panose="02020603050405020304" pitchFamily="18" charset="0"/>
                <a:cs typeface="Times New Roman" panose="02020603050405020304" pitchFamily="18" charset="0"/>
              </a:rPr>
              <a:t>					            	                              IN</a:t>
            </a:r>
            <a:endParaRPr lang="en-US" sz="56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US" sz="5600" b="1" dirty="0">
                <a:solidFill>
                  <a:schemeClr val="tx1"/>
                </a:solidFill>
                <a:latin typeface="Times New Roman" panose="02020603050405020304" pitchFamily="18" charset="0"/>
                <a:cs typeface="Times New Roman" panose="02020603050405020304" pitchFamily="18" charset="0"/>
              </a:rPr>
              <a:t>				          	              COMPUTER SCIENCE &amp; ENGINEERING</a:t>
            </a:r>
            <a:endParaRPr lang="en-US" sz="5600" b="1"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0"/>
              </a:spcBef>
              <a:buNone/>
            </a:pPr>
            <a:endParaRPr lang="en-US" sz="5600" b="1"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0"/>
              </a:spcBef>
              <a:buNone/>
            </a:pPr>
            <a:r>
              <a:rPr lang="en-US" sz="6400" b="1" dirty="0" smtClean="0">
                <a:latin typeface="Times New Roman" panose="02020603050405020304" pitchFamily="18" charset="0"/>
                <a:cs typeface="Times New Roman" panose="02020603050405020304" pitchFamily="18" charset="0"/>
              </a:rPr>
              <a:t>Under  the Guidance of</a:t>
            </a:r>
            <a:endParaRPr lang="en-US" sz="6400" b="1" dirty="0" smtClean="0">
              <a:latin typeface="Times New Roman" panose="02020603050405020304" pitchFamily="18" charset="0"/>
              <a:cs typeface="Times New Roman" panose="02020603050405020304" pitchFamily="18" charset="0"/>
            </a:endParaRPr>
          </a:p>
          <a:p>
            <a:pPr algn="ctr">
              <a:lnSpc>
                <a:spcPct val="100000"/>
              </a:lnSpc>
              <a:spcBef>
                <a:spcPts val="0"/>
              </a:spcBef>
              <a:buNone/>
            </a:pPr>
            <a:r>
              <a:rPr lang="en-US" sz="6400" dirty="0" smtClean="0">
                <a:latin typeface="Times New Roman" panose="02020603050405020304" pitchFamily="18" charset="0"/>
                <a:cs typeface="Times New Roman" panose="02020603050405020304" pitchFamily="18" charset="0"/>
              </a:rPr>
              <a:t> Prof Padmavathi B</a:t>
            </a:r>
            <a:endParaRPr lang="en-US" sz="6400" dirty="0" smtClean="0">
              <a:latin typeface="Times New Roman" panose="02020603050405020304" pitchFamily="18" charset="0"/>
              <a:cs typeface="Times New Roman" panose="02020603050405020304" pitchFamily="18" charset="0"/>
            </a:endParaRPr>
          </a:p>
          <a:p>
            <a:pPr algn="ctr">
              <a:lnSpc>
                <a:spcPct val="100000"/>
              </a:lnSpc>
              <a:spcBef>
                <a:spcPts val="0"/>
              </a:spcBef>
              <a:buNone/>
            </a:pPr>
            <a:r>
              <a:rPr lang="en-US" sz="6400" dirty="0" smtClean="0">
                <a:solidFill>
                  <a:schemeClr val="tx1"/>
                </a:solidFill>
                <a:latin typeface="Times New Roman" panose="02020603050405020304" pitchFamily="18" charset="0"/>
                <a:cs typeface="Times New Roman" panose="02020603050405020304" pitchFamily="18" charset="0"/>
              </a:rPr>
              <a:t>Assistant Professor</a:t>
            </a:r>
            <a:endParaRPr lang="en-US" sz="6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buNone/>
            </a:pPr>
            <a:r>
              <a:rPr lang="en-IN" sz="5600" b="1" dirty="0">
                <a:solidFill>
                  <a:schemeClr val="accent5">
                    <a:lumMod val="75000"/>
                  </a:schemeClr>
                </a:solidFill>
                <a:latin typeface="Times New Roman" panose="02020603050405020304" pitchFamily="18" charset="0"/>
                <a:cs typeface="Times New Roman" panose="02020603050405020304" pitchFamily="18" charset="0"/>
              </a:rPr>
              <a:t>	  						                                                	                                                                             	                                                                        </a:t>
            </a:r>
            <a:r>
              <a:rPr lang="en-US" altLang="en-IN" sz="5600" b="1" dirty="0">
                <a:solidFill>
                  <a:schemeClr val="accent5">
                    <a:lumMod val="75000"/>
                  </a:schemeClr>
                </a:solidFill>
                <a:latin typeface="Times New Roman" panose="02020603050405020304" pitchFamily="18" charset="0"/>
                <a:cs typeface="Times New Roman" panose="02020603050405020304" pitchFamily="18" charset="0"/>
              </a:rPr>
              <a:t>                                     </a:t>
            </a:r>
            <a:r>
              <a:rPr lang="en-IN" sz="5600" b="1" dirty="0">
                <a:solidFill>
                  <a:schemeClr val="accent5">
                    <a:lumMod val="75000"/>
                  </a:schemeClr>
                </a:solidFill>
                <a:latin typeface="Times New Roman" panose="02020603050405020304" pitchFamily="18" charset="0"/>
                <a:cs typeface="Times New Roman" panose="02020603050405020304" pitchFamily="18" charset="0"/>
              </a:rPr>
              <a:t>  </a:t>
            </a:r>
            <a:r>
              <a:rPr lang="en-US" altLang="en-IN" sz="5600" b="1" dirty="0">
                <a:solidFill>
                  <a:schemeClr val="accent5">
                    <a:lumMod val="75000"/>
                  </a:schemeClr>
                </a:solidFill>
                <a:latin typeface="Times New Roman" panose="02020603050405020304" pitchFamily="18" charset="0"/>
                <a:cs typeface="Times New Roman" panose="02020603050405020304" pitchFamily="18" charset="0"/>
              </a:rPr>
              <a:t>                          					</a:t>
            </a:r>
            <a:r>
              <a:rPr lang="en-US" altLang="en-IN" sz="56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5600" b="1" dirty="0" smtClean="0">
                <a:solidFill>
                  <a:srgbClr val="FF0000"/>
                </a:solidFill>
                <a:latin typeface="Times New Roman" panose="02020603050405020304" pitchFamily="18" charset="0"/>
                <a:cs typeface="Times New Roman" panose="02020603050405020304" pitchFamily="18" charset="0"/>
              </a:rPr>
              <a:t>Submitted </a:t>
            </a:r>
            <a:r>
              <a:rPr lang="en-US" sz="5600" b="1" dirty="0">
                <a:solidFill>
                  <a:srgbClr val="FF0000"/>
                </a:solidFill>
                <a:latin typeface="Times New Roman" panose="02020603050405020304" pitchFamily="18" charset="0"/>
                <a:cs typeface="Times New Roman" panose="02020603050405020304" pitchFamily="18" charset="0"/>
              </a:rPr>
              <a:t>B</a:t>
            </a:r>
            <a:r>
              <a:rPr lang="en-US" sz="5600" b="1" dirty="0" smtClean="0">
                <a:solidFill>
                  <a:srgbClr val="FF0000"/>
                </a:solidFill>
                <a:latin typeface="Times New Roman" panose="02020603050405020304" pitchFamily="18" charset="0"/>
                <a:cs typeface="Times New Roman" panose="02020603050405020304" pitchFamily="18" charset="0"/>
              </a:rPr>
              <a:t>y                                                                                                                                                                                    </a:t>
            </a:r>
            <a:endParaRPr lang="en-US" sz="5600" dirty="0">
              <a:solidFill>
                <a:srgbClr val="FF0000"/>
              </a:solidFill>
              <a:latin typeface="Times New Roman" panose="02020603050405020304" pitchFamily="18" charset="0"/>
              <a:cs typeface="Times New Roman" panose="02020603050405020304" pitchFamily="18" charset="0"/>
            </a:endParaRPr>
          </a:p>
          <a:p>
            <a:pPr algn="just">
              <a:buNone/>
            </a:pPr>
            <a:r>
              <a:rPr lang="en-US" sz="4300" b="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ANUSHA JOSHI                                     </a:t>
            </a: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(1EW21CS017)</a:t>
            </a:r>
            <a:endParaRPr lang="en-US" sz="6400" dirty="0">
              <a:latin typeface="Times New Roman" panose="02020603050405020304" pitchFamily="18" charset="0"/>
              <a:cs typeface="Times New Roman" panose="02020603050405020304" pitchFamily="18" charset="0"/>
            </a:endParaRPr>
          </a:p>
          <a:p>
            <a:pPr algn="just">
              <a:buNone/>
            </a:pPr>
            <a:r>
              <a:rPr lang="en-US" sz="6400" b="1" dirty="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 BINDUSHREE KM                                 (1EW21CS029)</a:t>
            </a:r>
            <a:endParaRPr lang="en-US" sz="6400" dirty="0">
              <a:latin typeface="Times New Roman" panose="02020603050405020304" pitchFamily="18" charset="0"/>
              <a:cs typeface="Times New Roman" panose="02020603050405020304" pitchFamily="18" charset="0"/>
            </a:endParaRPr>
          </a:p>
          <a:p>
            <a:pPr algn="just">
              <a:buNone/>
            </a:pPr>
            <a:r>
              <a:rPr lang="en-US" sz="6400" dirty="0">
                <a:latin typeface="Times New Roman" panose="02020603050405020304" pitchFamily="18" charset="0"/>
                <a:cs typeface="Times New Roman" panose="02020603050405020304" pitchFamily="18" charset="0"/>
              </a:rPr>
              <a:t>        		 </a:t>
            </a:r>
            <a:r>
              <a:rPr lang="en-US" sz="6400" dirty="0" smtClean="0">
                <a:latin typeface="Times New Roman" panose="02020603050405020304" pitchFamily="18" charset="0"/>
                <a:cs typeface="Times New Roman" panose="02020603050405020304" pitchFamily="18" charset="0"/>
              </a:rPr>
              <a:t>                                    </a:t>
            </a:r>
            <a:r>
              <a:rPr lang="en-US" sz="6400" b="1" dirty="0" smtClean="0">
                <a:latin typeface="Times New Roman" panose="02020603050405020304" pitchFamily="18" charset="0"/>
                <a:cs typeface="Times New Roman" panose="02020603050405020304" pitchFamily="18" charset="0"/>
              </a:rPr>
              <a:t>HARSHITHA R                                       (1EW21CS054)</a:t>
            </a:r>
            <a:endParaRPr lang="en-US" sz="6400" dirty="0">
              <a:latin typeface="Times New Roman" panose="02020603050405020304" pitchFamily="18" charset="0"/>
              <a:cs typeface="Times New Roman" panose="02020603050405020304" pitchFamily="18" charset="0"/>
            </a:endParaRPr>
          </a:p>
          <a:p>
            <a:pPr>
              <a:buNone/>
            </a:pPr>
            <a:r>
              <a:rPr lang="en-US" sz="6400"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	</a:t>
            </a:r>
            <a:endParaRPr lang="en-US" sz="6400" dirty="0"/>
          </a:p>
          <a:p>
            <a:pPr>
              <a:lnSpc>
                <a:spcPct val="120000"/>
              </a:lnSpc>
              <a:spcBef>
                <a:spcPts val="0"/>
              </a:spcBef>
              <a:buNone/>
            </a:pPr>
            <a:r>
              <a:rPr lang="en-US" sz="1600" b="1" dirty="0"/>
              <a:t>	                                                                                    	</a:t>
            </a:r>
            <a:r>
              <a:rPr lang="en-US" sz="2100" b="1" dirty="0"/>
              <a:t>                 		</a:t>
            </a:r>
            <a:r>
              <a:rPr lang="en-US" sz="4500" b="1" dirty="0"/>
              <a:t> 	           </a:t>
            </a:r>
            <a:r>
              <a:rPr lang="en-IN" sz="1600" dirty="0"/>
              <a:t>				</a:t>
            </a:r>
            <a:endParaRPr lang="en-IN" sz="1600" dirty="0"/>
          </a:p>
          <a:p>
            <a:pPr>
              <a:buNone/>
            </a:pPr>
            <a:r>
              <a:rPr lang="en-IN" sz="1600" dirty="0"/>
              <a:t>									                                </a:t>
            </a:r>
            <a:endParaRPr lang="en-IN" sz="1600" dirty="0"/>
          </a:p>
          <a:p>
            <a:pPr>
              <a:spcBef>
                <a:spcPts val="0"/>
              </a:spcBef>
              <a:buNone/>
            </a:pPr>
            <a:r>
              <a:rPr lang="en-IN" sz="4300" dirty="0" smtClean="0"/>
              <a:t>                 </a:t>
            </a:r>
            <a:r>
              <a:rPr lang="en-IN" sz="4300" dirty="0"/>
              <a:t>	 		</a:t>
            </a:r>
            <a:endParaRPr lang="en-IN" sz="4300" dirty="0"/>
          </a:p>
          <a:p>
            <a:pPr>
              <a:spcBef>
                <a:spcPts val="0"/>
              </a:spcBef>
              <a:buNone/>
            </a:pPr>
            <a:r>
              <a:rPr lang="en-IN" sz="4300" dirty="0"/>
              <a:t>						</a:t>
            </a:r>
            <a:endParaRPr lang="en-IN" sz="4300" dirty="0"/>
          </a:p>
          <a:p>
            <a:pPr>
              <a:lnSpc>
                <a:spcPct val="120000"/>
              </a:lnSpc>
              <a:spcBef>
                <a:spcPts val="0"/>
              </a:spcBef>
              <a:buNone/>
            </a:pPr>
            <a:r>
              <a:rPr lang="en-IN" sz="4300" dirty="0"/>
              <a:t>					</a:t>
            </a:r>
            <a:r>
              <a:rPr lang="en-US" altLang="en-IN" sz="4300" dirty="0"/>
              <a:t>  </a:t>
            </a:r>
            <a:r>
              <a:rPr lang="en-IN" sz="4300" dirty="0"/>
              <a:t>                     </a:t>
            </a:r>
            <a:r>
              <a:rPr lang="en-IN" sz="4800" b="1" dirty="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a:p>
            <a:pPr>
              <a:lnSpc>
                <a:spcPct val="120000"/>
              </a:lnSpc>
              <a:spcBef>
                <a:spcPts val="0"/>
              </a:spcBef>
              <a:buNone/>
            </a:pPr>
            <a:r>
              <a:rPr lang="en-US" sz="4800" b="1" dirty="0">
                <a:latin typeface="Times New Roman" panose="02020603050405020304" pitchFamily="18" charset="0"/>
                <a:cs typeface="Times New Roman" panose="02020603050405020304" pitchFamily="18" charset="0"/>
              </a:rPr>
              <a:t>                                                                                                  DEPARTMENT OF COMPUTER SCIENCE AND ENGINEERING</a:t>
            </a:r>
            <a:endParaRPr lang="en-US" sz="4800" b="1" dirty="0">
              <a:latin typeface="Times New Roman" panose="02020603050405020304" pitchFamily="18" charset="0"/>
              <a:cs typeface="Times New Roman" panose="02020603050405020304" pitchFamily="18" charset="0"/>
            </a:endParaRPr>
          </a:p>
          <a:p>
            <a:pPr>
              <a:lnSpc>
                <a:spcPct val="120000"/>
              </a:lnSpc>
              <a:spcBef>
                <a:spcPts val="0"/>
              </a:spcBef>
              <a:buNone/>
            </a:pPr>
            <a:r>
              <a:rPr lang="en-US" sz="4800" b="1" dirty="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a:p>
            <a:pPr>
              <a:lnSpc>
                <a:spcPct val="120000"/>
              </a:lnSpc>
              <a:spcBef>
                <a:spcPts val="0"/>
              </a:spcBef>
              <a:buNone/>
            </a:pPr>
            <a:r>
              <a:rPr lang="en-US" sz="4800" b="1" dirty="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a:p>
            <a:pPr>
              <a:buNone/>
            </a:pPr>
            <a:endParaRPr lang="en-US" sz="4800" b="1" dirty="0">
              <a:latin typeface="Times New Roman" panose="02020603050405020304" pitchFamily="18" charset="0"/>
              <a:cs typeface="Times New Roman" panose="02020603050405020304" pitchFamily="18" charset="0"/>
            </a:endParaRPr>
          </a:p>
          <a:p>
            <a:pPr>
              <a:buNone/>
            </a:pPr>
            <a:endParaRPr lang="en-US" sz="1600" b="1" dirty="0"/>
          </a:p>
          <a:p>
            <a:pPr>
              <a:buNone/>
            </a:pPr>
            <a:endParaRPr lang="en-US" sz="1600" b="1" dirty="0"/>
          </a:p>
          <a:p>
            <a:pPr>
              <a:buNone/>
            </a:pPr>
            <a:endParaRPr lang="en-IN" sz="1600" b="1" dirty="0"/>
          </a:p>
          <a:p>
            <a:pPr>
              <a:buNone/>
            </a:pPr>
            <a:endParaRPr lang="en-IN" sz="1600" b="1" dirty="0"/>
          </a:p>
          <a:p>
            <a:pPr>
              <a:buNone/>
            </a:pPr>
            <a:endParaRPr lang="en-IN" sz="1600" b="1" dirty="0"/>
          </a:p>
          <a:p>
            <a:pPr>
              <a:buNone/>
            </a:pPr>
            <a:endParaRPr lang="en-US" sz="1600" dirty="0"/>
          </a:p>
          <a:p>
            <a:pPr>
              <a:lnSpc>
                <a:spcPct val="100000"/>
              </a:lnSpc>
              <a:buNone/>
            </a:pPr>
            <a:endParaRPr lang="en-US" sz="1600" dirty="0">
              <a:solidFill>
                <a:schemeClr val="accent5">
                  <a:lumMod val="75000"/>
                </a:schemeClr>
              </a:solidFill>
            </a:endParaRPr>
          </a:p>
        </p:txBody>
      </p:sp>
      <p:pic>
        <p:nvPicPr>
          <p:cNvPr id="2097152" name="Picture 3"/>
          <p:cNvPicPr/>
          <p:nvPr/>
        </p:nvPicPr>
        <p:blipFill>
          <a:blip r:embed="rId1" cstate="print"/>
          <a:srcRect/>
          <a:stretch>
            <a:fillRect/>
          </a:stretch>
        </p:blipFill>
        <p:spPr bwMode="auto">
          <a:xfrm>
            <a:off x="9802432" y="296827"/>
            <a:ext cx="2091055" cy="1698625"/>
          </a:xfrm>
          <a:prstGeom prst="rect">
            <a:avLst/>
          </a:prstGeom>
          <a:noFill/>
          <a:ln w="9525">
            <a:noFill/>
            <a:miter lim="800000"/>
            <a:headEnd/>
            <a:tailEnd/>
          </a:ln>
        </p:spPr>
      </p:pic>
      <p:pic>
        <p:nvPicPr>
          <p:cNvPr id="2097153" name="image2.png"/>
          <p:cNvPicPr/>
          <p:nvPr/>
        </p:nvPicPr>
        <p:blipFill>
          <a:blip r:embed="rId2" cstate="print"/>
          <a:stretch>
            <a:fillRect/>
          </a:stretch>
        </p:blipFill>
        <p:spPr>
          <a:xfrm>
            <a:off x="298513" y="440791"/>
            <a:ext cx="1960245" cy="1481455"/>
          </a:xfrm>
          <a:prstGeom prst="rect">
            <a:avLst/>
          </a:prstGeom>
          <a:noFill/>
        </p:spPr>
      </p:pic>
      <p:sp>
        <p:nvSpPr>
          <p:cNvPr id="1048615" name="Text Box 4"/>
          <p:cNvSpPr txBox="1"/>
          <p:nvPr/>
        </p:nvSpPr>
        <p:spPr>
          <a:xfrm>
            <a:off x="2938779" y="1319949"/>
            <a:ext cx="6314440" cy="33718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DEPARTMENT OF COMPUTER SCIENCE AND ENGINEERING</a:t>
            </a:r>
            <a:endParaRPr lang="en-US" sz="1600" b="1" dirty="0">
              <a:latin typeface="Times New Roman" panose="02020603050405020304" pitchFamily="18" charset="0"/>
              <a:cs typeface="Times New Roman" panose="02020603050405020304" pitchFamily="18" charset="0"/>
            </a:endParaRPr>
          </a:p>
        </p:txBody>
      </p:sp>
      <p:sp>
        <p:nvSpPr>
          <p:cNvPr id="1048616" name="Text Box 6"/>
          <p:cNvSpPr txBox="1"/>
          <p:nvPr/>
        </p:nvSpPr>
        <p:spPr>
          <a:xfrm>
            <a:off x="2795451" y="1705995"/>
            <a:ext cx="6309359" cy="82994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sym typeface="+mn-ea"/>
              </a:rPr>
              <a:t>PROJECT </a:t>
            </a:r>
            <a:r>
              <a:rPr lang="en-US" sz="1600" b="1" dirty="0" smtClean="0">
                <a:latin typeface="Times New Roman" panose="02020603050405020304" pitchFamily="18" charset="0"/>
                <a:cs typeface="Times New Roman" panose="02020603050405020304" pitchFamily="18" charset="0"/>
                <a:sym typeface="+mn-ea"/>
              </a:rPr>
              <a:t> </a:t>
            </a:r>
            <a:r>
              <a:rPr lang="en-US" sz="1600" b="1" dirty="0">
                <a:latin typeface="Times New Roman" panose="02020603050405020304" pitchFamily="18" charset="0"/>
                <a:cs typeface="Times New Roman" panose="02020603050405020304" pitchFamily="18" charset="0"/>
                <a:sym typeface="+mn-ea"/>
              </a:rPr>
              <a:t>PRESENTATION</a:t>
            </a:r>
            <a:r>
              <a:rPr lang="en-US" sz="16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ON</a:t>
            </a: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43" y="0"/>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Flowchart:</a:t>
            </a:r>
            <a:endParaRPr lang="en-US" sz="2400" b="1" dirty="0">
              <a:latin typeface="Times New Roman" panose="02020603050405020304" pitchFamily="18" charset="0"/>
              <a:cs typeface="Times New Roman" panose="02020603050405020304" pitchFamily="18" charset="0"/>
            </a:endParaRPr>
          </a:p>
        </p:txBody>
      </p:sp>
      <p:pic>
        <p:nvPicPr>
          <p:cNvPr id="3" name="Picture 2" descr="PlantUML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2698" y="-58057"/>
            <a:ext cx="7007290" cy="68797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10506974" y="6219825"/>
            <a:ext cx="846826" cy="546099"/>
          </a:xfrm>
        </p:spPr>
        <p:txBody>
          <a:bodyPr/>
          <a:lstStyle/>
          <a:p>
            <a:r>
              <a:rPr lang="en-US" dirty="0" smtClean="0"/>
              <a:t>8</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06374"/>
            <a:ext cx="10515600" cy="1270733"/>
          </a:xfrm>
        </p:spPr>
        <p:txBody>
          <a:bodyPr>
            <a:normAutofit/>
          </a:bodyPr>
          <a:lstStyle/>
          <a:p>
            <a:pPr algn="ctr"/>
            <a:r>
              <a:rPr lang="en-US" sz="2400" b="1" dirty="0" smtClean="0">
                <a:latin typeface="Times New Roman Bold" panose="02020603050405020304" charset="0"/>
                <a:cs typeface="Times New Roman Bold" panose="02020603050405020304" charset="0"/>
              </a:rPr>
              <a:t>IMPLEMENTATION</a:t>
            </a:r>
            <a:br>
              <a:rPr lang="en-US" sz="2400" b="1" dirty="0">
                <a:latin typeface="Times New Roman Bold" panose="02020603050405020304" charset="0"/>
                <a:cs typeface="Times New Roman Bold" panose="02020603050405020304" charset="0"/>
              </a:rPr>
            </a:br>
            <a:br>
              <a:rPr lang="en-US" sz="2400" b="1" dirty="0" smtClean="0">
                <a:latin typeface="Times New Roman Bold" panose="02020603050405020304" charset="0"/>
                <a:cs typeface="Times New Roman Bold" panose="02020603050405020304" charset="0"/>
              </a:rPr>
            </a:br>
            <a:r>
              <a:rPr lang="en-US" sz="2400" b="1" dirty="0" smtClean="0">
                <a:latin typeface="Times New Roman Bold" panose="02020603050405020304" charset="0"/>
                <a:cs typeface="Times New Roman Bold" panose="02020603050405020304" charset="0"/>
              </a:rPr>
              <a:t>Include </a:t>
            </a:r>
            <a:r>
              <a:rPr lang="en-US" sz="2400" b="1" dirty="0">
                <a:latin typeface="Times New Roman Bold" panose="02020603050405020304" charset="0"/>
                <a:cs typeface="Times New Roman Bold" panose="02020603050405020304" charset="0"/>
              </a:rPr>
              <a:t>Libraries</a:t>
            </a:r>
            <a:endParaRPr lang="en-US" sz="2400" b="1" dirty="0">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fontScale="77500" lnSpcReduction="20000"/>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2300" b="1" dirty="0">
                <a:latin typeface="Times New Roman Bold" panose="02020603050405020304" charset="0"/>
                <a:cs typeface="Times New Roman Bold" panose="02020603050405020304" charset="0"/>
              </a:rPr>
              <a:t>CODE</a:t>
            </a:r>
            <a:endParaRPr lang="en-US" sz="23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8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39543" y="1477107"/>
            <a:ext cx="5181600" cy="4589864"/>
          </a:xfrm>
        </p:spPr>
        <p:txBody>
          <a:bodyPr>
            <a:normAutofit fontScale="77500" lnSpcReduction="20000"/>
          </a:bodyPr>
          <a:lstStyle/>
          <a:p>
            <a:pPr marL="0" indent="0" algn="just">
              <a:lnSpc>
                <a:spcPct val="170000"/>
              </a:lnSpc>
              <a:buNone/>
            </a:pPr>
            <a:r>
              <a:rPr lang="en-US" sz="2100" b="1" dirty="0" smtClean="0">
                <a:latin typeface="Times New Roman Bold" panose="02020603050405020304" charset="0"/>
                <a:cs typeface="Times New Roman Bold" panose="02020603050405020304" charset="0"/>
                <a:sym typeface="+mn-ea"/>
              </a:rPr>
              <a:t>Explanation</a:t>
            </a:r>
            <a:endParaRPr lang="en-US" sz="2100" b="1" dirty="0">
              <a:latin typeface="Times New Roman Bold" panose="02020603050405020304" charset="0"/>
              <a:cs typeface="Times New Roman Bold" panose="02020603050405020304" charset="0"/>
            </a:endParaRPr>
          </a:p>
          <a:p>
            <a:pPr marL="0" indent="0" algn="just">
              <a:lnSpc>
                <a:spcPct val="170000"/>
              </a:lnSpc>
              <a:buNone/>
            </a:pPr>
            <a:r>
              <a:rPr lang="en-US" sz="2100" b="1" dirty="0">
                <a:latin typeface="Times New Roman Bold" panose="02020603050405020304" charset="0"/>
                <a:cs typeface="Times New Roman Bold" panose="02020603050405020304" charset="0"/>
                <a:sym typeface="+mn-ea"/>
              </a:rPr>
              <a:t>LiquidCrystal_I2C.h</a:t>
            </a:r>
            <a:r>
              <a:rPr lang="en-US" sz="2100" dirty="0">
                <a:latin typeface="Times New Roman Regular" panose="02020603050405020304" charset="0"/>
                <a:cs typeface="Times New Roman Regular" panose="02020603050405020304" charset="0"/>
                <a:sym typeface="+mn-ea"/>
              </a:rPr>
              <a:t>: Controls an I2C-based LCD display.</a:t>
            </a:r>
            <a:endParaRPr lang="en-US" sz="2100" dirty="0">
              <a:latin typeface="Times New Roman Regular" panose="02020603050405020304" charset="0"/>
              <a:cs typeface="Times New Roman Regular" panose="02020603050405020304" charset="0"/>
            </a:endParaRPr>
          </a:p>
          <a:p>
            <a:pPr marL="0" indent="0" algn="just">
              <a:lnSpc>
                <a:spcPct val="170000"/>
              </a:lnSpc>
              <a:buNone/>
            </a:pPr>
            <a:r>
              <a:rPr lang="en-US" sz="2100" b="1" dirty="0" err="1">
                <a:latin typeface="Times New Roman Bold" panose="02020603050405020304" charset="0"/>
                <a:cs typeface="Times New Roman Bold" panose="02020603050405020304" charset="0"/>
                <a:sym typeface="+mn-ea"/>
              </a:rPr>
              <a:t>Wire.h</a:t>
            </a:r>
            <a:r>
              <a:rPr lang="en-US" sz="2100" b="1" dirty="0">
                <a:latin typeface="Times New Roman Bold" panose="02020603050405020304" charset="0"/>
                <a:cs typeface="Times New Roman Bold" panose="02020603050405020304" charset="0"/>
                <a:sym typeface="+mn-ea"/>
              </a:rPr>
              <a:t>:</a:t>
            </a:r>
            <a:r>
              <a:rPr lang="en-US" sz="2100" dirty="0">
                <a:latin typeface="Times New Roman Regular" panose="02020603050405020304" charset="0"/>
                <a:cs typeface="Times New Roman Regular" panose="02020603050405020304" charset="0"/>
                <a:sym typeface="+mn-ea"/>
              </a:rPr>
              <a:t> Manages I2C communication between components.</a:t>
            </a:r>
            <a:endParaRPr lang="en-US" sz="2100" dirty="0">
              <a:latin typeface="Times New Roman Regular" panose="02020603050405020304" charset="0"/>
              <a:cs typeface="Times New Roman Regular" panose="02020603050405020304" charset="0"/>
            </a:endParaRPr>
          </a:p>
          <a:p>
            <a:pPr marL="0" indent="0" algn="just">
              <a:lnSpc>
                <a:spcPct val="170000"/>
              </a:lnSpc>
              <a:buNone/>
            </a:pPr>
            <a:r>
              <a:rPr lang="en-US" sz="2100" b="1" dirty="0" err="1">
                <a:latin typeface="Times New Roman Bold" panose="02020603050405020304" charset="0"/>
                <a:cs typeface="Times New Roman Bold" panose="02020603050405020304" charset="0"/>
                <a:sym typeface="+mn-ea"/>
              </a:rPr>
              <a:t>Adafruit_Sensor.h</a:t>
            </a:r>
            <a:r>
              <a:rPr lang="en-US" sz="2100" b="1" dirty="0">
                <a:latin typeface="Times New Roman Bold" panose="02020603050405020304" charset="0"/>
                <a:cs typeface="Times New Roman Bold" panose="02020603050405020304" charset="0"/>
                <a:sym typeface="+mn-ea"/>
              </a:rPr>
              <a:t> &amp; Adafruit_ADXL345_U.h</a:t>
            </a:r>
            <a:r>
              <a:rPr lang="en-US" sz="2100" dirty="0">
                <a:latin typeface="Times New Roman Regular" panose="02020603050405020304" charset="0"/>
                <a:cs typeface="Times New Roman Regular" panose="02020603050405020304" charset="0"/>
                <a:sym typeface="+mn-ea"/>
              </a:rPr>
              <a:t>: Handle data from the ADXL345 accelerometer.</a:t>
            </a:r>
            <a:endParaRPr lang="en-US" sz="2100" dirty="0">
              <a:latin typeface="Times New Roman Regular" panose="02020603050405020304" charset="0"/>
              <a:cs typeface="Times New Roman Regular" panose="02020603050405020304" charset="0"/>
            </a:endParaRPr>
          </a:p>
          <a:p>
            <a:pPr marL="0" indent="0" algn="just">
              <a:lnSpc>
                <a:spcPct val="170000"/>
              </a:lnSpc>
              <a:buNone/>
            </a:pPr>
            <a:r>
              <a:rPr lang="en-US" sz="2100" b="1" dirty="0" err="1">
                <a:latin typeface="Times New Roman Bold" panose="02020603050405020304" charset="0"/>
                <a:cs typeface="Times New Roman Bold" panose="02020603050405020304" charset="0"/>
                <a:sym typeface="+mn-ea"/>
              </a:rPr>
              <a:t>WiFi.h</a:t>
            </a:r>
            <a:r>
              <a:rPr lang="en-US" sz="2100" b="1" dirty="0">
                <a:latin typeface="Times New Roman Bold" panose="02020603050405020304" charset="0"/>
                <a:cs typeface="Times New Roman Bold" panose="02020603050405020304" charset="0"/>
                <a:sym typeface="+mn-ea"/>
              </a:rPr>
              <a:t> &amp; </a:t>
            </a:r>
            <a:r>
              <a:rPr lang="en-US" sz="2100" b="1" dirty="0" err="1">
                <a:latin typeface="Times New Roman Bold" panose="02020603050405020304" charset="0"/>
                <a:cs typeface="Times New Roman Bold" panose="02020603050405020304" charset="0"/>
                <a:sym typeface="+mn-ea"/>
              </a:rPr>
              <a:t>WiFiClientSecure.h</a:t>
            </a:r>
            <a:r>
              <a:rPr lang="en-US" sz="2100" dirty="0">
                <a:latin typeface="Times New Roman Regular" panose="02020603050405020304" charset="0"/>
                <a:cs typeface="Times New Roman Regular" panose="02020603050405020304" charset="0"/>
                <a:sym typeface="+mn-ea"/>
              </a:rPr>
              <a:t>: Provide Wi-Fi connectivity and secure HTTPS communication.</a:t>
            </a:r>
            <a:endParaRPr lang="en-US" sz="2100" dirty="0">
              <a:latin typeface="Times New Roman Regular" panose="02020603050405020304" charset="0"/>
              <a:cs typeface="Times New Roman Regular" panose="02020603050405020304" charset="0"/>
            </a:endParaRPr>
          </a:p>
          <a:p>
            <a:pPr marL="0" indent="0" algn="just">
              <a:lnSpc>
                <a:spcPct val="170000"/>
              </a:lnSpc>
              <a:buNone/>
            </a:pPr>
            <a:r>
              <a:rPr lang="en-US" sz="2100" b="1" dirty="0" err="1">
                <a:latin typeface="Times New Roman Bold" panose="02020603050405020304" charset="0"/>
                <a:cs typeface="Times New Roman Bold" panose="02020603050405020304" charset="0"/>
                <a:sym typeface="+mn-ea"/>
              </a:rPr>
              <a:t>UniversalTelegramBot.h</a:t>
            </a:r>
            <a:r>
              <a:rPr lang="en-US" sz="2100" b="1" dirty="0">
                <a:latin typeface="Times New Roman Bold" panose="02020603050405020304" charset="0"/>
                <a:cs typeface="Times New Roman Bold" panose="02020603050405020304" charset="0"/>
                <a:sym typeface="+mn-ea"/>
              </a:rPr>
              <a:t> &amp; </a:t>
            </a:r>
            <a:r>
              <a:rPr lang="en-US" sz="2100" b="1" dirty="0" err="1">
                <a:latin typeface="Times New Roman Bold" panose="02020603050405020304" charset="0"/>
                <a:cs typeface="Times New Roman Bold" panose="02020603050405020304" charset="0"/>
                <a:sym typeface="+mn-ea"/>
              </a:rPr>
              <a:t>ArduinoJson.h</a:t>
            </a:r>
            <a:r>
              <a:rPr lang="en-US" sz="2100" b="1" dirty="0">
                <a:latin typeface="Times New Roman Bold" panose="02020603050405020304" charset="0"/>
                <a:cs typeface="Times New Roman Bold" panose="02020603050405020304" charset="0"/>
                <a:sym typeface="+mn-ea"/>
              </a:rPr>
              <a:t>:</a:t>
            </a:r>
            <a:r>
              <a:rPr lang="en-US" sz="2100" dirty="0">
                <a:latin typeface="Times New Roman Regular" panose="02020603050405020304" charset="0"/>
                <a:cs typeface="Times New Roman Regular" panose="02020603050405020304" charset="0"/>
                <a:sym typeface="+mn-ea"/>
              </a:rPr>
              <a:t> Enable communication with the Telegram bot and handle JSON data used in bot messages.</a:t>
            </a:r>
            <a:endParaRPr lang="en-US" sz="2100" dirty="0">
              <a:latin typeface="Times New Roman Regular" panose="02020603050405020304" charset="0"/>
              <a:cs typeface="Times New Roman Regular" panose="02020603050405020304" charset="0"/>
            </a:endParaRPr>
          </a:p>
          <a:p>
            <a:pPr marL="0" indent="0">
              <a:buNone/>
            </a:pPr>
            <a:endParaRPr lang="en-US" sz="1600" dirty="0">
              <a:latin typeface="Times New Roman Regular" panose="02020603050405020304" charset="0"/>
              <a:cs typeface="Times New Roman Regular" panose="02020603050405020304" charset="0"/>
            </a:endParaRPr>
          </a:p>
        </p:txBody>
      </p:sp>
      <p:pic>
        <p:nvPicPr>
          <p:cNvPr id="11" name="Picture 10"/>
          <p:cNvPicPr>
            <a:picLocks noChangeAspect="1"/>
          </p:cNvPicPr>
          <p:nvPr/>
        </p:nvPicPr>
        <p:blipFill>
          <a:blip r:embed="rId1"/>
          <a:stretch>
            <a:fillRect/>
          </a:stretch>
        </p:blipFill>
        <p:spPr>
          <a:xfrm>
            <a:off x="850900" y="2063750"/>
            <a:ext cx="4114800" cy="3543300"/>
          </a:xfrm>
          <a:prstGeom prst="rect">
            <a:avLst/>
          </a:prstGeom>
        </p:spPr>
      </p:pic>
      <p:sp>
        <p:nvSpPr>
          <p:cNvPr id="8"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9"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06375"/>
            <a:ext cx="10515600" cy="650240"/>
          </a:xfrm>
        </p:spPr>
        <p:txBody>
          <a:bodyPr>
            <a:normAutofit/>
          </a:bodyPr>
          <a:lstStyle/>
          <a:p>
            <a:pPr algn="ctr"/>
            <a:r>
              <a:rPr lang="en-US" sz="2400" b="1">
                <a:latin typeface="Times New Roman Bold" panose="02020603050405020304" charset="0"/>
                <a:cs typeface="Times New Roman Bold" panose="02020603050405020304" charset="0"/>
              </a:rPr>
              <a:t>Initializing Components</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r>
              <a:rPr lang="en-US" sz="1600" b="1" dirty="0">
                <a:latin typeface="Times New Roman Bold" panose="02020603050405020304" charset="0"/>
                <a:cs typeface="Times New Roman Bold" panose="02020603050405020304" charset="0"/>
              </a:rPr>
              <a:t>CODE</a:t>
            </a: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273800" y="1108710"/>
            <a:ext cx="5181600" cy="5210810"/>
          </a:xfrm>
        </p:spPr>
        <p:txBody>
          <a:bodyPr>
            <a:normAutofit/>
          </a:bodyPr>
          <a:lstStyle/>
          <a:p>
            <a:pPr marL="0" indent="0" algn="just">
              <a:lnSpc>
                <a:spcPct val="150000"/>
              </a:lnSpc>
              <a:buNone/>
            </a:pPr>
            <a:r>
              <a:rPr lang="en-US" sz="1800" b="1" dirty="0">
                <a:latin typeface="Times New Roman Bold" panose="02020603050405020304" charset="0"/>
                <a:cs typeface="Times New Roman Bold" panose="02020603050405020304" charset="0"/>
                <a:sym typeface="+mn-ea"/>
              </a:rPr>
              <a:t>E</a:t>
            </a:r>
            <a:r>
              <a:rPr lang="en-US" sz="1800" b="1" dirty="0">
                <a:latin typeface="Times New Roman" panose="02020603050405020304" pitchFamily="18" charset="0"/>
                <a:cs typeface="Times New Roman" panose="02020603050405020304" pitchFamily="18" charset="0"/>
                <a:sym typeface="+mn-ea"/>
              </a:rPr>
              <a:t>xplanation</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LCD and Accelerometer</a:t>
            </a:r>
            <a:r>
              <a:rPr lang="en-US" sz="1600" dirty="0">
                <a:latin typeface="Times New Roman" panose="02020603050405020304" pitchFamily="18" charset="0"/>
                <a:cs typeface="Times New Roman" panose="02020603050405020304" pitchFamily="18" charset="0"/>
                <a:sym typeface="+mn-ea"/>
              </a:rPr>
              <a:t>: Objects for controlling the LCD and accelerometer.</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Pins</a:t>
            </a:r>
            <a:r>
              <a:rPr lang="en-US" sz="1600" dirty="0">
                <a:latin typeface="Times New Roman" panose="02020603050405020304" pitchFamily="18" charset="0"/>
                <a:cs typeface="Times New Roman" panose="02020603050405020304" pitchFamily="18" charset="0"/>
                <a:sym typeface="+mn-ea"/>
              </a:rPr>
              <a:t>: Assigns specific ESP32 pins for motors, sensors, relay, buzzer, and ultrasonic sensors.</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Wi-Fi and Telegram Setup</a:t>
            </a:r>
            <a:r>
              <a:rPr lang="en-US" sz="1600" dirty="0">
                <a:latin typeface="Times New Roman" panose="02020603050405020304" pitchFamily="18" charset="0"/>
                <a:cs typeface="Times New Roman" panose="02020603050405020304" pitchFamily="18" charset="0"/>
                <a:sym typeface="+mn-ea"/>
              </a:rPr>
              <a:t>: Credentials for Wi-Fi and the Telegram bot are defined.</a:t>
            </a:r>
            <a:endParaRPr lang="en-US" sz="1600" dirty="0">
              <a:latin typeface="Times New Roman" panose="02020603050405020304" pitchFamily="18" charset="0"/>
              <a:cs typeface="Times New Roman" panose="02020603050405020304" pitchFamily="18" charset="0"/>
              <a:sym typeface="+mn-ea"/>
            </a:endParaRPr>
          </a:p>
        </p:txBody>
      </p:sp>
      <p:pic>
        <p:nvPicPr>
          <p:cNvPr id="2" name="Picture 1" descr="Screenshot 2024-12-25 at 11.55.49 PM"/>
          <p:cNvPicPr>
            <a:picLocks noChangeAspect="1"/>
          </p:cNvPicPr>
          <p:nvPr/>
        </p:nvPicPr>
        <p:blipFill>
          <a:blip r:embed="rId1"/>
          <a:stretch>
            <a:fillRect/>
          </a:stretch>
        </p:blipFill>
        <p:spPr>
          <a:xfrm>
            <a:off x="838200" y="1108710"/>
            <a:ext cx="4752975" cy="5210810"/>
          </a:xfrm>
          <a:prstGeom prst="rect">
            <a:avLst/>
          </a:prstGeom>
        </p:spPr>
      </p:pic>
      <p:sp>
        <p:nvSpPr>
          <p:cNvPr id="8"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9" name="Footer Placeholder 3"/>
          <p:cNvSpPr txBox="1"/>
          <p:nvPr/>
        </p:nvSpPr>
        <p:spPr>
          <a:xfrm>
            <a:off x="10506974" y="6248853"/>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92100"/>
            <a:ext cx="10515600" cy="364490"/>
          </a:xfrm>
        </p:spPr>
        <p:txBody>
          <a:bodyPr>
            <a:noAutofit/>
          </a:bodyPr>
          <a:lstStyle/>
          <a:p>
            <a:pPr algn="ctr"/>
            <a:r>
              <a:rPr lang="en-US" sz="2400" b="1">
                <a:latin typeface="Times New Roman Bold" panose="02020603050405020304" charset="0"/>
                <a:cs typeface="Times New Roman Bold" panose="02020603050405020304" charset="0"/>
              </a:rPr>
              <a:t>Setup Function</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r>
              <a:rPr lang="en-US" sz="1800" b="1" dirty="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101090"/>
            <a:ext cx="5181600" cy="5219065"/>
          </a:xfrm>
        </p:spPr>
        <p:txBody>
          <a:bodyPr>
            <a:norm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Explanation</a:t>
            </a:r>
            <a:endParaRPr lang="en-US" sz="16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Pin Configuration:</a:t>
            </a:r>
            <a:r>
              <a:rPr lang="en-US" sz="1600" dirty="0">
                <a:latin typeface="Times New Roman" panose="02020603050405020304" pitchFamily="18" charset="0"/>
                <a:cs typeface="Times New Roman" panose="02020603050405020304" pitchFamily="18" charset="0"/>
                <a:sym typeface="+mn-ea"/>
              </a:rPr>
              <a:t> Sets pins as input or output for sensors, motors, relay, and buzzer.</a:t>
            </a:r>
            <a:endParaRPr lang="en-US" sz="1600" dirty="0">
              <a:latin typeface="Times New Roman" panose="02020603050405020304" pitchFamily="18" charset="0"/>
              <a:cs typeface="Times New Roman" panose="02020603050405020304" pitchFamily="18" charset="0"/>
              <a:sym typeface="+mn-ea"/>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LCD Initialization:</a:t>
            </a:r>
            <a:r>
              <a:rPr lang="en-US" sz="1600" dirty="0">
                <a:latin typeface="Times New Roman" panose="02020603050405020304" pitchFamily="18" charset="0"/>
                <a:cs typeface="Times New Roman" panose="02020603050405020304" pitchFamily="18" charset="0"/>
                <a:sym typeface="+mn-ea"/>
              </a:rPr>
              <a:t> Displays a startup message.</a:t>
            </a:r>
            <a:endParaRPr lang="en-US" sz="1600" dirty="0">
              <a:latin typeface="Times New Roman" panose="02020603050405020304" pitchFamily="18" charset="0"/>
              <a:cs typeface="Times New Roman" panose="02020603050405020304" pitchFamily="18" charset="0"/>
              <a:sym typeface="+mn-ea"/>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Accelerometer Initialization</a:t>
            </a:r>
            <a:r>
              <a:rPr lang="en-US" sz="1600" dirty="0">
                <a:latin typeface="Times New Roman" panose="02020603050405020304" pitchFamily="18" charset="0"/>
                <a:cs typeface="Times New Roman" panose="02020603050405020304" pitchFamily="18" charset="0"/>
                <a:sym typeface="+mn-ea"/>
              </a:rPr>
              <a:t>: Checks if the ADXL345 is properly connected.</a:t>
            </a:r>
            <a:endParaRPr lang="en-US" sz="1600" dirty="0">
              <a:latin typeface="Times New Roman" panose="02020603050405020304" pitchFamily="18" charset="0"/>
              <a:cs typeface="Times New Roman" panose="02020603050405020304" pitchFamily="18" charset="0"/>
              <a:sym typeface="+mn-ea"/>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Wi-Fi Connection</a:t>
            </a:r>
            <a:r>
              <a:rPr lang="en-US" sz="1600" dirty="0">
                <a:latin typeface="Times New Roman" panose="02020603050405020304" pitchFamily="18" charset="0"/>
                <a:cs typeface="Times New Roman" panose="02020603050405020304" pitchFamily="18" charset="0"/>
                <a:sym typeface="+mn-ea"/>
              </a:rPr>
              <a:t>: Connects to Wi-Fi and sends a start message to the Telegram bot</a:t>
            </a:r>
            <a:endParaRPr lang="en-US" sz="1600" dirty="0">
              <a:latin typeface="Times New Roman" panose="02020603050405020304" pitchFamily="18" charset="0"/>
              <a:cs typeface="Times New Roman" panose="02020603050405020304" pitchFamily="18" charset="0"/>
              <a:sym typeface="+mn-ea"/>
            </a:endParaRPr>
          </a:p>
          <a:p>
            <a:pPr algn="just">
              <a:lnSpc>
                <a:spcPct val="150000"/>
              </a:lnSpc>
            </a:pPr>
            <a:r>
              <a:rPr lang="en-US" sz="1600" b="1" dirty="0">
                <a:latin typeface="Times New Roman" panose="02020603050405020304" pitchFamily="18" charset="0"/>
                <a:cs typeface="Times New Roman" panose="02020603050405020304" pitchFamily="18" charset="0"/>
                <a:sym typeface="+mn-ea"/>
              </a:rPr>
              <a:t>OUTPUT:</a:t>
            </a:r>
            <a:endParaRPr lang="en-US" sz="1600" b="1" dirty="0">
              <a:latin typeface="Times New Roman" panose="02020603050405020304" pitchFamily="18" charset="0"/>
              <a:cs typeface="Times New Roman" panose="02020603050405020304" pitchFamily="18" charset="0"/>
              <a:sym typeface="+mn-ea"/>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 on LCD)</a:t>
            </a:r>
            <a:endParaRPr lang="en-US" sz="1600" b="1" dirty="0">
              <a:latin typeface="Times New Roman" panose="02020603050405020304" pitchFamily="18" charset="0"/>
              <a:cs typeface="Times New Roman" panose="02020603050405020304" pitchFamily="18" charset="0"/>
              <a:sym typeface="+mn-ea"/>
            </a:endParaRPr>
          </a:p>
          <a:p>
            <a:pPr algn="just">
              <a:lnSpc>
                <a:spcPct val="100000"/>
              </a:lnSpc>
            </a:pPr>
            <a:endParaRPr lang="en-US" sz="1600" b="1" dirty="0">
              <a:latin typeface="Times New Roman Bold" panose="02020603050405020304" charset="0"/>
              <a:cs typeface="Times New Roman Bold" panose="02020603050405020304" charset="0"/>
              <a:sym typeface="+mn-ea"/>
            </a:endParaRPr>
          </a:p>
        </p:txBody>
      </p:sp>
      <p:pic>
        <p:nvPicPr>
          <p:cNvPr id="3" name="Picture 2"/>
          <p:cNvPicPr>
            <a:picLocks noChangeAspect="1"/>
          </p:cNvPicPr>
          <p:nvPr/>
        </p:nvPicPr>
        <p:blipFill>
          <a:blip r:embed="rId1"/>
          <a:stretch>
            <a:fillRect/>
          </a:stretch>
        </p:blipFill>
        <p:spPr>
          <a:xfrm>
            <a:off x="838200" y="1101090"/>
            <a:ext cx="4609465" cy="5217795"/>
          </a:xfrm>
          <a:prstGeom prst="rect">
            <a:avLst/>
          </a:prstGeom>
        </p:spPr>
      </p:pic>
      <p:pic>
        <p:nvPicPr>
          <p:cNvPr id="9" name="Picture 8"/>
          <p:cNvPicPr>
            <a:picLocks noChangeAspect="1"/>
          </p:cNvPicPr>
          <p:nvPr/>
        </p:nvPicPr>
        <p:blipFill>
          <a:blip r:embed="rId2"/>
          <a:stretch>
            <a:fillRect/>
          </a:stretch>
        </p:blipFill>
        <p:spPr>
          <a:xfrm>
            <a:off x="8153400" y="4685665"/>
            <a:ext cx="3326765" cy="1311910"/>
          </a:xfrm>
          <a:prstGeom prst="rect">
            <a:avLst/>
          </a:prstGeom>
        </p:spPr>
      </p:pic>
      <p:sp>
        <p:nvSpPr>
          <p:cNvPr id="8"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500380"/>
            <a:ext cx="10515600" cy="650240"/>
          </a:xfrm>
        </p:spPr>
        <p:txBody>
          <a:bodyPr>
            <a:normAutofit/>
          </a:bodyPr>
          <a:lstStyle/>
          <a:p>
            <a:pPr algn="ctr"/>
            <a:r>
              <a:rPr lang="en-US" sz="2400" b="1">
                <a:latin typeface="Times New Roman Bold" panose="02020603050405020304" charset="0"/>
                <a:cs typeface="Times New Roman Bold" panose="02020603050405020304" charset="0"/>
              </a:rPr>
              <a:t>Main Loop</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r>
              <a:rPr lang="en-US" sz="1800" b="1">
                <a:latin typeface="Times New Roman Bold" panose="02020603050405020304" charset="0"/>
                <a:cs typeface="Times New Roman Bold" panose="02020603050405020304" charset="0"/>
              </a:rPr>
              <a:t>CODE</a:t>
            </a: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400" b="1">
              <a:latin typeface="Times New Roman Bold" panose="02020603050405020304" charset="0"/>
              <a:cs typeface="Times New Roman Bold" panose="02020603050405020304" charset="0"/>
            </a:endParaRPr>
          </a:p>
          <a:p>
            <a:pPr marL="0" indent="0" algn="just">
              <a:lnSpc>
                <a:spcPct val="100000"/>
              </a:lnSpc>
              <a:buNone/>
            </a:pPr>
            <a:endParaRPr lang="en-US" sz="1400" b="1">
              <a:latin typeface="Times New Roman Bold" panose="02020603050405020304" charset="0"/>
              <a:cs typeface="Times New Roman Bold" panose="02020603050405020304" charset="0"/>
            </a:endParaRPr>
          </a:p>
          <a:p>
            <a:pPr marL="0" indent="0" algn="just">
              <a:lnSpc>
                <a:spcPct val="100000"/>
              </a:lnSpc>
              <a:buNone/>
            </a:pPr>
            <a:endParaRPr lang="en-US" sz="160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567544"/>
            <a:ext cx="5181600" cy="4752612"/>
          </a:xfrm>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sym typeface="+mn-ea"/>
              </a:rPr>
              <a:t>Explanation</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sym typeface="+mn-ea"/>
              </a:rPr>
              <a:t>Calls </a:t>
            </a:r>
            <a:r>
              <a:rPr lang="en-US" sz="1600" b="1" dirty="0" err="1">
                <a:latin typeface="Times New Roman" panose="02020603050405020304" pitchFamily="18" charset="0"/>
                <a:cs typeface="Times New Roman" panose="02020603050405020304" pitchFamily="18" charset="0"/>
                <a:sym typeface="+mn-ea"/>
              </a:rPr>
              <a:t>Subfunctions</a:t>
            </a:r>
            <a:r>
              <a:rPr 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The robot continuously performs tasks like checking for one-handed operation, alcohol levels, light, obstacles, and tilt.</a:t>
            </a:r>
            <a:endParaRPr lang="en-US" sz="1600" dirty="0">
              <a:latin typeface="Times New Roman" panose="02020603050405020304" pitchFamily="18" charset="0"/>
              <a:cs typeface="Times New Roman" panose="02020603050405020304" pitchFamily="18" charset="0"/>
              <a:sym typeface="+mn-ea"/>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tretch>
            <a:fillRect/>
          </a:stretch>
        </p:blipFill>
        <p:spPr>
          <a:xfrm>
            <a:off x="838200" y="1936115"/>
            <a:ext cx="4554220" cy="3634740"/>
          </a:xfrm>
          <a:prstGeom prst="rect">
            <a:avLst/>
          </a:prstGeom>
        </p:spPr>
      </p:pic>
      <p:sp>
        <p:nvSpPr>
          <p:cNvPr id="8"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9"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71475"/>
            <a:ext cx="10515600" cy="364490"/>
          </a:xfrm>
        </p:spPr>
        <p:txBody>
          <a:bodyPr>
            <a:noAutofit/>
          </a:bodyPr>
          <a:lstStyle/>
          <a:p>
            <a:pPr algn="ctr"/>
            <a:r>
              <a:rPr lang="en-US" sz="2400" b="1">
                <a:latin typeface="Times New Roman Bold" panose="02020603050405020304" charset="0"/>
                <a:cs typeface="Times New Roman Bold" panose="02020603050405020304" charset="0"/>
              </a:rPr>
              <a:t>One-Handed Detection</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r>
              <a:rPr lang="en-US" sz="1800" b="1">
                <a:latin typeface="Times New Roman Bold" panose="02020603050405020304" charset="0"/>
                <a:cs typeface="Times New Roman Bold" panose="02020603050405020304" charset="0"/>
              </a:rPr>
              <a:t>CODE</a:t>
            </a: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8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600" b="1">
              <a:latin typeface="Times New Roman Bold" panose="02020603050405020304" charset="0"/>
              <a:cs typeface="Times New Roman Bold" panose="02020603050405020304" charset="0"/>
            </a:endParaRPr>
          </a:p>
          <a:p>
            <a:pPr marL="0" indent="0" algn="just">
              <a:lnSpc>
                <a:spcPct val="100000"/>
              </a:lnSpc>
              <a:buNone/>
            </a:pPr>
            <a:endParaRPr lang="en-US" sz="1400" b="1">
              <a:latin typeface="Times New Roman Bold" panose="02020603050405020304" charset="0"/>
              <a:cs typeface="Times New Roman Bold" panose="02020603050405020304" charset="0"/>
            </a:endParaRPr>
          </a:p>
          <a:p>
            <a:pPr marL="0" indent="0" algn="just">
              <a:lnSpc>
                <a:spcPct val="100000"/>
              </a:lnSpc>
              <a:buNone/>
            </a:pPr>
            <a:endParaRPr lang="en-US" sz="1400" b="1">
              <a:latin typeface="Times New Roman Bold" panose="02020603050405020304" charset="0"/>
              <a:cs typeface="Times New Roman Bold" panose="02020603050405020304" charset="0"/>
            </a:endParaRPr>
          </a:p>
          <a:p>
            <a:pPr marL="0" indent="0" algn="just">
              <a:lnSpc>
                <a:spcPct val="100000"/>
              </a:lnSpc>
              <a:buNone/>
            </a:pPr>
            <a:endParaRPr lang="en-US" sz="160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314132"/>
            <a:ext cx="5181600" cy="4652645"/>
          </a:xfrm>
        </p:spPr>
        <p:txBody>
          <a:bodyPr>
            <a:normAutofit/>
          </a:bodyPr>
          <a:lstStyle/>
          <a:p>
            <a:pPr marL="0" indent="0" algn="just">
              <a:lnSpc>
                <a:spcPct val="100000"/>
              </a:lnSpc>
              <a:buNone/>
            </a:pPr>
            <a:r>
              <a:rPr lang="en-US" sz="1800" b="1" dirty="0">
                <a:latin typeface="Times New Roman Bold" panose="02020603050405020304" charset="0"/>
                <a:cs typeface="Times New Roman Bold" panose="02020603050405020304" charset="0"/>
                <a:sym typeface="+mn-ea"/>
              </a:rPr>
              <a:t>Explanation</a:t>
            </a:r>
            <a:endParaRPr lang="en-US" sz="1800" b="1" dirty="0">
              <a:latin typeface="Times New Roman Bold" panose="02020603050405020304" charset="0"/>
              <a:cs typeface="Times New Roman Bold" panose="02020603050405020304" charset="0"/>
            </a:endParaRPr>
          </a:p>
          <a:p>
            <a:pPr algn="just">
              <a:lnSpc>
                <a:spcPct val="150000"/>
              </a:lnSpc>
            </a:pPr>
            <a:r>
              <a:rPr lang="en-US" sz="1600" b="1" dirty="0">
                <a:latin typeface="Times New Roman Bold" panose="02020603050405020304" charset="0"/>
                <a:cs typeface="Times New Roman Bold" panose="02020603050405020304" charset="0"/>
                <a:sym typeface="+mn-ea"/>
              </a:rPr>
              <a:t>IR </a:t>
            </a:r>
            <a:r>
              <a:rPr lang="en-US" sz="1600" b="1" dirty="0" err="1">
                <a:latin typeface="Times New Roman Bold" panose="02020603050405020304" charset="0"/>
                <a:cs typeface="Times New Roman Bold" panose="02020603050405020304" charset="0"/>
                <a:sym typeface="+mn-ea"/>
              </a:rPr>
              <a:t>Sensors:</a:t>
            </a:r>
            <a:r>
              <a:rPr lang="en-US" sz="1600" dirty="0" err="1">
                <a:latin typeface="Times New Roman" panose="02020603050405020304" pitchFamily="18" charset="0"/>
                <a:cs typeface="Times New Roman" panose="02020603050405020304" pitchFamily="18" charset="0"/>
                <a:sym typeface="+mn-ea"/>
              </a:rPr>
              <a:t>Detect</a:t>
            </a:r>
            <a:r>
              <a:rPr lang="en-US" sz="1600" dirty="0">
                <a:latin typeface="Times New Roman" panose="02020603050405020304" pitchFamily="18" charset="0"/>
                <a:cs typeface="Times New Roman" panose="02020603050405020304" pitchFamily="18" charset="0"/>
                <a:sym typeface="+mn-ea"/>
              </a:rPr>
              <a:t> if one hand is detected or if a blind spot is present.</a:t>
            </a:r>
            <a:endParaRPr lang="en-US" sz="1600" b="1" dirty="0">
              <a:latin typeface="Times New Roman Bold" panose="02020603050405020304" charset="0"/>
              <a:cs typeface="Times New Roman Bold" panose="02020603050405020304" charset="0"/>
              <a:sym typeface="+mn-ea"/>
            </a:endParaRPr>
          </a:p>
          <a:p>
            <a:pPr algn="just">
              <a:lnSpc>
                <a:spcPct val="150000"/>
              </a:lnSpc>
            </a:pPr>
            <a:r>
              <a:rPr lang="en-US" sz="1600" b="1" dirty="0">
                <a:latin typeface="Times New Roman Bold" panose="02020603050405020304" charset="0"/>
                <a:cs typeface="Times New Roman Bold" panose="02020603050405020304" charset="0"/>
                <a:sym typeface="+mn-ea"/>
              </a:rPr>
              <a:t>Actions: </a:t>
            </a:r>
            <a:r>
              <a:rPr lang="en-US" sz="1600" dirty="0">
                <a:latin typeface="Times New Roman" panose="02020603050405020304" pitchFamily="18" charset="0"/>
                <a:cs typeface="Times New Roman" panose="02020603050405020304" pitchFamily="18" charset="0"/>
                <a:sym typeface="+mn-ea"/>
              </a:rPr>
              <a:t>Triggers the buzzer, sends an alert, and stops if necessary.</a:t>
            </a:r>
            <a:endParaRPr lang="en-US" sz="1600" b="1" dirty="0">
              <a:latin typeface="Times New Roman Bold" panose="02020603050405020304" charset="0"/>
              <a:cs typeface="Times New Roman Bold" panose="02020603050405020304" charset="0"/>
              <a:sym typeface="+mn-ea"/>
            </a:endParaRPr>
          </a:p>
          <a:p>
            <a:pPr algn="just">
              <a:lnSpc>
                <a:spcPct val="150000"/>
              </a:lnSpc>
            </a:pPr>
            <a:r>
              <a:rPr lang="en-US" sz="1600" b="1" dirty="0">
                <a:latin typeface="Times New Roman Bold" panose="02020603050405020304" charset="0"/>
                <a:cs typeface="Times New Roman Bold" panose="02020603050405020304" charset="0"/>
                <a:sym typeface="+mn-ea"/>
              </a:rPr>
              <a:t>OUTPUT:</a:t>
            </a:r>
            <a:endParaRPr lang="en-US" sz="1600" b="1" dirty="0">
              <a:latin typeface="Times New Roman Bold" panose="02020603050405020304" charset="0"/>
              <a:cs typeface="Times New Roman Bold" panose="02020603050405020304" charset="0"/>
              <a:sym typeface="+mn-ea"/>
            </a:endParaRPr>
          </a:p>
          <a:p>
            <a:pPr marL="0" indent="0" algn="just">
              <a:lnSpc>
                <a:spcPct val="150000"/>
              </a:lnSpc>
              <a:buNone/>
            </a:pPr>
            <a:r>
              <a:rPr lang="en-US" sz="1600" b="1" dirty="0">
                <a:latin typeface="Times New Roman Bold" panose="02020603050405020304" charset="0"/>
                <a:cs typeface="Times New Roman Bold" panose="02020603050405020304" charset="0"/>
                <a:sym typeface="+mn-ea"/>
              </a:rPr>
              <a:t>( on LCD)</a:t>
            </a:r>
            <a:endParaRPr lang="en-US" sz="1600" b="1" dirty="0">
              <a:latin typeface="Times New Roman Bold" panose="02020603050405020304" charset="0"/>
              <a:cs typeface="Times New Roman Bold" panose="02020603050405020304" charset="0"/>
              <a:sym typeface="+mn-ea"/>
            </a:endParaRPr>
          </a:p>
        </p:txBody>
      </p:sp>
      <p:pic>
        <p:nvPicPr>
          <p:cNvPr id="8" name="Picture 7"/>
          <p:cNvPicPr>
            <a:picLocks noChangeAspect="1"/>
          </p:cNvPicPr>
          <p:nvPr/>
        </p:nvPicPr>
        <p:blipFill>
          <a:blip r:embed="rId1"/>
          <a:stretch>
            <a:fillRect/>
          </a:stretch>
        </p:blipFill>
        <p:spPr>
          <a:xfrm>
            <a:off x="838200" y="1667510"/>
            <a:ext cx="4672330" cy="4119245"/>
          </a:xfrm>
          <a:prstGeom prst="rect">
            <a:avLst/>
          </a:prstGeom>
        </p:spPr>
      </p:pic>
      <p:pic>
        <p:nvPicPr>
          <p:cNvPr id="11" name="Picture 10"/>
          <p:cNvPicPr>
            <a:picLocks noChangeAspect="1"/>
          </p:cNvPicPr>
          <p:nvPr/>
        </p:nvPicPr>
        <p:blipFill>
          <a:blip r:embed="rId2"/>
          <a:stretch>
            <a:fillRect/>
          </a:stretch>
        </p:blipFill>
        <p:spPr>
          <a:xfrm>
            <a:off x="7830820" y="4050506"/>
            <a:ext cx="3790950" cy="1316355"/>
          </a:xfrm>
          <a:prstGeom prst="rect">
            <a:avLst/>
          </a:prstGeom>
        </p:spPr>
      </p:pic>
      <p:sp>
        <p:nvSpPr>
          <p:cNvPr id="9"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55295"/>
            <a:ext cx="10515600" cy="364490"/>
          </a:xfrm>
        </p:spPr>
        <p:txBody>
          <a:bodyPr>
            <a:noAutofit/>
          </a:bodyPr>
          <a:lstStyle/>
          <a:p>
            <a:pPr algn="ctr"/>
            <a:r>
              <a:rPr lang="en-US" sz="2400" b="1">
                <a:latin typeface="Times New Roman Bold" panose="02020603050405020304" charset="0"/>
                <a:cs typeface="Times New Roman Bold" panose="02020603050405020304" charset="0"/>
              </a:rPr>
              <a:t>Alcohol Check</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1800" b="1" dirty="0" smtClean="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378857"/>
            <a:ext cx="5181600" cy="4941298"/>
          </a:xfrm>
        </p:spPr>
        <p:txBody>
          <a:bodyPr>
            <a:normAutofit/>
          </a:bodyPr>
          <a:lstStyle/>
          <a:p>
            <a:pPr marL="0" indent="0" algn="just">
              <a:lnSpc>
                <a:spcPct val="100000"/>
              </a:lnSpc>
              <a:buNone/>
            </a:pPr>
            <a:r>
              <a:rPr lang="en-US" sz="1600" b="1" dirty="0">
                <a:latin typeface="Times New Roman Bold" panose="02020603050405020304" charset="0"/>
                <a:cs typeface="Times New Roman Bold" panose="02020603050405020304" charset="0"/>
                <a:sym typeface="+mn-ea"/>
              </a:rPr>
              <a:t>Explanation</a:t>
            </a:r>
            <a:endParaRPr lang="en-US" sz="1600" b="1" dirty="0">
              <a:latin typeface="Times New Roman Bold" panose="02020603050405020304" charset="0"/>
              <a:cs typeface="Times New Roman Bold" panose="02020603050405020304" charset="0"/>
            </a:endParaRPr>
          </a:p>
          <a:p>
            <a:pPr marL="0" indent="0" algn="just">
              <a:lnSpc>
                <a:spcPct val="150000"/>
              </a:lnSpc>
              <a:buNone/>
            </a:pPr>
            <a:r>
              <a:rPr lang="en-US" sz="1600" b="1" dirty="0">
                <a:latin typeface="Times New Roman Bold" panose="02020603050405020304" charset="0"/>
                <a:cs typeface="Times New Roman Bold" panose="02020603050405020304" charset="0"/>
                <a:sym typeface="+mn-ea"/>
              </a:rPr>
              <a:t>Alcohol Sensor:</a:t>
            </a:r>
            <a:r>
              <a:rPr lang="en-US" sz="1600" dirty="0">
                <a:latin typeface="Times New Roman Regular" panose="02020603050405020304" charset="0"/>
                <a:cs typeface="Times New Roman Regular" panose="02020603050405020304" charset="0"/>
                <a:sym typeface="+mn-ea"/>
              </a:rPr>
              <a:t> Reads alcohol levels and stops the robot if they exceed the threshold.</a:t>
            </a:r>
            <a:endParaRPr lang="en-US" sz="1600" dirty="0">
              <a:latin typeface="Times New Roman Regular" panose="02020603050405020304" charset="0"/>
              <a:cs typeface="Times New Roman Regular" panose="02020603050405020304" charset="0"/>
              <a:sym typeface="+mn-ea"/>
            </a:endParaRPr>
          </a:p>
          <a:p>
            <a:pPr algn="just">
              <a:lnSpc>
                <a:spcPct val="150000"/>
              </a:lnSpc>
            </a:pPr>
            <a:r>
              <a:rPr lang="en-US" sz="1600" b="1" dirty="0">
                <a:latin typeface="Times New Roman Bold" panose="02020603050405020304" charset="0"/>
                <a:cs typeface="Times New Roman Bold" panose="02020603050405020304" charset="0"/>
                <a:sym typeface="+mn-ea"/>
              </a:rPr>
              <a:t>OUTPUT:</a:t>
            </a:r>
            <a:endParaRPr lang="en-US" sz="1600" b="1" dirty="0">
              <a:latin typeface="Times New Roman Bold" panose="02020603050405020304" charset="0"/>
              <a:cs typeface="Times New Roman Bold" panose="02020603050405020304" charset="0"/>
              <a:sym typeface="+mn-ea"/>
            </a:endParaRPr>
          </a:p>
          <a:p>
            <a:pPr marL="0" indent="0" algn="just">
              <a:lnSpc>
                <a:spcPct val="150000"/>
              </a:lnSpc>
              <a:buNone/>
            </a:pPr>
            <a:r>
              <a:rPr lang="en-US" sz="1600" b="1" dirty="0">
                <a:latin typeface="Times New Roman Bold" panose="02020603050405020304" charset="0"/>
                <a:cs typeface="Times New Roman Bold" panose="02020603050405020304" charset="0"/>
                <a:sym typeface="+mn-ea"/>
              </a:rPr>
              <a:t>( on LCD)</a:t>
            </a:r>
            <a:endParaRPr lang="en-US" sz="1600" b="1" dirty="0">
              <a:latin typeface="Times New Roman Bold" panose="02020603050405020304" charset="0"/>
              <a:cs typeface="Times New Roman Bold" panose="02020603050405020304" charset="0"/>
              <a:sym typeface="+mn-ea"/>
            </a:endParaRPr>
          </a:p>
          <a:p>
            <a:pPr marL="0" indent="0" algn="just">
              <a:lnSpc>
                <a:spcPct val="100000"/>
              </a:lnSpc>
              <a:buNone/>
            </a:pPr>
            <a:endParaRPr lang="en-US" sz="1600" b="1" dirty="0">
              <a:latin typeface="Times New Roman Bold" panose="02020603050405020304" charset="0"/>
              <a:cs typeface="Times New Roman Bold" panose="02020603050405020304" charset="0"/>
              <a:sym typeface="+mn-ea"/>
            </a:endParaRPr>
          </a:p>
        </p:txBody>
      </p:sp>
      <p:pic>
        <p:nvPicPr>
          <p:cNvPr id="8" name="Picture 7"/>
          <p:cNvPicPr>
            <a:picLocks noChangeAspect="1"/>
          </p:cNvPicPr>
          <p:nvPr/>
        </p:nvPicPr>
        <p:blipFill>
          <a:blip r:embed="rId1"/>
          <a:stretch>
            <a:fillRect/>
          </a:stretch>
        </p:blipFill>
        <p:spPr>
          <a:xfrm>
            <a:off x="838200" y="1882775"/>
            <a:ext cx="4531995" cy="2687955"/>
          </a:xfrm>
          <a:prstGeom prst="rect">
            <a:avLst/>
          </a:prstGeom>
        </p:spPr>
      </p:pic>
      <p:pic>
        <p:nvPicPr>
          <p:cNvPr id="11" name="Picture 10"/>
          <p:cNvPicPr>
            <a:picLocks noChangeAspect="1"/>
          </p:cNvPicPr>
          <p:nvPr/>
        </p:nvPicPr>
        <p:blipFill>
          <a:blip r:embed="rId2"/>
          <a:stretch>
            <a:fillRect/>
          </a:stretch>
        </p:blipFill>
        <p:spPr>
          <a:xfrm>
            <a:off x="7839075" y="3973195"/>
            <a:ext cx="3023870" cy="1475105"/>
          </a:xfrm>
          <a:prstGeom prst="rect">
            <a:avLst/>
          </a:prstGeom>
        </p:spPr>
      </p:pic>
      <p:sp>
        <p:nvSpPr>
          <p:cNvPr id="9"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14</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1965"/>
            <a:ext cx="10515600" cy="364490"/>
          </a:xfrm>
        </p:spPr>
        <p:txBody>
          <a:bodyPr>
            <a:noAutofit/>
          </a:bodyPr>
          <a:lstStyle/>
          <a:p>
            <a:pPr algn="ctr"/>
            <a:r>
              <a:rPr lang="en-US" sz="2400" b="1">
                <a:latin typeface="Times New Roman Bold" panose="02020603050405020304" charset="0"/>
                <a:cs typeface="Times New Roman Bold" panose="02020603050405020304" charset="0"/>
              </a:rPr>
              <a:t>LDR Check</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1800" b="1" dirty="0" smtClean="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436914"/>
            <a:ext cx="5181600" cy="4883241"/>
          </a:xfrm>
        </p:spPr>
        <p:txBody>
          <a:bodyPr>
            <a:normAutofit/>
          </a:bodyPr>
          <a:lstStyle/>
          <a:p>
            <a:pPr marL="0" indent="0" algn="just">
              <a:lnSpc>
                <a:spcPct val="100000"/>
              </a:lnSpc>
              <a:buNone/>
            </a:pPr>
            <a:r>
              <a:rPr lang="en-US" sz="1800" b="1" dirty="0">
                <a:latin typeface="Times New Roman Bold" panose="02020603050405020304" charset="0"/>
                <a:cs typeface="Times New Roman Bold" panose="02020603050405020304" charset="0"/>
                <a:sym typeface="+mn-ea"/>
              </a:rPr>
              <a:t>Explanation</a:t>
            </a:r>
            <a:endParaRPr lang="en-US" sz="1800" b="1" dirty="0">
              <a:latin typeface="Times New Roman Bold" panose="02020603050405020304" charset="0"/>
              <a:cs typeface="Times New Roman Bold" panose="02020603050405020304" charset="0"/>
            </a:endParaRPr>
          </a:p>
          <a:p>
            <a:pPr algn="just">
              <a:lnSpc>
                <a:spcPct val="150000"/>
              </a:lnSpc>
            </a:pPr>
            <a:r>
              <a:rPr lang="en-US" sz="1600" b="1" dirty="0">
                <a:latin typeface="Times New Roman Bold" panose="02020603050405020304" charset="0"/>
                <a:cs typeface="Times New Roman Bold" panose="02020603050405020304" charset="0"/>
                <a:sym typeface="+mn-ea"/>
              </a:rPr>
              <a:t>Light Intensity:</a:t>
            </a:r>
            <a:r>
              <a:rPr lang="en-US" sz="1600" dirty="0">
                <a:latin typeface="Times New Roman" panose="02020603050405020304" pitchFamily="18" charset="0"/>
                <a:cs typeface="Times New Roman" panose="02020603050405020304" pitchFamily="18" charset="0"/>
                <a:sym typeface="+mn-ea"/>
              </a:rPr>
              <a:t> Detects high beams and sends a warning via Telegram.</a:t>
            </a:r>
            <a:endParaRPr lang="en-US" sz="1600" b="1" dirty="0">
              <a:latin typeface="Times New Roman Bold" panose="02020603050405020304" charset="0"/>
              <a:cs typeface="Times New Roman Bold" panose="02020603050405020304" charset="0"/>
              <a:sym typeface="+mn-ea"/>
            </a:endParaRPr>
          </a:p>
          <a:p>
            <a:pPr algn="just">
              <a:lnSpc>
                <a:spcPct val="150000"/>
              </a:lnSpc>
            </a:pPr>
            <a:r>
              <a:rPr lang="en-US" sz="1600" b="1" dirty="0">
                <a:latin typeface="Times New Roman Bold" panose="02020603050405020304" charset="0"/>
                <a:cs typeface="Times New Roman Bold" panose="02020603050405020304" charset="0"/>
                <a:sym typeface="+mn-ea"/>
              </a:rPr>
              <a:t>OUTPUT:</a:t>
            </a:r>
            <a:endParaRPr lang="en-US" sz="1600" b="1" dirty="0">
              <a:latin typeface="Times New Roman Bold" panose="02020603050405020304" charset="0"/>
              <a:cs typeface="Times New Roman Bold" panose="02020603050405020304" charset="0"/>
              <a:sym typeface="+mn-ea"/>
            </a:endParaRPr>
          </a:p>
          <a:p>
            <a:pPr marL="0" indent="0" algn="just">
              <a:lnSpc>
                <a:spcPct val="150000"/>
              </a:lnSpc>
              <a:buNone/>
            </a:pPr>
            <a:r>
              <a:rPr lang="en-US" sz="1600" b="1" dirty="0">
                <a:latin typeface="Times New Roman Bold" panose="02020603050405020304" charset="0"/>
                <a:cs typeface="Times New Roman Bold" panose="02020603050405020304" charset="0"/>
                <a:sym typeface="+mn-ea"/>
              </a:rPr>
              <a:t>( on LCD)</a:t>
            </a:r>
            <a:endParaRPr lang="en-US" sz="1600" b="1" dirty="0">
              <a:latin typeface="Times New Roman Bold" panose="02020603050405020304" charset="0"/>
              <a:cs typeface="Times New Roman Bold" panose="02020603050405020304" charset="0"/>
              <a:sym typeface="+mn-ea"/>
            </a:endParaRPr>
          </a:p>
          <a:p>
            <a:pPr algn="just">
              <a:lnSpc>
                <a:spcPct val="100000"/>
              </a:lnSpc>
            </a:pPr>
            <a:endParaRPr lang="en-US" sz="1600" b="1" dirty="0">
              <a:latin typeface="Times New Roman Bold" panose="02020603050405020304" charset="0"/>
              <a:cs typeface="Times New Roman Bold" panose="02020603050405020304" charset="0"/>
              <a:sym typeface="+mn-ea"/>
            </a:endParaRPr>
          </a:p>
        </p:txBody>
      </p:sp>
      <p:pic>
        <p:nvPicPr>
          <p:cNvPr id="2" name="Picture 1"/>
          <p:cNvPicPr>
            <a:picLocks noChangeAspect="1"/>
          </p:cNvPicPr>
          <p:nvPr/>
        </p:nvPicPr>
        <p:blipFill>
          <a:blip r:embed="rId1"/>
          <a:stretch>
            <a:fillRect/>
          </a:stretch>
        </p:blipFill>
        <p:spPr>
          <a:xfrm>
            <a:off x="838200" y="1861185"/>
            <a:ext cx="4531995" cy="2914650"/>
          </a:xfrm>
          <a:prstGeom prst="rect">
            <a:avLst/>
          </a:prstGeom>
        </p:spPr>
      </p:pic>
      <p:pic>
        <p:nvPicPr>
          <p:cNvPr id="8" name="Picture 7"/>
          <p:cNvPicPr>
            <a:picLocks noChangeAspect="1"/>
          </p:cNvPicPr>
          <p:nvPr/>
        </p:nvPicPr>
        <p:blipFill>
          <a:blip r:embed="rId2"/>
          <a:stretch>
            <a:fillRect/>
          </a:stretch>
        </p:blipFill>
        <p:spPr>
          <a:xfrm>
            <a:off x="7345045" y="3985895"/>
            <a:ext cx="3855085" cy="1365885"/>
          </a:xfrm>
          <a:prstGeom prst="rect">
            <a:avLst/>
          </a:prstGeom>
        </p:spPr>
      </p:pic>
      <p:sp>
        <p:nvSpPr>
          <p:cNvPr id="9"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54660"/>
            <a:ext cx="10515600" cy="364490"/>
          </a:xfrm>
        </p:spPr>
        <p:txBody>
          <a:bodyPr>
            <a:noAutofit/>
          </a:bodyPr>
          <a:lstStyle/>
          <a:p>
            <a:pPr algn="ctr"/>
            <a:r>
              <a:rPr lang="en-US" sz="2400" b="1">
                <a:latin typeface="Times New Roman Bold" panose="02020603050405020304" charset="0"/>
                <a:cs typeface="Times New Roman Bold" panose="02020603050405020304" charset="0"/>
              </a:rPr>
              <a:t>Distance Measurement</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1800" b="1" dirty="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291771"/>
            <a:ext cx="5181600" cy="5028384"/>
          </a:xfrm>
        </p:spPr>
        <p:txBody>
          <a:bodyPr>
            <a:normAutofit/>
          </a:bodyPr>
          <a:lstStyle/>
          <a:p>
            <a:pPr marL="0" indent="0" algn="just">
              <a:lnSpc>
                <a:spcPct val="150000"/>
              </a:lnSpc>
              <a:buNone/>
            </a:pPr>
            <a:r>
              <a:rPr lang="en-US" sz="1600" b="1" dirty="0">
                <a:latin typeface="Times New Roman Bold" panose="02020603050405020304" charset="0"/>
                <a:cs typeface="Times New Roman Bold" panose="02020603050405020304" charset="0"/>
                <a:sym typeface="+mn-ea"/>
              </a:rPr>
              <a:t>Explanation</a:t>
            </a:r>
            <a:endParaRPr lang="en-US" sz="1600" b="1" dirty="0">
              <a:latin typeface="Times New Roman Bold" panose="02020603050405020304" charset="0"/>
              <a:cs typeface="Times New Roman Bold" panose="02020603050405020304" charset="0"/>
              <a:sym typeface="+mn-ea"/>
            </a:endParaRPr>
          </a:p>
          <a:p>
            <a:pPr marL="0" indent="0" algn="just">
              <a:lnSpc>
                <a:spcPct val="150000"/>
              </a:lnSpc>
              <a:buNone/>
            </a:pPr>
            <a:r>
              <a:rPr lang="en-US" sz="1600" b="1" dirty="0">
                <a:latin typeface="Times New Roman Bold" panose="02020603050405020304" charset="0"/>
                <a:cs typeface="Times New Roman Bold" panose="02020603050405020304" charset="0"/>
              </a:rPr>
              <a:t>Ultrasonic Sensor: </a:t>
            </a:r>
            <a:r>
              <a:rPr lang="en-US" sz="1600" dirty="0">
                <a:latin typeface="Times New Roman" panose="02020603050405020304" pitchFamily="18" charset="0"/>
                <a:cs typeface="Times New Roman" panose="02020603050405020304" pitchFamily="18" charset="0"/>
              </a:rPr>
              <a:t>Measures distance and stops if an obstacle is too close.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Bold" panose="02020603050405020304" charset="0"/>
                <a:cs typeface="Times New Roman Bold" panose="02020603050405020304" charset="0"/>
                <a:sym typeface="+mn-ea"/>
              </a:rPr>
              <a:t>OUTPUT:</a:t>
            </a:r>
            <a:endParaRPr lang="en-US" sz="1600" b="1" dirty="0">
              <a:latin typeface="Times New Roman Bold" panose="02020603050405020304" charset="0"/>
              <a:cs typeface="Times New Roman Bold" panose="02020603050405020304" charset="0"/>
              <a:sym typeface="+mn-ea"/>
            </a:endParaRPr>
          </a:p>
          <a:p>
            <a:pPr marL="0" indent="0" algn="just">
              <a:lnSpc>
                <a:spcPct val="150000"/>
              </a:lnSpc>
              <a:buNone/>
            </a:pPr>
            <a:r>
              <a:rPr lang="en-US" sz="1600" b="1" dirty="0">
                <a:latin typeface="Times New Roman Bold" panose="02020603050405020304" charset="0"/>
                <a:cs typeface="Times New Roman Bold" panose="02020603050405020304" charset="0"/>
                <a:sym typeface="+mn-ea"/>
              </a:rPr>
              <a:t>( on LCD)</a:t>
            </a:r>
            <a:endParaRPr lang="en-US" sz="1600" b="1" dirty="0">
              <a:latin typeface="Times New Roman Bold" panose="02020603050405020304" charset="0"/>
              <a:cs typeface="Times New Roman Bold" panose="02020603050405020304" charset="0"/>
              <a:sym typeface="+mn-ea"/>
            </a:endParaRPr>
          </a:p>
          <a:p>
            <a:pPr marL="0" indent="0" algn="just">
              <a:lnSpc>
                <a:spcPct val="100000"/>
              </a:lnSpc>
              <a:buNone/>
            </a:pPr>
            <a:endParaRPr lang="en-US" sz="1600" b="1" dirty="0">
              <a:latin typeface="Times New Roman Bold" panose="02020603050405020304" charset="0"/>
              <a:cs typeface="Times New Roman Bold" panose="02020603050405020304" charset="0"/>
              <a:sym typeface="+mn-ea"/>
            </a:endParaRPr>
          </a:p>
        </p:txBody>
      </p:sp>
      <p:pic>
        <p:nvPicPr>
          <p:cNvPr id="2" name="Picture 1"/>
          <p:cNvPicPr>
            <a:picLocks noChangeAspect="1"/>
          </p:cNvPicPr>
          <p:nvPr/>
        </p:nvPicPr>
        <p:blipFill>
          <a:blip r:embed="rId1"/>
          <a:stretch>
            <a:fillRect/>
          </a:stretch>
        </p:blipFill>
        <p:spPr>
          <a:xfrm>
            <a:off x="838200" y="1545590"/>
            <a:ext cx="4345305" cy="4084320"/>
          </a:xfrm>
          <a:prstGeom prst="rect">
            <a:avLst/>
          </a:prstGeom>
        </p:spPr>
      </p:pic>
      <p:pic>
        <p:nvPicPr>
          <p:cNvPr id="8" name="Picture 7"/>
          <p:cNvPicPr>
            <a:picLocks noChangeAspect="1"/>
          </p:cNvPicPr>
          <p:nvPr/>
        </p:nvPicPr>
        <p:blipFill>
          <a:blip r:embed="rId2"/>
          <a:stretch>
            <a:fillRect/>
          </a:stretch>
        </p:blipFill>
        <p:spPr>
          <a:xfrm>
            <a:off x="7298055" y="3676015"/>
            <a:ext cx="3859530" cy="1641475"/>
          </a:xfrm>
          <a:prstGeom prst="rect">
            <a:avLst/>
          </a:prstGeom>
        </p:spPr>
      </p:pic>
      <p:sp>
        <p:nvSpPr>
          <p:cNvPr id="9"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16</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77520"/>
            <a:ext cx="10515600" cy="364490"/>
          </a:xfrm>
        </p:spPr>
        <p:txBody>
          <a:bodyPr>
            <a:noAutofit/>
          </a:bodyPr>
          <a:lstStyle/>
          <a:p>
            <a:pPr algn="ctr"/>
            <a:r>
              <a:rPr lang="en-US" sz="2400" b="1">
                <a:latin typeface="Times New Roman Bold" panose="02020603050405020304" charset="0"/>
                <a:cs typeface="Times New Roman Bold" panose="02020603050405020304" charset="0"/>
              </a:rPr>
              <a:t>Tilt Detection</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1800" b="1" dirty="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72200" y="1595936"/>
            <a:ext cx="5181600" cy="4340860"/>
          </a:xfrm>
        </p:spPr>
        <p:txBody>
          <a:bodyPr>
            <a:normAutofit/>
          </a:bodyPr>
          <a:lstStyle/>
          <a:p>
            <a:pPr marL="0" indent="0" algn="just">
              <a:lnSpc>
                <a:spcPct val="100000"/>
              </a:lnSpc>
              <a:buNone/>
            </a:pPr>
            <a:r>
              <a:rPr lang="en-US" sz="1800" b="1" dirty="0">
                <a:latin typeface="Times New Roman Bold" panose="02020603050405020304" charset="0"/>
                <a:cs typeface="Times New Roman Bold" panose="02020603050405020304" charset="0"/>
                <a:sym typeface="+mn-ea"/>
              </a:rPr>
              <a:t>Explanation</a:t>
            </a:r>
            <a:endParaRPr lang="en-US" sz="1800" b="1" dirty="0">
              <a:latin typeface="Times New Roman Bold" panose="02020603050405020304" charset="0"/>
              <a:cs typeface="Times New Roman Bold" panose="02020603050405020304" charset="0"/>
            </a:endParaRPr>
          </a:p>
          <a:p>
            <a:pPr algn="just">
              <a:lnSpc>
                <a:spcPct val="150000"/>
              </a:lnSpc>
            </a:pPr>
            <a:r>
              <a:rPr lang="en-US" sz="1600" b="1" dirty="0">
                <a:latin typeface="Times New Roman Bold" panose="02020603050405020304" charset="0"/>
                <a:cs typeface="Times New Roman Bold" panose="02020603050405020304" charset="0"/>
                <a:sym typeface="+mn-ea"/>
              </a:rPr>
              <a:t>Tilt and Accident Detection: </a:t>
            </a:r>
            <a:r>
              <a:rPr lang="en-US" sz="1600" dirty="0">
                <a:latin typeface="Times New Roman" panose="02020603050405020304" pitchFamily="18" charset="0"/>
                <a:cs typeface="Times New Roman" panose="02020603050405020304" pitchFamily="18" charset="0"/>
                <a:sym typeface="+mn-ea"/>
              </a:rPr>
              <a:t>Checks for unusual accelerometer values and sends accident alerts</a:t>
            </a:r>
            <a:r>
              <a:rPr lang="en-US" sz="1600" b="1" dirty="0">
                <a:latin typeface="Times New Roman Bold" panose="02020603050405020304" charset="0"/>
                <a:cs typeface="Times New Roman Bold" panose="02020603050405020304" charset="0"/>
                <a:sym typeface="+mn-ea"/>
              </a:rPr>
              <a:t>.</a:t>
            </a:r>
            <a:endParaRPr lang="en-US" sz="1600" b="1" dirty="0">
              <a:latin typeface="Times New Roman Bold" panose="02020603050405020304" charset="0"/>
              <a:cs typeface="Times New Roman Bold" panose="02020603050405020304" charset="0"/>
              <a:sym typeface="+mn-ea"/>
            </a:endParaRPr>
          </a:p>
          <a:p>
            <a:pPr algn="just">
              <a:lnSpc>
                <a:spcPct val="150000"/>
              </a:lnSpc>
            </a:pPr>
            <a:r>
              <a:rPr lang="en-US" sz="1600" b="1" dirty="0">
                <a:latin typeface="Times New Roman Bold" panose="02020603050405020304" charset="0"/>
                <a:cs typeface="Times New Roman Bold" panose="02020603050405020304" charset="0"/>
                <a:sym typeface="+mn-ea"/>
              </a:rPr>
              <a:t>OUTPUT:</a:t>
            </a:r>
            <a:endParaRPr lang="en-US" sz="1600" b="1" dirty="0">
              <a:latin typeface="Times New Roman Bold" panose="02020603050405020304" charset="0"/>
              <a:cs typeface="Times New Roman Bold" panose="02020603050405020304" charset="0"/>
              <a:sym typeface="+mn-ea"/>
            </a:endParaRPr>
          </a:p>
        </p:txBody>
      </p:sp>
      <p:pic>
        <p:nvPicPr>
          <p:cNvPr id="2" name="Picture 1"/>
          <p:cNvPicPr>
            <a:picLocks noChangeAspect="1"/>
          </p:cNvPicPr>
          <p:nvPr/>
        </p:nvPicPr>
        <p:blipFill>
          <a:blip r:embed="rId1"/>
          <a:stretch>
            <a:fillRect/>
          </a:stretch>
        </p:blipFill>
        <p:spPr>
          <a:xfrm>
            <a:off x="838200" y="1979295"/>
            <a:ext cx="4479290" cy="3937635"/>
          </a:xfrm>
          <a:prstGeom prst="rect">
            <a:avLst/>
          </a:prstGeom>
        </p:spPr>
      </p:pic>
      <p:pic>
        <p:nvPicPr>
          <p:cNvPr id="8" name="Picture 7"/>
          <p:cNvPicPr>
            <a:picLocks noChangeAspect="1"/>
          </p:cNvPicPr>
          <p:nvPr/>
        </p:nvPicPr>
        <p:blipFill>
          <a:blip r:embed="rId2"/>
          <a:stretch>
            <a:fillRect/>
          </a:stretch>
        </p:blipFill>
        <p:spPr>
          <a:xfrm>
            <a:off x="7513411" y="3229746"/>
            <a:ext cx="2740025" cy="1236345"/>
          </a:xfrm>
          <a:prstGeom prst="rect">
            <a:avLst/>
          </a:prstGeom>
        </p:spPr>
      </p:pic>
      <p:pic>
        <p:nvPicPr>
          <p:cNvPr id="11" name="Picture 10"/>
          <p:cNvPicPr>
            <a:picLocks noChangeAspect="1"/>
          </p:cNvPicPr>
          <p:nvPr/>
        </p:nvPicPr>
        <p:blipFill>
          <a:blip r:embed="rId3"/>
          <a:stretch>
            <a:fillRect/>
          </a:stretch>
        </p:blipFill>
        <p:spPr>
          <a:xfrm>
            <a:off x="7513411" y="4591141"/>
            <a:ext cx="2760980" cy="1036955"/>
          </a:xfrm>
          <a:prstGeom prst="rect">
            <a:avLst/>
          </a:prstGeom>
        </p:spPr>
      </p:pic>
      <p:sp>
        <p:nvSpPr>
          <p:cNvPr id="9"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0"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22"/>
            <a:ext cx="10515600" cy="987879"/>
          </a:xfrm>
        </p:spPr>
        <p:txBody>
          <a:bodyPr>
            <a:normAutofit/>
          </a:bodyPr>
          <a:lstStyle/>
          <a:p>
            <a:pPr marL="0" indent="0" algn="ctr"/>
            <a:r>
              <a:rPr lang="en-US" sz="2400" b="1" dirty="0">
                <a:latin typeface="Times New Roman" panose="02020603050405020304" pitchFamily="18" charset="0"/>
                <a:cs typeface="Times New Roman" panose="02020603050405020304" pitchFamily="18" charset="0"/>
              </a:rPr>
              <a:t>LIST OF CONTENTS</a:t>
            </a:r>
            <a:endParaRPr lang="en-US"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780594"/>
            <a:ext cx="10878457" cy="5968549"/>
          </a:xfrm>
        </p:spPr>
        <p:txBody>
          <a:bodyPr>
            <a:noAutofit/>
          </a:bodyPr>
          <a:lstStyle/>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Introduction</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Abstract</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Literature </a:t>
            </a:r>
            <a:r>
              <a:rPr lang="en-US" sz="1800" dirty="0">
                <a:latin typeface="Times New Roman" panose="02020603050405020304" pitchFamily="18" charset="0"/>
                <a:cs typeface="Times New Roman" panose="02020603050405020304" pitchFamily="18" charset="0"/>
              </a:rPr>
              <a:t>survey</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Problem </a:t>
            </a:r>
            <a:r>
              <a:rPr lang="en-US" sz="1800" dirty="0" smtClean="0">
                <a:latin typeface="Times New Roman" panose="02020603050405020304" pitchFamily="18" charset="0"/>
                <a:cs typeface="Times New Roman" panose="02020603050405020304" pitchFamily="18" charset="0"/>
              </a:rPr>
              <a:t>statement</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Objectives</a:t>
            </a:r>
            <a:endParaRPr lang="en-US" sz="1800" dirty="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Proposed System</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Implementation</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Snapshots</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Conclusion</a:t>
            </a:r>
            <a:endParaRPr lang="en-US" sz="18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9630" y="510540"/>
            <a:ext cx="10515600" cy="364490"/>
          </a:xfrm>
        </p:spPr>
        <p:txBody>
          <a:bodyPr>
            <a:noAutofit/>
          </a:bodyPr>
          <a:lstStyle/>
          <a:p>
            <a:pPr algn="ctr"/>
            <a:r>
              <a:rPr lang="en-US" sz="2400" b="1">
                <a:latin typeface="Times New Roman Bold" panose="02020603050405020304" charset="0"/>
                <a:cs typeface="Times New Roman Bold" panose="02020603050405020304" charset="0"/>
              </a:rPr>
              <a:t>Motor Control Functions</a:t>
            </a:r>
            <a:endParaRPr lang="en-US" sz="2400" b="1">
              <a:latin typeface="Times New Roman Bold" panose="02020603050405020304" charset="0"/>
              <a:cs typeface="Times New Roman Bold" panose="02020603050405020304" charset="0"/>
            </a:endParaRPr>
          </a:p>
        </p:txBody>
      </p:sp>
      <p:sp>
        <p:nvSpPr>
          <p:cNvPr id="6" name="Content Placeholder 5"/>
          <p:cNvSpPr>
            <a:spLocks noGrp="1"/>
          </p:cNvSpPr>
          <p:nvPr>
            <p:ph sz="half" idx="1"/>
          </p:nvPr>
        </p:nvSpPr>
        <p:spPr>
          <a:xfrm>
            <a:off x="838200" y="856615"/>
            <a:ext cx="5181600" cy="5462905"/>
          </a:xfrm>
        </p:spPr>
        <p:txBody>
          <a:bodyPr>
            <a:normAutofit/>
          </a:bodyPr>
          <a:lstStyle/>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r>
              <a:rPr lang="en-US" sz="1800" b="1" dirty="0" smtClean="0">
                <a:latin typeface="Times New Roman Bold" panose="02020603050405020304" charset="0"/>
                <a:cs typeface="Times New Roman Bold" panose="02020603050405020304" charset="0"/>
              </a:rPr>
              <a:t>CODE</a:t>
            </a: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8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400" b="1" dirty="0">
              <a:latin typeface="Times New Roman Bold" panose="02020603050405020304" charset="0"/>
              <a:cs typeface="Times New Roman Bold" panose="02020603050405020304" charset="0"/>
            </a:endParaRPr>
          </a:p>
          <a:p>
            <a:pPr marL="0" indent="0" algn="just">
              <a:lnSpc>
                <a:spcPct val="100000"/>
              </a:lnSpc>
              <a:buNone/>
            </a:pPr>
            <a:endParaRPr lang="en-US" sz="1600" dirty="0">
              <a:latin typeface="Times New Roman Regular" panose="02020603050405020304" charset="0"/>
              <a:cs typeface="Times New Roman Regular" panose="02020603050405020304" charset="0"/>
            </a:endParaRPr>
          </a:p>
        </p:txBody>
      </p:sp>
      <p:sp>
        <p:nvSpPr>
          <p:cNvPr id="7" name="Content Placeholder 6"/>
          <p:cNvSpPr>
            <a:spLocks noGrp="1"/>
          </p:cNvSpPr>
          <p:nvPr>
            <p:ph sz="half" idx="2"/>
          </p:nvPr>
        </p:nvSpPr>
        <p:spPr>
          <a:xfrm>
            <a:off x="6183630" y="1643380"/>
            <a:ext cx="5181600" cy="4224020"/>
          </a:xfrm>
        </p:spPr>
        <p:txBody>
          <a:bodyPr>
            <a:normAutofit/>
          </a:bodyPr>
          <a:lstStyle/>
          <a:p>
            <a:pPr marL="0" indent="0" algn="just">
              <a:lnSpc>
                <a:spcPct val="100000"/>
              </a:lnSpc>
              <a:buNone/>
            </a:pPr>
            <a:r>
              <a:rPr lang="en-US" sz="1800" b="1" dirty="0">
                <a:latin typeface="Times New Roman Bold" panose="02020603050405020304" charset="0"/>
                <a:cs typeface="Times New Roman Bold" panose="02020603050405020304" charset="0"/>
                <a:sym typeface="+mn-ea"/>
              </a:rPr>
              <a:t>Explanation</a:t>
            </a:r>
            <a:endParaRPr lang="en-US" sz="1800" b="1" dirty="0">
              <a:latin typeface="Times New Roman Bold" panose="02020603050405020304" charset="0"/>
              <a:cs typeface="Times New Roman Bold" panose="02020603050405020304" charset="0"/>
              <a:sym typeface="+mn-ea"/>
            </a:endParaRPr>
          </a:p>
          <a:p>
            <a:pPr marL="0" indent="0" algn="just">
              <a:lnSpc>
                <a:spcPct val="100000"/>
              </a:lnSpc>
              <a:buNone/>
            </a:pPr>
            <a:r>
              <a:rPr lang="en-US" sz="1600" b="1" dirty="0" smtClean="0">
                <a:latin typeface="Times New Roman Bold" panose="02020603050405020304" charset="0"/>
                <a:cs typeface="Times New Roman Bold" panose="02020603050405020304" charset="0"/>
              </a:rPr>
              <a:t>Movement </a:t>
            </a:r>
            <a:r>
              <a:rPr lang="en-US" sz="1600" b="1" dirty="0">
                <a:latin typeface="Times New Roman Bold" panose="02020603050405020304" charset="0"/>
                <a:cs typeface="Times New Roman Bold" panose="02020603050405020304" charset="0"/>
              </a:rPr>
              <a:t>Control: </a:t>
            </a:r>
            <a:r>
              <a:rPr lang="en-US" sz="1600" dirty="0">
                <a:latin typeface="Times New Roman" panose="02020603050405020304" pitchFamily="18" charset="0"/>
                <a:cs typeface="Times New Roman" panose="02020603050405020304" pitchFamily="18" charset="0"/>
              </a:rPr>
              <a:t>Defines motor states for forward, reverse, left, right, and stop.</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b="1" dirty="0">
              <a:latin typeface="Times New Roman Bold" panose="02020603050405020304" charset="0"/>
              <a:cs typeface="Times New Roman Bold" panose="02020603050405020304" charset="0"/>
              <a:sym typeface="+mn-ea"/>
            </a:endParaRPr>
          </a:p>
        </p:txBody>
      </p:sp>
      <p:pic>
        <p:nvPicPr>
          <p:cNvPr id="2" name="Picture 1" descr="Screenshot 2024-12-26 at 12.16.19 AM"/>
          <p:cNvPicPr>
            <a:picLocks noChangeAspect="1"/>
          </p:cNvPicPr>
          <p:nvPr/>
        </p:nvPicPr>
        <p:blipFill>
          <a:blip r:embed="rId1"/>
          <a:stretch>
            <a:fillRect/>
          </a:stretch>
        </p:blipFill>
        <p:spPr>
          <a:xfrm>
            <a:off x="849630" y="2234565"/>
            <a:ext cx="4114165" cy="3316605"/>
          </a:xfrm>
          <a:prstGeom prst="rect">
            <a:avLst/>
          </a:prstGeom>
        </p:spPr>
      </p:pic>
      <p:sp>
        <p:nvSpPr>
          <p:cNvPr id="8" name="Footer Placeholder 3"/>
          <p:cNvSpPr txBox="1">
            <a:spLocks noGrp="1"/>
          </p:cNvSpPr>
          <p:nvPr>
            <p:ph type="ftr" sz="quarter" idx="11"/>
          </p:nvPr>
        </p:nvSpPr>
        <p:spPr>
          <a:xfrm>
            <a:off x="4038600" y="631952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9"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389"/>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SNAPSHOTS</a:t>
            </a:r>
            <a:endParaRPr lang="en-US" sz="24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91014" y="1291771"/>
            <a:ext cx="2352442" cy="4577330"/>
          </a:xfr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621" y="1291771"/>
            <a:ext cx="2460674" cy="457733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770" y="1291771"/>
            <a:ext cx="2461904" cy="4577330"/>
          </a:xfrm>
          <a:prstGeom prst="rect">
            <a:avLst/>
          </a:prstGeom>
        </p:spPr>
      </p:pic>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50149" y="1291771"/>
            <a:ext cx="2606997" cy="4577330"/>
          </a:xfrm>
          <a:prstGeom prst="rect">
            <a:avLst/>
          </a:prstGeom>
        </p:spPr>
      </p:pic>
      <p:sp>
        <p:nvSpPr>
          <p:cNvPr id="11" name="Footer Placeholder 3"/>
          <p:cNvSpPr txBox="1">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12"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351338"/>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Multifunctional Vehicle Security System combines advanced technologies like the ESP32 microcontroller, sensors, and real-time communication to enhance road safety and vehicle security. Features such as high beam detection improve visibility while reducing glare, and accident detection via tilt sensors alerts emergency contacts quickly, potentially saving lives. Ultrasonic sensors for object and blind spot detection improve driver awareness, reducing collision risks. The alcohol detection system promotes responsible driving, while Bluetooth voice alerts keep the driver informed without distraction. GPS tracking offers real-time location monitoring, enhancing security against theft. The system successfully integrates multiple safety and security features, demonstrating reliability and effectiveness in promoting safe driving and vehicle protection.</a:t>
            </a:r>
            <a:endParaRPr lang="en-US" sz="1800" dirty="0">
              <a:latin typeface="Times New Roman" panose="02020603050405020304" pitchFamily="18" charset="0"/>
              <a:cs typeface="Times New Roman" panose="02020603050405020304" pitchFamily="18" charset="0"/>
            </a:endParaRPr>
          </a:p>
        </p:txBody>
      </p:sp>
      <p:sp>
        <p:nvSpPr>
          <p:cNvPr id="7" name="Footer Placeholder 3"/>
          <p:cNvSpPr txBox="1">
            <a:spLocks noGrp="1"/>
          </p:cNvSpPr>
          <p:nvPr>
            <p:ph type="ftr" sz="quarter" idx="11"/>
          </p:nvPr>
        </p:nvSpPr>
        <p:spPr>
          <a:xfrm>
            <a:off x="4038600" y="6311900"/>
            <a:ext cx="4114800" cy="4095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US" altLang="en-IN" sz="2000" b="1" dirty="0"/>
              <a:t>,EWIT</a:t>
            </a:r>
            <a:r>
              <a:rPr lang="en-IN" sz="2000" b="1" dirty="0"/>
              <a:t>                                            </a:t>
            </a:r>
            <a:endParaRPr lang="en-IN" sz="2000" b="1" dirty="0"/>
          </a:p>
        </p:txBody>
      </p:sp>
      <p:sp>
        <p:nvSpPr>
          <p:cNvPr id="8"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6645" y="1552574"/>
            <a:ext cx="10761526" cy="4456339"/>
          </a:xfrm>
        </p:spPr>
        <p:txBody>
          <a:bodyPr>
            <a:normAutofit fontScale="85000" lnSpcReduction="20000"/>
          </a:bodyPr>
          <a:lstStyle/>
          <a:p>
            <a:pPr marL="0" indent="0" algn="just">
              <a:buNone/>
            </a:pP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Tan et al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Sharma, P., &amp; Singh, A. (</a:t>
            </a:r>
            <a:r>
              <a:rPr lang="en-US" sz="2400" dirty="0" smtClean="0">
                <a:latin typeface="Times New Roman" panose="02020603050405020304" pitchFamily="18" charset="0"/>
                <a:cs typeface="Times New Roman" panose="02020603050405020304" pitchFamily="18" charset="0"/>
              </a:rPr>
              <a:t>2022). </a:t>
            </a:r>
            <a:r>
              <a:rPr lang="en-US" sz="2400" dirty="0">
                <a:latin typeface="Times New Roman" panose="02020603050405020304" pitchFamily="18" charset="0"/>
                <a:cs typeface="Times New Roman" panose="02020603050405020304" pitchFamily="18" charset="0"/>
              </a:rPr>
              <a:t>Development of an Intelligent Accident </a:t>
            </a:r>
            <a:r>
              <a:rPr lang="en-US" sz="2400" dirty="0" smtClean="0">
                <a:latin typeface="Times New Roman" panose="02020603050405020304" pitchFamily="18" charset="0"/>
                <a:cs typeface="Times New Roman" panose="02020603050405020304" pitchFamily="18" charset="0"/>
              </a:rPr>
              <a:t>    Detection system Using Accelerometer. </a:t>
            </a:r>
            <a:r>
              <a:rPr lang="en-US" sz="2400" i="1" dirty="0" smtClean="0">
                <a:latin typeface="Times New Roman" panose="02020603050405020304" pitchFamily="18" charset="0"/>
                <a:cs typeface="Times New Roman" panose="02020603050405020304" pitchFamily="18" charset="0"/>
              </a:rPr>
              <a:t>International Journal of Vehicle Design</a:t>
            </a:r>
            <a:r>
              <a:rPr lang="en-US" sz="2400" dirty="0" smtClean="0">
                <a:latin typeface="Times New Roman" panose="02020603050405020304" pitchFamily="18" charset="0"/>
                <a:cs typeface="Times New Roman" panose="02020603050405020304" pitchFamily="18" charset="0"/>
              </a:rPr>
              <a:t>, 84(1), 45-57. doi:10.1504/IJVD.2020.10020512</a:t>
            </a:r>
            <a:endParaRPr lang="en-US" sz="2400" dirty="0" smtClean="0">
              <a:latin typeface="Times New Roman" panose="02020603050405020304" pitchFamily="18" charset="0"/>
              <a:cs typeface="Times New Roman" panose="02020603050405020304" pitchFamily="18" charset="0"/>
            </a:endParaRPr>
          </a:p>
          <a:p>
            <a:pPr lvl="0"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Gupta et </a:t>
            </a:r>
            <a:r>
              <a:rPr lang="en-US" sz="2400" dirty="0" smtClean="0">
                <a:latin typeface="Times New Roman" panose="02020603050405020304" pitchFamily="18" charset="0"/>
                <a:cs typeface="Times New Roman" panose="02020603050405020304" pitchFamily="18" charset="0"/>
              </a:rPr>
              <a:t>al., </a:t>
            </a:r>
            <a:r>
              <a:rPr lang="en-US" sz="2400" dirty="0">
                <a:latin typeface="Times New Roman" panose="02020603050405020304" pitchFamily="18" charset="0"/>
                <a:cs typeface="Times New Roman" panose="02020603050405020304" pitchFamily="18" charset="0"/>
              </a:rPr>
              <a:t>&amp; Sethi, M. (</a:t>
            </a:r>
            <a:r>
              <a:rPr lang="en-US" sz="2400" dirty="0" smtClean="0">
                <a:latin typeface="Times New Roman" panose="02020603050405020304" pitchFamily="18" charset="0"/>
                <a:cs typeface="Times New Roman" panose="02020603050405020304" pitchFamily="18" charset="0"/>
              </a:rPr>
              <a:t>2023). </a:t>
            </a:r>
            <a:r>
              <a:rPr lang="en-US" sz="2400" dirty="0">
                <a:latin typeface="Times New Roman" panose="02020603050405020304" pitchFamily="18" charset="0"/>
                <a:cs typeface="Times New Roman" panose="02020603050405020304" pitchFamily="18" charset="0"/>
              </a:rPr>
              <a:t>Object Detection and Blind Spot Monitoring in Vehicles Using </a:t>
            </a:r>
            <a:r>
              <a:rPr lang="en-US" sz="2400" dirty="0" smtClean="0">
                <a:latin typeface="Times New Roman" panose="02020603050405020304" pitchFamily="18" charset="0"/>
                <a:cs typeface="Times New Roman" panose="02020603050405020304" pitchFamily="18" charset="0"/>
              </a:rPr>
              <a:t>       ultrasonic Sensors. </a:t>
            </a:r>
            <a:r>
              <a:rPr lang="en-US" sz="2400" i="1" dirty="0" smtClean="0">
                <a:latin typeface="Times New Roman" panose="02020603050405020304" pitchFamily="18" charset="0"/>
                <a:cs typeface="Times New Roman" panose="02020603050405020304" pitchFamily="18" charset="0"/>
              </a:rPr>
              <a:t>Journal of Automotive Engineering</a:t>
            </a:r>
            <a:r>
              <a:rPr lang="en-US" sz="2400" dirty="0" smtClean="0">
                <a:latin typeface="Times New Roman" panose="02020603050405020304" pitchFamily="18" charset="0"/>
                <a:cs typeface="Times New Roman" panose="02020603050405020304" pitchFamily="18" charset="0"/>
              </a:rPr>
              <a:t>, 35(3), 175-186. doi:10.1177/09544070211004396</a:t>
            </a:r>
            <a:endParaRPr lang="en-US" sz="2400" dirty="0">
              <a:latin typeface="Times New Roman" panose="02020603050405020304" pitchFamily="18" charset="0"/>
              <a:cs typeface="Times New Roman" panose="02020603050405020304" pitchFamily="18" charset="0"/>
            </a:endParaRPr>
          </a:p>
          <a:p>
            <a:pPr marL="0" lvl="0" indent="0" algn="just">
              <a:buNone/>
            </a:pPr>
            <a:endParaRPr lang="en-US" sz="2400" dirty="0" smtClean="0">
              <a:latin typeface="Times New Roman" panose="02020603050405020304" pitchFamily="18" charset="0"/>
              <a:cs typeface="Times New Roman" panose="02020603050405020304" pitchFamily="18" charset="0"/>
            </a:endParaRPr>
          </a:p>
          <a:p>
            <a:pPr marL="0" lvl="0" indent="0" algn="just">
              <a:buNone/>
            </a:pPr>
            <a:r>
              <a:rPr lang="en-US" sz="2400" dirty="0" smtClean="0">
                <a:latin typeface="Times New Roman" panose="02020603050405020304" pitchFamily="18" charset="0"/>
                <a:cs typeface="Times New Roman" panose="02020603050405020304" pitchFamily="18" charset="0"/>
              </a:rPr>
              <a:t>[3]  Liu</a:t>
            </a:r>
            <a:r>
              <a:rPr lang="en-US" sz="2400" dirty="0">
                <a:latin typeface="Times New Roman" panose="02020603050405020304" pitchFamily="18" charset="0"/>
                <a:cs typeface="Times New Roman" panose="02020603050405020304" pitchFamily="18" charset="0"/>
              </a:rPr>
              <a:t>, Y., Chen, H., &amp; Zhang, Q. (</a:t>
            </a:r>
            <a:r>
              <a:rPr lang="en-US" sz="2400" dirty="0" smtClean="0">
                <a:latin typeface="Times New Roman" panose="02020603050405020304" pitchFamily="18" charset="0"/>
                <a:cs typeface="Times New Roman" panose="02020603050405020304" pitchFamily="18" charset="0"/>
              </a:rPr>
              <a:t>2023). </a:t>
            </a:r>
            <a:r>
              <a:rPr lang="en-US" sz="2400" dirty="0">
                <a:latin typeface="Times New Roman" panose="02020603050405020304" pitchFamily="18" charset="0"/>
                <a:cs typeface="Times New Roman" panose="02020603050405020304" pitchFamily="18" charset="0"/>
              </a:rPr>
              <a:t>Voice Alert Systems for Enhanced Driver Communication. </a:t>
            </a:r>
            <a:r>
              <a:rPr lang="en-US" sz="2400" i="1" dirty="0">
                <a:latin typeface="Times New Roman" panose="02020603050405020304" pitchFamily="18" charset="0"/>
                <a:cs typeface="Times New Roman" panose="02020603050405020304" pitchFamily="18" charset="0"/>
              </a:rPr>
              <a:t>t</a:t>
            </a:r>
            <a:r>
              <a:rPr lang="en-US" sz="2400" i="1" dirty="0" smtClean="0">
                <a:latin typeface="Times New Roman" panose="02020603050405020304" pitchFamily="18" charset="0"/>
                <a:cs typeface="Times New Roman" panose="02020603050405020304" pitchFamily="18" charset="0"/>
              </a:rPr>
              <a:t>ransportation </a:t>
            </a:r>
            <a:r>
              <a:rPr lang="en-US" sz="2400" i="1" dirty="0">
                <a:latin typeface="Times New Roman" panose="02020603050405020304" pitchFamily="18" charset="0"/>
                <a:cs typeface="Times New Roman" panose="02020603050405020304" pitchFamily="18" charset="0"/>
              </a:rPr>
              <a:t>Research Part F: Traffic Psychology and Behaviour</a:t>
            </a:r>
            <a:r>
              <a:rPr lang="en-US" sz="2400" dirty="0">
                <a:latin typeface="Times New Roman" panose="02020603050405020304" pitchFamily="18" charset="0"/>
                <a:cs typeface="Times New Roman" panose="02020603050405020304" pitchFamily="18" charset="0"/>
              </a:rPr>
              <a:t>, 83, 169-180. </a:t>
            </a:r>
            <a:r>
              <a:rPr lang="en-US" sz="2400" dirty="0" smtClean="0">
                <a:latin typeface="Times New Roman" panose="02020603050405020304" pitchFamily="18" charset="0"/>
                <a:cs typeface="Times New Roman" panose="02020603050405020304" pitchFamily="18" charset="0"/>
              </a:rPr>
              <a:t>doi:10.1016/j.trf.2022.04.00</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[4]  Patel</a:t>
            </a:r>
            <a:r>
              <a:rPr lang="en-US" sz="2400" dirty="0">
                <a:latin typeface="Times New Roman" panose="02020603050405020304" pitchFamily="18" charset="0"/>
                <a:cs typeface="Times New Roman" panose="02020603050405020304" pitchFamily="18" charset="0"/>
              </a:rPr>
              <a:t>, V., &amp; Chavda, K. (</a:t>
            </a:r>
            <a:r>
              <a:rPr lang="en-US" sz="2400" dirty="0" smtClean="0">
                <a:latin typeface="Times New Roman" panose="02020603050405020304" pitchFamily="18" charset="0"/>
                <a:cs typeface="Times New Roman" panose="02020603050405020304" pitchFamily="18" charset="0"/>
              </a:rPr>
              <a:t>2024). </a:t>
            </a:r>
            <a:r>
              <a:rPr lang="en-US" sz="2400" dirty="0">
                <a:latin typeface="Times New Roman" panose="02020603050405020304" pitchFamily="18" charset="0"/>
                <a:cs typeface="Times New Roman" panose="02020603050405020304" pitchFamily="18" charset="0"/>
              </a:rPr>
              <a:t>Integrated Vehicle Safety Solutions: A Review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Current </a:t>
            </a:r>
            <a:r>
              <a:rPr lang="en-US" sz="2400" dirty="0" smtClean="0">
                <a:latin typeface="Times New Roman" panose="02020603050405020304" pitchFamily="18" charset="0"/>
                <a:cs typeface="Times New Roman" panose="02020603050405020304" pitchFamily="18" charset="0"/>
              </a:rPr>
              <a:t>technologies</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International Journal of Automotive Technology</a:t>
            </a:r>
            <a:r>
              <a:rPr lang="en-US" sz="2400" dirty="0">
                <a:latin typeface="Times New Roman" panose="02020603050405020304" pitchFamily="18" charset="0"/>
                <a:cs typeface="Times New Roman" panose="02020603050405020304" pitchFamily="18" charset="0"/>
              </a:rPr>
              <a:t>, 24(2), 203-215. </a:t>
            </a:r>
            <a:r>
              <a:rPr lang="en-US" sz="2400" dirty="0" smtClean="0">
                <a:latin typeface="Times New Roman" panose="02020603050405020304" pitchFamily="18" charset="0"/>
                <a:cs typeface="Times New Roman" panose="02020603050405020304" pitchFamily="18" charset="0"/>
              </a:rPr>
              <a:t>doi:10.1007/s12239-022-0023-x</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algn="just"/>
            <a:endParaRPr lang="en-US" sz="3480" dirty="0">
              <a:latin typeface="Times New Roman" panose="02020603050405020304" pitchFamily="18" charset="0"/>
              <a:cs typeface="Times New Roman" panose="02020603050405020304" pitchFamily="18" charset="0"/>
            </a:endParaRPr>
          </a:p>
          <a:p>
            <a:pPr marL="0" indent="0" algn="just">
              <a:buNone/>
            </a:pPr>
            <a:endParaRPr lang="en-US" sz="4210" dirty="0">
              <a:latin typeface="Times New Roman" panose="02020603050405020304" pitchFamily="18" charset="0"/>
              <a:cs typeface="Times New Roman" panose="02020603050405020304" pitchFamily="18" charset="0"/>
            </a:endParaRPr>
          </a:p>
          <a:p>
            <a:pPr algn="just"/>
            <a:endParaRPr lang="en-US" sz="421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a:xfrm>
            <a:off x="8610600" y="6356350"/>
            <a:ext cx="2662555" cy="365125"/>
          </a:xfrm>
        </p:spPr>
        <p:txBody>
          <a:bodyPr/>
          <a:lstStyle/>
          <a:p>
            <a:r>
              <a:rPr lang="en-IN" dirty="0" smtClean="0">
                <a:sym typeface="+mn-ea"/>
              </a:rPr>
              <a:t>21</a:t>
            </a:r>
            <a:r>
              <a:rPr lang="en-IN" dirty="0" smtClean="0">
                <a:sym typeface="+mn-ea"/>
              </a:rPr>
              <a:t> </a:t>
            </a:r>
            <a:endParaRPr lang="en-US" dirty="0"/>
          </a:p>
        </p:txBody>
      </p:sp>
      <p:sp>
        <p:nvSpPr>
          <p:cNvPr id="2" name="Title 1"/>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endParaRPr lang="en-US" sz="24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5648325" y="6322695"/>
            <a:ext cx="2368550" cy="398780"/>
          </a:xfrm>
          <a:prstGeom prst="rect">
            <a:avLst/>
          </a:prstGeom>
          <a:noFill/>
        </p:spPr>
        <p:txBody>
          <a:bodyPr wrap="square" rtlCol="0">
            <a:spAutoFit/>
          </a:bodyPr>
          <a:lstStyle/>
          <a:p>
            <a:pPr algn="l"/>
            <a:r>
              <a:rPr lang="en-IN" sz="2000" b="1" dirty="0">
                <a:sym typeface="+mn-ea"/>
              </a:rPr>
              <a:t> </a:t>
            </a:r>
            <a:r>
              <a:rPr lang="en-IN" sz="2000" b="1" dirty="0">
                <a:solidFill>
                  <a:schemeClr val="tx1">
                    <a:tint val="75000"/>
                  </a:schemeClr>
                </a:solidFill>
                <a:sym typeface="+mn-ea"/>
              </a:rPr>
              <a:t>Dept of CSE,EWIT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6325"/>
            <a:ext cx="10515600" cy="4351338"/>
          </a:xfrm>
        </p:spPr>
        <p:txBody>
          <a:bodyPr/>
          <a:lstStyle/>
          <a:p>
            <a:endParaRPr lang="en-IN" dirty="0"/>
          </a:p>
          <a:p>
            <a:endParaRPr lang="en-IN" dirty="0"/>
          </a:p>
          <a:p>
            <a:endParaRPr lang="en-IN" dirty="0"/>
          </a:p>
          <a:p>
            <a:pPr marL="0" indent="0">
              <a:buNone/>
            </a:pPr>
            <a:endParaRPr lang="en-IN" dirty="0"/>
          </a:p>
          <a:p>
            <a:pPr marL="0" indent="0">
              <a:buNone/>
            </a:pPr>
            <a:r>
              <a:rPr lang="en-IN" sz="4400" b="1" dirty="0">
                <a:latin typeface="Times New Roman" panose="02020603050405020304" pitchFamily="18" charset="0"/>
                <a:cs typeface="Times New Roman" panose="02020603050405020304" pitchFamily="18" charset="0"/>
              </a:rPr>
              <a:t>                          THANK YOU</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30" y="274401"/>
            <a:ext cx="10966622" cy="748182"/>
          </a:xfrm>
        </p:spPr>
        <p:txBody>
          <a:bodyPr>
            <a:normAutofit/>
          </a:bodyPr>
          <a:lstStyle/>
          <a:p>
            <a:r>
              <a:rPr lang="en-US" sz="2400" dirty="0"/>
              <a:t>                   </a:t>
            </a:r>
            <a:r>
              <a:rPr lang="en-US" sz="2400" dirty="0" smtClean="0"/>
              <a:t>                            </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10506974" y="6219825"/>
            <a:ext cx="846826" cy="546099"/>
          </a:xfrm>
        </p:spPr>
        <p:txBody>
          <a:bodyPr/>
          <a:lstStyle/>
          <a:p>
            <a:r>
              <a:rPr lang="en-IN" sz="1600" b="1" dirty="0"/>
              <a:t>1</a:t>
            </a:r>
            <a:r>
              <a:rPr lang="en-IN" sz="1600" b="1" dirty="0" smtClean="0"/>
              <a:t> </a:t>
            </a:r>
            <a:r>
              <a:rPr lang="en-IN" sz="2000" b="1" dirty="0" smtClean="0"/>
              <a:t> </a:t>
            </a:r>
            <a:r>
              <a:rPr lang="en-IN" sz="2000" dirty="0" smtClean="0"/>
              <a:t> </a:t>
            </a:r>
            <a:r>
              <a:rPr lang="en-IN" dirty="0" smtClean="0"/>
              <a:t>                                              </a:t>
            </a:r>
            <a:endParaRPr lang="en-IN" dirty="0"/>
          </a:p>
        </p:txBody>
      </p:sp>
      <p:sp>
        <p:nvSpPr>
          <p:cNvPr id="6" name="Footer Placeholder 3"/>
          <p:cNvSpPr txBox="1"/>
          <p:nvPr/>
        </p:nvSpPr>
        <p:spPr>
          <a:xfrm>
            <a:off x="838200" y="6319029"/>
            <a:ext cx="9668774" cy="34769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IN" sz="2000" b="1" dirty="0">
                <a:sym typeface="+mn-ea"/>
              </a:rPr>
              <a:t>,EWIT</a:t>
            </a:r>
            <a:r>
              <a:rPr lang="en-IN" sz="2000" b="1" dirty="0"/>
              <a:t>                                            </a:t>
            </a:r>
            <a:endParaRPr lang="en-IN" sz="2000" b="1" dirty="0"/>
          </a:p>
        </p:txBody>
      </p:sp>
      <p:sp>
        <p:nvSpPr>
          <p:cNvPr id="5" name="Content Placeholder 4"/>
          <p:cNvSpPr>
            <a:spLocks noGrp="1"/>
          </p:cNvSpPr>
          <p:nvPr>
            <p:ph idx="1"/>
          </p:nvPr>
        </p:nvSpPr>
        <p:spPr>
          <a:xfrm>
            <a:off x="838200" y="939463"/>
            <a:ext cx="10515600" cy="5237500"/>
          </a:xfrm>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Road </a:t>
            </a:r>
            <a:r>
              <a:rPr lang="en-US" sz="1800" dirty="0">
                <a:latin typeface="Times New Roman" panose="02020603050405020304" pitchFamily="18" charset="0"/>
                <a:cs typeface="Times New Roman" panose="02020603050405020304" pitchFamily="18" charset="0"/>
              </a:rPr>
              <a:t>safety is a critical global concern due to increasing accidents and traffic congestion. Traditional safety systems like locks and alarms have helped but lack integration and advanced functionality</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project uses an ESP32 microcontroller to create a Multifunctional Vehicle Security System. It combines sensors for automatic light adjustment, accident detection, blind spot monitoring, and alcohol detection</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system includes GPS for real-time tracking and Telegram-based emergency alerts. Bluetooth-enabled voice notifications keep drivers aware, enhancing overall safety</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aim is to improve vehicle security, prevent theft, and promote responsible driving with an integrated smart safety system.</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223" y="0"/>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3394" y="1045030"/>
            <a:ext cx="9405257" cy="4361226"/>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Multifunctional Vehicle Security System, </a:t>
            </a:r>
            <a:r>
              <a:rPr lang="en-US" sz="1800" dirty="0">
                <a:latin typeface="Times New Roman" panose="02020603050405020304" pitchFamily="18" charset="0"/>
                <a:cs typeface="Times New Roman" panose="02020603050405020304" pitchFamily="18" charset="0"/>
              </a:rPr>
              <a:t>powered by ESP32, integrates advanced sensors to enhance vehicle safety and driver alertness. It features high beam detection with automatic light dimming, accident detection with emergency alerts and GPS tracking, ultrasonic sensors for collision prevention, and alcohol monitoring to inhibit operation under the influence. An IR sensor detects one-handed operation and provides voice alerts, while relays enable adaptive control of vehicle functions like light intensity. This system promotes proactive and responsible driving through real-time monitoring, alerts, and advanced safety technologies.</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z="2000" b="1" dirty="0" err="1"/>
              <a:t>Dept</a:t>
            </a:r>
            <a:r>
              <a:rPr lang="en-IN" sz="2000" b="1" dirty="0"/>
              <a:t> of CSE</a:t>
            </a:r>
            <a:r>
              <a:rPr lang="en-IN" sz="2000" b="1" dirty="0">
                <a:sym typeface="+mn-ea"/>
              </a:rPr>
              <a:t>,EWIT</a:t>
            </a:r>
            <a:endParaRPr lang="en-IN" sz="2000" dirty="0"/>
          </a:p>
        </p:txBody>
      </p:sp>
      <p:sp>
        <p:nvSpPr>
          <p:cNvPr id="5" name="Rectangle 4"/>
          <p:cNvSpPr/>
          <p:nvPr/>
        </p:nvSpPr>
        <p:spPr>
          <a:xfrm>
            <a:off x="10999216" y="6352143"/>
            <a:ext cx="354584" cy="369332"/>
          </a:xfrm>
          <a:prstGeom prst="rect">
            <a:avLst/>
          </a:prstGeom>
        </p:spPr>
        <p:txBody>
          <a:bodyPr wrap="none">
            <a:spAutoFit/>
          </a:bodyPr>
          <a:lstStyle/>
          <a:p>
            <a:r>
              <a:rPr lang="en-IN" b="1" dirty="0"/>
              <a:t>2</a:t>
            </a:r>
            <a:r>
              <a:rPr lang="en-IN" b="1"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23838" y="400049"/>
          <a:ext cx="11710987" cy="6032075"/>
        </p:xfrm>
        <a:graphic>
          <a:graphicData uri="http://schemas.openxmlformats.org/drawingml/2006/table">
            <a:tbl>
              <a:tblPr firstRow="1" bandRow="1">
                <a:tableStyleId>{5C22544A-7EE6-4342-B048-85BDC9FD1C3A}</a:tableStyleId>
              </a:tblPr>
              <a:tblGrid>
                <a:gridCol w="1971322"/>
                <a:gridCol w="1405290"/>
                <a:gridCol w="1238250"/>
                <a:gridCol w="2381250"/>
                <a:gridCol w="2219325"/>
                <a:gridCol w="2495550"/>
              </a:tblGrid>
              <a:tr h="912315">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TITLE</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AUTHORS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YEAR</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OBJECTIVES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ADVANTAGES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DISADVANTAGES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248820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Intelligent Lighting Control System</a:t>
                      </a:r>
                      <a:endParaRPr lang="en-US" altLang="en-IN"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sz="1400" b="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l"/>
                      <a:endParaRPr lang="en-US" altLang="en-IN" sz="1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r>
                        <a:rPr lang="en-US" sz="1400" dirty="0" smtClean="0">
                          <a:latin typeface="Times New Roman" panose="02020603050405020304" pitchFamily="18" charset="0"/>
                          <a:cs typeface="Times New Roman" panose="02020603050405020304" pitchFamily="18" charset="0"/>
                        </a:rPr>
                        <a:t>Tan et al.</a:t>
                      </a:r>
                      <a:endParaRPr lang="en-US" alt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alt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tc>
                  <a:txBody>
                    <a:bodyPr/>
                    <a:lstStyle/>
                    <a:p>
                      <a:pPr algn="l"/>
                      <a:r>
                        <a:rPr lang="en-IN" sz="1400" b="0" dirty="0">
                          <a:latin typeface="Times New Roman" panose="02020603050405020304" pitchFamily="18" charset="0"/>
                          <a:cs typeface="Times New Roman" panose="02020603050405020304" pitchFamily="18" charset="0"/>
                        </a:rPr>
                        <a:t>       </a:t>
                      </a:r>
                      <a:endParaRPr lang="en-IN" sz="1400" b="0" dirty="0">
                        <a:latin typeface="Times New Roman" panose="02020603050405020304" pitchFamily="18" charset="0"/>
                        <a:cs typeface="Times New Roman" panose="02020603050405020304" pitchFamily="18" charset="0"/>
                      </a:endParaRPr>
                    </a:p>
                    <a:p>
                      <a:pPr algn="l"/>
                      <a:endParaRPr lang="en-IN" sz="1400" b="0" dirty="0">
                        <a:latin typeface="Times New Roman" panose="02020603050405020304" pitchFamily="18" charset="0"/>
                        <a:cs typeface="Times New Roman" panose="02020603050405020304" pitchFamily="18" charset="0"/>
                      </a:endParaRPr>
                    </a:p>
                    <a:p>
                      <a:pPr algn="l"/>
                      <a:r>
                        <a:rPr lang="en-US" sz="1400" b="0" dirty="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2022</a:t>
                      </a:r>
                      <a:endParaRPr 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0" lvl="0" indent="0" algn="l">
                        <a:buFont typeface="Wingdings" panose="05000000000000000000" pitchFamily="2" charset="2"/>
                        <a:buNone/>
                      </a:pPr>
                      <a:r>
                        <a:rPr lang="en-US" sz="1400" b="0" dirty="0">
                          <a:latin typeface="Times New Roman" panose="02020603050405020304" pitchFamily="18" charset="0"/>
                          <a:cs typeface="Times New Roman" panose="02020603050405020304" pitchFamily="18" charset="0"/>
                          <a:sym typeface="+mn-ea"/>
                        </a:rPr>
                        <a:t> </a:t>
                      </a:r>
                      <a:endParaRPr lang="en-US" sz="1400" b="0" dirty="0">
                        <a:latin typeface="Times New Roman" panose="02020603050405020304" pitchFamily="18" charset="0"/>
                        <a:cs typeface="Times New Roman" panose="02020603050405020304" pitchFamily="18" charset="0"/>
                        <a:sym typeface="+mn-ea"/>
                      </a:endParaRPr>
                    </a:p>
                    <a:p>
                      <a:pPr marL="285750" lvl="0" indent="-285750" algn="l">
                        <a:buFont typeface="Wingdings" panose="05000000000000000000" pitchFamily="2" charset="2"/>
                        <a:buChar char="Ø"/>
                      </a:pPr>
                      <a:endParaRPr lang="en-US" sz="1400" b="0" dirty="0">
                        <a:latin typeface="Times New Roman" panose="02020603050405020304" pitchFamily="18" charset="0"/>
                        <a:cs typeface="Times New Roman" panose="02020603050405020304" pitchFamily="18" charset="0"/>
                        <a:sym typeface="+mn-ea"/>
                      </a:endParaRPr>
                    </a:p>
                    <a:p>
                      <a:pPr marL="285750" lvl="0" indent="-285750" algn="l">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Developed a lighting control system using LDRs and microcontrollers to detect oncoming headlights and automatically adjust light intensity</a:t>
                      </a:r>
                      <a:r>
                        <a:rPr lang="en-US" sz="1400" b="0" dirty="0" smtClean="0">
                          <a:latin typeface="Times New Roman" panose="02020603050405020304" pitchFamily="18" charset="0"/>
                          <a:cs typeface="Times New Roman" panose="02020603050405020304" pitchFamily="18" charset="0"/>
                        </a:rPr>
                        <a:t>.</a:t>
                      </a:r>
                      <a:r>
                        <a:rPr lang="en-US" sz="1400" b="0" dirty="0" smtClean="0">
                          <a:latin typeface="Times New Roman" panose="02020603050405020304" pitchFamily="18" charset="0"/>
                          <a:cs typeface="Times New Roman" panose="02020603050405020304" pitchFamily="18" charset="0"/>
                          <a:sym typeface="+mn-ea"/>
                        </a:rPr>
                        <a:t>                                                            </a:t>
                      </a:r>
                      <a:endParaRPr lang="en-US" sz="1400" b="0" dirty="0" smtClean="0">
                        <a:latin typeface="Times New Roman" panose="02020603050405020304" pitchFamily="18" charset="0"/>
                        <a:cs typeface="Times New Roman" panose="02020603050405020304" pitchFamily="18" charset="0"/>
                        <a:sym typeface="+mn-ea"/>
                      </a:endParaRPr>
                    </a:p>
                    <a:p>
                      <a:pPr marL="0" lvl="0" indent="0" algn="l">
                        <a:buFont typeface="Wingdings" panose="05000000000000000000" pitchFamily="2" charset="2"/>
                        <a:buNone/>
                      </a:pPr>
                      <a:endParaRPr lang="en-US"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400" b="0" dirty="0">
                        <a:latin typeface="Times New Roman" panose="02020603050405020304" pitchFamily="18" charset="0"/>
                        <a:cs typeface="Times New Roman" panose="02020603050405020304" pitchFamily="18"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400" dirty="0" smtClean="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dirty="0" smtClean="0">
                          <a:latin typeface="Times New Roman" panose="02020603050405020304" pitchFamily="18" charset="0"/>
                          <a:cs typeface="Times New Roman" panose="02020603050405020304" pitchFamily="18" charset="0"/>
                        </a:rPr>
                        <a:t> Reduces glare from high beams and enhances road safety through automatic dimming.</a:t>
                      </a:r>
                      <a:endParaRPr lang="en-US" sz="1400" b="0" dirty="0">
                        <a:latin typeface="Times New Roman" panose="02020603050405020304" pitchFamily="18" charset="0"/>
                        <a:cs typeface="Times New Roman" panose="02020603050405020304" pitchFamily="18" charset="0"/>
                        <a:sym typeface="+mn-ea"/>
                      </a:endParaRPr>
                    </a:p>
                  </a:txBody>
                  <a:tcPr>
                    <a:solidFill>
                      <a:schemeClr val="accent1">
                        <a:lumMod val="20000"/>
                        <a:lumOff val="80000"/>
                      </a:schemeClr>
                    </a:solidFill>
                  </a:tcPr>
                </a:tc>
                <a:tc>
                  <a:txBody>
                    <a:bodyPr/>
                    <a:lstStyle/>
                    <a:p>
                      <a:pPr algn="l"/>
                      <a:endParaRPr lang="en-US" altLang="en-IN" sz="1400" b="0" dirty="0">
                        <a:latin typeface="Times New Roman" panose="02020603050405020304" pitchFamily="18" charset="0"/>
                        <a:cs typeface="Times New Roman" panose="02020603050405020304" pitchFamily="18" charset="0"/>
                      </a:endParaRPr>
                    </a:p>
                    <a:p>
                      <a:pPr marL="0" indent="0" algn="l">
                        <a:buFont typeface="Wingdings" panose="05000000000000000000" pitchFamily="2" charset="2"/>
                        <a:buNone/>
                      </a:pPr>
                      <a:r>
                        <a:rPr lang="en-US" sz="1400" dirty="0" smtClean="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Requires proper sensor calibration to avoid incorrect light adjustments</a:t>
                      </a:r>
                      <a:endParaRPr lang="en-US" alt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r>
              <a:tr h="263156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4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dirty="0" smtClean="0">
                          <a:latin typeface="Times New Roman" panose="02020603050405020304" pitchFamily="18" charset="0"/>
                          <a:cs typeface="Times New Roman" panose="02020603050405020304" pitchFamily="18" charset="0"/>
                        </a:rPr>
                        <a:t>Vehicle Accident Detection System</a:t>
                      </a:r>
                      <a:endParaRPr lang="en-US"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l"/>
                      <a:endParaRPr lang="en-US" sz="1400" dirty="0" smtClean="0">
                        <a:latin typeface="Times New Roman" panose="02020603050405020304" pitchFamily="18" charset="0"/>
                        <a:cs typeface="Times New Roman" panose="02020603050405020304" pitchFamily="18" charset="0"/>
                      </a:endParaRPr>
                    </a:p>
                    <a:p>
                      <a:pPr algn="l"/>
                      <a:r>
                        <a:rPr lang="en-US" sz="1400" dirty="0" smtClean="0">
                          <a:latin typeface="Times New Roman" panose="02020603050405020304" pitchFamily="18" charset="0"/>
                          <a:cs typeface="Times New Roman" panose="02020603050405020304" pitchFamily="18" charset="0"/>
                        </a:rPr>
                        <a:t>Gupta et al</a:t>
                      </a:r>
                      <a:endParaRPr lang="en-US" sz="1400" b="0" dirty="0" smtClean="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l"/>
                      <a:endParaRPr lang="en-IN" sz="1400" b="0" dirty="0">
                        <a:latin typeface="Times New Roman" panose="02020603050405020304" pitchFamily="18" charset="0"/>
                        <a:cs typeface="Times New Roman" panose="02020603050405020304" pitchFamily="18" charset="0"/>
                      </a:endParaRPr>
                    </a:p>
                    <a:p>
                      <a:pPr algn="l"/>
                      <a:endParaRPr lang="en-IN" sz="1400" b="0" dirty="0">
                        <a:latin typeface="Times New Roman" panose="02020603050405020304" pitchFamily="18" charset="0"/>
                        <a:cs typeface="Times New Roman" panose="02020603050405020304" pitchFamily="18" charset="0"/>
                      </a:endParaRPr>
                    </a:p>
                    <a:p>
                      <a:pPr algn="l"/>
                      <a:r>
                        <a:rPr lang="en-IN" sz="1400" b="0" dirty="0">
                          <a:latin typeface="Times New Roman" panose="02020603050405020304" pitchFamily="18" charset="0"/>
                          <a:cs typeface="Times New Roman" panose="02020603050405020304" pitchFamily="18" charset="0"/>
                        </a:rPr>
                        <a:t>  </a:t>
                      </a:r>
                      <a:r>
                        <a:rPr lang="en-IN" sz="1400" b="0" dirty="0" smtClean="0">
                          <a:latin typeface="Times New Roman" panose="02020603050405020304" pitchFamily="18" charset="0"/>
                          <a:cs typeface="Times New Roman" panose="02020603050405020304" pitchFamily="18" charset="0"/>
                        </a:rPr>
                        <a:t>    </a:t>
                      </a:r>
                      <a:r>
                        <a:rPr lang="en-US" altLang="en-IN" sz="1400" b="0" dirty="0" smtClean="0">
                          <a:latin typeface="Times New Roman" panose="02020603050405020304" pitchFamily="18" charset="0"/>
                          <a:cs typeface="Times New Roman" panose="02020603050405020304" pitchFamily="18" charset="0"/>
                        </a:rPr>
                        <a:t>2023</a:t>
                      </a:r>
                      <a:endParaRPr lang="en-US" alt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400" dirty="0" smtClean="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dirty="0" smtClean="0">
                          <a:latin typeface="Times New Roman" panose="02020603050405020304" pitchFamily="18" charset="0"/>
                          <a:cs typeface="Times New Roman" panose="02020603050405020304" pitchFamily="18" charset="0"/>
                        </a:rPr>
                        <a:t>Presented a vehicle accident detection system using an accelerometer to monitor sudden motion changes, triggering emergency alerts. </a:t>
                      </a:r>
                      <a:endParaRPr lang="en-US" sz="1400" b="0" dirty="0" smtClean="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400" b="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Improves emergency response times by automatically alerting services after an accident</a:t>
                      </a:r>
                      <a:endParaRPr lang="en-US" sz="1400" b="0" dirty="0">
                        <a:latin typeface="Times New Roman" panose="02020603050405020304" pitchFamily="18" charset="0"/>
                        <a:cs typeface="Times New Roman" panose="02020603050405020304" pitchFamily="18" charset="0"/>
                        <a:sym typeface="+mn-ea"/>
                      </a:endParaRPr>
                    </a:p>
                  </a:txBody>
                  <a:tcPr>
                    <a:solidFill>
                      <a:schemeClr val="accent1">
                        <a:lumMod val="20000"/>
                        <a:lumOff val="80000"/>
                      </a:schemeClr>
                    </a:solidFill>
                  </a:tcPr>
                </a:tc>
                <a:tc>
                  <a:txBody>
                    <a:bodyPr/>
                    <a:lstStyle/>
                    <a:p>
                      <a:pPr marL="285750" indent="-285750" algn="l">
                        <a:buFont typeface="Wingdings" panose="05000000000000000000" pitchFamily="2" charset="2"/>
                        <a:buChar char="Ø"/>
                      </a:pPr>
                      <a:endParaRPr lang="en-US" sz="1400" b="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dirty="0" smtClean="0">
                          <a:latin typeface="Times New Roman" panose="02020603050405020304" pitchFamily="18" charset="0"/>
                          <a:cs typeface="Times New Roman" panose="02020603050405020304" pitchFamily="18" charset="0"/>
                        </a:rPr>
                        <a:t>May not detect accidents resulting from gradual vehicle tilting</a:t>
                      </a:r>
                      <a:endParaRPr lang="en-US" sz="1400" b="0" dirty="0" smtClean="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r>
            </a:tbl>
          </a:graphicData>
        </a:graphic>
      </p:graphicFrame>
      <p:sp>
        <p:nvSpPr>
          <p:cNvPr id="3" name="Title 2"/>
          <p:cNvSpPr>
            <a:spLocks noGrp="1"/>
          </p:cNvSpPr>
          <p:nvPr>
            <p:ph type="title"/>
          </p:nvPr>
        </p:nvSpPr>
        <p:spPr>
          <a:xfrm>
            <a:off x="1256616" y="-183585"/>
            <a:ext cx="10515600" cy="748864"/>
          </a:xfrm>
        </p:spPr>
        <p:txBody>
          <a:bodyPr>
            <a:normAutofit/>
          </a:bodyPr>
          <a:lstStyle/>
          <a:p>
            <a:r>
              <a:rPr lang="en-IN" sz="2400" b="1" dirty="0">
                <a:latin typeface="Times New Roman" panose="02020603050405020304" pitchFamily="18" charset="0"/>
                <a:cs typeface="Times New Roman" panose="02020603050405020304" pitchFamily="18" charset="0"/>
              </a:rPr>
              <a:t>                                        LITE</a:t>
            </a:r>
            <a:r>
              <a:rPr lang="en-US" altLang="en-IN" sz="2400" b="1"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ATURE SURVEY</a:t>
            </a:r>
            <a:endParaRPr lang="en-IN" sz="2400" b="1" dirty="0">
              <a:latin typeface="Times New Roman" panose="02020603050405020304" pitchFamily="18" charset="0"/>
              <a:cs typeface="Times New Roman" panose="02020603050405020304" pitchFamily="18" charset="0"/>
            </a:endParaRPr>
          </a:p>
        </p:txBody>
      </p:sp>
      <p:sp>
        <p:nvSpPr>
          <p:cNvPr id="9" name="Footer Placeholder 3"/>
          <p:cNvSpPr>
            <a:spLocks noGrp="1"/>
          </p:cNvSpPr>
          <p:nvPr>
            <p:ph type="ftr" sz="quarter" idx="11"/>
          </p:nvPr>
        </p:nvSpPr>
        <p:spPr>
          <a:xfrm>
            <a:off x="10506974" y="6219825"/>
            <a:ext cx="846826" cy="546099"/>
          </a:xfrm>
        </p:spPr>
        <p:txBody>
          <a:bodyPr/>
          <a:lstStyle/>
          <a:p>
            <a:r>
              <a:rPr lang="en-US" altLang="en-IN" sz="1600" b="1" dirty="0"/>
              <a:t>3</a:t>
            </a:r>
            <a:r>
              <a:rPr lang="en-IN" sz="1600" b="1" dirty="0"/>
              <a:t> </a:t>
            </a:r>
            <a:r>
              <a:rPr lang="en-IN" sz="2000" b="1" dirty="0"/>
              <a:t> </a:t>
            </a:r>
            <a:r>
              <a:rPr lang="en-IN" dirty="0"/>
              <a:t>                                               </a:t>
            </a:r>
            <a:endParaRPr lang="en-IN" dirty="0"/>
          </a:p>
        </p:txBody>
      </p:sp>
      <p:sp>
        <p:nvSpPr>
          <p:cNvPr id="7" name="Footer Placeholder 3"/>
          <p:cNvSpPr txBox="1"/>
          <p:nvPr/>
        </p:nvSpPr>
        <p:spPr>
          <a:xfrm>
            <a:off x="838200" y="6418089"/>
            <a:ext cx="9668774" cy="34769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IN" sz="2000" b="1" dirty="0">
                <a:sym typeface="+mn-ea"/>
              </a:rPr>
              <a:t>,EWIT</a:t>
            </a:r>
            <a:r>
              <a:rPr lang="en-IN" sz="2000" b="1" dirty="0"/>
              <a:t>                                            </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4"/>
          <p:cNvGraphicFramePr>
            <a:graphicFrameLocks noGrp="1"/>
          </p:cNvGraphicFramePr>
          <p:nvPr>
            <p:ph idx="1"/>
          </p:nvPr>
        </p:nvGraphicFramePr>
        <p:xfrm>
          <a:off x="478790" y="952500"/>
          <a:ext cx="10913109" cy="5402580"/>
        </p:xfrm>
        <a:graphic>
          <a:graphicData uri="http://schemas.openxmlformats.org/drawingml/2006/table">
            <a:tbl>
              <a:tblPr firstRow="1" bandRow="1">
                <a:tableStyleId>{5C22544A-7EE6-4342-B048-85BDC9FD1C3A}</a:tableStyleId>
              </a:tblPr>
              <a:tblGrid>
                <a:gridCol w="1893194"/>
                <a:gridCol w="1456696"/>
                <a:gridCol w="1283370"/>
                <a:gridCol w="2179309"/>
                <a:gridCol w="1787415"/>
                <a:gridCol w="2313125"/>
              </a:tblGrid>
              <a:tr h="2973396">
                <a:tc>
                  <a:txBody>
                    <a:bodyPr/>
                    <a:lstStyle/>
                    <a:p>
                      <a:pPr algn="just"/>
                      <a:r>
                        <a:rPr lang="en-US" sz="1400" b="0" dirty="0" smtClean="0">
                          <a:solidFill>
                            <a:schemeClr val="tx1"/>
                          </a:solidFill>
                          <a:latin typeface="Times New Roman" panose="02020603050405020304" pitchFamily="18" charset="0"/>
                          <a:cs typeface="Times New Roman" panose="02020603050405020304" pitchFamily="18" charset="0"/>
                        </a:rPr>
                        <a:t> </a:t>
                      </a:r>
                      <a:endParaRPr lang="en-US" sz="1400" b="0" dirty="0" smtClean="0">
                        <a:solidFill>
                          <a:schemeClr val="tx1"/>
                        </a:solidFill>
                        <a:latin typeface="Times New Roman" panose="02020603050405020304" pitchFamily="18" charset="0"/>
                        <a:cs typeface="Times New Roman" panose="02020603050405020304" pitchFamily="18" charset="0"/>
                      </a:endParaRPr>
                    </a:p>
                    <a:p>
                      <a:pPr algn="just"/>
                      <a:r>
                        <a:rPr lang="en-US" sz="1400" b="0" dirty="0" smtClean="0">
                          <a:solidFill>
                            <a:schemeClr val="tx1"/>
                          </a:solidFill>
                          <a:latin typeface="Times New Roman" panose="02020603050405020304" pitchFamily="18" charset="0"/>
                          <a:cs typeface="Times New Roman" panose="02020603050405020304" pitchFamily="18" charset="0"/>
                        </a:rPr>
                        <a:t>Voice Alert Systems for Driver Communication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endParaRPr lang="en-US" sz="14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defRPr/>
                      </a:pPr>
                      <a:r>
                        <a:rPr lang="en-US" sz="1400" b="0" dirty="0" smtClean="0">
                          <a:solidFill>
                            <a:schemeClr val="tx1"/>
                          </a:solidFill>
                          <a:latin typeface="Times New Roman" panose="02020603050405020304" pitchFamily="18" charset="0"/>
                          <a:cs typeface="Times New Roman" panose="02020603050405020304" pitchFamily="18" charset="0"/>
                        </a:rPr>
                        <a:t>Liu et al. </a:t>
                      </a:r>
                      <a:endParaRPr lang="en-US" sz="1400" b="0" dirty="0" smtClean="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just"/>
                      <a:endParaRPr lang="en-IN" sz="1400" b="0" dirty="0">
                        <a:latin typeface="Times New Roman" panose="02020603050405020304" pitchFamily="18" charset="0"/>
                        <a:cs typeface="Times New Roman" panose="02020603050405020304" pitchFamily="18" charset="0"/>
                      </a:endParaRPr>
                    </a:p>
                    <a:p>
                      <a:pPr algn="just"/>
                      <a:r>
                        <a:rPr lang="en-IN" sz="1400" b="0" dirty="0">
                          <a:solidFill>
                            <a:schemeClr val="tx1"/>
                          </a:solidFill>
                          <a:latin typeface="Times New Roman" panose="02020603050405020304" pitchFamily="18" charset="0"/>
                          <a:cs typeface="Times New Roman" panose="02020603050405020304" pitchFamily="18" charset="0"/>
                        </a:rPr>
                        <a:t>    </a:t>
                      </a:r>
                      <a:r>
                        <a:rPr lang="en-IN" sz="1400" b="0" dirty="0" smtClean="0">
                          <a:solidFill>
                            <a:schemeClr val="tx1"/>
                          </a:solidFill>
                          <a:latin typeface="Times New Roman" panose="02020603050405020304" pitchFamily="18" charset="0"/>
                          <a:cs typeface="Times New Roman" panose="02020603050405020304" pitchFamily="18" charset="0"/>
                        </a:rPr>
                        <a:t>  2023</a:t>
                      </a:r>
                      <a:endParaRPr lang="en-US" altLang="en-IN" sz="1400"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b="0" dirty="0" smtClean="0">
                          <a:solidFill>
                            <a:schemeClr val="tx1"/>
                          </a:solidFill>
                          <a:latin typeface="Times New Roman" panose="02020603050405020304" pitchFamily="18" charset="0"/>
                          <a:cs typeface="Times New Roman" panose="02020603050405020304" pitchFamily="18" charset="0"/>
                        </a:rPr>
                        <a:t>Explored voice alert systems to convey critical information to drivers, improving situational awareness without distraction</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b="0" dirty="0" smtClean="0">
                          <a:solidFill>
                            <a:schemeClr val="tx1"/>
                          </a:solidFill>
                          <a:latin typeface="Times New Roman" panose="02020603050405020304" pitchFamily="18" charset="0"/>
                          <a:cs typeface="Times New Roman" panose="02020603050405020304" pitchFamily="18" charset="0"/>
                        </a:rPr>
                        <a:t>Delivers critical information to drivers without distracting them from their driving tasks. </a:t>
                      </a:r>
                      <a:endParaRPr 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b="0" dirty="0" smtClean="0">
                          <a:solidFill>
                            <a:schemeClr val="tx1"/>
                          </a:solidFill>
                          <a:latin typeface="Times New Roman" panose="02020603050405020304" pitchFamily="18" charset="0"/>
                          <a:cs typeface="Times New Roman" panose="02020603050405020304" pitchFamily="18" charset="0"/>
                        </a:rPr>
                        <a:t>Voice alerts may be missed in noisy environments, reducing their effectiveness.</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400" b="0" dirty="0" smtClean="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r>
              <a:tr h="2429184">
                <a:tc>
                  <a:txBody>
                    <a:bodyPr/>
                    <a:lstStyle/>
                    <a:p>
                      <a:pPr algn="just"/>
                      <a:endParaRPr lang="en-US" sz="1400" b="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Integrated Vehicle Safety Solutions</a:t>
                      </a:r>
                      <a:endParaRPr lang="en-US" sz="1400" b="0" dirty="0" smtClean="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just"/>
                      <a:endParaRPr lang="en-US" sz="1400" b="0" dirty="0" smtClean="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defRPr/>
                      </a:pPr>
                      <a:r>
                        <a:rPr lang="en-US" sz="1400" dirty="0" smtClean="0">
                          <a:latin typeface="Times New Roman" panose="02020603050405020304" pitchFamily="18" charset="0"/>
                          <a:cs typeface="Times New Roman" panose="02020603050405020304" pitchFamily="18" charset="0"/>
                        </a:rPr>
                        <a:t> Patel et al.</a:t>
                      </a:r>
                      <a:endParaRPr 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just"/>
                      <a:endParaRPr lang="en-IN" sz="1400" b="0" dirty="0" smtClean="0">
                        <a:latin typeface="Times New Roman" panose="02020603050405020304" pitchFamily="18" charset="0"/>
                        <a:cs typeface="Times New Roman" panose="02020603050405020304" pitchFamily="18" charset="0"/>
                      </a:endParaRPr>
                    </a:p>
                    <a:p>
                      <a:pPr algn="just"/>
                      <a:r>
                        <a:rPr lang="en-IN" sz="1400" b="0" baseline="0" dirty="0" smtClean="0">
                          <a:latin typeface="Times New Roman" panose="02020603050405020304" pitchFamily="18" charset="0"/>
                          <a:cs typeface="Times New Roman" panose="02020603050405020304" pitchFamily="18" charset="0"/>
                        </a:rPr>
                        <a:t>   </a:t>
                      </a:r>
                      <a:r>
                        <a:rPr lang="en-IN" sz="1400" b="0" dirty="0" smtClean="0">
                          <a:latin typeface="Times New Roman" panose="02020603050405020304" pitchFamily="18" charset="0"/>
                          <a:cs typeface="Times New Roman" panose="02020603050405020304" pitchFamily="18" charset="0"/>
                        </a:rPr>
                        <a:t>  2024</a:t>
                      </a:r>
                      <a:endParaRPr lang="en-IN" sz="1400" b="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285750" indent="-285750" algn="just">
                        <a:buFont typeface="Wingdings" panose="05000000000000000000" pitchFamily="2" charset="2"/>
                        <a:buChar char="Ø"/>
                      </a:pPr>
                      <a:endParaRPr lang="en-US" sz="1400" b="0" dirty="0" smtClean="0">
                        <a:latin typeface="Times New Roman" panose="02020603050405020304" pitchFamily="18" charset="0"/>
                        <a:cs typeface="Times New Roman" panose="02020603050405020304" pitchFamily="18" charset="0"/>
                      </a:endParaRPr>
                    </a:p>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400" dirty="0" smtClean="0">
                          <a:latin typeface="Times New Roman" panose="02020603050405020304" pitchFamily="18" charset="0"/>
                          <a:cs typeface="Times New Roman" panose="02020603050405020304" pitchFamily="18" charset="0"/>
                        </a:rPr>
                        <a:t> Discussed the benefits of integrating multiple sensor technologies into a cohesive vehicle safety framework to address various hazards.</a:t>
                      </a:r>
                      <a:endParaRPr lang="en-US" sz="1400" b="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tc>
                  <a:txBody>
                    <a:bodyPr/>
                    <a:lstStyle/>
                    <a:p>
                      <a:pPr marL="285750" indent="-285750" algn="just">
                        <a:buFont typeface="Wingdings" panose="05000000000000000000" pitchFamily="2" charset="2"/>
                        <a:buChar char="Ø"/>
                      </a:pPr>
                      <a:endParaRPr lang="en-US" sz="1400" b="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Provides a comprehensive vehicle safety solution by addressing multiple hazards simultaneously.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sym typeface="+mn-ea"/>
                      </a:endParaRPr>
                    </a:p>
                  </a:txBody>
                  <a:tcPr>
                    <a:solidFill>
                      <a:schemeClr val="accent1">
                        <a:lumMod val="20000"/>
                        <a:lumOff val="80000"/>
                      </a:schemeClr>
                    </a:solidFill>
                  </a:tcPr>
                </a:tc>
                <a:tc>
                  <a:txBody>
                    <a:bodyPr/>
                    <a:lstStyle/>
                    <a:p>
                      <a:pPr marL="285750" indent="-285750" algn="just">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rPr>
                        <a:t>Integration of multiple systems can be complex and expensive for vehicle manufacturers</a:t>
                      </a:r>
                      <a:r>
                        <a:rPr lang="en-US" sz="1400" b="0" dirty="0" smtClean="0">
                          <a:latin typeface="Times New Roman" panose="02020603050405020304" pitchFamily="18" charset="0"/>
                          <a:cs typeface="Times New Roman" panose="02020603050405020304" pitchFamily="18" charset="0"/>
                        </a:rPr>
                        <a:t>.</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sym typeface="+mn-ea"/>
                      </a:endParaRPr>
                    </a:p>
                  </a:txBody>
                  <a:tcPr>
                    <a:solidFill>
                      <a:schemeClr val="accent1">
                        <a:lumMod val="20000"/>
                        <a:lumOff val="80000"/>
                      </a:schemeClr>
                    </a:solidFill>
                  </a:tcPr>
                </a:tc>
              </a:tr>
            </a:tbl>
          </a:graphicData>
        </a:graphic>
      </p:graphicFrame>
      <p:graphicFrame>
        <p:nvGraphicFramePr>
          <p:cNvPr id="16" name="Table 15"/>
          <p:cNvGraphicFramePr>
            <a:graphicFrameLocks noGrp="1"/>
          </p:cNvGraphicFramePr>
          <p:nvPr/>
        </p:nvGraphicFramePr>
        <p:xfrm>
          <a:off x="478790" y="266700"/>
          <a:ext cx="10874375" cy="685800"/>
        </p:xfrm>
        <a:graphic>
          <a:graphicData uri="http://schemas.openxmlformats.org/drawingml/2006/table">
            <a:tbl>
              <a:tblPr firstRow="1" bandRow="1">
                <a:tableStyleId>{5C22544A-7EE6-4342-B048-85BDC9FD1C3A}</a:tableStyleId>
              </a:tblPr>
              <a:tblGrid>
                <a:gridCol w="1902460"/>
                <a:gridCol w="1438910"/>
                <a:gridCol w="1285240"/>
                <a:gridCol w="2162175"/>
                <a:gridCol w="1781175"/>
                <a:gridCol w="2304415"/>
              </a:tblGrid>
              <a:tr h="685800">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TITLE</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AUTHORS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YEAR</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OBJECTIVES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ADVANTAGES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DISADVANTAGES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bl>
          </a:graphicData>
        </a:graphic>
      </p:graphicFrame>
      <p:sp>
        <p:nvSpPr>
          <p:cNvPr id="2" name="Text Box 1"/>
          <p:cNvSpPr txBox="1"/>
          <p:nvPr/>
        </p:nvSpPr>
        <p:spPr>
          <a:xfrm>
            <a:off x="4893945" y="6355080"/>
            <a:ext cx="3020695" cy="398780"/>
          </a:xfrm>
          <a:prstGeom prst="rect">
            <a:avLst/>
          </a:prstGeom>
          <a:noFill/>
        </p:spPr>
        <p:txBody>
          <a:bodyPr wrap="square" rtlCol="0">
            <a:spAutoFit/>
          </a:bodyPr>
          <a:lstStyle/>
          <a:p>
            <a:pPr algn="ctr"/>
            <a:r>
              <a:rPr lang="en-IN" sz="2000" b="1" dirty="0">
                <a:solidFill>
                  <a:schemeClr val="tx1">
                    <a:tint val="75000"/>
                  </a:schemeClr>
                </a:solidFill>
                <a:sym typeface="+mn-ea"/>
              </a:rPr>
              <a:t> Dept of CSE,EWIT  </a:t>
            </a:r>
            <a:endParaRPr lang="en-IN" sz="2000" b="1" dirty="0">
              <a:solidFill>
                <a:schemeClr val="tx1">
                  <a:tint val="75000"/>
                </a:schemeClr>
              </a:solidFill>
            </a:endParaRPr>
          </a:p>
        </p:txBody>
      </p:sp>
      <p:sp>
        <p:nvSpPr>
          <p:cNvPr id="3" name="Text Box 2"/>
          <p:cNvSpPr txBox="1"/>
          <p:nvPr/>
        </p:nvSpPr>
        <p:spPr>
          <a:xfrm>
            <a:off x="11080750" y="6416675"/>
            <a:ext cx="536575" cy="337185"/>
          </a:xfrm>
          <a:prstGeom prst="rect">
            <a:avLst/>
          </a:prstGeom>
          <a:noFill/>
        </p:spPr>
        <p:txBody>
          <a:bodyPr wrap="square" rtlCol="0">
            <a:spAutoFit/>
          </a:bodyPr>
          <a:lstStyle/>
          <a:p>
            <a:pPr algn="l"/>
            <a:r>
              <a:rPr lang="en-US" altLang="en-IN" sz="1600" b="1" dirty="0">
                <a:solidFill>
                  <a:schemeClr val="tx1">
                    <a:tint val="75000"/>
                  </a:schemeClr>
                </a:solidFill>
                <a:sym typeface="+mn-ea"/>
              </a:rPr>
              <a:t>4</a:t>
            </a:r>
            <a:endParaRPr lang="en-US" altLang="en-IN" sz="1600" b="1" dirty="0">
              <a:solidFill>
                <a:schemeClr val="tx1">
                  <a:tint val="75000"/>
                </a:schemeClr>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830" y="587278"/>
            <a:ext cx="10340340" cy="52641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PROBLEM </a:t>
            </a:r>
            <a:r>
              <a:rPr lang="en-US" sz="2400" b="1" dirty="0" smtClean="0">
                <a:latin typeface="Times New Roman" panose="02020603050405020304" pitchFamily="18" charset="0"/>
                <a:cs typeface="Times New Roman" panose="02020603050405020304" pitchFamily="18" charset="0"/>
              </a:rPr>
              <a:t>STATEMENT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0331" y="1353718"/>
            <a:ext cx="8895806" cy="3996167"/>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Modern vehicles face safety challenges such as distracted and impaired driving, inadequate blind spot monitoring, delayed accident response, and high beam glare. Activities like one-handed driving and alcohol consumption increase risks, while limited technologies fail to provide real-time detection, alerts, or proactive measures, compromising driver safety and situational awareness.</a:t>
            </a:r>
            <a:endParaRPr lang="en-US" sz="1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z="2000" b="1" dirty="0">
                <a:sym typeface="+mn-ea"/>
              </a:rPr>
              <a:t> Dept of CSE</a:t>
            </a:r>
            <a:r>
              <a:rPr lang="en-US" altLang="en-IN" sz="2000" b="1" dirty="0">
                <a:sym typeface="+mn-ea"/>
              </a:rPr>
              <a:t>,EWIT</a:t>
            </a:r>
            <a:endParaRPr lang="en-IN" sz="2000"/>
          </a:p>
        </p:txBody>
      </p:sp>
      <p:sp>
        <p:nvSpPr>
          <p:cNvPr id="5" name="Text Box 4"/>
          <p:cNvSpPr txBox="1"/>
          <p:nvPr/>
        </p:nvSpPr>
        <p:spPr>
          <a:xfrm>
            <a:off x="11233150" y="6356985"/>
            <a:ext cx="431800" cy="337185"/>
          </a:xfrm>
          <a:prstGeom prst="rect">
            <a:avLst/>
          </a:prstGeom>
          <a:noFill/>
        </p:spPr>
        <p:txBody>
          <a:bodyPr wrap="square" rtlCol="0">
            <a:spAutoFit/>
          </a:bodyPr>
          <a:lstStyle/>
          <a:p>
            <a:pPr algn="l"/>
            <a:r>
              <a:rPr lang="en-US" sz="1600" b="1" dirty="0">
                <a:sym typeface="+mn-ea"/>
              </a:rPr>
              <a:t>5</a:t>
            </a:r>
            <a:r>
              <a:rPr lang="en-IN" sz="1600" b="1" dirty="0" smtClean="0">
                <a:solidFill>
                  <a:schemeClr val="tx1">
                    <a:tint val="75000"/>
                  </a:schemeClr>
                </a:solidFill>
                <a:sym typeface="+mn-ea"/>
              </a:rPr>
              <a:t> </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15"/>
            <a:ext cx="10515600" cy="651510"/>
          </a:xfrm>
        </p:spPr>
        <p:txBody>
          <a:bodyPr>
            <a:normAutofit/>
          </a:bodyPr>
          <a:lstStyle/>
          <a:p>
            <a:pPr algn="ctr"/>
            <a:r>
              <a:rPr lang="en-IN" sz="2400" b="1" dirty="0">
                <a:latin typeface="Times New Roman" panose="02020603050405020304" pitchFamily="18" charset="0"/>
                <a:cs typeface="Times New Roman" panose="02020603050405020304" pitchFamily="18" charset="0"/>
              </a:rPr>
              <a:t>OBJECTIVES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0589" y="789796"/>
            <a:ext cx="9411925" cy="5368925"/>
          </a:xfrm>
        </p:spPr>
        <p:txBody>
          <a:bodyPr>
            <a:normAutofit/>
          </a:bodyPr>
          <a:lstStyle/>
          <a:p>
            <a:pPr marL="0" lvl="0" indent="0">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1800" b="1" dirty="0" smtClean="0">
                <a:latin typeface="Times New Roman" panose="02020603050405020304" pitchFamily="18" charset="0"/>
                <a:cs typeface="Times New Roman" panose="02020603050405020304" pitchFamily="18" charset="0"/>
              </a:rPr>
              <a:t>High Beam Detection:</a:t>
            </a:r>
            <a:r>
              <a:rPr lang="en-US" sz="1800" dirty="0" smtClean="0">
                <a:latin typeface="Times New Roman" panose="02020603050405020304" pitchFamily="18" charset="0"/>
                <a:cs typeface="Times New Roman" panose="02020603050405020304" pitchFamily="18" charset="0"/>
              </a:rPr>
              <a:t> To implement a Light Dependent Resistor (LDR) system that automatically </a:t>
            </a:r>
            <a:r>
              <a:rPr lang="en-US" sz="1800" dirty="0">
                <a:latin typeface="Times New Roman" panose="02020603050405020304" pitchFamily="18" charset="0"/>
                <a:cs typeface="Times New Roman" panose="02020603050405020304" pitchFamily="18" charset="0"/>
              </a:rPr>
              <a:t>adjust headlights and reduce glare from oncoming </a:t>
            </a:r>
            <a:r>
              <a:rPr lang="en-US" sz="1800" dirty="0" smtClean="0">
                <a:latin typeface="Times New Roman" panose="02020603050405020304" pitchFamily="18" charset="0"/>
                <a:cs typeface="Times New Roman" panose="02020603050405020304" pitchFamily="18" charset="0"/>
              </a:rPr>
              <a:t>vehicles</a:t>
            </a:r>
            <a:endParaRPr lang="en-US" sz="18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800" b="1" dirty="0" smtClean="0">
                <a:latin typeface="Times New Roman" panose="02020603050405020304" pitchFamily="18" charset="0"/>
                <a:cs typeface="Times New Roman" panose="02020603050405020304" pitchFamily="18" charset="0"/>
              </a:rPr>
              <a:t>Accident Detection:</a:t>
            </a:r>
            <a:r>
              <a:rPr lang="en-US" sz="1800" dirty="0" smtClean="0">
                <a:latin typeface="Times New Roman" panose="02020603050405020304" pitchFamily="18" charset="0"/>
                <a:cs typeface="Times New Roman" panose="02020603050405020304" pitchFamily="18" charset="0"/>
              </a:rPr>
              <a:t> To utilize a tilt sensor to monitor the vehicle's orientation, enabling the system to detect accidents and trigger immediate alerts to emergency contacts, ensuring a quick response in critical situations.  </a:t>
            </a: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800" b="1" dirty="0" smtClean="0">
                <a:latin typeface="Times New Roman" panose="02020603050405020304" pitchFamily="18" charset="0"/>
                <a:cs typeface="Times New Roman" panose="02020603050405020304" pitchFamily="18" charset="0"/>
              </a:rPr>
              <a:t>Alcohol Detection:</a:t>
            </a:r>
            <a:r>
              <a:rPr lang="en-US" sz="1800" dirty="0" smtClean="0">
                <a:latin typeface="Times New Roman" panose="02020603050405020304" pitchFamily="18" charset="0"/>
                <a:cs typeface="Times New Roman" panose="02020603050405020304" pitchFamily="18" charset="0"/>
              </a:rPr>
              <a:t> To integrate an alcohol detection sensor that evaluates the driver’s blood alcohol concentration, disabling vehicle operation if the alcohol level exceeds a predetermined threshold, thereby promoting responsible driving.  </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smtClean="0">
                <a:latin typeface="Times New Roman" panose="02020603050405020304" pitchFamily="18" charset="0"/>
                <a:cs typeface="Times New Roman" panose="02020603050405020304" pitchFamily="18" charset="0"/>
              </a:rPr>
              <a:t>Voice Alerts: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Enable Bluetooth communication for real-time driver notifications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800" b="1" dirty="0" smtClean="0">
                <a:latin typeface="Times New Roman" panose="02020603050405020304" pitchFamily="18" charset="0"/>
                <a:cs typeface="Times New Roman" panose="02020603050405020304" pitchFamily="18" charset="0"/>
              </a:rPr>
              <a:t>GPS Location </a:t>
            </a:r>
            <a:r>
              <a:rPr lang="en-US" sz="1800" b="1" dirty="0">
                <a:latin typeface="Times New Roman" panose="02020603050405020304" pitchFamily="18" charset="0"/>
                <a:cs typeface="Times New Roman" panose="02020603050405020304" pitchFamily="18" charset="0"/>
              </a:rPr>
              <a:t>Tracking</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Send </a:t>
            </a:r>
            <a:r>
              <a:rPr lang="en-US" sz="1800" dirty="0">
                <a:latin typeface="Times New Roman" panose="02020603050405020304" pitchFamily="18" charset="0"/>
                <a:cs typeface="Times New Roman" panose="02020603050405020304" pitchFamily="18" charset="0"/>
              </a:rPr>
              <a:t>real-time location updates via Telegram to emergency contacts during critical situations. </a:t>
            </a:r>
            <a:endParaRPr lang="en-IN" sz="1800" dirty="0"/>
          </a:p>
        </p:txBody>
      </p:sp>
      <p:sp>
        <p:nvSpPr>
          <p:cNvPr id="6" name="Footer Placeholder 3"/>
          <p:cNvSpPr>
            <a:spLocks noGrp="1"/>
          </p:cNvSpPr>
          <p:nvPr>
            <p:ph type="ftr" sz="quarter" idx="11"/>
          </p:nvPr>
        </p:nvSpPr>
        <p:spPr>
          <a:xfrm>
            <a:off x="10506974" y="6219825"/>
            <a:ext cx="846826" cy="546099"/>
          </a:xfrm>
        </p:spPr>
        <p:txBody>
          <a:bodyPr/>
          <a:lstStyle/>
          <a:p>
            <a:r>
              <a:rPr lang="en-US" dirty="0" smtClean="0"/>
              <a:t>6</a:t>
            </a:r>
            <a:endParaRPr lang="en-US" dirty="0"/>
          </a:p>
        </p:txBody>
      </p:sp>
      <p:sp>
        <p:nvSpPr>
          <p:cNvPr id="5" name="Footer Placeholder 3"/>
          <p:cNvSpPr txBox="1"/>
          <p:nvPr/>
        </p:nvSpPr>
        <p:spPr>
          <a:xfrm>
            <a:off x="838200" y="6319029"/>
            <a:ext cx="9668774" cy="34769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                       Dept of CSE</a:t>
            </a:r>
            <a:r>
              <a:rPr lang="en-IN" sz="2000" b="1" dirty="0">
                <a:sym typeface="+mn-ea"/>
              </a:rPr>
              <a:t>,EWIT</a:t>
            </a:r>
            <a:r>
              <a:rPr lang="en-IN" sz="2000" b="1" dirty="0"/>
              <a:t>                                            </a:t>
            </a:r>
            <a:endParaRPr lang="en-I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PROPOSED SYSTEM</a:t>
            </a:r>
            <a:endParaRPr lang="en-US" sz="24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140200" y="6327321"/>
            <a:ext cx="4114800" cy="365125"/>
          </a:xfrm>
        </p:spPr>
        <p:txBody>
          <a:bodyPr/>
          <a:lstStyle/>
          <a:p>
            <a:r>
              <a:rPr lang="en-IN" sz="1800" b="1" dirty="0"/>
              <a:t> </a:t>
            </a:r>
            <a:r>
              <a:rPr lang="en-IN" sz="1800" b="1" dirty="0" err="1"/>
              <a:t>Dept</a:t>
            </a:r>
            <a:r>
              <a:rPr lang="en-IN" sz="1800" b="1" dirty="0"/>
              <a:t> of CSE</a:t>
            </a:r>
            <a:r>
              <a:rPr lang="en-US" altLang="en-IN" sz="1800" b="1" dirty="0"/>
              <a:t>,EWIT</a:t>
            </a:r>
            <a:r>
              <a:rPr lang="en-IN" sz="1800" b="1" dirty="0"/>
              <a:t>                                            </a:t>
            </a:r>
            <a:endParaRPr lang="en-IN" sz="1800" dirty="0"/>
          </a:p>
        </p:txBody>
      </p:sp>
      <p:pic>
        <p:nvPicPr>
          <p:cNvPr id="4" name="Picture 3"/>
          <p:cNvPicPr>
            <a:picLocks noChangeAspect="1"/>
          </p:cNvPicPr>
          <p:nvPr/>
        </p:nvPicPr>
        <p:blipFill>
          <a:blip r:embed="rId1"/>
          <a:stretch>
            <a:fillRect/>
          </a:stretch>
        </p:blipFill>
        <p:spPr>
          <a:xfrm>
            <a:off x="1930400" y="1046162"/>
            <a:ext cx="8215086" cy="5151438"/>
          </a:xfrm>
          <a:prstGeom prst="rect">
            <a:avLst/>
          </a:prstGeom>
        </p:spPr>
      </p:pic>
      <p:sp>
        <p:nvSpPr>
          <p:cNvPr id="5" name="Footer Placeholder 3"/>
          <p:cNvSpPr txBox="1"/>
          <p:nvPr/>
        </p:nvSpPr>
        <p:spPr>
          <a:xfrm>
            <a:off x="10506974" y="6219825"/>
            <a:ext cx="846826" cy="5460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12007</Words>
  <Application>WPS Presentation</Application>
  <PresentationFormat>Widescreen</PresentationFormat>
  <Paragraphs>489</Paragraphs>
  <Slides>24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Times New Roman</vt:lpstr>
      <vt:lpstr>Calibri</vt:lpstr>
      <vt:lpstr>Helvetica Neue</vt:lpstr>
      <vt:lpstr>Microsoft YaHei</vt:lpstr>
      <vt:lpstr>汉仪旗黑</vt:lpstr>
      <vt:lpstr>Arial Unicode MS</vt:lpstr>
      <vt:lpstr>Calibri Light</vt:lpstr>
      <vt:lpstr>Times New Roman Bold</vt:lpstr>
      <vt:lpstr>Times New Roman Regular</vt:lpstr>
      <vt:lpstr>Office Theme</vt:lpstr>
      <vt:lpstr> EAST WEST INSTITUTE OF TECHNOLOGY                                          BENGALURU-560091 	                                       (Affiliated to Visvesvaraya Technological University, Belgaum, Karnataka)				</vt:lpstr>
      <vt:lpstr>LIST OF CONTENTS</vt:lpstr>
      <vt:lpstr>                                                        INTRODUCTION</vt:lpstr>
      <vt:lpstr>ABSTRACT</vt:lpstr>
      <vt:lpstr>                                        LITERATURE SURVEY</vt:lpstr>
      <vt:lpstr>PowerPoint 演示文稿</vt:lpstr>
      <vt:lpstr>PROBLEM STATEMENT</vt:lpstr>
      <vt:lpstr>OBJECTIVES</vt:lpstr>
      <vt:lpstr>PROPOSED SYSTEM</vt:lpstr>
      <vt:lpstr>Flowchart:</vt:lpstr>
      <vt:lpstr>IMPLEMENTATION  Include Libraries</vt:lpstr>
      <vt:lpstr>Initializing Components</vt:lpstr>
      <vt:lpstr>Setup Function</vt:lpstr>
      <vt:lpstr>Main Loop</vt:lpstr>
      <vt:lpstr>One-Handed Detection</vt:lpstr>
      <vt:lpstr>Alcohol Check</vt:lpstr>
      <vt:lpstr>LDR Check</vt:lpstr>
      <vt:lpstr>Distance Measurement</vt:lpstr>
      <vt:lpstr>Tilt Detection</vt:lpstr>
      <vt:lpstr>Motor Control Functions</vt:lpstr>
      <vt:lpstr>SNAPSHOTS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Meghana naik</dc:creator>
  <cp:lastModifiedBy>sudhindrajos</cp:lastModifiedBy>
  <cp:revision>73</cp:revision>
  <dcterms:created xsi:type="dcterms:W3CDTF">2025-04-06T09:40:10Z</dcterms:created>
  <dcterms:modified xsi:type="dcterms:W3CDTF">2025-04-06T09:40:10Z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4F64ECECDA252F9BFA4BF26714C9CEEF_43</vt:lpwstr>
  </property>
  <property fmtid="{D5CDD505-2E9C-101B-9397-08002B2CF9AE}" pid="3" name="KSOProductBuildVer">
    <vt:lpwstr>1033-6.12.2.8699</vt:lpwstr>
  </property>
</Properties>
</file>