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3" r:id="rId2"/>
    <p:sldId id="256" r:id="rId3"/>
    <p:sldId id="257" r:id="rId4"/>
    <p:sldId id="258" r:id="rId5"/>
    <p:sldId id="264" r:id="rId6"/>
    <p:sldId id="259" r:id="rId7"/>
    <p:sldId id="262" r:id="rId8"/>
    <p:sldId id="265" r:id="rId9"/>
    <p:sldId id="261" r:id="rId10"/>
    <p:sldId id="266" r:id="rId11"/>
    <p:sldId id="267" r:id="rId1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-126" y="94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43535B8-783D-4784-8658-F3CE7F347CB8}" type="slidenum">
              <a:t>‹#›</a:t>
            </a:fld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61839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68CE8BE-1FB8-4F72-96C3-0A5EC16084E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43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7AB6D5-345E-40A0-A74D-CEFFEA5F349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14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948C0A-1D72-41E8-AB51-87D64F8169E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26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FA4388-AD08-457E-AB12-C049635A627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7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6FCE77-1B5F-4AB5-8B69-D948CBB0393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60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AF00A3-B1BD-4D56-915E-53AC06823D1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89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7EE647-B371-42A0-8B37-2D1AC05D01F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5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B2825B-817B-423A-A1BD-19D8ED08340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67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15BAD6-EADA-4DE5-89DA-55E110765C3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17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8A581C-51DC-40D2-91CA-8DFFAE30412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9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99E282-4564-4617-B1A6-0EF119473B0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22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6BC4C4-CE04-4EAD-ADAE-97F7823520A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5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F2EB2E6-E481-4FE8-9F1E-3A44FD634D73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GB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GB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Predict whether a patient will be readmitted or not?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2027237"/>
            <a:ext cx="9072562" cy="313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83312" y="5477088"/>
            <a:ext cx="3388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 : </a:t>
            </a:r>
          </a:p>
          <a:p>
            <a:pPr algn="r"/>
            <a:r>
              <a:rPr lang="en-US" sz="3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Anushi Shah</a:t>
            </a:r>
            <a:endParaRPr lang="en-US" sz="3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E:\Anushi\general_assembly\hospital_readmissions\generalassembly-open-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5402481"/>
            <a:ext cx="2336061" cy="122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4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GB" dirty="0" smtClean="0">
                <a:solidFill>
                  <a:schemeClr val="accent2"/>
                </a:solidFill>
              </a:rPr>
              <a:t/>
            </a:r>
            <a:br>
              <a:rPr lang="en-GB" dirty="0" smtClean="0">
                <a:solidFill>
                  <a:schemeClr val="accent2"/>
                </a:solidFill>
              </a:rPr>
            </a:br>
            <a:r>
              <a:rPr lang="en-GB" dirty="0" smtClean="0">
                <a:solidFill>
                  <a:schemeClr val="accent2"/>
                </a:solidFill>
              </a:rPr>
              <a:t>Future </a:t>
            </a:r>
            <a:r>
              <a:rPr lang="en-GB" dirty="0">
                <a:solidFill>
                  <a:schemeClr val="accent2"/>
                </a:solidFill>
              </a:rPr>
              <a:t>steps</a:t>
            </a:r>
            <a:br>
              <a:rPr lang="en-GB" dirty="0">
                <a:solidFill>
                  <a:schemeClr val="accent2"/>
                </a:solidFill>
              </a:rPr>
            </a:b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39"/>
            <a:ext cx="9071640" cy="5134997"/>
          </a:xfrm>
        </p:spPr>
        <p:txBody>
          <a:bodyPr/>
          <a:lstStyle/>
          <a:p>
            <a:pPr lvl="0"/>
            <a:r>
              <a:rPr lang="en-GB" dirty="0" smtClean="0"/>
              <a:t>Feature engineering &amp; more investigation</a:t>
            </a:r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Try other </a:t>
            </a:r>
            <a:r>
              <a:rPr lang="en-GB" dirty="0" smtClean="0"/>
              <a:t>models</a:t>
            </a:r>
          </a:p>
          <a:p>
            <a:pPr marL="108000" lvl="0" indent="0">
              <a:buNone/>
            </a:pPr>
            <a:endParaRPr lang="en-GB" dirty="0" smtClean="0"/>
          </a:p>
          <a:p>
            <a:pPr lvl="0"/>
            <a:r>
              <a:rPr lang="en-GB" dirty="0" smtClean="0"/>
              <a:t>Try similar datasets</a:t>
            </a:r>
            <a:endParaRPr lang="en-GB" dirty="0"/>
          </a:p>
          <a:p>
            <a:pPr marL="108000" lvl="0" indent="0">
              <a:buNone/>
            </a:pPr>
            <a:endParaRPr lang="en-GB" dirty="0"/>
          </a:p>
          <a:p>
            <a:pPr lvl="0"/>
            <a:r>
              <a:rPr lang="en-GB" dirty="0"/>
              <a:t>Dashboard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285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endParaRPr lang="en-AU" dirty="0" smtClean="0"/>
          </a:p>
          <a:p>
            <a:pPr marL="108000" indent="0" algn="ctr">
              <a:buNone/>
            </a:pPr>
            <a:r>
              <a:rPr lang="en-AU" sz="4400" dirty="0" smtClean="0">
                <a:solidFill>
                  <a:schemeClr val="accent2"/>
                </a:solidFill>
              </a:rPr>
              <a:t>Thank You !!</a:t>
            </a:r>
          </a:p>
          <a:p>
            <a:pPr marL="108000" indent="0" algn="ctr">
              <a:buNone/>
            </a:pPr>
            <a:r>
              <a:rPr lang="en-AU" sz="4400" dirty="0" smtClean="0">
                <a:sym typeface="Wingdings" panose="05000000000000000000" pitchFamily="2" charset="2"/>
              </a:rPr>
              <a:t></a:t>
            </a:r>
          </a:p>
          <a:p>
            <a:pPr marL="108000" indent="0" algn="ctr">
              <a:buNone/>
            </a:pPr>
            <a:r>
              <a:rPr lang="en-AU" sz="1600" b="1" i="1" dirty="0" smtClean="0">
                <a:sym typeface="Wingdings" panose="05000000000000000000" pitchFamily="2" charset="2"/>
              </a:rPr>
              <a:t>Life is not a piece of cake and so is machine learning.</a:t>
            </a:r>
          </a:p>
          <a:p>
            <a:pPr marL="108000" indent="0" algn="ctr">
              <a:buNone/>
            </a:pPr>
            <a:r>
              <a:rPr lang="en-AU" sz="1600" b="1" i="1" dirty="0" smtClean="0">
                <a:sym typeface="Wingdings" panose="05000000000000000000" pitchFamily="2" charset="2"/>
              </a:rPr>
              <a:t>Keep persisting!!</a:t>
            </a:r>
          </a:p>
          <a:p>
            <a:pPr marL="108000" indent="0">
              <a:buNone/>
            </a:pPr>
            <a:r>
              <a:rPr lang="en-AU" sz="1600" dirty="0">
                <a:sym typeface="Wingdings" panose="05000000000000000000" pitchFamily="2" charset="2"/>
              </a:rPr>
              <a:t>	</a:t>
            </a:r>
            <a:r>
              <a:rPr lang="en-AU" sz="1600" dirty="0" smtClean="0">
                <a:sym typeface="Wingdings" panose="05000000000000000000" pitchFamily="2" charset="2"/>
              </a:rPr>
              <a:t>	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5655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en-GB" sz="3600" dirty="0">
                <a:solidFill>
                  <a:schemeClr val="accent2"/>
                </a:solidFill>
              </a:rPr>
              <a:t>Hospital readmission : A hospitalization that occurs within 30 days after a discharge.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769040"/>
            <a:ext cx="9071640" cy="3534797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GB" dirty="0" smtClean="0"/>
          </a:p>
          <a:p>
            <a:pPr marL="0" indent="0" algn="ctr"/>
            <a:endParaRPr lang="en-GB" dirty="0"/>
          </a:p>
          <a:p>
            <a:pPr marL="0" indent="0" algn="ctr"/>
            <a:endParaRPr lang="en-GB" dirty="0" smtClean="0"/>
          </a:p>
          <a:p>
            <a:pPr marL="0" indent="0" algn="ctr"/>
            <a:endParaRPr lang="en-GB" dirty="0"/>
          </a:p>
          <a:p>
            <a:pPr marL="0" indent="0" algn="ctr"/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32000" y="2448000"/>
            <a:ext cx="5903999" cy="33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059112" y="5790971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(Within 30 days)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560" cy="4989240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GB" u="sng" dirty="0"/>
          </a:p>
          <a:p>
            <a:pPr lvl="0">
              <a:buNone/>
            </a:pPr>
            <a:endParaRPr lang="en-GB" u="sng" dirty="0"/>
          </a:p>
          <a:p>
            <a:pPr lvl="0">
              <a:buNone/>
            </a:pPr>
            <a:endParaRPr lang="en-GB" u="sng" dirty="0"/>
          </a:p>
          <a:p>
            <a:pPr lvl="0">
              <a:buNone/>
            </a:pPr>
            <a:endParaRPr lang="en-GB" u="sng" dirty="0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468312" y="259992"/>
            <a:ext cx="9071640" cy="55399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l">
              <a:buNone/>
            </a:pPr>
            <a:r>
              <a:rPr lang="en-GB" sz="3600" dirty="0" smtClean="0">
                <a:solidFill>
                  <a:schemeClr val="accent2"/>
                </a:solidFill>
              </a:rPr>
              <a:t>Why are readmissions a problem?</a:t>
            </a:r>
            <a:endParaRPr lang="en-GB" sz="3600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116512" y="4008437"/>
            <a:ext cx="4426560" cy="2944396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r>
              <a:rPr lang="en-GB" sz="2800" dirty="0" smtClean="0"/>
              <a:t>Huge cost burden</a:t>
            </a:r>
          </a:p>
          <a:p>
            <a:r>
              <a:rPr lang="en-GB" sz="2800" dirty="0" smtClean="0"/>
              <a:t>2011(US) </a:t>
            </a:r>
            <a:r>
              <a:rPr lang="en-GB" sz="2800" dirty="0"/>
              <a:t>– Readmissions cost $41 billion </a:t>
            </a:r>
          </a:p>
          <a:p>
            <a:pPr lvl="0"/>
            <a:r>
              <a:rPr lang="en-GB" sz="2800" dirty="0" smtClean="0"/>
              <a:t>High </a:t>
            </a:r>
            <a:r>
              <a:rPr lang="en-GB" sz="2800" dirty="0"/>
              <a:t>readmission rate – Poor quality of care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38172" y="4313237"/>
            <a:ext cx="4426560" cy="2082621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GB" sz="2800" dirty="0"/>
              <a:t>Increased wait times</a:t>
            </a:r>
          </a:p>
          <a:p>
            <a:pPr lvl="0"/>
            <a:r>
              <a:rPr lang="en-GB" sz="2800" dirty="0"/>
              <a:t>Increased medical </a:t>
            </a:r>
            <a:r>
              <a:rPr lang="en-GB" sz="2800" dirty="0" err="1"/>
              <a:t>erros</a:t>
            </a:r>
            <a:r>
              <a:rPr lang="en-GB" sz="2800" dirty="0"/>
              <a:t> &amp; negligence</a:t>
            </a:r>
          </a:p>
          <a:p>
            <a:pPr lvl="0"/>
            <a:r>
              <a:rPr lang="en-GB" sz="2800" dirty="0"/>
              <a:t>Patient health at risk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2" y="1112837"/>
            <a:ext cx="6801852" cy="249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>
                <a:solidFill>
                  <a:schemeClr val="accent2"/>
                </a:solidFill>
              </a:rPr>
              <a:t>Data set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594440"/>
            <a:ext cx="9072000" cy="51530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GB" dirty="0"/>
              <a:t>Diabetes 130-US hospitals for years 1999-2008 Data Set</a:t>
            </a:r>
          </a:p>
          <a:p>
            <a:pPr lvl="0"/>
            <a:endParaRPr lang="en-GB" dirty="0"/>
          </a:p>
          <a:p>
            <a:pPr lvl="0"/>
            <a:r>
              <a:rPr lang="en-GB" dirty="0" err="1"/>
              <a:t>Center</a:t>
            </a:r>
            <a:r>
              <a:rPr lang="en-GB" dirty="0"/>
              <a:t> for Clinical and Translational Research, Virginia Commonwealth University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UCI Machine learning repository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101766 observations, 55 features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>
                <a:solidFill>
                  <a:schemeClr val="accent2"/>
                </a:solidFill>
              </a:rPr>
              <a:t>Data exploration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6" name="Picture 2" descr="E:\Anushi\general_assembly\hospital_readmissions\patinets_per_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695417"/>
            <a:ext cx="381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Anushi\general_assembly\hospital_readmissions\num_lab_procedu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12" y="1768474"/>
            <a:ext cx="3810626" cy="254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Anushi\general_assembly\hospital_readmissions\lab_meds_scat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2" y="4341923"/>
            <a:ext cx="3657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06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44512" y="274637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>
                <a:solidFill>
                  <a:schemeClr val="accent2"/>
                </a:solidFill>
              </a:rPr>
              <a:t>Data </a:t>
            </a:r>
            <a:r>
              <a:rPr lang="en-GB" dirty="0" smtClean="0">
                <a:solidFill>
                  <a:schemeClr val="accent2"/>
                </a:solidFill>
              </a:rPr>
              <a:t>pre-processing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00000" cy="54309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GB" dirty="0"/>
              <a:t>Drop :</a:t>
            </a:r>
          </a:p>
          <a:p>
            <a:pPr lvl="2" rtl="0" hangingPunct="0"/>
            <a:r>
              <a:rPr lang="en-GB" dirty="0"/>
              <a:t>irrelevant columns (</a:t>
            </a:r>
            <a:r>
              <a:rPr lang="en-GB" dirty="0" err="1"/>
              <a:t>Payer_code</a:t>
            </a:r>
            <a:r>
              <a:rPr lang="en-GB" dirty="0"/>
              <a:t>)</a:t>
            </a:r>
          </a:p>
          <a:p>
            <a:pPr lvl="2" rtl="0" hangingPunct="0"/>
            <a:r>
              <a:rPr lang="en-GB" dirty="0"/>
              <a:t>features with high % of missing values : weight (97%), </a:t>
            </a:r>
            <a:r>
              <a:rPr lang="en-GB" dirty="0" err="1"/>
              <a:t>medical_speciality</a:t>
            </a:r>
            <a:r>
              <a:rPr lang="en-GB" dirty="0"/>
              <a:t> (50%)</a:t>
            </a:r>
          </a:p>
          <a:p>
            <a:pPr lvl="2" rtl="0" hangingPunct="0"/>
            <a:r>
              <a:rPr lang="en-GB" dirty="0"/>
              <a:t>rows with missing values.</a:t>
            </a:r>
          </a:p>
          <a:p>
            <a:pPr lvl="0"/>
            <a:r>
              <a:rPr lang="en-GB" dirty="0"/>
              <a:t>Transformation of categorical features</a:t>
            </a:r>
          </a:p>
          <a:p>
            <a:pPr lvl="0"/>
            <a:r>
              <a:rPr lang="en-GB" dirty="0"/>
              <a:t>Use only first hospitalization per patient</a:t>
            </a:r>
          </a:p>
          <a:p>
            <a:pPr marL="108000" lvl="0" indent="0">
              <a:buNone/>
            </a:pP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Modelling Techniques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39"/>
            <a:ext cx="9071640" cy="5515998"/>
          </a:xfrm>
        </p:spPr>
        <p:txBody>
          <a:bodyPr/>
          <a:lstStyle/>
          <a:p>
            <a:pPr marL="0" indent="0" algn="l">
              <a:buNone/>
            </a:pPr>
            <a:r>
              <a:rPr lang="en-GB" dirty="0" smtClean="0"/>
              <a:t>Total sample size : 71518</a:t>
            </a:r>
          </a:p>
          <a:p>
            <a:pPr marL="0" lvl="0" indent="0" algn="l">
              <a:buNone/>
            </a:pPr>
            <a:r>
              <a:rPr lang="en-GB" dirty="0" smtClean="0"/>
              <a:t>Split </a:t>
            </a:r>
            <a:r>
              <a:rPr lang="en-GB" dirty="0" smtClean="0"/>
              <a:t>data set : Training(80%), Test(20%)</a:t>
            </a:r>
          </a:p>
          <a:p>
            <a:pPr marL="0" lvl="0" indent="0" algn="l">
              <a:buNone/>
            </a:pPr>
            <a:r>
              <a:rPr lang="en-GB" dirty="0" smtClean="0"/>
              <a:t>Target/Outcome : Readmitted (1/0)</a:t>
            </a:r>
          </a:p>
          <a:p>
            <a:pPr marL="0" lvl="0" indent="0" algn="l">
              <a:buNone/>
            </a:pPr>
            <a:r>
              <a:rPr lang="en-GB" dirty="0" smtClean="0"/>
              <a:t>Models :</a:t>
            </a:r>
            <a:endParaRPr lang="en-GB" dirty="0"/>
          </a:p>
          <a:p>
            <a:pPr marL="0" lvl="0" indent="0" algn="l">
              <a:buNone/>
            </a:pPr>
            <a:r>
              <a:rPr lang="en-GB" sz="2000" dirty="0" smtClean="0"/>
              <a:t>	- Logistic </a:t>
            </a:r>
            <a:r>
              <a:rPr lang="en-GB" sz="2000" dirty="0" smtClean="0"/>
              <a:t>regression</a:t>
            </a:r>
            <a:endParaRPr lang="en-GB" sz="2000" dirty="0" smtClean="0"/>
          </a:p>
          <a:p>
            <a:pPr marL="0" lvl="0" indent="0" algn="l">
              <a:buNone/>
            </a:pPr>
            <a:r>
              <a:rPr lang="en-GB" sz="2000" dirty="0" smtClean="0"/>
              <a:t>	- Decision trees</a:t>
            </a:r>
          </a:p>
          <a:p>
            <a:pPr marL="0" lvl="0" indent="0" algn="l">
              <a:buNone/>
            </a:pPr>
            <a:r>
              <a:rPr lang="en-GB" sz="2000" dirty="0" smtClean="0"/>
              <a:t>	- Random Forest</a:t>
            </a:r>
          </a:p>
          <a:p>
            <a:pPr marL="0" lvl="0" indent="0" algn="l">
              <a:buNone/>
            </a:pPr>
            <a:r>
              <a:rPr lang="en-GB" sz="2000" dirty="0"/>
              <a:t>	</a:t>
            </a:r>
            <a:r>
              <a:rPr lang="en-GB" sz="2000" dirty="0" smtClean="0">
                <a:solidFill>
                  <a:srgbClr val="FF0000"/>
                </a:solidFill>
              </a:rPr>
              <a:t>- </a:t>
            </a:r>
            <a:r>
              <a:rPr lang="en-GB" sz="2000" dirty="0" err="1" smtClean="0">
                <a:solidFill>
                  <a:srgbClr val="FF0000"/>
                </a:solidFill>
              </a:rPr>
              <a:t>Xgboost</a:t>
            </a:r>
            <a:endParaRPr lang="en-GB" sz="2000" dirty="0" smtClean="0">
              <a:solidFill>
                <a:srgbClr val="FF0000"/>
              </a:solidFill>
            </a:endParaRPr>
          </a:p>
          <a:p>
            <a:pPr marL="0" lvl="0" indent="0" algn="l">
              <a:buNone/>
            </a:pPr>
            <a:endParaRPr lang="en-GB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6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>
                <a:solidFill>
                  <a:schemeClr val="accent2"/>
                </a:solidFill>
              </a:rPr>
              <a:t>Results</a:t>
            </a:r>
            <a:endParaRPr lang="en-AU" dirty="0">
              <a:solidFill>
                <a:schemeClr val="accent2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907603"/>
              </p:ext>
            </p:extLst>
          </p:nvPr>
        </p:nvGraphicFramePr>
        <p:xfrm>
          <a:off x="163512" y="1951037"/>
          <a:ext cx="40036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1"/>
                <a:gridCol w="1807433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Classifier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Accuracy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Logistic regression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0.624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Decision Trees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0.625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Random Forest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0.62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2" y="1874837"/>
            <a:ext cx="3810000" cy="533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50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>
                <a:solidFill>
                  <a:schemeClr val="accent2"/>
                </a:solidFill>
              </a:rPr>
              <a:t>Learning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r>
              <a:rPr lang="en-GB" dirty="0" smtClean="0"/>
              <a:t>Models</a:t>
            </a:r>
            <a:endParaRPr lang="en-GB" dirty="0"/>
          </a:p>
          <a:p>
            <a:pPr lvl="0"/>
            <a:r>
              <a:rPr lang="en-GB" dirty="0"/>
              <a:t>Statistical </a:t>
            </a:r>
            <a:r>
              <a:rPr lang="en-GB" dirty="0" smtClean="0"/>
              <a:t>&amp; theoretical </a:t>
            </a:r>
            <a:r>
              <a:rPr lang="en-GB" dirty="0" smtClean="0"/>
              <a:t>concepts</a:t>
            </a:r>
            <a:endParaRPr lang="en-GB" dirty="0"/>
          </a:p>
          <a:p>
            <a:pPr lvl="0"/>
            <a:r>
              <a:rPr lang="en-GB" dirty="0" smtClean="0"/>
              <a:t>Detailed level features may be helpful: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600" dirty="0" smtClean="0"/>
              <a:t>procedures (which ones, when performed)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600" dirty="0" smtClean="0"/>
              <a:t>medications (dose, duration)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600" dirty="0" smtClean="0"/>
              <a:t>BMI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600" dirty="0" smtClean="0"/>
              <a:t>medical speciality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600" dirty="0" smtClean="0"/>
              <a:t>Blood pressure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600" dirty="0" smtClean="0"/>
              <a:t>Electronic medical records with past history, family history</a:t>
            </a:r>
          </a:p>
          <a:p>
            <a:pPr marL="108000" lvl="0" indent="0">
              <a:buNone/>
            </a:pPr>
            <a:endParaRPr lang="en-GB" dirty="0" smtClean="0"/>
          </a:p>
          <a:p>
            <a:pPr marL="108000" lvl="0" indent="0">
              <a:buNone/>
            </a:pPr>
            <a:endParaRPr lang="en-GB" dirty="0" smtClean="0"/>
          </a:p>
          <a:p>
            <a:pPr marL="108000" lvl="0" indent="0">
              <a:buNone/>
            </a:pPr>
            <a:r>
              <a:rPr lang="en-GB" dirty="0"/>
              <a:t>	</a:t>
            </a:r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marL="108000" lvl="0" indent="0">
              <a:buNone/>
            </a:pP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249</Words>
  <Application>Microsoft Office PowerPoint</Application>
  <PresentationFormat>Custom</PresentationFormat>
  <Paragraphs>80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</vt:lpstr>
      <vt:lpstr>Predict whether a patient will be readmitted or not?</vt:lpstr>
      <vt:lpstr>Hospital readmission : A hospitalization that occurs within 30 days after a discharge.</vt:lpstr>
      <vt:lpstr>Why are readmissions a problem?</vt:lpstr>
      <vt:lpstr>Data set</vt:lpstr>
      <vt:lpstr>Data exploration</vt:lpstr>
      <vt:lpstr>Data pre-processing</vt:lpstr>
      <vt:lpstr>Modelling Techniques</vt:lpstr>
      <vt:lpstr>Results</vt:lpstr>
      <vt:lpstr>Learning</vt:lpstr>
      <vt:lpstr> Future steps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readmission : A hospitalization that occurs within 30 days after a discharge.</dc:title>
  <dc:creator>anushi</dc:creator>
  <cp:lastModifiedBy>Vaibhav</cp:lastModifiedBy>
  <cp:revision>89</cp:revision>
  <dcterms:modified xsi:type="dcterms:W3CDTF">2016-05-29T02:26:44Z</dcterms:modified>
</cp:coreProperties>
</file>