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56" r:id="rId3"/>
    <p:sldId id="257" r:id="rId4"/>
    <p:sldId id="258" r:id="rId5"/>
    <p:sldId id="264" r:id="rId6"/>
    <p:sldId id="259" r:id="rId7"/>
    <p:sldId id="262" r:id="rId8"/>
    <p:sldId id="265" r:id="rId9"/>
    <p:sldId id="261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26" y="182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43535B8-783D-4784-8658-F3CE7F347CB8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1839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68CE8BE-1FB8-4F72-96C3-0A5EC16084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3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7AB6D5-345E-40A0-A74D-CEFFEA5F34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948C0A-1D72-41E8-AB51-87D64F8169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FA4388-AD08-457E-AB12-C049635A627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6FCE77-1B5F-4AB5-8B69-D948CBB039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AF00A3-B1BD-4D56-915E-53AC06823D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7EE647-B371-42A0-8B37-2D1AC05D01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B2825B-817B-423A-A1BD-19D8ED08340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15BAD6-EADA-4DE5-89DA-55E110765C3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A581C-51DC-40D2-91CA-8DFFAE304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9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99E282-4564-4617-B1A6-0EF119473B0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6BC4C4-CE04-4EAD-ADAE-97F7823520A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F2EB2E6-E481-4FE8-9F1E-3A44FD634D7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Predict whether a patient will be readmitted or not?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2027237"/>
            <a:ext cx="9072562" cy="313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3312" y="5477088"/>
            <a:ext cx="3388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Presenter : </a:t>
            </a:r>
          </a:p>
          <a:p>
            <a:pPr algn="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Anushi Shah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en-GB" sz="3600" dirty="0"/>
              <a:t>Hospital readmission : A hospitalization that occurs within 30 days after a discharge.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3534797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GB" dirty="0" smtClean="0"/>
          </a:p>
          <a:p>
            <a:pPr marL="0" indent="0" algn="ctr"/>
            <a:endParaRPr lang="en-GB" dirty="0"/>
          </a:p>
          <a:p>
            <a:pPr marL="0" indent="0" algn="ctr"/>
            <a:endParaRPr lang="en-GB" dirty="0" smtClean="0"/>
          </a:p>
          <a:p>
            <a:pPr marL="0" indent="0" algn="ctr"/>
            <a:endParaRPr lang="en-GB" dirty="0"/>
          </a:p>
          <a:p>
            <a:pPr marL="0" indent="0" algn="ctr"/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2000" y="2448000"/>
            <a:ext cx="5903999" cy="33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059112" y="579097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(Within 30 days)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560" cy="4989240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 u="sng" dirty="0"/>
          </a:p>
          <a:p>
            <a:pPr lvl="0">
              <a:buNone/>
            </a:pPr>
            <a:endParaRPr lang="en-GB" u="sng" dirty="0"/>
          </a:p>
          <a:p>
            <a:pPr lvl="0">
              <a:buNone/>
            </a:pPr>
            <a:endParaRPr lang="en-GB" u="sng" dirty="0"/>
          </a:p>
          <a:p>
            <a:pPr lvl="0">
              <a:buNone/>
            </a:pPr>
            <a:endParaRPr lang="en-GB" u="sng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68312" y="259992"/>
            <a:ext cx="9071640" cy="55399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l">
              <a:buNone/>
            </a:pPr>
            <a:r>
              <a:rPr lang="en-GB" sz="3600" dirty="0" smtClean="0"/>
              <a:t>Why are readmissions a problem?</a:t>
            </a:r>
            <a:endParaRPr lang="en-GB" sz="3600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116512" y="4008437"/>
            <a:ext cx="4426560" cy="2944396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r>
              <a:rPr lang="en-GB" sz="2800" dirty="0" smtClean="0"/>
              <a:t>Huge cost burden</a:t>
            </a:r>
          </a:p>
          <a:p>
            <a:r>
              <a:rPr lang="en-GB" sz="2800" dirty="0" smtClean="0"/>
              <a:t>2011(US) </a:t>
            </a:r>
            <a:r>
              <a:rPr lang="en-GB" sz="2800" dirty="0"/>
              <a:t>– Readmissions cost $41 billion </a:t>
            </a:r>
          </a:p>
          <a:p>
            <a:pPr lvl="0"/>
            <a:r>
              <a:rPr lang="en-GB" sz="2800" dirty="0" smtClean="0"/>
              <a:t>High </a:t>
            </a:r>
            <a:r>
              <a:rPr lang="en-GB" sz="2800" dirty="0"/>
              <a:t>readmission rate – Poor quality of care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38172" y="4313237"/>
            <a:ext cx="4426560" cy="2082621"/>
          </a:xfrm>
        </p:spPr>
        <p:txBody>
          <a:bodyPr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sz="2800" dirty="0"/>
              <a:t>Increased wait times</a:t>
            </a:r>
          </a:p>
          <a:p>
            <a:pPr lvl="0"/>
            <a:r>
              <a:rPr lang="en-GB" sz="2800" dirty="0"/>
              <a:t>Increased medical </a:t>
            </a:r>
            <a:r>
              <a:rPr lang="en-GB" sz="2800" dirty="0" err="1"/>
              <a:t>erros</a:t>
            </a:r>
            <a:r>
              <a:rPr lang="en-GB" sz="2800" dirty="0"/>
              <a:t> &amp; negligence</a:t>
            </a:r>
          </a:p>
          <a:p>
            <a:pPr lvl="0"/>
            <a:r>
              <a:rPr lang="en-GB" sz="2800" dirty="0"/>
              <a:t>Patient health at risk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2" y="1112837"/>
            <a:ext cx="6801852" cy="249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Data 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94440"/>
            <a:ext cx="9072000" cy="51530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Diabetes 130-US hospitals for years 1999-2008 Data Set</a:t>
            </a:r>
          </a:p>
          <a:p>
            <a:pPr lvl="0"/>
            <a:endParaRPr lang="en-GB" dirty="0"/>
          </a:p>
          <a:p>
            <a:pPr lvl="0"/>
            <a:r>
              <a:rPr lang="en-GB" dirty="0" err="1"/>
              <a:t>Center</a:t>
            </a:r>
            <a:r>
              <a:rPr lang="en-GB" dirty="0"/>
              <a:t> for Clinical and Translational Research, Virginia Commonwealth University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UCI Machine learning repository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101766 observations, 55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Data exploration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 descr="E:\Anushi\general_assembly\hospital_readmissions\patinets_per_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695417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nushi\general_assembly\hospital_readmissions\num_lab_procedu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2" y="1768474"/>
            <a:ext cx="3810626" cy="254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Anushi\general_assembly\hospital_readmissions\lab_meds_sca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2" y="4341923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4512" y="274637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Data </a:t>
            </a:r>
            <a:r>
              <a:rPr lang="en-GB" dirty="0" smtClean="0"/>
              <a:t>pre-processing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00000" cy="5430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Drop :</a:t>
            </a:r>
          </a:p>
          <a:p>
            <a:pPr lvl="2" rtl="0" hangingPunct="0"/>
            <a:r>
              <a:rPr lang="en-GB" dirty="0"/>
              <a:t>irrelevant columns (</a:t>
            </a:r>
            <a:r>
              <a:rPr lang="en-GB" dirty="0" err="1"/>
              <a:t>Payer_code</a:t>
            </a:r>
            <a:r>
              <a:rPr lang="en-GB" dirty="0"/>
              <a:t>)</a:t>
            </a:r>
          </a:p>
          <a:p>
            <a:pPr lvl="2" rtl="0" hangingPunct="0"/>
            <a:r>
              <a:rPr lang="en-GB" dirty="0"/>
              <a:t>features with high % of missing values : weight (97%), </a:t>
            </a:r>
            <a:r>
              <a:rPr lang="en-GB" dirty="0" err="1"/>
              <a:t>medical_speciality</a:t>
            </a:r>
            <a:r>
              <a:rPr lang="en-GB" dirty="0"/>
              <a:t> (50%)</a:t>
            </a:r>
          </a:p>
          <a:p>
            <a:pPr lvl="2" rtl="0" hangingPunct="0"/>
            <a:r>
              <a:rPr lang="en-GB" dirty="0"/>
              <a:t>rows with missing values.</a:t>
            </a:r>
          </a:p>
          <a:p>
            <a:pPr lvl="0"/>
            <a:r>
              <a:rPr lang="en-GB" dirty="0"/>
              <a:t>Transformation of categorical features</a:t>
            </a:r>
          </a:p>
          <a:p>
            <a:pPr lvl="0"/>
            <a:r>
              <a:rPr lang="en-GB" dirty="0"/>
              <a:t>Use only first hospitalization per patient</a:t>
            </a:r>
          </a:p>
          <a:p>
            <a:pPr lvl="0"/>
            <a:r>
              <a:rPr lang="en-GB" dirty="0"/>
              <a:t>Simplified goal (Balance distribution of classes)</a:t>
            </a:r>
          </a:p>
          <a:p>
            <a:pPr lvl="1" rtl="0" hangingPunct="0"/>
            <a:r>
              <a:rPr lang="en-GB" dirty="0"/>
              <a:t>Predict whether a patient would be ever readmitted?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Modelling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515998"/>
          </a:xfrm>
        </p:spPr>
        <p:txBody>
          <a:bodyPr/>
          <a:lstStyle/>
          <a:p>
            <a:pPr marL="0" indent="0" algn="l">
              <a:buNone/>
            </a:pPr>
            <a:r>
              <a:rPr lang="en-GB" dirty="0" smtClean="0"/>
              <a:t>Total sample size </a:t>
            </a:r>
            <a:r>
              <a:rPr lang="en-GB" dirty="0" smtClean="0"/>
              <a:t>: 71518</a:t>
            </a:r>
            <a:endParaRPr lang="en-GB" dirty="0" smtClean="0"/>
          </a:p>
          <a:p>
            <a:pPr marL="0" lvl="0" indent="0" algn="l">
              <a:buNone/>
            </a:pPr>
            <a:r>
              <a:rPr lang="en-GB" dirty="0" smtClean="0"/>
              <a:t>Features </a:t>
            </a:r>
            <a:r>
              <a:rPr lang="en-GB" dirty="0" smtClean="0"/>
              <a:t>:</a:t>
            </a:r>
          </a:p>
          <a:p>
            <a:pPr marL="0" lvl="0" indent="0" algn="l">
              <a:buNone/>
            </a:pPr>
            <a:r>
              <a:rPr lang="en-GB" dirty="0" smtClean="0"/>
              <a:t>Split data set : Training(80%), Test(20%)</a:t>
            </a:r>
            <a:endParaRPr lang="en-GB" dirty="0" smtClean="0"/>
          </a:p>
          <a:p>
            <a:pPr marL="0" lvl="0" indent="0" algn="l">
              <a:buNone/>
            </a:pPr>
            <a:r>
              <a:rPr lang="en-GB" dirty="0" smtClean="0"/>
              <a:t>Target/Outcome : Readmitted (1/0)</a:t>
            </a:r>
          </a:p>
          <a:p>
            <a:pPr marL="0" lvl="0" indent="0" algn="l">
              <a:buNone/>
            </a:pPr>
            <a:r>
              <a:rPr lang="en-GB" dirty="0" smtClean="0"/>
              <a:t>Models :</a:t>
            </a:r>
            <a:endParaRPr lang="en-GB" dirty="0"/>
          </a:p>
          <a:p>
            <a:pPr marL="0" lvl="0" indent="0" algn="l">
              <a:buNone/>
            </a:pPr>
            <a:r>
              <a:rPr lang="en-GB" sz="2000" dirty="0" smtClean="0"/>
              <a:t>	</a:t>
            </a:r>
            <a:r>
              <a:rPr lang="en-GB" sz="2000" dirty="0" smtClean="0"/>
              <a:t>- </a:t>
            </a:r>
            <a:r>
              <a:rPr lang="en-GB" sz="2000" dirty="0" smtClean="0"/>
              <a:t>Logistic regression</a:t>
            </a:r>
          </a:p>
          <a:p>
            <a:pPr marL="0" lvl="0" indent="0" algn="l">
              <a:buNone/>
            </a:pPr>
            <a:r>
              <a:rPr lang="en-GB" sz="2000" dirty="0" smtClean="0"/>
              <a:t>	- Regularized logistic regression</a:t>
            </a:r>
          </a:p>
          <a:p>
            <a:pPr marL="0" lvl="0" indent="0" algn="l">
              <a:buNone/>
            </a:pPr>
            <a:r>
              <a:rPr lang="en-GB" sz="2000" dirty="0" smtClean="0"/>
              <a:t>	- Decision trees</a:t>
            </a:r>
          </a:p>
          <a:p>
            <a:pPr marL="0" lvl="0" indent="0" algn="l">
              <a:buNone/>
            </a:pPr>
            <a:r>
              <a:rPr lang="en-GB" sz="2000" dirty="0" smtClean="0"/>
              <a:t>	- Random </a:t>
            </a:r>
            <a:r>
              <a:rPr lang="en-GB" sz="2000" dirty="0" smtClean="0"/>
              <a:t>Forest</a:t>
            </a:r>
          </a:p>
          <a:p>
            <a:pPr marL="0" lvl="0" indent="0" algn="l">
              <a:buNone/>
            </a:pPr>
            <a:r>
              <a:rPr lang="en-GB" sz="2000" dirty="0"/>
              <a:t>	</a:t>
            </a:r>
            <a:r>
              <a:rPr lang="en-GB" sz="2000" dirty="0" smtClean="0"/>
              <a:t>- </a:t>
            </a:r>
            <a:r>
              <a:rPr lang="en-GB" sz="2000" dirty="0" err="1" smtClean="0"/>
              <a:t>Xgboost</a:t>
            </a:r>
            <a:endParaRPr lang="en-GB" sz="2000" dirty="0" smtClean="0"/>
          </a:p>
          <a:p>
            <a:pPr marL="0" lvl="0" indent="0" algn="l">
              <a:buNone/>
            </a:pPr>
            <a:endParaRPr lang="en-GB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6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Results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282890"/>
              </p:ext>
            </p:extLst>
          </p:nvPr>
        </p:nvGraphicFramePr>
        <p:xfrm>
          <a:off x="503238" y="1768475"/>
          <a:ext cx="90725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874"/>
                <a:gridCol w="2730500"/>
                <a:gridCol w="3024187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Classifier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Regularized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Decision Trees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 Forest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Xgboost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4912" y="4839442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Add Graph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75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999" y="576000"/>
            <a:ext cx="4426560" cy="61822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en-GB" u="sng" dirty="0" smtClean="0"/>
              <a:t>Learning</a:t>
            </a:r>
          </a:p>
          <a:p>
            <a:pPr lvl="0">
              <a:buNone/>
            </a:pPr>
            <a:endParaRPr lang="en-GB" u="sng" dirty="0"/>
          </a:p>
          <a:p>
            <a:pPr lvl="0"/>
            <a:r>
              <a:rPr lang="en-GB" dirty="0" smtClean="0"/>
              <a:t>Models</a:t>
            </a:r>
          </a:p>
          <a:p>
            <a:pPr marL="108000" lvl="0" indent="0">
              <a:buNone/>
            </a:pPr>
            <a:endParaRPr lang="en-GB" dirty="0"/>
          </a:p>
          <a:p>
            <a:pPr lvl="0"/>
            <a:r>
              <a:rPr lang="en-GB" dirty="0"/>
              <a:t>Statistical </a:t>
            </a:r>
            <a:r>
              <a:rPr lang="en-GB" dirty="0" smtClean="0"/>
              <a:t>&amp; </a:t>
            </a:r>
            <a:r>
              <a:rPr lang="en-GB" dirty="0" smtClean="0"/>
              <a:t>theoretical </a:t>
            </a:r>
            <a:r>
              <a:rPr lang="en-GB" dirty="0" smtClean="0"/>
              <a:t>concepts</a:t>
            </a:r>
          </a:p>
          <a:p>
            <a:pPr marL="108000" lvl="0" indent="0">
              <a:buNone/>
            </a:pP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51960" y="576000"/>
            <a:ext cx="4426560" cy="61822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en-GB" u="sng" dirty="0"/>
              <a:t>Future steps</a:t>
            </a:r>
          </a:p>
          <a:p>
            <a:pPr lvl="0">
              <a:buNone/>
            </a:pPr>
            <a:endParaRPr lang="en-GB" u="sng" dirty="0"/>
          </a:p>
          <a:p>
            <a:pPr lvl="0"/>
            <a:r>
              <a:rPr lang="en-GB" dirty="0"/>
              <a:t>Feature engineering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Try other models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Dashboard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214</Words>
  <Application>Microsoft Office PowerPoint</Application>
  <PresentationFormat>Custom</PresentationFormat>
  <Paragraphs>69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Predict whether a patient will be readmitted or not?</vt:lpstr>
      <vt:lpstr>Hospital readmission : A hospitalization that occurs within 30 days after a discharge.</vt:lpstr>
      <vt:lpstr>Why are readmissions a problem?</vt:lpstr>
      <vt:lpstr>Data set</vt:lpstr>
      <vt:lpstr>Data exploration</vt:lpstr>
      <vt:lpstr>Data pre-processing</vt:lpstr>
      <vt:lpstr>Modelling Techniques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readmission : A hospitalization that occurs within 30 days after a discharge.</dc:title>
  <dc:creator>anushi</dc:creator>
  <cp:lastModifiedBy>Vaibhav</cp:lastModifiedBy>
  <cp:revision>43</cp:revision>
  <dcterms:modified xsi:type="dcterms:W3CDTF">2016-05-28T02:36:40Z</dcterms:modified>
</cp:coreProperties>
</file>