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9" r:id="rId4"/>
    <p:sldId id="270" r:id="rId5"/>
    <p:sldId id="268" r:id="rId6"/>
    <p:sldId id="271" r:id="rId7"/>
    <p:sldId id="266" r:id="rId8"/>
    <p:sldId id="267" r:id="rId9"/>
    <p:sldId id="265" r:id="rId10"/>
    <p:sldId id="282" r:id="rId11"/>
    <p:sldId id="279" r:id="rId12"/>
    <p:sldId id="283" r:id="rId13"/>
    <p:sldId id="286" r:id="rId14"/>
    <p:sldId id="281" r:id="rId15"/>
    <p:sldId id="280" r:id="rId16"/>
    <p:sldId id="28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8A131-5623-2100-57BA-82890687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0C987C-2309-0187-4BEC-84A53D62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E7C44E-CBDB-2444-5249-BBA9E4F5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15B4F6-C721-B76E-9D18-0B65B914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167A5B-4AC2-6808-B1B5-836FB8E3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51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7FC99-CEC7-772D-DA83-C68D1D31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DAF716-E34B-5937-70D4-F234DAE0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ED208B-31E5-2D38-8C1F-E031E77E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0AE08B-E16C-FD72-85E4-4379CEB9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5452E1-38B5-2BC7-11CE-9C5D2DF7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472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76F62A-2900-D128-30DF-97779E673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D4565B-EABA-103B-2F58-7B1A8ECB7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08C060-4D33-EC44-0894-70ECFB4A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F5A260-4EBB-6053-C768-B01955C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C418A5-59A1-510C-79AC-9C0A14A0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9774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113803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60235-DEA7-80B0-4BA2-9B0ADBED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7E9BE-E1B8-7B6E-F054-838D87BE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315461-CD3A-6E78-FC68-66591325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5B39AF-E9E5-D53B-7157-BC27DC1E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49BC91-3A4D-2D13-16BB-551483EC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68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7F0D4-8BE6-D092-85E9-A6391A2B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299935-2F27-1015-1A49-D65D6F5A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EEB131-114E-F23A-32AA-B84AE4AE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C79C5C-4FA8-B02E-6F5D-518FD406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D9B303-57A2-3F1E-FF03-CDC208B9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76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28152-F3AA-2364-0DCE-617D4134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F07955-61AC-9080-C77F-EF663FE57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187AA9-282A-A363-EEA2-2426E6885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A55230-8D0C-277D-33FD-9514028D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ECBEDE-EF62-4E09-06BC-22CE0CBD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34793A-BA07-B290-F880-E78101D9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756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A1C8F-5750-E96C-3465-5166D57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978096-1F66-0D47-1596-44C65A74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D04256-836A-4EC8-C61B-55BDBC6F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76E9B77-A29B-C1CC-A455-B37013232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546C11-0C8E-CB08-DDDE-1B46E95E6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163092F-B653-3986-E2F9-2C93F5A6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4A8E0E4-A99B-ACE0-03A9-26A7E0E0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8E0774-B7C2-56F1-8149-F650314A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273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E7FD2-8040-E91D-EABA-A556FCE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9F7D5C-3209-641A-BBC4-577FA39C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FA5FED-FD1E-2C30-6B18-31DFD02C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E84FAB-14B8-1AA7-13CC-1C0D1E05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00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4E07D49-4F72-5E39-B88A-09787F73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BFFEC5-E323-F710-3BCD-DC8B2BCA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8C4CFC-1F62-0048-9142-0C370F5D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458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CFBEF-2139-5526-6C1F-E597B1EB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67D924-B9DC-C184-6390-6F329606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C27ADA-015E-E924-1E82-1C9D9A2AC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9744B4-6B8C-0C60-B74F-B42872B8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6D1507-7C1D-F003-C360-E8C9BCDC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B975DC-AD24-6FD9-58F0-B7ADAAE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321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A1A4D-7511-D158-3AFA-49BA6774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32C39B4-A128-3E67-E322-D23BA9B28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5EF77-F8E1-37D2-82EA-2C576448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EEBD5E-5BFB-D75D-565A-2667AAE9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33381E-F954-DF90-8ABC-DDB7EB1A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DDC447-5C34-9CD7-1598-6CD4DC0D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644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C77859-E05D-7B2D-73BF-D02D7CDE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73E287-10D2-E67C-B758-C3E1B21F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B2FBBC-20B2-3321-CDA2-72ED7C04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8832-C6C8-4811-97BF-8AAA57479F76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C1EE0A-5FFD-2F3D-524A-D9583DF52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35FA1C-2E67-DC40-1C0F-D54359E62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31ED-A1D3-46A6-BE19-0A303BBDE3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86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7" name="Shape 64"/>
          <p:cNvSpPr/>
          <p:nvPr/>
        </p:nvSpPr>
        <p:spPr>
          <a:xfrm>
            <a:off x="253215" y="222939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58499" y="1614934"/>
            <a:ext cx="7279203" cy="210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Introduction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Data Exploration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Model Development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Interpretation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826712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Customer Segmentation using RFM Analysis</a:t>
            </a:r>
            <a:endParaRPr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220EF2-E88B-384A-AD2F-2FB308F292C2}"/>
              </a:ext>
            </a:extLst>
          </p:cNvPr>
          <p:cNvSpPr txBox="1"/>
          <p:nvPr/>
        </p:nvSpPr>
        <p:spPr>
          <a:xfrm>
            <a:off x="181368" y="1677992"/>
            <a:ext cx="4217621" cy="5122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RFM (recency, frequency, monetary value) analysis is a marketing method used to identify the best clients based on their spending habits. 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RFM helps predict which customers are likely to repurchase a company’s products and estimate its revenue from regular and new consumers.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DBB666-22EA-4A41-D90E-F9AE23CE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2832" y="1677991"/>
            <a:ext cx="7659169" cy="48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02903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826711"/>
            <a:ext cx="11285157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Customer Segment Titles with definition and Scores</a:t>
            </a:r>
            <a:endParaRPr sz="2133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B61FCA26-B937-F2D2-7F84-64819375C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9343930"/>
              </p:ext>
            </p:extLst>
          </p:nvPr>
        </p:nvGraphicFramePr>
        <p:xfrm>
          <a:off x="181370" y="1426746"/>
          <a:ext cx="11829262" cy="5210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2973">
                  <a:extLst>
                    <a:ext uri="{9D8B030D-6E8A-4147-A177-3AD203B41FA5}">
                      <a16:colId xmlns:a16="http://schemas.microsoft.com/office/drawing/2014/main" xmlns="" val="4226991252"/>
                    </a:ext>
                  </a:extLst>
                </a:gridCol>
                <a:gridCol w="5755371">
                  <a:extLst>
                    <a:ext uri="{9D8B030D-6E8A-4147-A177-3AD203B41FA5}">
                      <a16:colId xmlns:a16="http://schemas.microsoft.com/office/drawing/2014/main" xmlns="" val="441647185"/>
                    </a:ext>
                  </a:extLst>
                </a:gridCol>
                <a:gridCol w="1291605">
                  <a:extLst>
                    <a:ext uri="{9D8B030D-6E8A-4147-A177-3AD203B41FA5}">
                      <a16:colId xmlns:a16="http://schemas.microsoft.com/office/drawing/2014/main" xmlns="" val="3956491938"/>
                    </a:ext>
                  </a:extLst>
                </a:gridCol>
                <a:gridCol w="1340113">
                  <a:extLst>
                    <a:ext uri="{9D8B030D-6E8A-4147-A177-3AD203B41FA5}">
                      <a16:colId xmlns:a16="http://schemas.microsoft.com/office/drawing/2014/main" xmlns="" val="7142034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28252241"/>
                    </a:ext>
                  </a:extLst>
                </a:gridCol>
              </a:tblGrid>
              <a:tr h="5380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Segment Titles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Definition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Recency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Frequency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Monetary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670181346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Champions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Recently bought 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4 - 5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4 - 5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4 - 5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753978934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Loyal Customers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Recently bought 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597727938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Potential Loyalist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Recently bought ,made some purchases, spent low.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679433303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 Customers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Recently bought , buys not very often , averagely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104154069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Promising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Relatively recently  ,bought more than once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560408016"/>
                  </a:ext>
                </a:extLst>
              </a:tr>
              <a:tr h="3939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Need Attention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Bought long back,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88666927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About To Sleep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Bought long back , made few purchases , averagely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4202157270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At Risk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Purchased long back,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13990390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Can't Lose Them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Purchased long back,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43133417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Hibernating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Purchased long back, few purchases , averagely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948794756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Lost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Purchased very long back , less purchases , spent very less.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1 - 1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1 - 1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8254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66615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826712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Customer count on each Segment Titles:</a:t>
            </a:r>
            <a:endParaRPr sz="2133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EFDBA0A-7805-3915-B6B8-396578E0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7810094"/>
              </p:ext>
            </p:extLst>
          </p:nvPr>
        </p:nvGraphicFramePr>
        <p:xfrm>
          <a:off x="634791" y="1426747"/>
          <a:ext cx="10841810" cy="5343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1593">
                  <a:extLst>
                    <a:ext uri="{9D8B030D-6E8A-4147-A177-3AD203B41FA5}">
                      <a16:colId xmlns:a16="http://schemas.microsoft.com/office/drawing/2014/main" xmlns="" val="1931359860"/>
                    </a:ext>
                  </a:extLst>
                </a:gridCol>
                <a:gridCol w="6469600">
                  <a:extLst>
                    <a:ext uri="{9D8B030D-6E8A-4147-A177-3AD203B41FA5}">
                      <a16:colId xmlns:a16="http://schemas.microsoft.com/office/drawing/2014/main" xmlns="" val="3489557349"/>
                    </a:ext>
                  </a:extLst>
                </a:gridCol>
                <a:gridCol w="1510617">
                  <a:extLst>
                    <a:ext uri="{9D8B030D-6E8A-4147-A177-3AD203B41FA5}">
                      <a16:colId xmlns:a16="http://schemas.microsoft.com/office/drawing/2014/main" xmlns="" val="357695563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Segment Titles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Definition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No.of Customers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987285536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Champions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Recently bought 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915597073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Loyal Customers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Recently bought 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607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152914280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Potential Loyalist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Recently bought ,made some purchases, spent low.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377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22671480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Recent Customers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Recently bought , buys not very often , averagely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441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679212580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Promising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Relatively recently  ,bought more than once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143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296414058"/>
                  </a:ext>
                </a:extLst>
              </a:tr>
              <a:tr h="3939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Need Attention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Bought long back,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163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65921100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About To Sleep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Bought long back , made few purchases , averagely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626346585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At Risk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Purchased long back,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844107199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Can't Lose Them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Purchased long back,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156713432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Hibernating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Purchased long back, few purchases , averagely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378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465715845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Lost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Purchased very long back , less purchases , spent very less.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46109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9110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22254" y="994007"/>
            <a:ext cx="6267292" cy="59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Scatter Plot - RFM Analysis</a:t>
            </a:r>
            <a:endParaRPr sz="21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DF4BA0F-50D5-0B00-479C-49E2A04E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6581" y="1763494"/>
            <a:ext cx="7303519" cy="4267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220EF2-E88B-384A-AD2F-2FB308F292C2}"/>
              </a:ext>
            </a:extLst>
          </p:cNvPr>
          <p:cNvSpPr txBox="1"/>
          <p:nvPr/>
        </p:nvSpPr>
        <p:spPr>
          <a:xfrm>
            <a:off x="322239" y="2078341"/>
            <a:ext cx="4217621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visuals show that the customers who visited recently contributed to more revenue.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customers who purchased 50 – 150 days ago are also responsible for more income at an average rate.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customers purchased very long back (almost 300 days ago) have contributed less income.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7489586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826711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Scatter Plot - RFM Analysis</a:t>
            </a:r>
            <a:endParaRPr sz="213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C7CAAE-C2F0-005A-1873-3FCA42614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9828" y="1475440"/>
            <a:ext cx="7882172" cy="4605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193AC3-823E-0831-5931-5E80A5232348}"/>
              </a:ext>
            </a:extLst>
          </p:cNvPr>
          <p:cNvSpPr txBox="1"/>
          <p:nvPr/>
        </p:nvSpPr>
        <p:spPr>
          <a:xfrm>
            <a:off x="322435" y="1779762"/>
            <a:ext cx="3987393" cy="4832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 customers who purchased more than 5 times has higher monetary value.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sym typeface="Arial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 customers under “Loyal” , ”Champions” segments are the ones greatly contributed towards income.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sym typeface="Arial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There is a positive relationship between Frequency and Monetary values which helps in business gain.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4124284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951975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Scatter Plot - RFM Analysis</a:t>
            </a:r>
            <a:endParaRPr sz="21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2AE90E5-BD26-9295-9A18-3648A3B0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3031" y="1808249"/>
            <a:ext cx="7882172" cy="4605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54C7CD-5E3C-9A61-E412-595802997C21}"/>
              </a:ext>
            </a:extLst>
          </p:cNvPr>
          <p:cNvSpPr txBox="1"/>
          <p:nvPr/>
        </p:nvSpPr>
        <p:spPr>
          <a:xfrm>
            <a:off x="372813" y="2120373"/>
            <a:ext cx="3889348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customers who bought more recently (0 - 10 days) also made frequent purchases (10+) 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000" dirty="0"/>
              <a:t>Less frequent purchases are associated with higher recency values (more than 250 days).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000" dirty="0"/>
              <a:t>Therefore very recent customers are also frequent buyers.</a:t>
            </a:r>
          </a:p>
        </p:txBody>
      </p:sp>
    </p:spTree>
    <p:extLst>
      <p:ext uri="{BB962C8B-B14F-4D97-AF65-F5344CB8AC3E}">
        <p14:creationId xmlns:p14="http://schemas.microsoft.com/office/powerpoint/2010/main" xmlns="" val="16894540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B0834BE-D24E-4B03-2E49-B6A69BC73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395" r="35790"/>
          <a:stretch/>
        </p:blipFill>
        <p:spPr>
          <a:xfrm>
            <a:off x="-2" y="2161308"/>
            <a:ext cx="5481363" cy="4506997"/>
          </a:xfrm>
          <a:prstGeom prst="rect">
            <a:avLst/>
          </a:prstGeom>
        </p:spPr>
      </p:pic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2584" y="990744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Segment Titles Based on RFM Score:</a:t>
            </a:r>
            <a:endParaRPr sz="2133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73C28E-BA55-EB45-02EB-76D21A67C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893" t="26973" r="23057" b="27076"/>
          <a:stretch/>
        </p:blipFill>
        <p:spPr>
          <a:xfrm>
            <a:off x="5481362" y="1914447"/>
            <a:ext cx="6492913" cy="43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4938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9" name="Shape 98"/>
          <p:cNvSpPr/>
          <p:nvPr/>
        </p:nvSpPr>
        <p:spPr>
          <a:xfrm>
            <a:off x="273367" y="212989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73367" y="1132919"/>
            <a:ext cx="11420800" cy="64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/>
              <a:t>Top 1000 Customers to target</a:t>
            </a:r>
            <a:endParaRPr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8C1A90D-36CB-C517-6462-AC59DFD3B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0238707"/>
              </p:ext>
            </p:extLst>
          </p:nvPr>
        </p:nvGraphicFramePr>
        <p:xfrm>
          <a:off x="435793" y="2038376"/>
          <a:ext cx="11258374" cy="1525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2895">
                  <a:extLst>
                    <a:ext uri="{9D8B030D-6E8A-4147-A177-3AD203B41FA5}">
                      <a16:colId xmlns:a16="http://schemas.microsoft.com/office/drawing/2014/main" xmlns="" val="2399353380"/>
                    </a:ext>
                  </a:extLst>
                </a:gridCol>
                <a:gridCol w="5513317">
                  <a:extLst>
                    <a:ext uri="{9D8B030D-6E8A-4147-A177-3AD203B41FA5}">
                      <a16:colId xmlns:a16="http://schemas.microsoft.com/office/drawing/2014/main" xmlns="" val="3644996166"/>
                    </a:ext>
                  </a:extLst>
                </a:gridCol>
                <a:gridCol w="1826081">
                  <a:extLst>
                    <a:ext uri="{9D8B030D-6E8A-4147-A177-3AD203B41FA5}">
                      <a16:colId xmlns:a16="http://schemas.microsoft.com/office/drawing/2014/main" xmlns="" val="1717058496"/>
                    </a:ext>
                  </a:extLst>
                </a:gridCol>
                <a:gridCol w="1826081">
                  <a:extLst>
                    <a:ext uri="{9D8B030D-6E8A-4147-A177-3AD203B41FA5}">
                      <a16:colId xmlns:a16="http://schemas.microsoft.com/office/drawing/2014/main" xmlns="" val="195818398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Segment Titles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Definition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No.of Customers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Customer</a:t>
                      </a:r>
                    </a:p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Selection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282432839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Champions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Recently bought 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5229675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Loyal Customers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Recently bought 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607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468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683648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80486F-09C1-FA16-FCCE-ED12F194CB0B}"/>
              </a:ext>
            </a:extLst>
          </p:cNvPr>
          <p:cNvSpPr txBox="1"/>
          <p:nvPr/>
        </p:nvSpPr>
        <p:spPr>
          <a:xfrm>
            <a:off x="435793" y="3838968"/>
            <a:ext cx="11258375" cy="2431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1219170" hangingPunct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Top 1000 customers are filtered under three conditions,</a:t>
            </a:r>
          </a:p>
          <a:p>
            <a:pPr defTabSz="1219170" hangingPunct="0">
              <a:lnSpc>
                <a:spcPct val="150000"/>
              </a:lnSpc>
            </a:pPr>
            <a:r>
              <a:rPr lang="en-US" sz="2000" dirty="0"/>
              <a:t>                1. Customers who made recent purchase</a:t>
            </a:r>
          </a:p>
          <a:p>
            <a:pPr defTabSz="1219170" hangingPunct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                2. Customers who bought frequently</a:t>
            </a:r>
          </a:p>
          <a:p>
            <a:pPr defTabSz="1219170" hangingPunct="0">
              <a:lnSpc>
                <a:spcPct val="150000"/>
              </a:lnSpc>
            </a:pPr>
            <a:r>
              <a:rPr lang="en-US" sz="2000" dirty="0"/>
              <a:t>                3. Customers who spent more.</a:t>
            </a:r>
          </a:p>
          <a:p>
            <a:pPr defTabSz="1219170" hangingPunct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 Customers satisfying all the above conditions are considered to be the </a:t>
            </a:r>
            <a:r>
              <a:rPr lang="en-US" sz="2000" u="sng" dirty="0">
                <a:solidFill>
                  <a:srgbClr val="000000"/>
                </a:solidFill>
                <a:sym typeface="Arial"/>
              </a:rPr>
              <a:t>“Top 1000 Customers”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. </a:t>
            </a:r>
            <a:endParaRPr lang="en-IN" sz="2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7566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56195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195101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73367" y="1249170"/>
            <a:ext cx="11420800" cy="64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/>
              <a:t>Identify and Recommend Top 1000 Customers Through Data Analysis</a:t>
            </a:r>
            <a:endParaRPr sz="2400" dirty="0"/>
          </a:p>
        </p:txBody>
      </p:sp>
      <p:sp>
        <p:nvSpPr>
          <p:cNvPr id="124" name="Shape 73"/>
          <p:cNvSpPr/>
          <p:nvPr/>
        </p:nvSpPr>
        <p:spPr>
          <a:xfrm>
            <a:off x="273367" y="1979902"/>
            <a:ext cx="5512800" cy="4213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u="sng" dirty="0"/>
              <a:t>Problem Statement: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3333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Sprocket Central is a company that specializes in high-quality bikes.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Their marketing team is looking to boost business by analyzing their existing customer dataset.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To recommend Top 1000 new customers to be targeted to drive the most value for the organization.</a:t>
            </a:r>
            <a:endParaRPr sz="186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5C2347-1265-4E98-D218-DAA57D05D259}"/>
              </a:ext>
            </a:extLst>
          </p:cNvPr>
          <p:cNvSpPr txBox="1"/>
          <p:nvPr/>
        </p:nvSpPr>
        <p:spPr>
          <a:xfrm>
            <a:off x="6679200" y="2078770"/>
            <a:ext cx="5512800" cy="4324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u="sng" dirty="0">
                <a:latin typeface="Open Sans"/>
                <a:ea typeface="Open Sans"/>
                <a:cs typeface="Open Sans"/>
                <a:sym typeface="Open Sans"/>
              </a:rPr>
              <a:t>Contents:</a:t>
            </a:r>
          </a:p>
          <a:p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RFM Model development – Customer Segmentation.</a:t>
            </a: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Getting insights from the model</a:t>
            </a: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Obtaining top 1000 customers from RFM scores.</a:t>
            </a:r>
          </a:p>
          <a:p>
            <a:pPr>
              <a:lnSpc>
                <a:spcPct val="115000"/>
              </a:lnSpc>
            </a:pPr>
            <a:endParaRPr lang="en-US" sz="2000" u="sng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</a:pPr>
            <a:endParaRPr lang="en-US" sz="2000" u="sng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</a:pPr>
            <a:endParaRPr lang="en-US" sz="20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1033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22" name="Shape 71"/>
          <p:cNvSpPr/>
          <p:nvPr/>
        </p:nvSpPr>
        <p:spPr>
          <a:xfrm>
            <a:off x="187809" y="202700"/>
            <a:ext cx="11506359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187808" y="1165021"/>
            <a:ext cx="11420800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Profits made by each Brand 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273368" y="2084962"/>
            <a:ext cx="5095585" cy="4190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We can see  the brand “WeareA2B” has made the maximum profit.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Followed by Solex , Trek Bicycles , Giant Bicycles ,  OHM Cycles obtaining the next 4 places respectively.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Lastly , Norco Bicycles has the least profit made among all.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This helps understand the most loved brand among the customers.</a:t>
            </a:r>
            <a:endParaRPr sz="1867" dirty="0"/>
          </a:p>
        </p:txBody>
      </p:sp>
      <p:grpSp>
        <p:nvGrpSpPr>
          <p:cNvPr id="127" name="Shape 74"/>
          <p:cNvGrpSpPr/>
          <p:nvPr/>
        </p:nvGrpSpPr>
        <p:grpSpPr>
          <a:xfrm>
            <a:off x="6626631" y="2886298"/>
            <a:ext cx="5067605" cy="3532405"/>
            <a:chOff x="-1" y="-1"/>
            <a:chExt cx="3800702" cy="2649302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 sz="2400"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955334"/>
              <a:ext cx="3800702" cy="73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1899" tIns="121899" rIns="121899" bIns="121899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sz="2400" dirty="0"/>
                <a:t>Place any supporting images, graphs, data or extra text here.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EEC3CA9-E770-08D4-1DFC-4005CD40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3350" y="1283370"/>
            <a:ext cx="6325284" cy="5222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3DE1AC-A722-404C-B88A-9BE11F92C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9449" y="2126875"/>
            <a:ext cx="1392040" cy="15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23572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0BE9FCD-21FC-C763-7A5C-BB6D3589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5127" y="1094034"/>
            <a:ext cx="7333075" cy="2805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BA8C75-F845-66C3-3BCF-A5BDC221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5127" y="3959310"/>
            <a:ext cx="7579408" cy="2805393"/>
          </a:xfrm>
          <a:prstGeom prst="rect">
            <a:avLst/>
          </a:prstGeom>
        </p:spPr>
      </p:pic>
      <p:sp>
        <p:nvSpPr>
          <p:cNvPr id="121" name="Shape 70"/>
          <p:cNvSpPr/>
          <p:nvPr/>
        </p:nvSpPr>
        <p:spPr>
          <a:xfrm>
            <a:off x="0" y="24316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03799" y="211418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75767" y="1301267"/>
            <a:ext cx="11420800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Age Distribution of Customers : 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75767" y="2336183"/>
            <a:ext cx="4579360" cy="4429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Highest no.of customers are around the age group 45 – 49 in both “new” and  “old”.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New customers age starts from 20 to 80 whereas old customers are only around  20-65 ages.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In new customers , the customers around 25 - 29 and 40 – 69 age group are more.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A5908A-5D4C-552B-4C8B-1BDF43D68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5401" y="4166543"/>
            <a:ext cx="863675" cy="20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1861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F3C720-A5D6-50FE-ACA3-9935CAB2E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2580" y="4119432"/>
            <a:ext cx="6473653" cy="2754977"/>
          </a:xfrm>
          <a:prstGeom prst="rect">
            <a:avLst/>
          </a:prstGeom>
        </p:spPr>
      </p:pic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165420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75765" y="1212267"/>
            <a:ext cx="5512800" cy="97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Wealth Segmentation Based on Age of Customers “New” and “Old”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75765" y="2490782"/>
            <a:ext cx="5512800" cy="3763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Customers from “Mass Customers” is comparatively more in all the age categories from other two.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Secondly , “High Net Worth” customers are more.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“Affluent Customer” are more in some age categories than “High Net Worth” customers like 25 – 29 , 45 – 49.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6E2337-6B52-43C6-6AE5-22EABABAD1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2581" y="1141935"/>
            <a:ext cx="6473655" cy="2936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BAFBED-1A64-8207-1182-9658E6811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8278" y="1273428"/>
            <a:ext cx="1889924" cy="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0592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FD6096-388C-C55D-F4F6-9AF92C1E9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92" r="5702"/>
          <a:stretch/>
        </p:blipFill>
        <p:spPr>
          <a:xfrm>
            <a:off x="8310787" y="1948104"/>
            <a:ext cx="3780453" cy="45665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495C4F6-96F7-3FE2-AC6D-2AC585F494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57" r="12687"/>
          <a:stretch/>
        </p:blipFill>
        <p:spPr>
          <a:xfrm>
            <a:off x="4490030" y="1948103"/>
            <a:ext cx="3780453" cy="4730805"/>
          </a:xfrm>
          <a:prstGeom prst="rect">
            <a:avLst/>
          </a:prstGeom>
        </p:spPr>
      </p:pic>
      <p:sp>
        <p:nvSpPr>
          <p:cNvPr id="121" name="Shape 70"/>
          <p:cNvSpPr/>
          <p:nvPr/>
        </p:nvSpPr>
        <p:spPr>
          <a:xfrm>
            <a:off x="-20668" y="-56196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157586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2667" dirty="0"/>
          </a:p>
        </p:txBody>
      </p:sp>
      <p:sp>
        <p:nvSpPr>
          <p:cNvPr id="124" name="Shape 73"/>
          <p:cNvSpPr/>
          <p:nvPr/>
        </p:nvSpPr>
        <p:spPr>
          <a:xfrm>
            <a:off x="129685" y="2132835"/>
            <a:ext cx="4320040" cy="4520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20% and 21% of New customers are from “Manufacturing” and “Financial Services” field respectively.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Similarly , 20% and 19% of Old customers are from “Manufacturing” and “Financial Services” respectively.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Customers from “Agriculture” and “Telecommunications” are the least.</a:t>
            </a:r>
            <a:endParaRPr sz="186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250CA0-E375-FA60-1C00-D6E165FCC6DB}"/>
              </a:ext>
            </a:extLst>
          </p:cNvPr>
          <p:cNvSpPr txBox="1"/>
          <p:nvPr/>
        </p:nvSpPr>
        <p:spPr>
          <a:xfrm>
            <a:off x="273366" y="1239213"/>
            <a:ext cx="10598673" cy="420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133" b="1" dirty="0"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IN" sz="2133" b="1" dirty="0">
                <a:latin typeface="Open Sans"/>
                <a:ea typeface="Open Sans"/>
                <a:cs typeface="Open Sans"/>
                <a:sym typeface="Open Sans"/>
              </a:rPr>
              <a:t>ob Industry wise Distribution of Old and New Customers</a:t>
            </a:r>
          </a:p>
        </p:txBody>
      </p:sp>
    </p:spTree>
    <p:extLst>
      <p:ext uri="{BB962C8B-B14F-4D97-AF65-F5344CB8AC3E}">
        <p14:creationId xmlns:p14="http://schemas.microsoft.com/office/powerpoint/2010/main" xmlns="" val="5557808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8DC170-7018-4D61-F7EE-A87DE5AFE1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9300" y="1094034"/>
            <a:ext cx="6410801" cy="2919271"/>
          </a:xfrm>
          <a:prstGeom prst="rect">
            <a:avLst/>
          </a:prstGeom>
        </p:spPr>
      </p:pic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84665" y="181569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101900" y="1402935"/>
            <a:ext cx="5893165" cy="97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Bike purchase history of customers for the past 3 years by “Gender”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100014" y="2772816"/>
            <a:ext cx="5581173" cy="3409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Females has made the most purchases in the past three years.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A total purchase for 80k+ has been made by “Old” Female Customers and 76K+ by “Old” Male Customers 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In “New” , Female customers made purchase for 21K+ and Males for 20K+.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E10C8E2-EC38-9655-96C7-E9DC2BD4C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7400" y="4013305"/>
            <a:ext cx="6614600" cy="2788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8CC3DD-9842-AB6A-FBB2-7CB6E7B50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5807" y="1242296"/>
            <a:ext cx="1534293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44475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16199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220977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172608" y="1150917"/>
            <a:ext cx="4986321" cy="97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Customers who owns a Car by State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172606" y="2032875"/>
            <a:ext cx="4784801" cy="48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In “New”,  195 and 229 Customers from “New South Whales” has owned a car and doesn’t own a car respectively.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Whereas in “Old” 28% of customers owns a car and 25% doesn’t in NSW.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QLD and VIC has almost same amount of customers in both  “Old” and “New” that owns a car or not. 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F7A9A3-589F-0D63-A829-F6C890CFC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8930" y="1136199"/>
            <a:ext cx="7033071" cy="2944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FC641E-E3F5-0C15-250A-B38FEFA6E1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8929" y="4095510"/>
            <a:ext cx="7033071" cy="27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4320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15289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385600" y="184064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118450" y="1282468"/>
            <a:ext cx="5822633" cy="97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Top 10 Customers who spent more Money 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118450" y="2870449"/>
            <a:ext cx="5245836" cy="3055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Customer with ID “2183” has spent  more amount that is “ $19K “ and obtains the 1</a:t>
            </a:r>
            <a:r>
              <a:rPr lang="en-US" sz="2000" baseline="30000" dirty="0"/>
              <a:t>st</a:t>
            </a:r>
            <a:r>
              <a:rPr lang="en-US" sz="2000" dirty="0"/>
              <a:t> place.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amount spent by the  top 10 Customers ranges from $19k to $15K.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endParaRPr sz="2000" dirty="0"/>
          </a:p>
        </p:txBody>
      </p:sp>
      <p:grpSp>
        <p:nvGrpSpPr>
          <p:cNvPr id="127" name="Shape 74"/>
          <p:cNvGrpSpPr/>
          <p:nvPr/>
        </p:nvGrpSpPr>
        <p:grpSpPr>
          <a:xfrm>
            <a:off x="6626631" y="2886298"/>
            <a:ext cx="5067605" cy="3532405"/>
            <a:chOff x="-1" y="-1"/>
            <a:chExt cx="3800702" cy="2649302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 sz="2400"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955334"/>
              <a:ext cx="3800702" cy="73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1899" tIns="121899" rIns="121899" bIns="121899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sz="2400" dirty="0"/>
                <a:t>Place any supporting images, graphs, data or extra text here.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6760583-09F1-279E-6A27-4CBFE3A68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9462" y="1136199"/>
            <a:ext cx="6908381" cy="54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10388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1294</Words>
  <Application>Microsoft Office PowerPoint</Application>
  <PresentationFormat>Custom</PresentationFormat>
  <Paragraphs>223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Nivetha sridhar</dc:creator>
  <cp:lastModifiedBy>pct</cp:lastModifiedBy>
  <cp:revision>2</cp:revision>
  <dcterms:created xsi:type="dcterms:W3CDTF">2022-12-28T12:10:14Z</dcterms:created>
  <dcterms:modified xsi:type="dcterms:W3CDTF">2024-06-02T16:21:25Z</dcterms:modified>
</cp:coreProperties>
</file>