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0" r:id="rId5"/>
    <p:sldId id="281" r:id="rId6"/>
    <p:sldId id="282" r:id="rId7"/>
    <p:sldId id="283" r:id="rId8"/>
    <p:sldId id="260" r:id="rId9"/>
    <p:sldId id="261" r:id="rId10"/>
    <p:sldId id="262" r:id="rId11"/>
    <p:sldId id="263" r:id="rId12"/>
    <p:sldId id="270" r:id="rId13"/>
    <p:sldId id="271" r:id="rId14"/>
    <p:sldId id="272" r:id="rId15"/>
    <p:sldId id="273" r:id="rId16"/>
    <p:sldId id="274" r:id="rId17"/>
    <p:sldId id="275" r:id="rId18"/>
    <p:sldId id="276" r:id="rId19"/>
    <p:sldId id="277" r:id="rId20"/>
    <p:sldId id="278" r:id="rId21"/>
    <p:sldId id="279" r:id="rId22"/>
    <p:sldId id="265" r:id="rId23"/>
    <p:sldId id="269" r:id="rId24"/>
    <p:sldId id="266"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8" autoAdjust="0"/>
    <p:restoredTop sz="94660"/>
  </p:normalViewPr>
  <p:slideViewPr>
    <p:cSldViewPr>
      <p:cViewPr>
        <p:scale>
          <a:sx n="90" d="100"/>
          <a:sy n="90" d="100"/>
        </p:scale>
        <p:origin x="-1410"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363B3E-5F56-4698-98C9-AE2F19F8A00D}"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363B3E-5F56-4698-98C9-AE2F19F8A00D}"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363B3E-5F56-4698-98C9-AE2F19F8A00D}"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363B3E-5F56-4698-98C9-AE2F19F8A00D}"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63B3E-5F56-4698-98C9-AE2F19F8A00D}"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363B3E-5F56-4698-98C9-AE2F19F8A00D}" type="datetimeFigureOut">
              <a:rPr lang="en-US" smtClean="0"/>
              <a:pPr/>
              <a:t>5/23/2022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363B3E-5F56-4698-98C9-AE2F19F8A00D}" type="datetimeFigureOut">
              <a:rPr lang="en-US" smtClean="0"/>
              <a:pPr/>
              <a:t>5/23/2022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363B3E-5F56-4698-98C9-AE2F19F8A00D}" type="datetimeFigureOut">
              <a:rPr lang="en-US" smtClean="0"/>
              <a:pPr/>
              <a:t>5/23/2022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63B3E-5F56-4698-98C9-AE2F19F8A00D}" type="datetimeFigureOut">
              <a:rPr lang="en-US" smtClean="0"/>
              <a:pPr/>
              <a:t>5/23/2022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63B3E-5F56-4698-98C9-AE2F19F8A00D}" type="datetimeFigureOut">
              <a:rPr lang="en-US" smtClean="0"/>
              <a:pPr/>
              <a:t>5/23/2022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63B3E-5F56-4698-98C9-AE2F19F8A00D}" type="datetimeFigureOut">
              <a:rPr lang="en-US" smtClean="0"/>
              <a:pPr/>
              <a:t>5/23/2022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5174A-0C43-425A-BFE9-F5487D214A4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63B3E-5F56-4698-98C9-AE2F19F8A00D}" type="datetimeFigureOut">
              <a:rPr lang="en-US" smtClean="0"/>
              <a:pPr/>
              <a:t>5/23/2022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5174A-0C43-425A-BFE9-F5487D214A4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000108"/>
            <a:ext cx="7772400" cy="1470025"/>
          </a:xfrm>
        </p:spPr>
        <p:txBody>
          <a:bodyPr>
            <a:normAutofit fontScale="90000"/>
          </a:bodyPr>
          <a:lstStyle/>
          <a:p>
            <a:r>
              <a:rPr lang="en-US" dirty="0" smtClean="0">
                <a:latin typeface="Times New Roman" pitchFamily="18" charset="0"/>
                <a:cs typeface="Times New Roman" pitchFamily="18" charset="0"/>
              </a:rPr>
              <a:t>SCRUTINIZING MANIFOLDS STIPULATIONS BY LINEAR KERNEL</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214282" y="3886200"/>
            <a:ext cx="8643998" cy="1752600"/>
          </a:xfrm>
        </p:spPr>
        <p:txBody>
          <a:bodyPr>
            <a:noAutofit/>
          </a:bodyPr>
          <a:lstStyle/>
          <a:p>
            <a:pPr algn="r"/>
            <a:r>
              <a:rPr lang="en-US" sz="2500" dirty="0" err="1">
                <a:solidFill>
                  <a:schemeClr val="tx1"/>
                </a:solidFill>
                <a:latin typeface="Times New Roman" pitchFamily="18" charset="0"/>
                <a:cs typeface="Times New Roman" pitchFamily="18" charset="0"/>
              </a:rPr>
              <a:t>Anushiya</a:t>
            </a:r>
            <a:r>
              <a:rPr lang="en-US" sz="2500" dirty="0">
                <a:solidFill>
                  <a:schemeClr val="tx1"/>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V[211418104022]</a:t>
            </a:r>
          </a:p>
          <a:p>
            <a:pPr algn="r"/>
            <a:r>
              <a:rPr lang="en-US" sz="2500" dirty="0" err="1" smtClean="0">
                <a:solidFill>
                  <a:schemeClr val="tx1"/>
                </a:solidFill>
                <a:latin typeface="Times New Roman" pitchFamily="18" charset="0"/>
                <a:cs typeface="Times New Roman" pitchFamily="18" charset="0"/>
              </a:rPr>
              <a:t>Akshitha</a:t>
            </a:r>
            <a:r>
              <a:rPr lang="en-US" sz="2500" dirty="0" smtClean="0">
                <a:solidFill>
                  <a:schemeClr val="tx1"/>
                </a:solidFill>
                <a:latin typeface="Times New Roman" pitchFamily="18" charset="0"/>
                <a:cs typeface="Times New Roman" pitchFamily="18" charset="0"/>
              </a:rPr>
              <a:t> Ravi[211418104015]</a:t>
            </a:r>
          </a:p>
          <a:p>
            <a:pPr algn="r"/>
            <a:r>
              <a:rPr lang="en-US" sz="2500" dirty="0" smtClean="0">
                <a:solidFill>
                  <a:schemeClr val="tx1"/>
                </a:solidFill>
                <a:latin typeface="Times New Roman" pitchFamily="18" charset="0"/>
                <a:cs typeface="Times New Roman" pitchFamily="18" charset="0"/>
              </a:rPr>
              <a:t>PROJECT GUIDE : </a:t>
            </a:r>
            <a:r>
              <a:rPr lang="en-US" sz="2500" dirty="0" err="1" smtClean="0">
                <a:solidFill>
                  <a:schemeClr val="tx1"/>
                </a:solidFill>
                <a:latin typeface="Times New Roman" pitchFamily="18" charset="0"/>
                <a:cs typeface="Times New Roman" pitchFamily="18" charset="0"/>
              </a:rPr>
              <a:t>Mrs.S.T.Santhanalakshmi</a:t>
            </a:r>
            <a:endParaRPr lang="en-US" sz="2500" dirty="0" smtClean="0">
              <a:solidFill>
                <a:schemeClr val="tx1"/>
              </a:solidFill>
              <a:latin typeface="Times New Roman" pitchFamily="18" charset="0"/>
              <a:cs typeface="Times New Roman" pitchFamily="18" charset="0"/>
            </a:endParaRPr>
          </a:p>
          <a:p>
            <a:pPr algn="r"/>
            <a:r>
              <a:rPr lang="en-US" sz="2500" dirty="0" smtClean="0">
                <a:solidFill>
                  <a:schemeClr val="tx1"/>
                </a:solidFill>
                <a:latin typeface="Times New Roman" pitchFamily="18" charset="0"/>
                <a:cs typeface="Times New Roman" pitchFamily="18" charset="0"/>
              </a:rPr>
              <a:t>DESIGNATION: Assistant Professor</a:t>
            </a:r>
            <a:endParaRPr lang="en-IN" sz="25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pic>
        <p:nvPicPr>
          <p:cNvPr id="4" name="Content Placeholder 4" descr="CAR ENGINE DESIGN-ARCHITECTURE.drawio.png"/>
          <p:cNvPicPr>
            <a:picLocks noGrp="1"/>
          </p:cNvPicPr>
          <p:nvPr>
            <p:ph idx="1"/>
          </p:nvPr>
        </p:nvPicPr>
        <p:blipFill>
          <a:blip r:embed="rId2"/>
          <a:stretch>
            <a:fillRect/>
          </a:stretch>
        </p:blipFill>
        <p:spPr>
          <a:xfrm>
            <a:off x="1720072" y="1600200"/>
            <a:ext cx="5703856" cy="45259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normAutofit fontScale="90000"/>
          </a:bodyPr>
          <a:lstStyle/>
          <a:p>
            <a:r>
              <a:rPr lang="en-US" sz="4000" dirty="0" smtClean="0">
                <a:latin typeface="Times New Roman" pitchFamily="18" charset="0"/>
                <a:cs typeface="Times New Roman" pitchFamily="18" charset="0"/>
              </a:rPr>
              <a:t>SYSTEM DESIGN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ENTITY – RELATIONSHIP DIAGRAM</a:t>
            </a:r>
            <a:endParaRPr lang="en-IN" sz="31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1187624" y="2060848"/>
            <a:ext cx="7147962" cy="43533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3200" dirty="0" smtClean="0"/>
              <a:t>USE CASE DIAGRAM</a:t>
            </a:r>
            <a:endParaRPr lang="en-US" sz="3200" dirty="0"/>
          </a:p>
        </p:txBody>
      </p:sp>
      <p:pic>
        <p:nvPicPr>
          <p:cNvPr id="4" name="Content Placeholder 3" descr="CAR ENGINE DESIGN-USE CASE.drawio.png"/>
          <p:cNvPicPr>
            <a:picLocks noGrp="1"/>
          </p:cNvPicPr>
          <p:nvPr>
            <p:ph idx="1"/>
          </p:nvPr>
        </p:nvPicPr>
        <p:blipFill>
          <a:blip r:embed="rId2"/>
          <a:stretch>
            <a:fillRect/>
          </a:stretch>
        </p:blipFill>
        <p:spPr>
          <a:xfrm>
            <a:off x="2051720" y="1412776"/>
            <a:ext cx="5047864" cy="5000625"/>
          </a:xfrm>
          <a:prstGeom prst="rect">
            <a:avLst/>
          </a:prstGeom>
        </p:spPr>
      </p:pic>
    </p:spTree>
    <p:extLst>
      <p:ext uri="{BB962C8B-B14F-4D97-AF65-F5344CB8AC3E}">
        <p14:creationId xmlns:p14="http://schemas.microsoft.com/office/powerpoint/2010/main" xmlns="" val="36277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800" dirty="0" smtClean="0">
                <a:latin typeface="Times New Roman" pitchFamily="18" charset="0"/>
                <a:cs typeface="Times New Roman" pitchFamily="18" charset="0"/>
              </a:rPr>
              <a:t>COLLABORATION DIAGRAM</a:t>
            </a:r>
            <a:endParaRPr lang="en-US" sz="28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539552" y="1628800"/>
            <a:ext cx="8023860" cy="4503420"/>
          </a:xfrm>
          <a:prstGeom prst="rect">
            <a:avLst/>
          </a:prstGeom>
        </p:spPr>
      </p:pic>
    </p:spTree>
    <p:extLst>
      <p:ext uri="{BB962C8B-B14F-4D97-AF65-F5344CB8AC3E}">
        <p14:creationId xmlns:p14="http://schemas.microsoft.com/office/powerpoint/2010/main" xmlns="" val="303201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a:bodyPr>
          <a:lstStyle/>
          <a:p>
            <a:r>
              <a:rPr lang="en-US" sz="2800" dirty="0" smtClean="0">
                <a:latin typeface="Times New Roman" pitchFamily="18" charset="0"/>
                <a:cs typeface="Times New Roman" pitchFamily="18" charset="0"/>
              </a:rPr>
              <a:t>SEQUENCE  DIAGRAM</a:t>
            </a:r>
            <a:endParaRPr lang="en-US" sz="2800" dirty="0">
              <a:latin typeface="Times New Roman" pitchFamily="18" charset="0"/>
              <a:cs typeface="Times New Roman" pitchFamily="18" charset="0"/>
            </a:endParaRPr>
          </a:p>
        </p:txBody>
      </p:sp>
      <p:pic>
        <p:nvPicPr>
          <p:cNvPr id="4" name="Content Placeholder 3" descr="CAR ENGINE DESIGN-SEQUENCE.drawio.png"/>
          <p:cNvPicPr>
            <a:picLocks noGrp="1"/>
          </p:cNvPicPr>
          <p:nvPr>
            <p:ph idx="1"/>
          </p:nvPr>
        </p:nvPicPr>
        <p:blipFill>
          <a:blip r:embed="rId2"/>
          <a:stretch>
            <a:fillRect/>
          </a:stretch>
        </p:blipFill>
        <p:spPr>
          <a:xfrm>
            <a:off x="1907704" y="1196752"/>
            <a:ext cx="5544616" cy="5000625"/>
          </a:xfrm>
          <a:prstGeom prst="rect">
            <a:avLst/>
          </a:prstGeom>
        </p:spPr>
      </p:pic>
    </p:spTree>
    <p:extLst>
      <p:ext uri="{BB962C8B-B14F-4D97-AF65-F5344CB8AC3E}">
        <p14:creationId xmlns:p14="http://schemas.microsoft.com/office/powerpoint/2010/main" xmlns="" val="258962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3200" dirty="0" smtClean="0">
                <a:latin typeface="Times New Roman" pitchFamily="18" charset="0"/>
                <a:cs typeface="Times New Roman" pitchFamily="18" charset="0"/>
              </a:rPr>
              <a:t>MODULE DESCRIPTION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331640" y="1484784"/>
            <a:ext cx="7355160" cy="4641379"/>
          </a:xfrm>
        </p:spPr>
        <p:txBody>
          <a:bodyPr/>
          <a:lstStyle/>
          <a:p>
            <a:pPr marL="0" indent="0" algn="just">
              <a:buNone/>
            </a:pPr>
            <a:r>
              <a:rPr lang="en-US" b="1" dirty="0">
                <a:latin typeface="Times New Roman" pitchFamily="18" charset="0"/>
                <a:cs typeface="Times New Roman" pitchFamily="18" charset="0"/>
              </a:rPr>
              <a:t>MODULES</a:t>
            </a:r>
            <a:r>
              <a:rPr lang="en-US" b="1"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p>
          <a:p>
            <a:r>
              <a:rPr lang="en-US" dirty="0" smtClean="0">
                <a:latin typeface="Times New Roman" pitchFamily="18" charset="0"/>
                <a:cs typeface="Times New Roman" pitchFamily="18" charset="0"/>
              </a:rPr>
              <a:t>Engineering </a:t>
            </a:r>
            <a:r>
              <a:rPr lang="en-US" dirty="0">
                <a:latin typeface="Times New Roman" pitchFamily="18" charset="0"/>
                <a:cs typeface="Times New Roman" pitchFamily="18" charset="0"/>
              </a:rPr>
              <a:t>Team</a:t>
            </a:r>
          </a:p>
          <a:p>
            <a:r>
              <a:rPr lang="en-US" dirty="0" smtClean="0">
                <a:latin typeface="Times New Roman" pitchFamily="18" charset="0"/>
                <a:cs typeface="Times New Roman" pitchFamily="18" charset="0"/>
              </a:rPr>
              <a:t>Manufacturing </a:t>
            </a:r>
            <a:r>
              <a:rPr lang="en-US" dirty="0">
                <a:latin typeface="Times New Roman" pitchFamily="18" charset="0"/>
                <a:cs typeface="Times New Roman" pitchFamily="18" charset="0"/>
              </a:rPr>
              <a:t>Team</a:t>
            </a:r>
          </a:p>
          <a:p>
            <a:r>
              <a:rPr lang="en-US" dirty="0" smtClean="0">
                <a:latin typeface="Times New Roman" pitchFamily="18" charset="0"/>
                <a:cs typeface="Times New Roman" pitchFamily="18" charset="0"/>
              </a:rPr>
              <a:t>Sales </a:t>
            </a:r>
            <a:r>
              <a:rPr lang="en-US" dirty="0">
                <a:latin typeface="Times New Roman" pitchFamily="18" charset="0"/>
                <a:cs typeface="Times New Roman" pitchFamily="18" charset="0"/>
              </a:rPr>
              <a:t>Team</a:t>
            </a:r>
          </a:p>
          <a:p>
            <a:r>
              <a:rPr lang="en-US" dirty="0" smtClean="0">
                <a:latin typeface="Times New Roman" pitchFamily="18" charset="0"/>
                <a:cs typeface="Times New Roman" pitchFamily="18" charset="0"/>
              </a:rPr>
              <a:t>Vendor</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Admin</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9489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800" dirty="0" smtClean="0"/>
              <a:t>ENGINEERING TEAM</a:t>
            </a:r>
            <a:endParaRPr lang="en-US" sz="2800" dirty="0"/>
          </a:p>
        </p:txBody>
      </p:sp>
      <p:sp>
        <p:nvSpPr>
          <p:cNvPr id="3" name="Content Placeholder 2"/>
          <p:cNvSpPr>
            <a:spLocks noGrp="1"/>
          </p:cNvSpPr>
          <p:nvPr>
            <p:ph idx="1"/>
          </p:nvPr>
        </p:nvSpPr>
        <p:spPr>
          <a:xfrm>
            <a:off x="457200" y="1052736"/>
            <a:ext cx="8229600" cy="5400600"/>
          </a:xfrm>
        </p:spPr>
        <p:txBody>
          <a:bodyPr>
            <a:normAutofit fontScale="92500" lnSpcReduction="10000"/>
          </a:bodyPr>
          <a:lstStyle/>
          <a:p>
            <a:pPr marL="0" indent="0" algn="just">
              <a:buNone/>
            </a:pPr>
            <a:r>
              <a:rPr lang="en-US" sz="2600" dirty="0">
                <a:latin typeface="Times New Roman" pitchFamily="18" charset="0"/>
                <a:cs typeface="Times New Roman" pitchFamily="18" charset="0"/>
              </a:rPr>
              <a:t>This module gives the registration process with the engineer details of name, email id, contact number, and password. With this, the engineer can log in to the engineering team page. Within the engineering team module, there is another module called upload composition, view vendor design, view selected to design, and view dropped. After the login process in the engineering team module engineer can upload the required composition for engine design like power, horsepower, maximum power, and torque. In the view vendor design, the engineering team can view the engine designs of the vendors and select the best design for the engine. In the view selected design, the engineering team views the selected best design for further process. In the view dropped design the engineering team will view the design not provided by the vendor at the time and in the module view vendor design module, the engineering team will view the second-best design and select the design of the vendor.</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77677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800" dirty="0">
                <a:latin typeface="Times New Roman" pitchFamily="18" charset="0"/>
                <a:cs typeface="Times New Roman" pitchFamily="18" charset="0"/>
              </a:rPr>
              <a:t>MANUFACTURING TEAM</a:t>
            </a:r>
          </a:p>
        </p:txBody>
      </p:sp>
      <p:sp>
        <p:nvSpPr>
          <p:cNvPr id="3" name="Content Placeholder 2"/>
          <p:cNvSpPr>
            <a:spLocks noGrp="1"/>
          </p:cNvSpPr>
          <p:nvPr>
            <p:ph idx="1"/>
          </p:nvPr>
        </p:nvSpPr>
        <p:spPr>
          <a:xfrm>
            <a:off x="457200" y="1124744"/>
            <a:ext cx="8229600" cy="5040560"/>
          </a:xfrm>
        </p:spPr>
        <p:txBody>
          <a:bodyPr>
            <a:normAutofit/>
          </a:bodyPr>
          <a:lstStyle/>
          <a:p>
            <a:pPr marL="0" indent="0" algn="just">
              <a:buNone/>
            </a:pPr>
            <a:r>
              <a:rPr lang="en-US" sz="2400" dirty="0">
                <a:latin typeface="Times New Roman" pitchFamily="18" charset="0"/>
                <a:cs typeface="Times New Roman" pitchFamily="18" charset="0"/>
              </a:rPr>
              <a:t>After registration, the manufacturing team can log in to the manufacturing team page. Within the manufacturing team module, there are sub-modules named upload composition, view selected and select design. In the sub-module named upload composition, the manufacturing team can upload the engine design details like engine type, displacement, cylinders, bore, stroke, compression ratio, and turbo details followed by the upload of the engineering team. In the module named view selected the manufacturing team see the vendor selected by the Engineering Team. In the module named selected design table, the manufacturing team can view the details of the engine design of the selected vendor with each specification of the engine by the engineering team and forward it to the sales team.</a:t>
            </a:r>
          </a:p>
        </p:txBody>
      </p:sp>
    </p:spTree>
    <p:extLst>
      <p:ext uri="{BB962C8B-B14F-4D97-AF65-F5344CB8AC3E}">
        <p14:creationId xmlns:p14="http://schemas.microsoft.com/office/powerpoint/2010/main" xmlns="" val="286158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3200" dirty="0"/>
              <a:t>SALES TEAM</a:t>
            </a:r>
          </a:p>
        </p:txBody>
      </p:sp>
      <p:sp>
        <p:nvSpPr>
          <p:cNvPr id="3" name="Content Placeholder 2"/>
          <p:cNvSpPr>
            <a:spLocks noGrp="1"/>
          </p:cNvSpPr>
          <p:nvPr>
            <p:ph idx="1"/>
          </p:nvPr>
        </p:nvSpPr>
        <p:spPr>
          <a:xfrm>
            <a:off x="457200" y="1124744"/>
            <a:ext cx="8229600" cy="5001419"/>
          </a:xfrm>
        </p:spPr>
        <p:txBody>
          <a:bodyPr>
            <a:noAutofit/>
          </a:bodyPr>
          <a:lstStyle/>
          <a:p>
            <a:pPr marL="0" indent="0" algn="just">
              <a:buNone/>
            </a:pPr>
            <a:r>
              <a:rPr lang="en-US" sz="2400" dirty="0">
                <a:latin typeface="Times New Roman" pitchFamily="18" charset="0"/>
                <a:cs typeface="Times New Roman" pitchFamily="18" charset="0"/>
              </a:rPr>
              <a:t>This module gives the registration process with the sales team details of name, email id, contact number, and password. After registration, the sales team can log in to the respective page. Within the sales team module, there are sub-modules named design selected, contact vendor, buy design, and view dropped. In the table named view selected sub-module, the sales team can view the design selected by the engineer and forwarded by the manufacturing team. In the contact vendor module, the sales team will contact the vendor whose design is selected as the best and send the information regarding buying the engine through the mail. In the module, buy design the sales team can buy the engine once the response is received from the vendor side. In the view dropped module, the sales team can view the engine design which the vendor failed to deliver and forward it to the admin</a:t>
            </a:r>
          </a:p>
        </p:txBody>
      </p:sp>
    </p:spTree>
    <p:extLst>
      <p:ext uri="{BB962C8B-B14F-4D97-AF65-F5344CB8AC3E}">
        <p14:creationId xmlns:p14="http://schemas.microsoft.com/office/powerpoint/2010/main" xmlns="" val="41161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2800" dirty="0">
                <a:latin typeface="Times New Roman" pitchFamily="18" charset="0"/>
                <a:cs typeface="Times New Roman" pitchFamily="18" charset="0"/>
              </a:rPr>
              <a:t>VENDOR</a:t>
            </a:r>
          </a:p>
        </p:txBody>
      </p:sp>
      <p:sp>
        <p:nvSpPr>
          <p:cNvPr id="3" name="Content Placeholder 2"/>
          <p:cNvSpPr>
            <a:spLocks noGrp="1"/>
          </p:cNvSpPr>
          <p:nvPr>
            <p:ph idx="1"/>
          </p:nvPr>
        </p:nvSpPr>
        <p:spPr>
          <a:xfrm>
            <a:off x="457200" y="1412776"/>
            <a:ext cx="8229600" cy="4896544"/>
          </a:xfrm>
        </p:spPr>
        <p:txBody>
          <a:bodyPr>
            <a:normAutofit/>
          </a:bodyPr>
          <a:lstStyle/>
          <a:p>
            <a:pPr marL="0" indent="0" algn="just">
              <a:buNone/>
            </a:pPr>
            <a:r>
              <a:rPr lang="en-US" sz="2200" dirty="0"/>
              <a:t>This module gives the registration process with the vendor details of name, email id, contact number, and password. After registration, the vendor can log in to the respective page. Within the vendor module, there are sub-modules named view design, company details, upload design, and respond to mail. In the table named view to design the vendor can view the engine details uploaded by the engineering and manufacturing team of the company. In the module named company details the vendor can upload the company details and upload it to admin. In the module named upload design, each vendor can upload each individual and different designs designed by the vendor. In the module named to respond to mail, the vendor can respond to the mail sent by the sales team either by promising of delivering the product on time or by replying to the design that cannot be delivered.</a:t>
            </a:r>
          </a:p>
          <a:p>
            <a:pPr marL="0" indent="0" algn="just">
              <a:buNone/>
            </a:pPr>
            <a:endParaRPr lang="en-US" sz="2200" dirty="0"/>
          </a:p>
          <a:p>
            <a:endParaRPr lang="en-US" sz="2400" dirty="0"/>
          </a:p>
        </p:txBody>
      </p:sp>
    </p:spTree>
    <p:extLst>
      <p:ext uri="{BB962C8B-B14F-4D97-AF65-F5344CB8AC3E}">
        <p14:creationId xmlns:p14="http://schemas.microsoft.com/office/powerpoint/2010/main" xmlns="" val="284124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9"/>
            <a:ext cx="7772400" cy="1000131"/>
          </a:xfrm>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285720" y="1643050"/>
            <a:ext cx="8572560" cy="4857784"/>
          </a:xfrm>
        </p:spPr>
        <p:txBody>
          <a:bodyPr>
            <a:noAutofit/>
          </a:bodyPr>
          <a:lstStyle/>
          <a:p>
            <a:pPr algn="l"/>
            <a:r>
              <a:rPr lang="en-US" sz="2000" dirty="0" smtClean="0">
                <a:solidFill>
                  <a:schemeClr val="tx1"/>
                </a:solidFill>
                <a:latin typeface="Times New Roman" pitchFamily="18" charset="0"/>
                <a:cs typeface="Times New Roman" pitchFamily="18" charset="0"/>
              </a:rPr>
              <a:t>Nowadays, the car manufacturing industry faces more demands delivering more cars within a short span and with good condition, so for a genuine car performance we must provide the best engine. The reliability of the manufacturing sector is to present the best engine for the car and also for a smooth-running engine the specifications must be fulfilled. The engineer presents the engine performance features and the manufacturing team provides the layout of the </a:t>
            </a:r>
            <a:r>
              <a:rPr lang="en-US" sz="2000" dirty="0" err="1" smtClean="0">
                <a:solidFill>
                  <a:schemeClr val="tx1"/>
                </a:solidFill>
                <a:latin typeface="Times New Roman" pitchFamily="18" charset="0"/>
                <a:cs typeface="Times New Roman" pitchFamily="18" charset="0"/>
              </a:rPr>
              <a:t>engine.So</a:t>
            </a:r>
            <a:r>
              <a:rPr lang="en-US" sz="2000" dirty="0" smtClean="0">
                <a:solidFill>
                  <a:schemeClr val="tx1"/>
                </a:solidFill>
                <a:latin typeface="Times New Roman" pitchFamily="18" charset="0"/>
                <a:cs typeface="Times New Roman" pitchFamily="18" charset="0"/>
              </a:rPr>
              <a:t> the design will have many specifications which need to be filled for the best performance. The vendor can upload the individual engine designs. Once the design is uploaded, the engineer inspects the designs of the various vendors and decides the best design by working on the </a:t>
            </a:r>
            <a:r>
              <a:rPr lang="en-US" sz="2000" dirty="0" err="1" smtClean="0">
                <a:solidFill>
                  <a:schemeClr val="tx1"/>
                </a:solidFill>
                <a:latin typeface="Times New Roman" pitchFamily="18" charset="0"/>
                <a:cs typeface="Times New Roman" pitchFamily="18" charset="0"/>
              </a:rPr>
              <a:t>multiobjective</a:t>
            </a:r>
            <a:r>
              <a:rPr lang="en-US" sz="2000" dirty="0" smtClean="0">
                <a:solidFill>
                  <a:schemeClr val="tx1"/>
                </a:solidFill>
                <a:latin typeface="Times New Roman" pitchFamily="18" charset="0"/>
                <a:cs typeface="Times New Roman" pitchFamily="18" charset="0"/>
              </a:rPr>
              <a:t> obstacle. But fitting the best design by succeeding the multiple specifications is challenging, as the specifications vary. To sort out this issue we implemented the linear SVC algorithm. We can acknowledge the best design and can assemble the specific engine from the selected vendor. This is not only for achieving the best design but is to visualize the whole process of car manufacturing where we can enhance efficiency for the completion. </a:t>
            </a:r>
            <a:endParaRPr lang="en-IN" sz="2000" dirty="0" smtClean="0">
              <a:solidFill>
                <a:schemeClr val="tx1"/>
              </a:solidFill>
              <a:latin typeface="Times New Roman" pitchFamily="18" charset="0"/>
              <a:cs typeface="Times New Roman" pitchFamily="18" charset="0"/>
            </a:endParaRPr>
          </a:p>
          <a:p>
            <a:pPr algn="l"/>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3200" dirty="0" smtClean="0">
                <a:latin typeface="Times New Roman" pitchFamily="18" charset="0"/>
                <a:cs typeface="Times New Roman" pitchFamily="18" charset="0"/>
              </a:rPr>
              <a:t>ADMIN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5184576"/>
          </a:xfrm>
        </p:spPr>
        <p:txBody>
          <a:bodyPr>
            <a:normAutofit/>
          </a:bodyPr>
          <a:lstStyle/>
          <a:p>
            <a:pPr marL="0" indent="0" algn="just">
              <a:buNone/>
            </a:pPr>
            <a:r>
              <a:rPr lang="en-US" sz="2400" dirty="0">
                <a:latin typeface="Times New Roman" pitchFamily="18" charset="0"/>
                <a:cs typeface="Times New Roman" pitchFamily="18" charset="0"/>
              </a:rPr>
              <a:t>This module allows the admin to login into the admin page and views the overall work. In the admin module, there are sub-modules named select company, purchased design and dropped design. In the module named select company, the admin either selects or rejects the vendor’s company. In the module, named purchased design in the form of a table, the admin can view the design which is selected by the engineering team and which is purchased from the selected vendor by the sales team. In the module named dropped design in the form of a table, the admin can view the design forwarded by the sales team which the vendor failed to deliver on time. And admin views the dropped design and forwards it to the engineering team to finish the process soon by selecting the second-best design.       </a:t>
            </a:r>
          </a:p>
        </p:txBody>
      </p:sp>
    </p:spTree>
    <p:extLst>
      <p:ext uri="{BB962C8B-B14F-4D97-AF65-F5344CB8AC3E}">
        <p14:creationId xmlns:p14="http://schemas.microsoft.com/office/powerpoint/2010/main" xmlns="" val="3023736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3600" dirty="0" smtClean="0">
                <a:latin typeface="Times New Roman" pitchFamily="18" charset="0"/>
                <a:cs typeface="Times New Roman" pitchFamily="18" charset="0"/>
              </a:rPr>
              <a:t>PERFORMANCE </a:t>
            </a:r>
            <a:r>
              <a:rPr lang="en-US" sz="3600" dirty="0" smtClean="0">
                <a:latin typeface="Times New Roman" pitchFamily="18" charset="0"/>
                <a:cs typeface="Times New Roman" pitchFamily="18" charset="0"/>
              </a:rPr>
              <a:t>EVALUATION</a:t>
            </a:r>
            <a:endParaRPr lang="en-US" sz="3600" dirty="0">
              <a:latin typeface="Times New Roman" pitchFamily="18" charset="0"/>
              <a:cs typeface="Times New Roman" pitchFamily="18" charset="0"/>
            </a:endParaRPr>
          </a:p>
        </p:txBody>
      </p:sp>
      <p:graphicFrame>
        <p:nvGraphicFramePr>
          <p:cNvPr id="1026" name="Object 2"/>
          <p:cNvGraphicFramePr>
            <a:graphicFrameLocks noChangeAspect="1"/>
          </p:cNvGraphicFramePr>
          <p:nvPr/>
        </p:nvGraphicFramePr>
        <p:xfrm>
          <a:off x="1643042" y="1142984"/>
          <a:ext cx="6234131" cy="5455216"/>
        </p:xfrm>
        <a:graphic>
          <a:graphicData uri="http://schemas.openxmlformats.org/presentationml/2006/ole">
            <p:oleObj spid="_x0000_s1026" name="Document" r:id="rId3" imgW="7039749" imgH="6158898" progId="Word.Document.12">
              <p:embed/>
            </p:oleObj>
          </a:graphicData>
        </a:graphic>
      </p:graphicFrame>
      <p:cxnSp>
        <p:nvCxnSpPr>
          <p:cNvPr id="9" name="Straight Connector 8"/>
          <p:cNvCxnSpPr/>
          <p:nvPr/>
        </p:nvCxnSpPr>
        <p:spPr>
          <a:xfrm rot="5400000">
            <a:off x="-928726" y="3786190"/>
            <a:ext cx="5286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57356" y="3786190"/>
            <a:ext cx="5286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072066" y="3786190"/>
            <a:ext cx="5286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14480" y="1428736"/>
            <a:ext cx="600079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4236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SCREENSHOTS</a:t>
            </a:r>
            <a:endParaRPr lang="en-IN" dirty="0">
              <a:latin typeface="Times New Roman" pitchFamily="18" charset="0"/>
              <a:cs typeface="Times New Roman" pitchFamily="18" charset="0"/>
            </a:endParaRPr>
          </a:p>
        </p:txBody>
      </p:sp>
      <p:pic>
        <p:nvPicPr>
          <p:cNvPr id="4" name="Content Placeholder 3" descr="Screenshot 2022-03-03 150322.png"/>
          <p:cNvPicPr>
            <a:picLocks noGrp="1"/>
          </p:cNvPicPr>
          <p:nvPr>
            <p:ph idx="1"/>
          </p:nvPr>
        </p:nvPicPr>
        <p:blipFill>
          <a:blip r:embed="rId2"/>
          <a:stretch>
            <a:fillRect/>
          </a:stretch>
        </p:blipFill>
        <p:spPr>
          <a:xfrm>
            <a:off x="457200" y="1732083"/>
            <a:ext cx="8229600" cy="42621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2-03-03 152922.png"/>
          <p:cNvPicPr>
            <a:picLocks noGrp="1"/>
          </p:cNvPicPr>
          <p:nvPr>
            <p:ph idx="1"/>
          </p:nvPr>
        </p:nvPicPr>
        <p:blipFill>
          <a:blip r:embed="rId2"/>
          <a:stretch>
            <a:fillRect/>
          </a:stretch>
        </p:blipFill>
        <p:spPr>
          <a:xfrm>
            <a:off x="428596" y="1214422"/>
            <a:ext cx="8229600" cy="419071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t>In this project, the best design selection for the car manufacturing industry has an outstanding role. So the first best design of the vendor is achieved by applying the Linear Support Vector Classification algorithm and though when the vendor fails to supply the needs. Then the recommendation for the second best is chosen for the completion of the project based on the classification process by using the linear kernel. In this approach, we can choose the outstanding design by covering all the multiple specifications.</a:t>
            </a:r>
          </a:p>
          <a:p>
            <a:endParaRPr lang="en-IN"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472608"/>
          </a:xfrm>
        </p:spPr>
        <p:txBody>
          <a:bodyPr>
            <a:normAutofit/>
          </a:bodyPr>
          <a:lstStyle/>
          <a:p>
            <a:pPr lvl="0" algn="just">
              <a:buFont typeface="+mj-lt"/>
              <a:buAutoNum type="arabicPeriod"/>
            </a:pPr>
            <a:r>
              <a:rPr lang="en-US" sz="1200" dirty="0">
                <a:latin typeface="Times New Roman" pitchFamily="18" charset="0"/>
                <a:cs typeface="Times New Roman" pitchFamily="18" charset="0"/>
              </a:rPr>
              <a:t>D. Han, W. Du, W. Du, Y. Jin, and C. Wu, “An adaptive </a:t>
            </a:r>
            <a:r>
              <a:rPr lang="en-US" sz="1200" dirty="0" smtClean="0">
                <a:latin typeface="Times New Roman" pitchFamily="18" charset="0"/>
                <a:cs typeface="Times New Roman" pitchFamily="18" charset="0"/>
              </a:rPr>
              <a:t>decomposition based </a:t>
            </a:r>
            <a:r>
              <a:rPr lang="en-US" sz="1200" dirty="0">
                <a:latin typeface="Times New Roman" pitchFamily="18" charset="0"/>
                <a:cs typeface="Times New Roman" pitchFamily="18" charset="0"/>
              </a:rPr>
              <a:t>evolutionary algorithm for many-objective optimization,” Inf. Sci., vol. 491, pp. </a:t>
            </a:r>
            <a:r>
              <a:rPr lang="en-US" sz="1200" dirty="0" smtClean="0">
                <a:latin typeface="Times New Roman" pitchFamily="18" charset="0"/>
                <a:cs typeface="Times New Roman" pitchFamily="18" charset="0"/>
              </a:rPr>
              <a:t>204–222</a:t>
            </a:r>
            <a:r>
              <a:rPr lang="en-US" sz="1200" dirty="0">
                <a:latin typeface="Times New Roman" pitchFamily="18" charset="0"/>
                <a:cs typeface="Times New Roman" pitchFamily="18" charset="0"/>
              </a:rPr>
              <a:t>, Jul. 2019.</a:t>
            </a:r>
          </a:p>
          <a:p>
            <a:pPr algn="just">
              <a:buFont typeface="+mj-lt"/>
              <a:buAutoNum type="arabicPeriod"/>
            </a:pPr>
            <a:r>
              <a:rPr lang="en-US" sz="1200" dirty="0" smtClean="0"/>
              <a:t>D</a:t>
            </a:r>
            <a:r>
              <a:rPr lang="en-US" sz="1200" dirty="0"/>
              <a:t>. </a:t>
            </a:r>
            <a:r>
              <a:rPr lang="en-US" sz="1200" dirty="0" err="1"/>
              <a:t>Sudholt</a:t>
            </a:r>
            <a:r>
              <a:rPr lang="en-US" sz="1200" dirty="0"/>
              <a:t>, “How crossover speeds up building-block assembly in genetic algorithms,” </a:t>
            </a:r>
            <a:r>
              <a:rPr lang="en-US" sz="1200" dirty="0" err="1"/>
              <a:t>Evol</a:t>
            </a:r>
            <a:r>
              <a:rPr lang="en-US" sz="1200" dirty="0"/>
              <a:t>. </a:t>
            </a:r>
            <a:r>
              <a:rPr lang="en-US" sz="1200" dirty="0" smtClean="0"/>
              <a:t>   </a:t>
            </a:r>
            <a:r>
              <a:rPr lang="en-US" sz="1200" dirty="0" err="1" smtClean="0"/>
              <a:t>Comput</a:t>
            </a:r>
            <a:r>
              <a:rPr lang="en-US" sz="1200" dirty="0"/>
              <a:t>., vol. 25, no. 2, pp. 237–274, </a:t>
            </a:r>
            <a:r>
              <a:rPr lang="en-US" sz="1200" dirty="0" smtClean="0"/>
              <a:t>2017</a:t>
            </a:r>
          </a:p>
          <a:p>
            <a:pPr lvl="0" algn="just">
              <a:buFont typeface="+mj-lt"/>
              <a:buAutoNum type="arabicPeriod"/>
            </a:pPr>
            <a:r>
              <a:rPr lang="en-US" sz="1200" dirty="0">
                <a:latin typeface="Times New Roman" pitchFamily="18" charset="0"/>
                <a:cs typeface="Times New Roman" pitchFamily="18" charset="0"/>
              </a:rPr>
              <a:t>F. </a:t>
            </a:r>
            <a:r>
              <a:rPr lang="en-US" sz="1200" dirty="0" err="1">
                <a:latin typeface="Times New Roman" pitchFamily="18" charset="0"/>
                <a:cs typeface="Times New Roman" pitchFamily="18" charset="0"/>
              </a:rPr>
              <a:t>Daolio</a:t>
            </a:r>
            <a:r>
              <a:rPr lang="en-US" sz="1200" dirty="0">
                <a:latin typeface="Times New Roman" pitchFamily="18" charset="0"/>
                <a:cs typeface="Times New Roman" pitchFamily="18" charset="0"/>
              </a:rPr>
              <a:t>, A. </a:t>
            </a:r>
            <a:r>
              <a:rPr lang="en-US" sz="1200" dirty="0" err="1">
                <a:latin typeface="Times New Roman" pitchFamily="18" charset="0"/>
                <a:cs typeface="Times New Roman" pitchFamily="18" charset="0"/>
              </a:rPr>
              <a:t>Liefooghe</a:t>
            </a:r>
            <a:r>
              <a:rPr lang="en-US" sz="1200" dirty="0">
                <a:latin typeface="Times New Roman" pitchFamily="18" charset="0"/>
                <a:cs typeface="Times New Roman" pitchFamily="18" charset="0"/>
              </a:rPr>
              <a:t>, S. </a:t>
            </a:r>
            <a:r>
              <a:rPr lang="en-US" sz="1200" dirty="0" err="1">
                <a:latin typeface="Times New Roman" pitchFamily="18" charset="0"/>
                <a:cs typeface="Times New Roman" pitchFamily="18" charset="0"/>
              </a:rPr>
              <a:t>Verel</a:t>
            </a:r>
            <a:r>
              <a:rPr lang="en-US" sz="1200" dirty="0">
                <a:latin typeface="Times New Roman" pitchFamily="18" charset="0"/>
                <a:cs typeface="Times New Roman" pitchFamily="18" charset="0"/>
              </a:rPr>
              <a:t>, H. Aguirre, and K. Tanaka, “</a:t>
            </a:r>
            <a:r>
              <a:rPr lang="en-US" sz="1200" dirty="0" smtClean="0">
                <a:latin typeface="Times New Roman" pitchFamily="18" charset="0"/>
                <a:cs typeface="Times New Roman" pitchFamily="18" charset="0"/>
              </a:rPr>
              <a:t>Problem features </a:t>
            </a:r>
            <a:r>
              <a:rPr lang="en-US" sz="1200" dirty="0">
                <a:latin typeface="Times New Roman" pitchFamily="18" charset="0"/>
                <a:cs typeface="Times New Roman" pitchFamily="18" charset="0"/>
              </a:rPr>
              <a:t>versus algorithm performance on rugged </a:t>
            </a:r>
            <a:r>
              <a:rPr lang="en-US" sz="1200" dirty="0" err="1">
                <a:latin typeface="Times New Roman" pitchFamily="18" charset="0"/>
                <a:cs typeface="Times New Roman" pitchFamily="18" charset="0"/>
              </a:rPr>
              <a:t>multiobjective</a:t>
            </a:r>
            <a:r>
              <a:rPr lang="en-US" sz="1200" dirty="0">
                <a:latin typeface="Times New Roman" pitchFamily="18" charset="0"/>
                <a:cs typeface="Times New Roman" pitchFamily="18" charset="0"/>
              </a:rPr>
              <a:t> combinatorial </a:t>
            </a:r>
            <a:r>
              <a:rPr lang="en-US" sz="1200" dirty="0" smtClean="0">
                <a:latin typeface="Times New Roman" pitchFamily="18" charset="0"/>
                <a:cs typeface="Times New Roman" pitchFamily="18" charset="0"/>
              </a:rPr>
              <a:t>fitness landscapes</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Evol</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Comput</a:t>
            </a:r>
            <a:r>
              <a:rPr lang="en-US" sz="1200" dirty="0">
                <a:latin typeface="Times New Roman" pitchFamily="18" charset="0"/>
                <a:cs typeface="Times New Roman" pitchFamily="18" charset="0"/>
              </a:rPr>
              <a:t>., vol. 25, no. 4, pp. </a:t>
            </a:r>
            <a:r>
              <a:rPr lang="en-US" sz="1200" dirty="0" smtClean="0">
                <a:latin typeface="Times New Roman" pitchFamily="18" charset="0"/>
                <a:cs typeface="Times New Roman" pitchFamily="18" charset="0"/>
              </a:rPr>
              <a:t>555–585, 2017.</a:t>
            </a:r>
            <a:r>
              <a:rPr lang="en-US" sz="1200" dirty="0"/>
              <a:t> </a:t>
            </a:r>
          </a:p>
          <a:p>
            <a:pPr marL="228600" lvl="0" indent="-228600" algn="just">
              <a:buAutoNum type="arabicPeriod" startAt="4"/>
            </a:pPr>
            <a:r>
              <a:rPr lang="en-US" sz="1200" dirty="0" smtClean="0">
                <a:latin typeface="Times New Roman" pitchFamily="18" charset="0"/>
                <a:cs typeface="Times New Roman" pitchFamily="18" charset="0"/>
              </a:rPr>
              <a:t>   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Ishibuchi</a:t>
            </a:r>
            <a:r>
              <a:rPr lang="en-US" sz="1200" dirty="0">
                <a:latin typeface="Times New Roman" pitchFamily="18" charset="0"/>
                <a:cs typeface="Times New Roman" pitchFamily="18" charset="0"/>
              </a:rPr>
              <a:t>, Y. </a:t>
            </a:r>
            <a:r>
              <a:rPr lang="en-US" sz="1200" dirty="0" err="1">
                <a:latin typeface="Times New Roman" pitchFamily="18" charset="0"/>
                <a:cs typeface="Times New Roman" pitchFamily="18" charset="0"/>
              </a:rPr>
              <a:t>Setoguchi</a:t>
            </a:r>
            <a:r>
              <a:rPr lang="en-US" sz="1200" dirty="0">
                <a:latin typeface="Times New Roman" pitchFamily="18" charset="0"/>
                <a:cs typeface="Times New Roman" pitchFamily="18" charset="0"/>
              </a:rPr>
              <a:t>, H. Masuda, and Y. </a:t>
            </a:r>
            <a:r>
              <a:rPr lang="en-US" sz="1200" dirty="0" err="1">
                <a:latin typeface="Times New Roman" pitchFamily="18" charset="0"/>
                <a:cs typeface="Times New Roman" pitchFamily="18" charset="0"/>
              </a:rPr>
              <a:t>Nojima</a:t>
            </a:r>
            <a:r>
              <a:rPr lang="en-US" sz="1200" dirty="0">
                <a:latin typeface="Times New Roman" pitchFamily="18" charset="0"/>
                <a:cs typeface="Times New Roman" pitchFamily="18" charset="0"/>
              </a:rPr>
              <a:t>, “Performance of decomposition-based </a:t>
            </a:r>
            <a:r>
              <a:rPr lang="en-US" sz="1200" dirty="0" smtClean="0">
                <a:latin typeface="Times New Roman" pitchFamily="18" charset="0"/>
                <a:cs typeface="Times New Roman" pitchFamily="18" charset="0"/>
              </a:rPr>
              <a:t>many-objective</a:t>
            </a:r>
          </a:p>
          <a:p>
            <a:pPr marL="0" lvl="0" indent="0" algn="just">
              <a:buNone/>
            </a:pP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algorithms   strongly </a:t>
            </a:r>
            <a:r>
              <a:rPr lang="en-US" sz="1200" dirty="0">
                <a:latin typeface="Times New Roman" pitchFamily="18" charset="0"/>
                <a:cs typeface="Times New Roman" pitchFamily="18" charset="0"/>
              </a:rPr>
              <a:t>depends on Pareto front shapes,” IEEE Trans. </a:t>
            </a:r>
            <a:r>
              <a:rPr lang="en-US" sz="1200" dirty="0" err="1">
                <a:latin typeface="Times New Roman" pitchFamily="18" charset="0"/>
                <a:cs typeface="Times New Roman" pitchFamily="18" charset="0"/>
              </a:rPr>
              <a:t>Evol</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Comput</a:t>
            </a:r>
            <a:r>
              <a:rPr lang="en-US" sz="1200" dirty="0">
                <a:latin typeface="Times New Roman" pitchFamily="18" charset="0"/>
                <a:cs typeface="Times New Roman" pitchFamily="18" charset="0"/>
              </a:rPr>
              <a:t>., vol. 21, no. 2, pp. 169–190, Apr. 2017.</a:t>
            </a:r>
          </a:p>
          <a:p>
            <a:pPr lvl="0" algn="just">
              <a:buAutoNum type="arabicPeriod" startAt="5"/>
            </a:pPr>
            <a:r>
              <a:rPr lang="en-US" sz="1200" dirty="0" smtClean="0"/>
              <a:t>R</a:t>
            </a:r>
            <a:r>
              <a:rPr lang="en-US" sz="1200" dirty="0"/>
              <a:t>. Tanabe and H. </a:t>
            </a:r>
            <a:r>
              <a:rPr lang="en-US" sz="1200" dirty="0" err="1"/>
              <a:t>Ishibuchi</a:t>
            </a:r>
            <a:r>
              <a:rPr lang="en-US" sz="1200" dirty="0"/>
              <a:t>, “An analysis of control parameters of MOEA/D under two </a:t>
            </a:r>
            <a:endParaRPr lang="en-US" sz="1200" dirty="0" smtClean="0"/>
          </a:p>
          <a:p>
            <a:pPr marL="0" lvl="0" indent="0" algn="just">
              <a:buNone/>
            </a:pPr>
            <a:r>
              <a:rPr lang="en-US" sz="1200" dirty="0"/>
              <a:t> </a:t>
            </a:r>
            <a:r>
              <a:rPr lang="en-US" sz="1200" dirty="0" smtClean="0"/>
              <a:t>        different   optimization </a:t>
            </a:r>
            <a:r>
              <a:rPr lang="en-US" sz="1200" dirty="0"/>
              <a:t>scenarios,” Appl. Soft </a:t>
            </a:r>
            <a:r>
              <a:rPr lang="en-US" sz="1200" dirty="0" err="1"/>
              <a:t>Comput</a:t>
            </a:r>
            <a:r>
              <a:rPr lang="en-US" sz="1200" dirty="0"/>
              <a:t>., vol. 70, pp. 22–40, Sep. 2018</a:t>
            </a:r>
          </a:p>
          <a:p>
            <a:pPr lvl="0" algn="just">
              <a:buAutoNum type="arabicPeriod" startAt="6"/>
            </a:pPr>
            <a:r>
              <a:rPr lang="en-US" sz="1200" dirty="0" smtClean="0"/>
              <a:t>R</a:t>
            </a:r>
            <a:r>
              <a:rPr lang="en-US" sz="1200" dirty="0"/>
              <a:t>. Wang, J. </a:t>
            </a:r>
            <a:r>
              <a:rPr lang="en-US" sz="1200" dirty="0" err="1"/>
              <a:t>Xiong</a:t>
            </a:r>
            <a:r>
              <a:rPr lang="en-US" sz="1200" dirty="0"/>
              <a:t>, H. </a:t>
            </a:r>
            <a:r>
              <a:rPr lang="en-US" sz="1200" dirty="0" err="1"/>
              <a:t>Ishibuchi</a:t>
            </a:r>
            <a:r>
              <a:rPr lang="en-US" sz="1200" dirty="0"/>
              <a:t>, G. Wu, and T. Zhang, “On the effect of reference point in </a:t>
            </a:r>
            <a:r>
              <a:rPr lang="en-US" sz="1200" dirty="0" smtClean="0"/>
              <a:t>MOEA/D </a:t>
            </a:r>
          </a:p>
          <a:p>
            <a:pPr marL="0" lvl="0" indent="0" algn="just">
              <a:buNone/>
            </a:pPr>
            <a:r>
              <a:rPr lang="en-US" sz="1200" dirty="0"/>
              <a:t> </a:t>
            </a:r>
            <a:r>
              <a:rPr lang="en-US" sz="1200" dirty="0" smtClean="0"/>
              <a:t>        </a:t>
            </a:r>
            <a:r>
              <a:rPr lang="en-US" sz="1200" dirty="0"/>
              <a:t>for </a:t>
            </a:r>
            <a:r>
              <a:rPr lang="en-US" sz="1200" dirty="0" smtClean="0"/>
              <a:t> multi-objective </a:t>
            </a:r>
            <a:r>
              <a:rPr lang="en-US" sz="1200" dirty="0"/>
              <a:t>optimization,” Appl. Soft </a:t>
            </a:r>
            <a:r>
              <a:rPr lang="en-US" sz="1200" dirty="0" err="1"/>
              <a:t>Comput</a:t>
            </a:r>
            <a:r>
              <a:rPr lang="en-US" sz="1200" dirty="0"/>
              <a:t>., vol. 58, pp. 25–34, Sep. </a:t>
            </a:r>
            <a:r>
              <a:rPr lang="en-US" sz="1200" dirty="0" smtClean="0"/>
              <a:t>2017.</a:t>
            </a:r>
          </a:p>
          <a:p>
            <a:pPr lvl="0" algn="just">
              <a:buAutoNum type="arabicPeriod" startAt="7"/>
            </a:pPr>
            <a:r>
              <a:rPr lang="en-US" sz="1200" dirty="0" smtClean="0"/>
              <a:t>R</a:t>
            </a:r>
            <a:r>
              <a:rPr lang="en-US" sz="1200" dirty="0"/>
              <a:t>. Wang, Q. Zhang, and T. Zhang, “Decomposition-based algorithms using Pareto adaptive </a:t>
            </a:r>
            <a:endParaRPr lang="en-US" sz="1200" dirty="0" smtClean="0"/>
          </a:p>
          <a:p>
            <a:pPr marL="0" lvl="0" indent="0" algn="just">
              <a:buNone/>
            </a:pPr>
            <a:r>
              <a:rPr lang="en-US" sz="1200" dirty="0"/>
              <a:t> </a:t>
            </a:r>
            <a:r>
              <a:rPr lang="en-US" sz="1200" dirty="0" smtClean="0"/>
              <a:t>        </a:t>
            </a:r>
            <a:r>
              <a:rPr lang="en-US" sz="1200" dirty="0" err="1" smtClean="0"/>
              <a:t>scalarizing</a:t>
            </a:r>
            <a:r>
              <a:rPr lang="en-US" sz="1200" dirty="0" smtClean="0"/>
              <a:t>  methods</a:t>
            </a:r>
            <a:r>
              <a:rPr lang="en-US" sz="1200" dirty="0"/>
              <a:t>,” IEEE Trans. </a:t>
            </a:r>
            <a:r>
              <a:rPr lang="en-US" sz="1200" dirty="0" err="1"/>
              <a:t>Evol</a:t>
            </a:r>
            <a:r>
              <a:rPr lang="en-US" sz="1200" dirty="0"/>
              <a:t>. </a:t>
            </a:r>
            <a:r>
              <a:rPr lang="en-US" sz="1200" dirty="0" err="1"/>
              <a:t>Comput</a:t>
            </a:r>
            <a:r>
              <a:rPr lang="en-US" sz="1200" dirty="0"/>
              <a:t>., vol. 20, no. 6, pp. 821–837, Dec. </a:t>
            </a:r>
            <a:r>
              <a:rPr lang="en-US" sz="1200" dirty="0" smtClean="0"/>
              <a:t>2016.</a:t>
            </a:r>
          </a:p>
          <a:p>
            <a:pPr lvl="0" algn="just">
              <a:buAutoNum type="arabicPeriod" startAt="8"/>
            </a:pPr>
            <a:r>
              <a:rPr lang="en-US" sz="1200" dirty="0" smtClean="0"/>
              <a:t>X</a:t>
            </a:r>
            <a:r>
              <a:rPr lang="en-US" sz="1200" dirty="0"/>
              <a:t>. He, Y. Zhou, Z. Chen, and Q. Zhang, “Evolutionary many-</a:t>
            </a:r>
            <a:r>
              <a:rPr lang="en-US" sz="1200" dirty="0" err="1"/>
              <a:t>objectiveoptimization</a:t>
            </a:r>
            <a:r>
              <a:rPr lang="en-US" sz="1200" dirty="0"/>
              <a:t> based </a:t>
            </a:r>
            <a:r>
              <a:rPr lang="en-US" sz="1200" dirty="0" smtClean="0"/>
              <a:t>on</a:t>
            </a:r>
          </a:p>
          <a:p>
            <a:pPr marL="0" lvl="0" indent="0" algn="just">
              <a:buNone/>
            </a:pPr>
            <a:r>
              <a:rPr lang="en-US" sz="1200" dirty="0"/>
              <a:t> </a:t>
            </a:r>
            <a:r>
              <a:rPr lang="en-US" sz="1200" dirty="0" smtClean="0"/>
              <a:t>       </a:t>
            </a:r>
            <a:r>
              <a:rPr lang="en-US" sz="1200" dirty="0"/>
              <a:t>dynamical </a:t>
            </a:r>
            <a:r>
              <a:rPr lang="en-US" sz="1200" dirty="0" smtClean="0"/>
              <a:t> decomposition</a:t>
            </a:r>
            <a:r>
              <a:rPr lang="en-US" sz="1200" dirty="0"/>
              <a:t>,” IEEE Trans. </a:t>
            </a:r>
            <a:r>
              <a:rPr lang="en-US" sz="1200" dirty="0" err="1"/>
              <a:t>Evol.Comput</a:t>
            </a:r>
            <a:r>
              <a:rPr lang="en-US" sz="1200" dirty="0"/>
              <a:t>., vol. 23, no. 3, pp. 361–375, Jun. 2019.</a:t>
            </a:r>
          </a:p>
          <a:p>
            <a:pPr lvl="0">
              <a:buAutoNum type="arabicPeriod" startAt="9"/>
            </a:pPr>
            <a:r>
              <a:rPr lang="en-US" sz="1200" dirty="0" smtClean="0"/>
              <a:t>X</a:t>
            </a:r>
            <a:r>
              <a:rPr lang="en-US" sz="1200" dirty="0"/>
              <a:t>. Ma, Q. Zhang, G. </a:t>
            </a:r>
            <a:r>
              <a:rPr lang="en-US" sz="1200" dirty="0" err="1"/>
              <a:t>Tian</a:t>
            </a:r>
            <a:r>
              <a:rPr lang="en-US" sz="1200" dirty="0"/>
              <a:t>, J. Yang, and Z. Zhu, “On </a:t>
            </a:r>
            <a:r>
              <a:rPr lang="en-US" sz="1200" dirty="0" err="1"/>
              <a:t>Tchebycheff</a:t>
            </a:r>
            <a:r>
              <a:rPr lang="en-US" sz="1200" dirty="0"/>
              <a:t> decomposition </a:t>
            </a:r>
            <a:r>
              <a:rPr lang="en-US" sz="1200" dirty="0" smtClean="0"/>
              <a:t>approaches</a:t>
            </a:r>
          </a:p>
          <a:p>
            <a:pPr marL="0" lvl="0" indent="0">
              <a:buNone/>
            </a:pPr>
            <a:r>
              <a:rPr lang="en-US" sz="1200" dirty="0"/>
              <a:t> </a:t>
            </a:r>
            <a:r>
              <a:rPr lang="en-US" sz="1200" dirty="0" smtClean="0"/>
              <a:t>        </a:t>
            </a:r>
            <a:r>
              <a:rPr lang="en-US" sz="1200" dirty="0"/>
              <a:t>for </a:t>
            </a:r>
            <a:r>
              <a:rPr lang="en-US" sz="1200" dirty="0" smtClean="0"/>
              <a:t> </a:t>
            </a:r>
            <a:r>
              <a:rPr lang="en-US" sz="1200" dirty="0" err="1" smtClean="0"/>
              <a:t>multiobjective</a:t>
            </a:r>
            <a:r>
              <a:rPr lang="en-US" sz="1200" dirty="0" smtClean="0"/>
              <a:t> </a:t>
            </a:r>
            <a:r>
              <a:rPr lang="en-US" sz="1200" dirty="0"/>
              <a:t>evolutionary optimization,” </a:t>
            </a:r>
            <a:r>
              <a:rPr lang="en-US" sz="1200" dirty="0" smtClean="0"/>
              <a:t>IEEE Trans</a:t>
            </a:r>
            <a:r>
              <a:rPr lang="en-US" sz="1200" dirty="0"/>
              <a:t>. </a:t>
            </a:r>
            <a:r>
              <a:rPr lang="en-US" sz="1200" dirty="0" err="1"/>
              <a:t>Evol</a:t>
            </a:r>
            <a:r>
              <a:rPr lang="en-US" sz="1200" dirty="0"/>
              <a:t>. </a:t>
            </a:r>
            <a:r>
              <a:rPr lang="en-US" sz="1200" dirty="0" err="1"/>
              <a:t>Comput</a:t>
            </a:r>
            <a:r>
              <a:rPr lang="en-US" sz="1200" dirty="0"/>
              <a:t>., vol. 22, no. 2, pp. 226–244</a:t>
            </a:r>
            <a:r>
              <a:rPr lang="en-US" sz="1200" dirty="0" smtClean="0"/>
              <a:t>,</a:t>
            </a:r>
          </a:p>
          <a:p>
            <a:pPr marL="0" lvl="0" indent="0">
              <a:buNone/>
            </a:pPr>
            <a:r>
              <a:rPr lang="en-US" sz="1200" dirty="0"/>
              <a:t> </a:t>
            </a:r>
            <a:r>
              <a:rPr lang="en-US" sz="1200" dirty="0" smtClean="0"/>
              <a:t>        </a:t>
            </a:r>
            <a:r>
              <a:rPr lang="en-US" sz="1200" dirty="0"/>
              <a:t>Apr. </a:t>
            </a:r>
            <a:r>
              <a:rPr lang="en-US" sz="1200" dirty="0" smtClean="0"/>
              <a:t> 2018</a:t>
            </a:r>
            <a:endParaRPr lang="en-US" sz="1200" dirty="0"/>
          </a:p>
          <a:p>
            <a:pPr marL="0" indent="0">
              <a:buNone/>
            </a:pPr>
            <a:r>
              <a:rPr lang="en-US" sz="1200" dirty="0" smtClean="0"/>
              <a:t>10. </a:t>
            </a:r>
            <a:r>
              <a:rPr lang="en-US" sz="1200" dirty="0"/>
              <a:t> </a:t>
            </a:r>
            <a:r>
              <a:rPr lang="en-US" sz="1200" dirty="0" smtClean="0"/>
              <a:t> </a:t>
            </a:r>
            <a:r>
              <a:rPr lang="en-US" sz="1200" dirty="0"/>
              <a:t>Y. Xiang, Y. Zhou, M. Li, and Z. Chen, “A vector angle-based evolutionary algorithm for unconstrained </a:t>
            </a:r>
            <a:endParaRPr lang="en-US" sz="1200" dirty="0" smtClean="0"/>
          </a:p>
          <a:p>
            <a:pPr marL="0" indent="0">
              <a:buNone/>
            </a:pPr>
            <a:r>
              <a:rPr lang="en-US" sz="1200" dirty="0"/>
              <a:t> </a:t>
            </a:r>
            <a:r>
              <a:rPr lang="en-US" sz="1200" dirty="0" smtClean="0"/>
              <a:t>        many-objective </a:t>
            </a:r>
            <a:r>
              <a:rPr lang="en-US" sz="1200" dirty="0"/>
              <a:t>optimization,” IEEE Trans. </a:t>
            </a:r>
            <a:r>
              <a:rPr lang="en-US" sz="1200" dirty="0" err="1"/>
              <a:t>Evol</a:t>
            </a:r>
            <a:r>
              <a:rPr lang="en-US" sz="1200" dirty="0"/>
              <a:t>. </a:t>
            </a:r>
            <a:r>
              <a:rPr lang="en-US" sz="1200" dirty="0" err="1"/>
              <a:t>Comput</a:t>
            </a:r>
            <a:r>
              <a:rPr lang="en-US" sz="1200" dirty="0"/>
              <a:t>., vol. 21, no. 1, pp. 131–152, Feb. 2017</a:t>
            </a:r>
          </a:p>
          <a:p>
            <a:pPr marL="0" indent="0">
              <a:buNone/>
            </a:pPr>
            <a:r>
              <a:rPr lang="en-US" sz="1200" dirty="0"/>
              <a:t> </a:t>
            </a:r>
          </a:p>
          <a:p>
            <a:pPr marL="0" indent="0">
              <a:buNone/>
            </a:pPr>
            <a:endParaRPr lang="en-IN" sz="1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1"/>
            <a:ext cx="7772400" cy="1000131"/>
          </a:xfrm>
        </p:spPr>
        <p:txBody>
          <a:bodyPr>
            <a:normAutofit/>
          </a:bodyPr>
          <a:lstStyle/>
          <a:p>
            <a:r>
              <a:rPr lang="en-US" dirty="0" smtClean="0">
                <a:latin typeface="Times New Roman" pitchFamily="18" charset="0"/>
                <a:cs typeface="Times New Roman" pitchFamily="18" charset="0"/>
              </a:rPr>
              <a:t>LITERATURE </a:t>
            </a:r>
            <a:r>
              <a:rPr lang="en-US" dirty="0" smtClean="0">
                <a:latin typeface="Times New Roman" pitchFamily="18" charset="0"/>
                <a:cs typeface="Times New Roman" pitchFamily="18" charset="0"/>
              </a:rPr>
              <a:t>SURVEY</a:t>
            </a:r>
            <a:endParaRPr lang="en-IN"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857224" y="1500174"/>
          <a:ext cx="7572429" cy="4857784"/>
        </p:xfrm>
        <a:graphic>
          <a:graphicData uri="http://schemas.openxmlformats.org/drawingml/2006/table">
            <a:tbl>
              <a:tblPr firstRow="1" bandRow="1"/>
              <a:tblGrid>
                <a:gridCol w="2524143"/>
                <a:gridCol w="2524143"/>
                <a:gridCol w="2524143"/>
              </a:tblGrid>
              <a:tr h="1034952">
                <a:tc>
                  <a:txBody>
                    <a:bodyPr/>
                    <a:lstStyle/>
                    <a:p>
                      <a:r>
                        <a:rPr lang="en-US" dirty="0" smtClean="0"/>
                        <a:t>AUTHORS</a:t>
                      </a:r>
                      <a:endParaRPr lang="en-IN" dirty="0"/>
                    </a:p>
                  </a:txBody>
                  <a:tcPr/>
                </a:tc>
                <a:tc>
                  <a:txBody>
                    <a:bodyPr/>
                    <a:lstStyle/>
                    <a:p>
                      <a:r>
                        <a:rPr lang="en-US" dirty="0" smtClean="0"/>
                        <a:t>TITLE</a:t>
                      </a:r>
                      <a:r>
                        <a:rPr lang="en-US" baseline="0" dirty="0" smtClean="0"/>
                        <a:t> OF THE PAPER</a:t>
                      </a:r>
                      <a:endParaRPr lang="en-IN" dirty="0"/>
                    </a:p>
                  </a:txBody>
                  <a:tcPr/>
                </a:tc>
                <a:tc>
                  <a:txBody>
                    <a:bodyPr/>
                    <a:lstStyle/>
                    <a:p>
                      <a:r>
                        <a:rPr lang="en-US" dirty="0" smtClean="0"/>
                        <a:t>METHODOLOGY</a:t>
                      </a:r>
                      <a:endParaRPr lang="en-IN" dirty="0"/>
                    </a:p>
                  </a:txBody>
                  <a:tcPr/>
                </a:tc>
              </a:tr>
              <a:tr h="3822832">
                <a:tc>
                  <a:txBody>
                    <a:bodyPr/>
                    <a:lstStyle/>
                    <a:p>
                      <a:pPr marL="342900" indent="-342900">
                        <a:buFont typeface="+mj-lt"/>
                        <a:buAutoNum type="arabicPeriod"/>
                      </a:pPr>
                      <a:r>
                        <a:rPr lang="en-IN" sz="1800" baseline="0" dirty="0" smtClean="0">
                          <a:latin typeface="Times New Roman"/>
                        </a:rPr>
                        <a:t> X. He, Y. Zhou, Z. Chen and Q. Zhang</a:t>
                      </a:r>
                      <a:endParaRPr lang="en-IN" dirty="0"/>
                    </a:p>
                  </a:txBody>
                  <a:tcPr/>
                </a:tc>
                <a:tc>
                  <a:txBody>
                    <a:bodyPr/>
                    <a:lstStyle/>
                    <a:p>
                      <a:r>
                        <a:rPr lang="en-IN" sz="1800" baseline="0" dirty="0" smtClean="0">
                          <a:latin typeface="Times New Roman"/>
                        </a:rPr>
                        <a:t>Evolutionary Many-Objective Optimization Based on Dynamical Decomposition</a:t>
                      </a:r>
                      <a:endParaRPr lang="en-IN" dirty="0"/>
                    </a:p>
                  </a:txBody>
                  <a:tcPr/>
                </a:tc>
                <a:tc>
                  <a:txBody>
                    <a:bodyPr/>
                    <a:lstStyle/>
                    <a:p>
                      <a:r>
                        <a:rPr lang="en-IN" sz="1800" baseline="0" dirty="0" smtClean="0">
                          <a:latin typeface="Times New Roman"/>
                        </a:rPr>
                        <a:t>Based on this strategy, a solution ranking method, named dynamical-decomposition-based ranking method (DDR), is proposed which can be employed in the mating selection and environmental selection in commonly used algorithm frameworks.</a:t>
                      </a:r>
                      <a:endParaRPr lang="en-IN"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1071546"/>
          <a:ext cx="7572429" cy="4857784"/>
        </p:xfrm>
        <a:graphic>
          <a:graphicData uri="http://schemas.openxmlformats.org/drawingml/2006/table">
            <a:tbl>
              <a:tblPr firstRow="1" bandRow="1"/>
              <a:tblGrid>
                <a:gridCol w="2524143"/>
                <a:gridCol w="2524143"/>
                <a:gridCol w="2524143"/>
              </a:tblGrid>
              <a:tr h="1034952">
                <a:tc>
                  <a:txBody>
                    <a:bodyPr/>
                    <a:lstStyle/>
                    <a:p>
                      <a:r>
                        <a:rPr lang="en-US" dirty="0" smtClean="0"/>
                        <a:t>AUTHORS</a:t>
                      </a:r>
                      <a:endParaRPr lang="en-IN" dirty="0"/>
                    </a:p>
                  </a:txBody>
                  <a:tcPr/>
                </a:tc>
                <a:tc>
                  <a:txBody>
                    <a:bodyPr/>
                    <a:lstStyle/>
                    <a:p>
                      <a:r>
                        <a:rPr lang="en-US" dirty="0" smtClean="0"/>
                        <a:t>TITLE</a:t>
                      </a:r>
                      <a:r>
                        <a:rPr lang="en-US" baseline="0" dirty="0" smtClean="0"/>
                        <a:t> OF THE PAPER</a:t>
                      </a:r>
                      <a:endParaRPr lang="en-IN" dirty="0"/>
                    </a:p>
                  </a:txBody>
                  <a:tcPr/>
                </a:tc>
                <a:tc>
                  <a:txBody>
                    <a:bodyPr/>
                    <a:lstStyle/>
                    <a:p>
                      <a:r>
                        <a:rPr lang="en-US" dirty="0" smtClean="0"/>
                        <a:t>METHODOLOGY</a:t>
                      </a:r>
                      <a:endParaRPr lang="en-IN" dirty="0"/>
                    </a:p>
                  </a:txBody>
                  <a:tcPr/>
                </a:tc>
              </a:tr>
              <a:tr h="3822832">
                <a:tc>
                  <a:txBody>
                    <a:bodyPr/>
                    <a:lstStyle/>
                    <a:p>
                      <a:pPr marL="342900" indent="-342900">
                        <a:buFont typeface="+mj-lt"/>
                        <a:buNone/>
                      </a:pPr>
                      <a:r>
                        <a:rPr lang="en-IN" sz="1800" baseline="0" dirty="0" smtClean="0">
                          <a:latin typeface="Times New Roman"/>
                        </a:rPr>
                        <a:t>2. Dong Han, </a:t>
                      </a:r>
                      <a:r>
                        <a:rPr lang="en-IN" sz="1800" baseline="0" dirty="0" err="1" smtClean="0">
                          <a:latin typeface="Times New Roman"/>
                        </a:rPr>
                        <a:t>Wenli</a:t>
                      </a:r>
                      <a:r>
                        <a:rPr lang="en-IN" sz="1800" baseline="0" dirty="0" smtClean="0">
                          <a:latin typeface="Times New Roman"/>
                        </a:rPr>
                        <a:t> Du, Wei Du, </a:t>
                      </a:r>
                      <a:r>
                        <a:rPr lang="en-IN" sz="1800" baseline="0" dirty="0" err="1" smtClean="0">
                          <a:latin typeface="Times New Roman"/>
                        </a:rPr>
                        <a:t>Yaochu</a:t>
                      </a:r>
                      <a:r>
                        <a:rPr lang="en-IN" sz="1800" baseline="0" dirty="0" smtClean="0">
                          <a:latin typeface="Times New Roman"/>
                        </a:rPr>
                        <a:t> Jin, </a:t>
                      </a:r>
                      <a:r>
                        <a:rPr lang="en-IN" sz="1800" baseline="0" dirty="0" err="1" smtClean="0">
                          <a:latin typeface="Times New Roman"/>
                        </a:rPr>
                        <a:t>Chunping</a:t>
                      </a:r>
                      <a:r>
                        <a:rPr lang="en-IN" sz="1800" baseline="0" dirty="0" smtClean="0">
                          <a:latin typeface="Times New Roman"/>
                        </a:rPr>
                        <a:t> Wu,</a:t>
                      </a:r>
                      <a:endParaRPr lang="en-IN" dirty="0"/>
                    </a:p>
                  </a:txBody>
                  <a:tcPr/>
                </a:tc>
                <a:tc>
                  <a:txBody>
                    <a:bodyPr/>
                    <a:lstStyle/>
                    <a:p>
                      <a:pPr marR="0" algn="l" rtl="0"/>
                      <a:r>
                        <a:rPr lang="en-IN" sz="1800" baseline="0" dirty="0" smtClean="0">
                          <a:latin typeface="Times New Roman"/>
                        </a:rPr>
                        <a:t>An adaptive decomposition-based evolutionary algorithm for many-objective optimization,</a:t>
                      </a:r>
                    </a:p>
                    <a:p>
                      <a:pPr marR="0" algn="l" rtl="0"/>
                      <a:r>
                        <a:rPr lang="en-IN" sz="1800" baseline="0" dirty="0" smtClean="0">
                          <a:latin typeface="Times New Roman"/>
                        </a:rPr>
                        <a:t>Information Sciences</a:t>
                      </a:r>
                      <a:endParaRPr lang="en-IN" dirty="0"/>
                    </a:p>
                  </a:txBody>
                  <a:tcPr/>
                </a:tc>
                <a:tc>
                  <a:txBody>
                    <a:bodyPr/>
                    <a:lstStyle/>
                    <a:p>
                      <a:r>
                        <a:rPr lang="en-IN" sz="1800" baseline="0" dirty="0" smtClean="0">
                          <a:latin typeface="Times New Roman"/>
                        </a:rPr>
                        <a:t>This paper proposes an adaptive decomposition-based evolutionary algorithm for many-objective optimization, which introduces one adaptation mechanism for PBI-based decomposition and the other for adjusting the weight vector.</a:t>
                      </a:r>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00100" y="571480"/>
          <a:ext cx="7215237" cy="5996912"/>
        </p:xfrm>
        <a:graphic>
          <a:graphicData uri="http://schemas.openxmlformats.org/drawingml/2006/table">
            <a:tbl>
              <a:tblPr firstRow="1" bandRow="1"/>
              <a:tblGrid>
                <a:gridCol w="2405079"/>
                <a:gridCol w="2405079"/>
                <a:gridCol w="2405079"/>
              </a:tblGrid>
              <a:tr h="693392">
                <a:tc>
                  <a:txBody>
                    <a:bodyPr/>
                    <a:lstStyle/>
                    <a:p>
                      <a:r>
                        <a:rPr lang="en-US" dirty="0" smtClean="0"/>
                        <a:t>AUTHORS</a:t>
                      </a:r>
                      <a:endParaRPr lang="en-IN" dirty="0"/>
                    </a:p>
                  </a:txBody>
                  <a:tcPr/>
                </a:tc>
                <a:tc>
                  <a:txBody>
                    <a:bodyPr/>
                    <a:lstStyle/>
                    <a:p>
                      <a:r>
                        <a:rPr lang="en-US" dirty="0" smtClean="0"/>
                        <a:t>TITLE</a:t>
                      </a:r>
                      <a:r>
                        <a:rPr lang="en-US" baseline="0" dirty="0" smtClean="0"/>
                        <a:t> OF THE PAPER</a:t>
                      </a:r>
                      <a:endParaRPr lang="en-IN" dirty="0"/>
                    </a:p>
                  </a:txBody>
                  <a:tcPr/>
                </a:tc>
                <a:tc>
                  <a:txBody>
                    <a:bodyPr/>
                    <a:lstStyle/>
                    <a:p>
                      <a:r>
                        <a:rPr lang="en-US" dirty="0" smtClean="0"/>
                        <a:t>METHODOLOGY</a:t>
                      </a:r>
                      <a:endParaRPr lang="en-IN" dirty="0"/>
                    </a:p>
                  </a:txBody>
                  <a:tcPr/>
                </a:tc>
              </a:tr>
              <a:tr h="4378706">
                <a:tc>
                  <a:txBody>
                    <a:bodyPr/>
                    <a:lstStyle/>
                    <a:p>
                      <a:pPr marL="342900" indent="-342900">
                        <a:buFont typeface="+mj-lt"/>
                        <a:buNone/>
                      </a:pPr>
                      <a:r>
                        <a:rPr lang="en-IN" sz="1800" baseline="0" dirty="0" smtClean="0">
                          <a:latin typeface="Times New Roman"/>
                        </a:rPr>
                        <a:t>3. M. </a:t>
                      </a:r>
                      <a:r>
                        <a:rPr lang="en-IN" sz="1800" baseline="0" dirty="0" err="1" smtClean="0">
                          <a:latin typeface="Times New Roman"/>
                        </a:rPr>
                        <a:t>Jafari</a:t>
                      </a:r>
                      <a:r>
                        <a:rPr lang="en-IN" sz="1800" baseline="0" dirty="0" smtClean="0">
                          <a:latin typeface="Times New Roman"/>
                        </a:rPr>
                        <a:t>, L. </a:t>
                      </a:r>
                      <a:r>
                        <a:rPr lang="en-IN" sz="1800" baseline="0" dirty="0" err="1" smtClean="0">
                          <a:latin typeface="Times New Roman"/>
                        </a:rPr>
                        <a:t>Daryani</a:t>
                      </a:r>
                      <a:r>
                        <a:rPr lang="en-IN" sz="1800" baseline="0" dirty="0" smtClean="0">
                          <a:latin typeface="Times New Roman"/>
                        </a:rPr>
                        <a:t> and M. </a:t>
                      </a:r>
                      <a:r>
                        <a:rPr lang="en-IN" sz="1800" baseline="0" dirty="0" err="1" smtClean="0">
                          <a:latin typeface="Times New Roman"/>
                        </a:rPr>
                        <a:t>Feizi-Derakhshi</a:t>
                      </a:r>
                      <a:endParaRPr lang="en-IN" dirty="0"/>
                    </a:p>
                  </a:txBody>
                  <a:tcPr/>
                </a:tc>
                <a:tc>
                  <a:txBody>
                    <a:bodyPr/>
                    <a:lstStyle/>
                    <a:p>
                      <a:r>
                        <a:rPr lang="en-IN" sz="1800" baseline="0" dirty="0" smtClean="0">
                          <a:latin typeface="Times New Roman"/>
                        </a:rPr>
                        <a:t>A Prior Preference-Based Decision-Making Algorithm in Pareto Optimization</a:t>
                      </a:r>
                      <a:endParaRPr lang="en-IN" dirty="0"/>
                    </a:p>
                  </a:txBody>
                  <a:tcPr/>
                </a:tc>
                <a:tc>
                  <a:txBody>
                    <a:bodyPr/>
                    <a:lstStyle/>
                    <a:p>
                      <a:r>
                        <a:rPr lang="en-IN" sz="1800" baseline="0" dirty="0" smtClean="0">
                          <a:latin typeface="Times New Roman"/>
                        </a:rPr>
                        <a:t>In this paper, we propose a lightweight angle-based updating Pareto front (PF) algorithm which considers the preferences of desired objectives expressed using the </a:t>
                      </a:r>
                      <a:r>
                        <a:rPr lang="en-IN" sz="1800" baseline="0" dirty="0" err="1" smtClean="0">
                          <a:latin typeface="Times New Roman"/>
                        </a:rPr>
                        <a:t>Favorite</a:t>
                      </a:r>
                      <a:r>
                        <a:rPr lang="en-IN" sz="1800" baseline="0" dirty="0" smtClean="0">
                          <a:latin typeface="Times New Roman"/>
                        </a:rPr>
                        <a:t> Region (FR). Actually, the FR has been created in the objective space according to the prior-fixed angle of priority objectives. Thus, the solutions in PF will be able to tend towards FR during the evolutionary process</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3" y="133209"/>
          <a:ext cx="8643996" cy="6510501"/>
        </p:xfrm>
        <a:graphic>
          <a:graphicData uri="http://schemas.openxmlformats.org/drawingml/2006/table">
            <a:tbl>
              <a:tblPr firstRow="1" bandRow="1"/>
              <a:tblGrid>
                <a:gridCol w="2881332"/>
                <a:gridCol w="2881332"/>
                <a:gridCol w="2881332"/>
              </a:tblGrid>
              <a:tr h="844824">
                <a:tc>
                  <a:txBody>
                    <a:bodyPr/>
                    <a:lstStyle/>
                    <a:p>
                      <a:r>
                        <a:rPr lang="en-US" dirty="0" smtClean="0"/>
                        <a:t>AUTHORS</a:t>
                      </a:r>
                      <a:endParaRPr lang="en-IN" dirty="0"/>
                    </a:p>
                  </a:txBody>
                  <a:tcPr/>
                </a:tc>
                <a:tc>
                  <a:txBody>
                    <a:bodyPr/>
                    <a:lstStyle/>
                    <a:p>
                      <a:r>
                        <a:rPr lang="en-US" dirty="0" smtClean="0"/>
                        <a:t>TITLE</a:t>
                      </a:r>
                      <a:r>
                        <a:rPr lang="en-US" baseline="0" dirty="0" smtClean="0"/>
                        <a:t> OF THE PAPER</a:t>
                      </a:r>
                      <a:endParaRPr lang="en-IN" dirty="0"/>
                    </a:p>
                  </a:txBody>
                  <a:tcPr/>
                </a:tc>
                <a:tc>
                  <a:txBody>
                    <a:bodyPr/>
                    <a:lstStyle/>
                    <a:p>
                      <a:r>
                        <a:rPr lang="en-US" dirty="0" smtClean="0"/>
                        <a:t>METHODOLOGY</a:t>
                      </a:r>
                      <a:endParaRPr lang="en-IN" dirty="0"/>
                    </a:p>
                  </a:txBody>
                  <a:tcPr/>
                </a:tc>
              </a:tr>
              <a:tr h="5665677">
                <a:tc>
                  <a:txBody>
                    <a:bodyPr/>
                    <a:lstStyle/>
                    <a:p>
                      <a:pPr marL="342900" indent="-342900">
                        <a:buFont typeface="+mj-lt"/>
                        <a:buNone/>
                      </a:pPr>
                      <a:r>
                        <a:rPr lang="en-IN" sz="1800" baseline="0" dirty="0" smtClean="0">
                          <a:latin typeface="Times New Roman"/>
                        </a:rPr>
                        <a:t>4. Y. Wan, H. Cui, Y. Liu and R. Cong</a:t>
                      </a:r>
                      <a:endParaRPr lang="en-IN" dirty="0"/>
                    </a:p>
                  </a:txBody>
                  <a:tcPr/>
                </a:tc>
                <a:tc>
                  <a:txBody>
                    <a:bodyPr/>
                    <a:lstStyle/>
                    <a:p>
                      <a:r>
                        <a:rPr lang="en-IN" sz="1800" baseline="0" dirty="0" smtClean="0">
                          <a:latin typeface="Times New Roman"/>
                        </a:rPr>
                        <a:t>A Visualization Framework of Pareto Optimization for Decision Making</a:t>
                      </a:r>
                      <a:endParaRPr lang="en-IN" dirty="0"/>
                    </a:p>
                  </a:txBody>
                  <a:tcPr/>
                </a:tc>
                <a:tc>
                  <a:txBody>
                    <a:bodyPr/>
                    <a:lstStyle/>
                    <a:p>
                      <a:r>
                        <a:rPr lang="en-IN" sz="1800" kern="1200" dirty="0" smtClean="0">
                          <a:solidFill>
                            <a:schemeClr val="tx1"/>
                          </a:solidFill>
                          <a:latin typeface="+mn-lt"/>
                          <a:ea typeface="+mn-ea"/>
                          <a:cs typeface="+mn-cs"/>
                        </a:rPr>
                        <a:t>We propose a framework to visualize the Pareto optimization such that the tradeoffs are clearly seen and easily turned into decision. Since the number of criteria is large, we first divide the criteria into 2-pair groups. This could assist users to make better comparison. To obtain more broader view and make more correct decision, we divide the criteria into 3-pair groups and then visualize them with a 3D surface. Finally, with the case studies, it turns out our framework is useful for the multi-criteria decision making</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00034" y="428604"/>
          <a:ext cx="8215371" cy="5950693"/>
        </p:xfrm>
        <a:graphic>
          <a:graphicData uri="http://schemas.openxmlformats.org/drawingml/2006/table">
            <a:tbl>
              <a:tblPr firstRow="1" bandRow="1"/>
              <a:tblGrid>
                <a:gridCol w="2738457"/>
                <a:gridCol w="2738457"/>
                <a:gridCol w="2738457"/>
              </a:tblGrid>
              <a:tr h="921493">
                <a:tc>
                  <a:txBody>
                    <a:bodyPr/>
                    <a:lstStyle/>
                    <a:p>
                      <a:r>
                        <a:rPr lang="en-US" dirty="0" smtClean="0"/>
                        <a:t>AUTHORS</a:t>
                      </a:r>
                      <a:endParaRPr lang="en-IN" dirty="0"/>
                    </a:p>
                  </a:txBody>
                  <a:tcPr/>
                </a:tc>
                <a:tc>
                  <a:txBody>
                    <a:bodyPr/>
                    <a:lstStyle/>
                    <a:p>
                      <a:r>
                        <a:rPr lang="en-US" dirty="0" smtClean="0"/>
                        <a:t>TITLE</a:t>
                      </a:r>
                      <a:r>
                        <a:rPr lang="en-US" baseline="0" dirty="0" smtClean="0"/>
                        <a:t> OF THE PAPER</a:t>
                      </a:r>
                      <a:endParaRPr lang="en-IN" dirty="0"/>
                    </a:p>
                  </a:txBody>
                  <a:tcPr/>
                </a:tc>
                <a:tc>
                  <a:txBody>
                    <a:bodyPr/>
                    <a:lstStyle/>
                    <a:p>
                      <a:r>
                        <a:rPr lang="en-US" dirty="0" smtClean="0"/>
                        <a:t>METHODOLOGY</a:t>
                      </a:r>
                      <a:endParaRPr lang="en-IN" dirty="0"/>
                    </a:p>
                  </a:txBody>
                  <a:tcPr/>
                </a:tc>
              </a:tr>
              <a:tr h="4722109">
                <a:tc>
                  <a:txBody>
                    <a:bodyPr/>
                    <a:lstStyle/>
                    <a:p>
                      <a:pPr marL="342900" indent="-342900">
                        <a:buFont typeface="+mj-lt"/>
                        <a:buNone/>
                      </a:pPr>
                      <a:r>
                        <a:rPr lang="en-IN" sz="1800" baseline="0" dirty="0" smtClean="0">
                          <a:latin typeface="Times New Roman"/>
                        </a:rPr>
                        <a:t>5.  A. </a:t>
                      </a:r>
                      <a:r>
                        <a:rPr lang="en-IN" sz="1800" baseline="0" dirty="0" err="1" smtClean="0">
                          <a:latin typeface="Times New Roman"/>
                        </a:rPr>
                        <a:t>Brik</a:t>
                      </a:r>
                      <a:r>
                        <a:rPr lang="en-IN" sz="1800" baseline="0" dirty="0" smtClean="0">
                          <a:latin typeface="Times New Roman"/>
                        </a:rPr>
                        <a:t>, L. </a:t>
                      </a:r>
                      <a:r>
                        <a:rPr lang="en-IN" sz="1800" baseline="0" dirty="0" err="1" smtClean="0">
                          <a:latin typeface="Times New Roman"/>
                        </a:rPr>
                        <a:t>Labrak</a:t>
                      </a:r>
                      <a:r>
                        <a:rPr lang="en-IN" sz="1800" baseline="0" dirty="0" smtClean="0">
                          <a:latin typeface="Times New Roman"/>
                        </a:rPr>
                        <a:t>, L. Carrel, I. O’Connor and R. </a:t>
                      </a:r>
                      <a:r>
                        <a:rPr lang="en-IN" sz="1800" baseline="0" dirty="0" err="1" smtClean="0">
                          <a:latin typeface="Times New Roman"/>
                        </a:rPr>
                        <a:t>Iskander</a:t>
                      </a:r>
                      <a:endParaRPr lang="en-IN" dirty="0"/>
                    </a:p>
                  </a:txBody>
                  <a:tcPr/>
                </a:tc>
                <a:tc>
                  <a:txBody>
                    <a:bodyPr/>
                    <a:lstStyle/>
                    <a:p>
                      <a:r>
                        <a:rPr lang="en-IN" sz="1800" baseline="0" dirty="0" smtClean="0">
                          <a:latin typeface="Times New Roman"/>
                        </a:rPr>
                        <a:t>Fast extraction of predictive models for integrated circuits using n-performance Pareto fronts</a:t>
                      </a:r>
                      <a:endParaRPr lang="en-IN" dirty="0"/>
                    </a:p>
                  </a:txBody>
                  <a:tcPr/>
                </a:tc>
                <a:tc>
                  <a:txBody>
                    <a:bodyPr/>
                    <a:lstStyle/>
                    <a:p>
                      <a:r>
                        <a:rPr lang="en-IN" sz="1800" baseline="0" dirty="0" smtClean="0">
                          <a:latin typeface="Times New Roman"/>
                        </a:rPr>
                        <a:t>. In this paper, we present a method to extract predictive models efficiently for electronic subsystems based on Pareto fronts. We use a very fast design and migration software called ID-</a:t>
                      </a:r>
                      <a:r>
                        <a:rPr lang="en-IN" sz="1800" baseline="0" dirty="0" err="1" smtClean="0">
                          <a:latin typeface="Times New Roman"/>
                        </a:rPr>
                        <a:t>Xplore</a:t>
                      </a:r>
                      <a:r>
                        <a:rPr lang="en-IN" sz="1800" baseline="0" dirty="0" smtClean="0">
                          <a:latin typeface="Times New Roman"/>
                        </a:rPr>
                        <a:t> to generate the performance space of sub-blocks in order to generate Pareto fronts for any block, thereby circumventing the traditional use of numerical optimization and thus accelerating the generation of Pareto-fronts for n-performance</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14291"/>
            <a:ext cx="7772400" cy="785818"/>
          </a:xfrm>
        </p:spPr>
        <p:txBody>
          <a:bodyPr/>
          <a:lstStyle/>
          <a:p>
            <a:r>
              <a:rPr lang="en-US"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642910" y="1214422"/>
            <a:ext cx="7929618" cy="5000660"/>
          </a:xfrm>
        </p:spPr>
        <p:txBody>
          <a:bodyPr>
            <a:normAutofit fontScale="55000" lnSpcReduction="20000"/>
          </a:bodyPr>
          <a:lstStyle/>
          <a:p>
            <a:pPr algn="l">
              <a:lnSpc>
                <a:spcPct val="120000"/>
              </a:lnSpc>
            </a:pPr>
            <a:r>
              <a:rPr lang="en-US" dirty="0" smtClean="0">
                <a:solidFill>
                  <a:schemeClr val="tx1"/>
                </a:solidFill>
                <a:latin typeface="Times New Roman" pitchFamily="18" charset="0"/>
                <a:cs typeface="Times New Roman" pitchFamily="18" charset="0"/>
              </a:rPr>
              <a:t>At present, the automobile industry is under more pressure to provide more automobiles in a shorter period of time and in good condition, therefore we must give the greatest engine for true car performance. The manufacturing sector's dependability is to deliver the best engine for the car, and requirements must be met for a smooth-running engine. The engine performance features are presented by the engineer, and the engine layout is provided by the manufacturing team. As a result, the design will include a number of specifications that must be filled in for the greatest results. Individual engine designs can be uploaded by the vendor. After the design is uploaded, the engineer examines the designs of the various vendors and selects the best design by utilizing the multi-objective obstacle. However, fitting the best design by meeting various standards is difficult because the specifications differ. The designs are displayed in the state of the most pleasing specifications of the corporate design, and even if one design is dropped, we may accomplish the second-best design using linear svc and continue the process without a halt. It assists in properly resolving the commitment. We may sort out the discontinuation of manufacturing and improve the performance of the classification of the designs given by various types of vendors by using this technology.</a:t>
            </a:r>
            <a:endParaRPr lang="en-IN" dirty="0" smtClean="0">
              <a:solidFill>
                <a:schemeClr val="tx1"/>
              </a:solidFill>
              <a:latin typeface="Times New Roman" pitchFamily="18" charset="0"/>
              <a:cs typeface="Times New Roman" pitchFamily="18" charset="0"/>
            </a:endParaRPr>
          </a:p>
          <a:p>
            <a:pPr algn="l">
              <a:lnSpc>
                <a:spcPct val="120000"/>
              </a:lnSpc>
            </a:pPr>
            <a:endParaRPr lang="en-IN"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DEVELOPMENT ENVIRONMENT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57758"/>
          </a:xfrm>
        </p:spPr>
        <p:txBody>
          <a:bodyPr/>
          <a:lstStyle/>
          <a:p>
            <a:pPr lvl="0">
              <a:buNone/>
            </a:pPr>
            <a:r>
              <a:rPr lang="en-US" sz="2000" b="1" dirty="0" smtClean="0">
                <a:latin typeface="Times New Roman" pitchFamily="18" charset="0"/>
                <a:cs typeface="Times New Roman" pitchFamily="18" charset="0"/>
              </a:rPr>
              <a:t>HARDWARE REQUIREMENTS</a:t>
            </a:r>
          </a:p>
          <a:p>
            <a:r>
              <a:rPr lang="en-US" sz="2000" b="1" dirty="0" smtClean="0">
                <a:latin typeface="Times New Roman" pitchFamily="18" charset="0"/>
                <a:cs typeface="Times New Roman" pitchFamily="18" charset="0"/>
              </a:rPr>
              <a:t>Processor</a:t>
            </a:r>
            <a:r>
              <a:rPr lang="en-US" sz="2000" dirty="0" smtClean="0">
                <a:latin typeface="Times New Roman" pitchFamily="18" charset="0"/>
                <a:cs typeface="Times New Roman" pitchFamily="18" charset="0"/>
              </a:rPr>
              <a:t>                                        :          i3</a:t>
            </a:r>
            <a:r>
              <a:rPr lang="en-US" sz="2000" dirty="0">
                <a:latin typeface="Times New Roman" pitchFamily="18" charset="0"/>
                <a:cs typeface="Times New Roman" pitchFamily="18" charset="0"/>
              </a:rPr>
              <a:t>, i5, </a:t>
            </a:r>
            <a:r>
              <a:rPr lang="en-US" sz="2000" dirty="0" smtClean="0">
                <a:latin typeface="Times New Roman" pitchFamily="18" charset="0"/>
                <a:cs typeface="Times New Roman" pitchFamily="18" charset="0"/>
              </a:rPr>
              <a:t>i7</a:t>
            </a:r>
          </a:p>
          <a:p>
            <a:r>
              <a:rPr lang="en-US" sz="2000" b="1" dirty="0" smtClean="0">
                <a:latin typeface="Times New Roman" pitchFamily="18" charset="0"/>
                <a:cs typeface="Times New Roman" pitchFamily="18" charset="0"/>
              </a:rPr>
              <a:t>Speed</a:t>
            </a:r>
            <a:r>
              <a:rPr lang="en-US" sz="2000" dirty="0" smtClean="0">
                <a:latin typeface="Times New Roman" pitchFamily="18" charset="0"/>
                <a:cs typeface="Times New Roman" pitchFamily="18" charset="0"/>
              </a:rPr>
              <a:t>                                               :          2.3 GHz</a:t>
            </a:r>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RAM</a:t>
            </a:r>
            <a:r>
              <a:rPr lang="en-US" sz="2000" dirty="0" smtClean="0">
                <a:latin typeface="Times New Roman" pitchFamily="18" charset="0"/>
                <a:cs typeface="Times New Roman" pitchFamily="18" charset="0"/>
              </a:rPr>
              <a:t>                                                 :          4 Gb</a:t>
            </a:r>
          </a:p>
          <a:p>
            <a:r>
              <a:rPr lang="en-US" sz="2000" b="1" dirty="0" smtClean="0">
                <a:latin typeface="Times New Roman" pitchFamily="18" charset="0"/>
                <a:cs typeface="Times New Roman" pitchFamily="18" charset="0"/>
              </a:rPr>
              <a:t>Hard </a:t>
            </a:r>
            <a:r>
              <a:rPr lang="en-US" sz="2000" b="1" dirty="0">
                <a:latin typeface="Times New Roman" pitchFamily="18" charset="0"/>
                <a:cs typeface="Times New Roman" pitchFamily="18" charset="0"/>
              </a:rPr>
              <a:t>Disk</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260 </a:t>
            </a:r>
            <a:r>
              <a:rPr lang="en-US" sz="2000" dirty="0">
                <a:latin typeface="Times New Roman" pitchFamily="18" charset="0"/>
                <a:cs typeface="Times New Roman" pitchFamily="18" charset="0"/>
              </a:rPr>
              <a:t>GB</a:t>
            </a:r>
            <a:endParaRPr lang="en-US" sz="2000" b="1" dirty="0" smtClean="0">
              <a:latin typeface="Times New Roman" pitchFamily="18" charset="0"/>
              <a:cs typeface="Times New Roman" pitchFamily="18" charset="0"/>
            </a:endParaRPr>
          </a:p>
          <a:p>
            <a:pPr lvl="0">
              <a:buNone/>
            </a:pPr>
            <a:endParaRPr lang="en-US" sz="2000" b="1"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SOFTWARE REQUIREMENTS</a:t>
            </a:r>
          </a:p>
          <a:p>
            <a:pPr lvl="0"/>
            <a:r>
              <a:rPr lang="en-US" sz="2000" b="1" dirty="0" smtClean="0">
                <a:latin typeface="Times New Roman" pitchFamily="18" charset="0"/>
                <a:cs typeface="Times New Roman" pitchFamily="18" charset="0"/>
              </a:rPr>
              <a:t>Front end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Core Python, CSS, JS</a:t>
            </a:r>
            <a:endParaRPr lang="en-IN" sz="2000"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Web application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 Flask</a:t>
            </a:r>
            <a:endParaRPr lang="en-IN" sz="2000"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Back end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MySQL </a:t>
            </a:r>
            <a:endParaRPr lang="en-IN" sz="2000" dirty="0" smtClean="0">
              <a:latin typeface="Times New Roman" pitchFamily="18" charset="0"/>
              <a:cs typeface="Times New Roman" pitchFamily="18" charset="0"/>
            </a:endParaRPr>
          </a:p>
          <a:p>
            <a:pPr>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1996</Words>
  <Application>Microsoft Office PowerPoint</Application>
  <PresentationFormat>On-screen Show (4:3)</PresentationFormat>
  <Paragraphs>98</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Microsoft Office Word Document</vt:lpstr>
      <vt:lpstr>SCRUTINIZING MANIFOLDS STIPULATIONS BY LINEAR KERNEL</vt:lpstr>
      <vt:lpstr>INTRODUCTION</vt:lpstr>
      <vt:lpstr>LITERATURE SURVEY</vt:lpstr>
      <vt:lpstr>Slide 4</vt:lpstr>
      <vt:lpstr>Slide 5</vt:lpstr>
      <vt:lpstr>Slide 6</vt:lpstr>
      <vt:lpstr>Slide 7</vt:lpstr>
      <vt:lpstr>PROBLEM STATEMENT</vt:lpstr>
      <vt:lpstr>DEVELOPMENT ENVIRONMENT</vt:lpstr>
      <vt:lpstr>SYSTEM ARCHITECTURE</vt:lpstr>
      <vt:lpstr>SYSTEM DESIGN  ENTITY – RELATIONSHIP DIAGRAM</vt:lpstr>
      <vt:lpstr>USE CASE DIAGRAM</vt:lpstr>
      <vt:lpstr>COLLABORATION DIAGRAM</vt:lpstr>
      <vt:lpstr>SEQUENCE  DIAGRAM</vt:lpstr>
      <vt:lpstr>MODULE DESCRIPTION</vt:lpstr>
      <vt:lpstr>ENGINEERING TEAM</vt:lpstr>
      <vt:lpstr>MANUFACTURING TEAM</vt:lpstr>
      <vt:lpstr>SALES TEAM</vt:lpstr>
      <vt:lpstr>VENDOR</vt:lpstr>
      <vt:lpstr>ADMIN</vt:lpstr>
      <vt:lpstr>PERFORMANCE EVALUATION</vt:lpstr>
      <vt:lpstr>SCREENSHOTS</vt:lpstr>
      <vt:lpstr>Slide 23</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37</cp:revision>
  <dcterms:created xsi:type="dcterms:W3CDTF">2022-05-22T11:30:17Z</dcterms:created>
  <dcterms:modified xsi:type="dcterms:W3CDTF">2022-05-22T19:47:37Z</dcterms:modified>
</cp:coreProperties>
</file>