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6" r:id="rId8"/>
    <p:sldId id="263" r:id="rId9"/>
    <p:sldId id="264" r:id="rId10"/>
    <p:sldId id="269"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4/3/2024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4/3/2024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4/3/2024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4/3/2024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4/3/2024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ACD22-AC38-AA8C-423B-DB17C7F5CE21}"/>
              </a:ext>
            </a:extLst>
          </p:cNvPr>
          <p:cNvSpPr>
            <a:spLocks noGrp="1"/>
          </p:cNvSpPr>
          <p:nvPr>
            <p:ph type="ctrTitle"/>
          </p:nvPr>
        </p:nvSpPr>
        <p:spPr>
          <a:xfrm>
            <a:off x="2464029" y="246114"/>
            <a:ext cx="8825658" cy="3329581"/>
          </a:xfrm>
        </p:spPr>
        <p:txBody>
          <a:bodyPr/>
          <a:lstStyle/>
          <a:p>
            <a:r>
              <a:rPr lang="en-US" dirty="0"/>
              <a:t>KEYLOGGERS</a:t>
            </a:r>
          </a:p>
        </p:txBody>
      </p:sp>
      <p:sp>
        <p:nvSpPr>
          <p:cNvPr id="3" name="Subtitle 2">
            <a:extLst>
              <a:ext uri="{FF2B5EF4-FFF2-40B4-BE49-F238E27FC236}">
                <a16:creationId xmlns:a16="http://schemas.microsoft.com/office/drawing/2014/main" id="{AED25361-6E5C-CA2A-EAE3-EEA96E34657F}"/>
              </a:ext>
            </a:extLst>
          </p:cNvPr>
          <p:cNvSpPr>
            <a:spLocks noGrp="1"/>
          </p:cNvSpPr>
          <p:nvPr>
            <p:ph type="subTitle" idx="1"/>
          </p:nvPr>
        </p:nvSpPr>
        <p:spPr/>
        <p:txBody>
          <a:bodyPr>
            <a:normAutofit fontScale="92500"/>
          </a:bodyPr>
          <a:lstStyle/>
          <a:p>
            <a:r>
              <a:rPr lang="en-US" dirty="0"/>
              <a:t>Presented by :</a:t>
            </a:r>
          </a:p>
          <a:p>
            <a:r>
              <a:rPr lang="en-US" dirty="0"/>
              <a:t>K.ANUSHIYA  - </a:t>
            </a:r>
            <a:r>
              <a:rPr lang="en-US" dirty="0" err="1"/>
              <a:t>Cse</a:t>
            </a:r>
            <a:r>
              <a:rPr lang="en-US" dirty="0"/>
              <a:t> department – Holy cross engineering College</a:t>
            </a:r>
          </a:p>
        </p:txBody>
      </p:sp>
    </p:spTree>
    <p:extLst>
      <p:ext uri="{BB962C8B-B14F-4D97-AF65-F5344CB8AC3E}">
        <p14:creationId xmlns:p14="http://schemas.microsoft.com/office/powerpoint/2010/main" val="48548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E64DE-BA6A-13F0-5B8D-F75B2F40BEA3}"/>
              </a:ext>
            </a:extLst>
          </p:cNvPr>
          <p:cNvSpPr>
            <a:spLocks noGrp="1"/>
          </p:cNvSpPr>
          <p:nvPr>
            <p:ph type="title"/>
          </p:nvPr>
        </p:nvSpPr>
        <p:spPr/>
        <p:txBody>
          <a:bodyPr/>
          <a:lstStyle/>
          <a:p>
            <a:r>
              <a:rPr lang="en-US" dirty="0"/>
              <a:t>EXAMPLES OF KEYLOGGERS </a:t>
            </a:r>
          </a:p>
        </p:txBody>
      </p:sp>
      <p:sp>
        <p:nvSpPr>
          <p:cNvPr id="3" name="Content Placeholder 2">
            <a:extLst>
              <a:ext uri="{FF2B5EF4-FFF2-40B4-BE49-F238E27FC236}">
                <a16:creationId xmlns:a16="http://schemas.microsoft.com/office/drawing/2014/main" id="{B3410659-BA96-11E7-A1E1-5D8763E93780}"/>
              </a:ext>
            </a:extLst>
          </p:cNvPr>
          <p:cNvSpPr>
            <a:spLocks noGrp="1"/>
          </p:cNvSpPr>
          <p:nvPr>
            <p:ph idx="1"/>
          </p:nvPr>
        </p:nvSpPr>
        <p:spPr>
          <a:xfrm>
            <a:off x="1103312" y="2052918"/>
            <a:ext cx="8297405" cy="4475018"/>
          </a:xfrm>
        </p:spPr>
        <p:txBody>
          <a:bodyPr/>
          <a:lstStyle/>
          <a:p>
            <a:r>
              <a:rPr lang="en-US" dirty="0"/>
              <a:t>Revealer </a:t>
            </a:r>
            <a:r>
              <a:rPr lang="en-US" dirty="0" err="1"/>
              <a:t>Keylogger</a:t>
            </a:r>
            <a:r>
              <a:rPr lang="en-US" dirty="0"/>
              <a:t> is a software that records all the activities of a user’s computer that it has been installed. </a:t>
            </a:r>
          </a:p>
          <a:p>
            <a:r>
              <a:rPr lang="en-US" dirty="0" err="1"/>
              <a:t>Ardamax</a:t>
            </a:r>
            <a:r>
              <a:rPr lang="en-US" dirty="0"/>
              <a:t> </a:t>
            </a:r>
            <a:r>
              <a:rPr lang="en-US" dirty="0" err="1"/>
              <a:t>Keylogger</a:t>
            </a:r>
            <a:r>
              <a:rPr lang="en-US" dirty="0"/>
              <a:t> is a </a:t>
            </a:r>
            <a:r>
              <a:rPr lang="en-US" dirty="0" err="1"/>
              <a:t>Keylogger</a:t>
            </a:r>
            <a:r>
              <a:rPr lang="en-US" dirty="0"/>
              <a:t> software that enables the capturing of user activity and keeping of any documentation and logs files into an encrypted space for documentation. </a:t>
            </a:r>
          </a:p>
          <a:p>
            <a:r>
              <a:rPr lang="en-US" dirty="0" err="1"/>
              <a:t>WinSpy</a:t>
            </a:r>
            <a:r>
              <a:rPr lang="en-US" dirty="0"/>
              <a:t> is a software </a:t>
            </a:r>
            <a:r>
              <a:rPr lang="en-US" dirty="0" err="1"/>
              <a:t>keylogger</a:t>
            </a:r>
            <a:r>
              <a:rPr lang="en-US" dirty="0"/>
              <a:t> that allows its users to monitor numerous computers on a network, whether online or offline.</a:t>
            </a:r>
          </a:p>
          <a:p>
            <a:r>
              <a:rPr lang="en-US" dirty="0"/>
              <a:t>Invisible </a:t>
            </a:r>
            <a:r>
              <a:rPr lang="en-US" dirty="0" err="1"/>
              <a:t>Keylogger</a:t>
            </a:r>
            <a:r>
              <a:rPr lang="en-US" dirty="0"/>
              <a:t>, just as its name possesses, can function incognito in the background of the targeted computer, and record keystrokes without showing any sign.</a:t>
            </a:r>
          </a:p>
        </p:txBody>
      </p:sp>
    </p:spTree>
    <p:extLst>
      <p:ext uri="{BB962C8B-B14F-4D97-AF65-F5344CB8AC3E}">
        <p14:creationId xmlns:p14="http://schemas.microsoft.com/office/powerpoint/2010/main" val="2961101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3F0BA-1EE4-E2AE-07B0-E96384AE711D}"/>
              </a:ext>
            </a:extLst>
          </p:cNvPr>
          <p:cNvSpPr>
            <a:spLocks noGrp="1"/>
          </p:cNvSpPr>
          <p:nvPr>
            <p:ph type="title"/>
          </p:nvPr>
        </p:nvSpPr>
        <p:spPr>
          <a:xfrm>
            <a:off x="646111" y="696802"/>
            <a:ext cx="9404723" cy="1156446"/>
          </a:xfrm>
        </p:spPr>
        <p:txBody>
          <a:bodyPr/>
          <a:lstStyle/>
          <a:p>
            <a:r>
              <a:rPr lang="en-US" dirty="0"/>
              <a:t>CONCLUSION </a:t>
            </a:r>
          </a:p>
        </p:txBody>
      </p:sp>
      <p:sp>
        <p:nvSpPr>
          <p:cNvPr id="3" name="Content Placeholder 2">
            <a:extLst>
              <a:ext uri="{FF2B5EF4-FFF2-40B4-BE49-F238E27FC236}">
                <a16:creationId xmlns:a16="http://schemas.microsoft.com/office/drawing/2014/main" id="{7D8BB287-0E14-54AF-DF5C-790C0E167861}"/>
              </a:ext>
            </a:extLst>
          </p:cNvPr>
          <p:cNvSpPr>
            <a:spLocks noGrp="1"/>
          </p:cNvSpPr>
          <p:nvPr>
            <p:ph idx="1"/>
          </p:nvPr>
        </p:nvSpPr>
        <p:spPr>
          <a:xfrm>
            <a:off x="1537773" y="2272961"/>
            <a:ext cx="9116453" cy="4195481"/>
          </a:xfrm>
        </p:spPr>
        <p:txBody>
          <a:bodyPr>
            <a:normAutofit/>
          </a:bodyPr>
          <a:lstStyle/>
          <a:p>
            <a:r>
              <a:rPr lang="en-US" dirty="0" err="1"/>
              <a:t>Keyloggers</a:t>
            </a:r>
            <a:r>
              <a:rPr lang="en-US" dirty="0"/>
              <a:t> are a potent threat to both individuals and enterprises, with the potential to cause significant harm if left undetected.</a:t>
            </a:r>
          </a:p>
          <a:p>
            <a:r>
              <a:rPr lang="en-US" dirty="0"/>
              <a:t>As we rely more heavily on digital platforms for various aspects of our lives, understanding cybersecurity threats like </a:t>
            </a:r>
            <a:r>
              <a:rPr lang="en-US" dirty="0" err="1"/>
              <a:t>keyloggers</a:t>
            </a:r>
            <a:r>
              <a:rPr lang="en-US" dirty="0"/>
              <a:t> becomes increasingly crucial. </a:t>
            </a:r>
            <a:r>
              <a:rPr lang="en-US" dirty="0" err="1"/>
              <a:t>Keyloggers</a:t>
            </a:r>
            <a:r>
              <a:rPr lang="en-US" dirty="0"/>
              <a:t>, whether hardware or software, pose a significant risk, collecting personal and sensitive data without the user’s knowledge or consent. Detecting them can be challenging, but with the right security tools like McAfee and safe online practices, you can protect your data and maintain your digital privacy.</a:t>
            </a:r>
          </a:p>
        </p:txBody>
      </p:sp>
    </p:spTree>
    <p:extLst>
      <p:ext uri="{BB962C8B-B14F-4D97-AF65-F5344CB8AC3E}">
        <p14:creationId xmlns:p14="http://schemas.microsoft.com/office/powerpoint/2010/main" val="3380087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11507-575D-42A6-4990-DA59085D9685}"/>
              </a:ext>
            </a:extLst>
          </p:cNvPr>
          <p:cNvSpPr>
            <a:spLocks noGrp="1"/>
          </p:cNvSpPr>
          <p:nvPr>
            <p:ph type="title"/>
          </p:nvPr>
        </p:nvSpPr>
        <p:spPr>
          <a:xfrm>
            <a:off x="3936321" y="2793321"/>
            <a:ext cx="6552385" cy="2072070"/>
          </a:xfrm>
        </p:spPr>
        <p:txBody>
          <a:bodyPr/>
          <a:lstStyle/>
          <a:p>
            <a:r>
              <a:rPr lang="en-US" dirty="0"/>
              <a:t>THANKYOU </a:t>
            </a:r>
          </a:p>
        </p:txBody>
      </p:sp>
    </p:spTree>
    <p:extLst>
      <p:ext uri="{BB962C8B-B14F-4D97-AF65-F5344CB8AC3E}">
        <p14:creationId xmlns:p14="http://schemas.microsoft.com/office/powerpoint/2010/main" val="2772536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B64DF-836D-3034-C9AE-4CAD0DD8505F}"/>
              </a:ext>
            </a:extLst>
          </p:cNvPr>
          <p:cNvSpPr>
            <a:spLocks noGrp="1"/>
          </p:cNvSpPr>
          <p:nvPr>
            <p:ph type="title"/>
          </p:nvPr>
        </p:nvSpPr>
        <p:spPr>
          <a:xfrm>
            <a:off x="646111" y="770150"/>
            <a:ext cx="9404723" cy="1083098"/>
          </a:xfrm>
        </p:spPr>
        <p:txBody>
          <a:bodyPr/>
          <a:lstStyle/>
          <a:p>
            <a:r>
              <a:rPr lang="en-US" dirty="0"/>
              <a:t>CONTENT </a:t>
            </a:r>
          </a:p>
        </p:txBody>
      </p:sp>
      <p:sp>
        <p:nvSpPr>
          <p:cNvPr id="4" name="Text Placeholder 3">
            <a:extLst>
              <a:ext uri="{FF2B5EF4-FFF2-40B4-BE49-F238E27FC236}">
                <a16:creationId xmlns:a16="http://schemas.microsoft.com/office/drawing/2014/main" id="{E9F98341-156C-4728-12A1-DD4AF3F77715}"/>
              </a:ext>
            </a:extLst>
          </p:cNvPr>
          <p:cNvSpPr>
            <a:spLocks noGrp="1"/>
          </p:cNvSpPr>
          <p:nvPr>
            <p:ph idx="1"/>
          </p:nvPr>
        </p:nvSpPr>
        <p:spPr>
          <a:xfrm>
            <a:off x="1104293" y="2052918"/>
            <a:ext cx="8946541" cy="4195481"/>
          </a:xfrm>
        </p:spPr>
        <p:txBody>
          <a:bodyPr/>
          <a:lstStyle/>
          <a:p>
            <a:r>
              <a:rPr lang="en-US" dirty="0"/>
              <a:t>What is </a:t>
            </a:r>
            <a:r>
              <a:rPr lang="en-US" dirty="0" err="1"/>
              <a:t>Keyloggers</a:t>
            </a:r>
            <a:r>
              <a:rPr lang="en-US" dirty="0"/>
              <a:t>
Types of </a:t>
            </a:r>
            <a:r>
              <a:rPr lang="en-US" dirty="0" err="1"/>
              <a:t>Keyloggers</a:t>
            </a:r>
            <a:r>
              <a:rPr lang="en-US" dirty="0"/>
              <a:t>
How </a:t>
            </a:r>
            <a:r>
              <a:rPr lang="en-US" dirty="0" err="1"/>
              <a:t>Keylogger</a:t>
            </a:r>
            <a:r>
              <a:rPr lang="en-US" dirty="0"/>
              <a:t> work</a:t>
            </a:r>
          </a:p>
          <a:p>
            <a:r>
              <a:rPr lang="en-US" dirty="0"/>
              <a:t>How to Protect Yourself Against </a:t>
            </a:r>
            <a:r>
              <a:rPr lang="en-US" dirty="0" err="1"/>
              <a:t>Keyloggers</a:t>
            </a:r>
            <a:endParaRPr lang="en-US" dirty="0"/>
          </a:p>
          <a:p>
            <a:r>
              <a:rPr lang="en-US" dirty="0"/>
              <a:t>What are </a:t>
            </a:r>
            <a:r>
              <a:rPr lang="en-US" dirty="0" err="1"/>
              <a:t>keyloggers</a:t>
            </a:r>
            <a:r>
              <a:rPr lang="en-US" dirty="0"/>
              <a:t> used for</a:t>
            </a:r>
          </a:p>
          <a:p>
            <a:r>
              <a:rPr lang="en-US" dirty="0"/>
              <a:t>Examples of </a:t>
            </a:r>
            <a:r>
              <a:rPr lang="en-US" dirty="0" err="1"/>
              <a:t>keyloggers</a:t>
            </a:r>
            <a:r>
              <a:rPr lang="en-US" dirty="0"/>
              <a:t>
Conclusion</a:t>
            </a:r>
          </a:p>
        </p:txBody>
      </p:sp>
    </p:spTree>
    <p:extLst>
      <p:ext uri="{BB962C8B-B14F-4D97-AF65-F5344CB8AC3E}">
        <p14:creationId xmlns:p14="http://schemas.microsoft.com/office/powerpoint/2010/main" val="4012510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0412E-487A-B90A-584A-6795F5B00AF0}"/>
              </a:ext>
            </a:extLst>
          </p:cNvPr>
          <p:cNvSpPr>
            <a:spLocks noGrp="1"/>
          </p:cNvSpPr>
          <p:nvPr>
            <p:ph type="title"/>
          </p:nvPr>
        </p:nvSpPr>
        <p:spPr>
          <a:xfrm>
            <a:off x="499416" y="587189"/>
            <a:ext cx="9404723" cy="1400530"/>
          </a:xfrm>
        </p:spPr>
        <p:txBody>
          <a:bodyPr/>
          <a:lstStyle/>
          <a:p>
            <a:r>
              <a:rPr lang="en-US" dirty="0"/>
              <a:t>WHAT IS KEYLOGGERS</a:t>
            </a:r>
          </a:p>
        </p:txBody>
      </p:sp>
      <p:sp>
        <p:nvSpPr>
          <p:cNvPr id="3" name="Content Placeholder 2">
            <a:extLst>
              <a:ext uri="{FF2B5EF4-FFF2-40B4-BE49-F238E27FC236}">
                <a16:creationId xmlns:a16="http://schemas.microsoft.com/office/drawing/2014/main" id="{F81FCE71-C588-7872-3876-771783D7AA50}"/>
              </a:ext>
            </a:extLst>
          </p:cNvPr>
          <p:cNvSpPr>
            <a:spLocks noGrp="1"/>
          </p:cNvSpPr>
          <p:nvPr>
            <p:ph idx="1"/>
          </p:nvPr>
        </p:nvSpPr>
        <p:spPr>
          <a:xfrm>
            <a:off x="1434357" y="1853248"/>
            <a:ext cx="11087707" cy="4195481"/>
          </a:xfrm>
        </p:spPr>
        <p:txBody>
          <a:bodyPr>
            <a:normAutofit fontScale="92500" lnSpcReduction="10000"/>
          </a:bodyPr>
          <a:lstStyle/>
          <a:p>
            <a:br>
              <a:rPr lang="en-US" dirty="0"/>
            </a:br>
            <a:r>
              <a:rPr lang="en-US" dirty="0" err="1"/>
              <a:t>Keylogger</a:t>
            </a:r>
            <a:r>
              <a:rPr lang="en-US" dirty="0"/>
              <a:t> is a computer program that records
every keystroke made by a computer user, to gain
fraudulent access to passwords and other
confidential information.
Keylogging is also known as Keystroke logging.
It can also be used to study </a:t>
            </a:r>
            <a:r>
              <a:rPr lang="en-US" dirty="0" err="1"/>
              <a:t>humancomputer</a:t>
            </a:r>
            <a:r>
              <a:rPr lang="en-US" dirty="0"/>
              <a:t>
interaction. 
There are two basic purpose to use </a:t>
            </a:r>
            <a:r>
              <a:rPr lang="en-US" dirty="0" err="1"/>
              <a:t>Keyloggers</a:t>
            </a:r>
            <a:r>
              <a:rPr lang="en-US" dirty="0"/>
              <a:t>.
To monitor employee performance
To access confidential information</a:t>
            </a:r>
          </a:p>
          <a:p>
            <a:endParaRPr lang="en-US" dirty="0"/>
          </a:p>
        </p:txBody>
      </p:sp>
    </p:spTree>
    <p:extLst>
      <p:ext uri="{BB962C8B-B14F-4D97-AF65-F5344CB8AC3E}">
        <p14:creationId xmlns:p14="http://schemas.microsoft.com/office/powerpoint/2010/main" val="1143614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14DB2-7CE2-2BC2-BD2D-4B079CF7C005}"/>
              </a:ext>
            </a:extLst>
          </p:cNvPr>
          <p:cNvSpPr>
            <a:spLocks noGrp="1"/>
          </p:cNvSpPr>
          <p:nvPr>
            <p:ph type="title"/>
          </p:nvPr>
        </p:nvSpPr>
        <p:spPr/>
        <p:txBody>
          <a:bodyPr/>
          <a:lstStyle/>
          <a:p>
            <a:r>
              <a:rPr lang="en-US" dirty="0"/>
              <a:t>TYPES OF KEYLOGGERS</a:t>
            </a:r>
          </a:p>
        </p:txBody>
      </p:sp>
      <p:sp>
        <p:nvSpPr>
          <p:cNvPr id="5" name="Content Placeholder 4">
            <a:extLst>
              <a:ext uri="{FF2B5EF4-FFF2-40B4-BE49-F238E27FC236}">
                <a16:creationId xmlns:a16="http://schemas.microsoft.com/office/drawing/2014/main" id="{CF099F21-2A05-1633-403E-C2304C1E0D77}"/>
              </a:ext>
            </a:extLst>
          </p:cNvPr>
          <p:cNvSpPr>
            <a:spLocks noGrp="1"/>
          </p:cNvSpPr>
          <p:nvPr>
            <p:ph idx="1"/>
          </p:nvPr>
        </p:nvSpPr>
        <p:spPr/>
        <p:txBody>
          <a:bodyPr/>
          <a:lstStyle/>
          <a:p>
            <a:r>
              <a:rPr lang="en-US" dirty="0"/>
              <a:t>There are different types of </a:t>
            </a:r>
            <a:r>
              <a:rPr lang="en-US" dirty="0" err="1"/>
              <a:t>Keyloggers</a:t>
            </a:r>
            <a:r>
              <a:rPr lang="en-US" dirty="0"/>
              <a:t> divided into two main groups:
Hardware </a:t>
            </a:r>
            <a:r>
              <a:rPr lang="en-US" dirty="0" err="1"/>
              <a:t>Keyloggers</a:t>
            </a:r>
            <a:r>
              <a:rPr lang="en-US" dirty="0"/>
              <a:t>
Software </a:t>
            </a:r>
            <a:r>
              <a:rPr lang="en-US" dirty="0" err="1"/>
              <a:t>Keyloggers</a:t>
            </a:r>
            <a:endParaRPr lang="en-US" dirty="0"/>
          </a:p>
          <a:p>
            <a:endParaRPr lang="en-US" dirty="0"/>
          </a:p>
        </p:txBody>
      </p:sp>
      <p:pic>
        <p:nvPicPr>
          <p:cNvPr id="8" name="Picture 7">
            <a:extLst>
              <a:ext uri="{FF2B5EF4-FFF2-40B4-BE49-F238E27FC236}">
                <a16:creationId xmlns:a16="http://schemas.microsoft.com/office/drawing/2014/main" id="{B7FFE2E2-43BD-1338-2B2A-8F3B9907F990}"/>
              </a:ext>
            </a:extLst>
          </p:cNvPr>
          <p:cNvPicPr>
            <a:picLocks noChangeAspect="1"/>
          </p:cNvPicPr>
          <p:nvPr/>
        </p:nvPicPr>
        <p:blipFill>
          <a:blip r:embed="rId2"/>
          <a:stretch>
            <a:fillRect/>
          </a:stretch>
        </p:blipFill>
        <p:spPr>
          <a:xfrm>
            <a:off x="5848775" y="2686355"/>
            <a:ext cx="5239913" cy="3441224"/>
          </a:xfrm>
          <a:prstGeom prst="rect">
            <a:avLst/>
          </a:prstGeom>
          <a:ln>
            <a:noFill/>
          </a:ln>
          <a:effectLst>
            <a:softEdge rad="112500"/>
          </a:effectLst>
        </p:spPr>
      </p:pic>
    </p:spTree>
    <p:extLst>
      <p:ext uri="{BB962C8B-B14F-4D97-AF65-F5344CB8AC3E}">
        <p14:creationId xmlns:p14="http://schemas.microsoft.com/office/powerpoint/2010/main" val="4137796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4F8C-344B-4702-D94F-8DBCABBA5FA5}"/>
              </a:ext>
            </a:extLst>
          </p:cNvPr>
          <p:cNvSpPr>
            <a:spLocks noGrp="1"/>
          </p:cNvSpPr>
          <p:nvPr>
            <p:ph type="title"/>
          </p:nvPr>
        </p:nvSpPr>
        <p:spPr>
          <a:xfrm>
            <a:off x="536090" y="652388"/>
            <a:ext cx="9404723" cy="1400530"/>
          </a:xfrm>
        </p:spPr>
        <p:txBody>
          <a:bodyPr/>
          <a:lstStyle/>
          <a:p>
            <a:r>
              <a:rPr lang="en-US" dirty="0"/>
              <a:t>HARDWARE KEYLOGGERS</a:t>
            </a:r>
          </a:p>
        </p:txBody>
      </p:sp>
      <p:sp>
        <p:nvSpPr>
          <p:cNvPr id="3" name="Content Placeholder 2">
            <a:extLst>
              <a:ext uri="{FF2B5EF4-FFF2-40B4-BE49-F238E27FC236}">
                <a16:creationId xmlns:a16="http://schemas.microsoft.com/office/drawing/2014/main" id="{6ED4EF09-6C99-8031-0571-19985E4C7120}"/>
              </a:ext>
            </a:extLst>
          </p:cNvPr>
          <p:cNvSpPr>
            <a:spLocks noGrp="1"/>
          </p:cNvSpPr>
          <p:nvPr>
            <p:ph idx="1"/>
          </p:nvPr>
        </p:nvSpPr>
        <p:spPr>
          <a:xfrm>
            <a:off x="994272" y="2052918"/>
            <a:ext cx="8946541" cy="4195481"/>
          </a:xfrm>
        </p:spPr>
        <p:txBody>
          <a:bodyPr>
            <a:normAutofit lnSpcReduction="10000"/>
          </a:bodyPr>
          <a:lstStyle/>
          <a:p>
            <a:r>
              <a:rPr lang="en-US" dirty="0"/>
              <a:t>Hardware </a:t>
            </a:r>
            <a:r>
              <a:rPr lang="en-US" dirty="0" err="1"/>
              <a:t>Keyloggers</a:t>
            </a:r>
            <a:r>
              <a:rPr lang="en-US" dirty="0"/>
              <a:t> are small electronic devices
used for capturing the data in between a keyboard
device and I/O port.
Usually these devices have built in memory where
they store the keystrokes so this means they must
be retrieved by the person who installed it in
order to obtain the information.
Hardware </a:t>
            </a:r>
            <a:r>
              <a:rPr lang="en-US" dirty="0" err="1"/>
              <a:t>Keyloggers</a:t>
            </a:r>
            <a:r>
              <a:rPr lang="en-US" dirty="0"/>
              <a:t> are undetectable by
anti-viral software or scanners since it works on
the hardware platform</a:t>
            </a:r>
          </a:p>
        </p:txBody>
      </p:sp>
      <p:pic>
        <p:nvPicPr>
          <p:cNvPr id="6" name="Picture 5">
            <a:extLst>
              <a:ext uri="{FF2B5EF4-FFF2-40B4-BE49-F238E27FC236}">
                <a16:creationId xmlns:a16="http://schemas.microsoft.com/office/drawing/2014/main" id="{C56B97D6-2854-D1DF-3B5D-47CAF71329BB}"/>
              </a:ext>
            </a:extLst>
          </p:cNvPr>
          <p:cNvPicPr>
            <a:picLocks noChangeAspect="1"/>
          </p:cNvPicPr>
          <p:nvPr/>
        </p:nvPicPr>
        <p:blipFill>
          <a:blip r:embed="rId2"/>
          <a:stretch>
            <a:fillRect/>
          </a:stretch>
        </p:blipFill>
        <p:spPr>
          <a:xfrm>
            <a:off x="8463164" y="2293640"/>
            <a:ext cx="3317451" cy="3317451"/>
          </a:xfrm>
          <a:prstGeom prst="rect">
            <a:avLst/>
          </a:prstGeom>
          <a:ln>
            <a:noFill/>
          </a:ln>
          <a:effectLst>
            <a:softEdge rad="112500"/>
          </a:effectLst>
        </p:spPr>
      </p:pic>
    </p:spTree>
    <p:extLst>
      <p:ext uri="{BB962C8B-B14F-4D97-AF65-F5344CB8AC3E}">
        <p14:creationId xmlns:p14="http://schemas.microsoft.com/office/powerpoint/2010/main" val="2134381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F642-BFE6-4DA6-4192-A8A4DEB64F80}"/>
              </a:ext>
            </a:extLst>
          </p:cNvPr>
          <p:cNvSpPr>
            <a:spLocks noGrp="1"/>
          </p:cNvSpPr>
          <p:nvPr>
            <p:ph type="title"/>
          </p:nvPr>
        </p:nvSpPr>
        <p:spPr>
          <a:xfrm>
            <a:off x="646111" y="609601"/>
            <a:ext cx="9404723" cy="1400530"/>
          </a:xfrm>
        </p:spPr>
        <p:txBody>
          <a:bodyPr/>
          <a:lstStyle/>
          <a:p>
            <a:r>
              <a:rPr lang="en-US" dirty="0"/>
              <a:t>SOFTWARE KEYLOGGERS</a:t>
            </a:r>
          </a:p>
        </p:txBody>
      </p:sp>
      <p:sp>
        <p:nvSpPr>
          <p:cNvPr id="3" name="Content Placeholder 2">
            <a:extLst>
              <a:ext uri="{FF2B5EF4-FFF2-40B4-BE49-F238E27FC236}">
                <a16:creationId xmlns:a16="http://schemas.microsoft.com/office/drawing/2014/main" id="{4E2047A7-DA31-9597-6393-D00A63EA5882}"/>
              </a:ext>
            </a:extLst>
          </p:cNvPr>
          <p:cNvSpPr>
            <a:spLocks noGrp="1"/>
          </p:cNvSpPr>
          <p:nvPr>
            <p:ph idx="1"/>
          </p:nvPr>
        </p:nvSpPr>
        <p:spPr>
          <a:xfrm>
            <a:off x="1336560" y="2094889"/>
            <a:ext cx="8946541" cy="4195481"/>
          </a:xfrm>
        </p:spPr>
        <p:txBody>
          <a:bodyPr>
            <a:normAutofit fontScale="85000" lnSpcReduction="20000"/>
          </a:bodyPr>
          <a:lstStyle/>
          <a:p>
            <a:r>
              <a:rPr lang="en-US" dirty="0"/>
              <a:t>Software </a:t>
            </a:r>
            <a:r>
              <a:rPr lang="en-US" dirty="0" err="1"/>
              <a:t>Keyloggers</a:t>
            </a:r>
            <a:r>
              <a:rPr lang="en-US" dirty="0"/>
              <a:t> track systems, collect
keystroke data within the target operating
system, store them on disk or in remote
locations, and send them to the attacker.
They can run for an indefinite amount of time
while the info is being transmitted remotely.
There are three ways to install the </a:t>
            </a:r>
            <a:r>
              <a:rPr lang="en-US" dirty="0" err="1"/>
              <a:t>Keylogger</a:t>
            </a:r>
            <a:r>
              <a:rPr lang="en-US" dirty="0"/>
              <a:t>
software.
Install it from a compact disc or floppy disk.
As a computer virus or Trojan horse.
Gain access to the computer over a network and
install surveillance software remotely.</a:t>
            </a:r>
          </a:p>
        </p:txBody>
      </p:sp>
    </p:spTree>
    <p:extLst>
      <p:ext uri="{BB962C8B-B14F-4D97-AF65-F5344CB8AC3E}">
        <p14:creationId xmlns:p14="http://schemas.microsoft.com/office/powerpoint/2010/main" val="2112087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EA1FD-4EFC-F7DA-B658-7D6F6831EE74}"/>
              </a:ext>
            </a:extLst>
          </p:cNvPr>
          <p:cNvSpPr>
            <a:spLocks noGrp="1"/>
          </p:cNvSpPr>
          <p:nvPr>
            <p:ph type="title"/>
          </p:nvPr>
        </p:nvSpPr>
        <p:spPr/>
        <p:txBody>
          <a:bodyPr/>
          <a:lstStyle/>
          <a:p>
            <a:r>
              <a:rPr lang="en-US" dirty="0"/>
              <a:t>HOW KEYLOGGERS WORK</a:t>
            </a:r>
          </a:p>
        </p:txBody>
      </p:sp>
      <p:sp>
        <p:nvSpPr>
          <p:cNvPr id="3" name="Content Placeholder 2">
            <a:extLst>
              <a:ext uri="{FF2B5EF4-FFF2-40B4-BE49-F238E27FC236}">
                <a16:creationId xmlns:a16="http://schemas.microsoft.com/office/drawing/2014/main" id="{3BCE20C7-5ABC-203A-C50B-DCD42049AE03}"/>
              </a:ext>
            </a:extLst>
          </p:cNvPr>
          <p:cNvSpPr>
            <a:spLocks noGrp="1"/>
          </p:cNvSpPr>
          <p:nvPr>
            <p:ph idx="1"/>
          </p:nvPr>
        </p:nvSpPr>
        <p:spPr>
          <a:xfrm>
            <a:off x="1295808" y="1687250"/>
            <a:ext cx="8888516" cy="4072420"/>
          </a:xfrm>
        </p:spPr>
        <p:txBody>
          <a:bodyPr/>
          <a:lstStyle/>
          <a:p>
            <a:r>
              <a:rPr lang="en-US" dirty="0" err="1"/>
              <a:t>Keyloggers</a:t>
            </a:r>
            <a:r>
              <a:rPr lang="en-US" dirty="0"/>
              <a:t> work by recording the interactions a user has with their keyboard, allowing someone to access a log of every email, instant message, search query, password, username, or other keyed sequences that a user types. </a:t>
            </a:r>
          </a:p>
          <a:p>
            <a:r>
              <a:rPr lang="en-US" dirty="0"/>
              <a:t>keylogging malware can infect your computer through many of the same mechanisms as other common viruses, but </a:t>
            </a:r>
            <a:r>
              <a:rPr lang="en-US" dirty="0" err="1"/>
              <a:t>keyloggers</a:t>
            </a:r>
            <a:r>
              <a:rPr lang="en-US" dirty="0"/>
              <a:t> can also be intentionally purchased and downloaded.</a:t>
            </a:r>
          </a:p>
          <a:p>
            <a:pPr marL="0" indent="0">
              <a:buNone/>
            </a:pPr>
            <a:endParaRPr lang="en-US" dirty="0"/>
          </a:p>
        </p:txBody>
      </p:sp>
      <p:pic>
        <p:nvPicPr>
          <p:cNvPr id="6" name="Picture 5">
            <a:extLst>
              <a:ext uri="{FF2B5EF4-FFF2-40B4-BE49-F238E27FC236}">
                <a16:creationId xmlns:a16="http://schemas.microsoft.com/office/drawing/2014/main" id="{57FC3D34-8C9D-5FC2-6029-37F0A21CCFF2}"/>
              </a:ext>
            </a:extLst>
          </p:cNvPr>
          <p:cNvPicPr>
            <a:picLocks noChangeAspect="1"/>
          </p:cNvPicPr>
          <p:nvPr/>
        </p:nvPicPr>
        <p:blipFill>
          <a:blip r:embed="rId2"/>
          <a:stretch>
            <a:fillRect/>
          </a:stretch>
        </p:blipFill>
        <p:spPr>
          <a:xfrm>
            <a:off x="4107992" y="4208622"/>
            <a:ext cx="3459739" cy="2196660"/>
          </a:xfrm>
          <a:prstGeom prst="rect">
            <a:avLst/>
          </a:prstGeom>
          <a:ln>
            <a:noFill/>
          </a:ln>
          <a:effectLst>
            <a:softEdge rad="112500"/>
          </a:effectLst>
        </p:spPr>
      </p:pic>
    </p:spTree>
    <p:extLst>
      <p:ext uri="{BB962C8B-B14F-4D97-AF65-F5344CB8AC3E}">
        <p14:creationId xmlns:p14="http://schemas.microsoft.com/office/powerpoint/2010/main" val="954058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E9D2A-8851-7CCE-5FA5-338D9362281C}"/>
              </a:ext>
            </a:extLst>
          </p:cNvPr>
          <p:cNvSpPr>
            <a:spLocks noGrp="1"/>
          </p:cNvSpPr>
          <p:nvPr>
            <p:ph type="title"/>
          </p:nvPr>
        </p:nvSpPr>
        <p:spPr>
          <a:xfrm>
            <a:off x="474967" y="452718"/>
            <a:ext cx="10967258" cy="1711036"/>
          </a:xfrm>
        </p:spPr>
        <p:txBody>
          <a:bodyPr/>
          <a:lstStyle/>
          <a:p>
            <a:r>
              <a:rPr lang="en-US" dirty="0"/>
              <a:t>HOW TO PROTECT YOURSELF AGAINST KEYLOGGERS:</a:t>
            </a:r>
          </a:p>
        </p:txBody>
      </p:sp>
      <p:sp>
        <p:nvSpPr>
          <p:cNvPr id="3" name="Content Placeholder 2">
            <a:extLst>
              <a:ext uri="{FF2B5EF4-FFF2-40B4-BE49-F238E27FC236}">
                <a16:creationId xmlns:a16="http://schemas.microsoft.com/office/drawing/2014/main" id="{6D163CD7-E916-B5C6-4133-4CB9627FC20C}"/>
              </a:ext>
            </a:extLst>
          </p:cNvPr>
          <p:cNvSpPr>
            <a:spLocks noGrp="1"/>
          </p:cNvSpPr>
          <p:nvPr>
            <p:ph idx="1"/>
          </p:nvPr>
        </p:nvSpPr>
        <p:spPr>
          <a:xfrm>
            <a:off x="839527" y="2357719"/>
            <a:ext cx="7533495" cy="3864602"/>
          </a:xfrm>
        </p:spPr>
        <p:txBody>
          <a:bodyPr>
            <a:normAutofit fontScale="92500"/>
          </a:bodyPr>
          <a:lstStyle/>
          <a:p>
            <a:r>
              <a:rPr lang="en-US" dirty="0"/>
              <a:t>The best protection against keylogging attacks is education about how the attacks occur. </a:t>
            </a:r>
          </a:p>
          <a:p>
            <a:r>
              <a:rPr lang="en-US" dirty="0"/>
              <a:t>Verify that emails are sent from legitimate sources. Check for unusual email addresses and consider whether requests are legitimate. For example, question whether your bank would ask you to reset your password in an email. When in doubt, avoid clicking the link. You can still perform the requested action, such as resetting your password, directly from your bank’s portal.</a:t>
            </a:r>
          </a:p>
          <a:p>
            <a:r>
              <a:rPr lang="en-US" dirty="0"/>
              <a:t>Use a unique and strong password. It’s important to use unique passwords so that cybercriminals don’t have access to all your accounts if a password is compromised.</a:t>
            </a:r>
          </a:p>
        </p:txBody>
      </p:sp>
      <p:pic>
        <p:nvPicPr>
          <p:cNvPr id="6" name="Picture 5">
            <a:extLst>
              <a:ext uri="{FF2B5EF4-FFF2-40B4-BE49-F238E27FC236}">
                <a16:creationId xmlns:a16="http://schemas.microsoft.com/office/drawing/2014/main" id="{4A3E3C78-CB12-E508-113C-99E038EB8817}"/>
              </a:ext>
            </a:extLst>
          </p:cNvPr>
          <p:cNvPicPr>
            <a:picLocks noChangeAspect="1"/>
          </p:cNvPicPr>
          <p:nvPr/>
        </p:nvPicPr>
        <p:blipFill>
          <a:blip r:embed="rId2"/>
          <a:stretch>
            <a:fillRect/>
          </a:stretch>
        </p:blipFill>
        <p:spPr>
          <a:xfrm>
            <a:off x="8373022" y="2163753"/>
            <a:ext cx="3680433" cy="4058567"/>
          </a:xfrm>
          <a:prstGeom prst="rect">
            <a:avLst/>
          </a:prstGeom>
          <a:ln>
            <a:noFill/>
          </a:ln>
          <a:effectLst>
            <a:softEdge rad="112500"/>
          </a:effectLst>
        </p:spPr>
      </p:pic>
    </p:spTree>
    <p:extLst>
      <p:ext uri="{BB962C8B-B14F-4D97-AF65-F5344CB8AC3E}">
        <p14:creationId xmlns:p14="http://schemas.microsoft.com/office/powerpoint/2010/main" val="2260819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33005-5084-2423-C631-6D02650B5CDA}"/>
              </a:ext>
            </a:extLst>
          </p:cNvPr>
          <p:cNvSpPr>
            <a:spLocks noGrp="1"/>
          </p:cNvSpPr>
          <p:nvPr>
            <p:ph type="title"/>
          </p:nvPr>
        </p:nvSpPr>
        <p:spPr/>
        <p:txBody>
          <a:bodyPr/>
          <a:lstStyle/>
          <a:p>
            <a:r>
              <a:rPr lang="en-US" dirty="0"/>
              <a:t>WHAT ARE KEYLOGGERS USED FOR:</a:t>
            </a:r>
          </a:p>
        </p:txBody>
      </p:sp>
      <p:sp>
        <p:nvSpPr>
          <p:cNvPr id="3" name="Content Placeholder 2">
            <a:extLst>
              <a:ext uri="{FF2B5EF4-FFF2-40B4-BE49-F238E27FC236}">
                <a16:creationId xmlns:a16="http://schemas.microsoft.com/office/drawing/2014/main" id="{B3EB8420-8164-F758-CA14-95A98431839A}"/>
              </a:ext>
            </a:extLst>
          </p:cNvPr>
          <p:cNvSpPr>
            <a:spLocks noGrp="1"/>
          </p:cNvSpPr>
          <p:nvPr>
            <p:ph idx="1"/>
          </p:nvPr>
        </p:nvSpPr>
        <p:spPr>
          <a:xfrm>
            <a:off x="1104293" y="2052918"/>
            <a:ext cx="6609429" cy="4902879"/>
          </a:xfrm>
        </p:spPr>
        <p:txBody>
          <a:bodyPr/>
          <a:lstStyle/>
          <a:p>
            <a:r>
              <a:rPr lang="en-US" dirty="0"/>
              <a:t>Some form or another, </a:t>
            </a:r>
            <a:r>
              <a:rPr lang="en-US" dirty="0" err="1"/>
              <a:t>keyloggers</a:t>
            </a:r>
            <a:r>
              <a:rPr lang="en-US" dirty="0"/>
              <a:t> have been in use for decades. These days, </a:t>
            </a:r>
            <a:r>
              <a:rPr lang="en-US" dirty="0" err="1"/>
              <a:t>keyloggers</a:t>
            </a:r>
            <a:r>
              <a:rPr lang="en-US" dirty="0"/>
              <a:t> are one the most common forms of malware, but they are also often packaged with other types of malware as part of a suite of Trojan viruses. </a:t>
            </a:r>
          </a:p>
          <a:p>
            <a:r>
              <a:rPr lang="en-US" dirty="0"/>
              <a:t>But is a </a:t>
            </a:r>
            <a:r>
              <a:rPr lang="en-US" dirty="0" err="1"/>
              <a:t>keylogger</a:t>
            </a:r>
            <a:r>
              <a:rPr lang="en-US" dirty="0"/>
              <a:t> illegal in and of itself? Not necessarily. Let’s look at legal versus illegal usage examples. </a:t>
            </a:r>
          </a:p>
        </p:txBody>
      </p:sp>
      <p:pic>
        <p:nvPicPr>
          <p:cNvPr id="6" name="Picture 5">
            <a:extLst>
              <a:ext uri="{FF2B5EF4-FFF2-40B4-BE49-F238E27FC236}">
                <a16:creationId xmlns:a16="http://schemas.microsoft.com/office/drawing/2014/main" id="{86C6D2FC-86B5-3D86-C3D5-772B0E377B74}"/>
              </a:ext>
            </a:extLst>
          </p:cNvPr>
          <p:cNvPicPr>
            <a:picLocks noChangeAspect="1"/>
          </p:cNvPicPr>
          <p:nvPr/>
        </p:nvPicPr>
        <p:blipFill>
          <a:blip r:embed="rId2"/>
          <a:stretch>
            <a:fillRect/>
          </a:stretch>
        </p:blipFill>
        <p:spPr>
          <a:xfrm>
            <a:off x="8092312" y="2052918"/>
            <a:ext cx="3708874" cy="3441224"/>
          </a:xfrm>
          <a:prstGeom prst="rect">
            <a:avLst/>
          </a:prstGeom>
          <a:ln>
            <a:noFill/>
          </a:ln>
          <a:effectLst>
            <a:softEdge rad="112500"/>
          </a:effectLst>
        </p:spPr>
      </p:pic>
    </p:spTree>
    <p:extLst>
      <p:ext uri="{BB962C8B-B14F-4D97-AF65-F5344CB8AC3E}">
        <p14:creationId xmlns:p14="http://schemas.microsoft.com/office/powerpoint/2010/main" val="6052648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KEYLOGGERS</vt:lpstr>
      <vt:lpstr>CONTENT </vt:lpstr>
      <vt:lpstr>WHAT IS KEYLOGGERS</vt:lpstr>
      <vt:lpstr>TYPES OF KEYLOGGERS</vt:lpstr>
      <vt:lpstr>HARDWARE KEYLOGGERS</vt:lpstr>
      <vt:lpstr>SOFTWARE KEYLOGGERS</vt:lpstr>
      <vt:lpstr>HOW KEYLOGGERS WORK</vt:lpstr>
      <vt:lpstr>HOW TO PROTECT YOURSELF AGAINST KEYLOGGERS:</vt:lpstr>
      <vt:lpstr>WHAT ARE KEYLOGGERS USED FOR:</vt:lpstr>
      <vt:lpstr>EXAMPLES OF KEYLOGGERS </vt:lpstr>
      <vt:lpstr>CONCLUSION </vt:lpstr>
      <vt:lpstr>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KEYLOGGERS</dc:title>
  <dc:creator>kanushiya0303@gmail.com</dc:creator>
  <cp:lastModifiedBy>kanushiya0303@gmail.com</cp:lastModifiedBy>
  <cp:revision>5</cp:revision>
  <dcterms:created xsi:type="dcterms:W3CDTF">2024-04-01T12:53:22Z</dcterms:created>
  <dcterms:modified xsi:type="dcterms:W3CDTF">2024-04-03T13:11:30Z</dcterms:modified>
</cp:coreProperties>
</file>