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C02A8C20-626F-4136-9FB9-7DAAC56B0DDB}"/>
              </a:ext>
            </a:extLst>
          </p:cNvPr>
          <p:cNvSpPr txBox="1"/>
          <p:nvPr/>
        </p:nvSpPr>
        <p:spPr>
          <a:xfrm>
            <a:off x="1593570" y="4058588"/>
            <a:ext cx="8206922" cy="923330"/>
          </a:xfrm>
          <a:prstGeom prst="rect">
            <a:avLst/>
          </a:prstGeom>
          <a:noFill/>
        </p:spPr>
        <p:txBody>
          <a:bodyPr wrap="square">
            <a:spAutoFit/>
          </a:bodyPr>
          <a:lstStyle/>
          <a:p>
            <a:r>
              <a:rPr lang="en-US" sz="1800" b="1" dirty="0">
                <a:solidFill>
                  <a:schemeClr val="accent1">
                    <a:lumMod val="75000"/>
                  </a:schemeClr>
                </a:solidFill>
                <a:latin typeface="Arial" pitchFamily="34" charset="0"/>
                <a:cs typeface="Arial" pitchFamily="34" charset="0"/>
              </a:rPr>
              <a:t>Presented By:</a:t>
            </a:r>
          </a:p>
          <a:p>
            <a:r>
              <a:rPr lang="en-US" sz="1800" b="1" dirty="0" err="1">
                <a:solidFill>
                  <a:schemeClr val="accent1">
                    <a:lumMod val="75000"/>
                  </a:schemeClr>
                </a:solidFill>
                <a:latin typeface="Arial" pitchFamily="34" charset="0"/>
                <a:cs typeface="Arial" pitchFamily="34" charset="0"/>
              </a:rPr>
              <a:t>Anushiya</a:t>
            </a:r>
            <a:r>
              <a:rPr lang="en-US" sz="1800" b="1" dirty="0">
                <a:solidFill>
                  <a:schemeClr val="accent1">
                    <a:lumMod val="75000"/>
                  </a:schemeClr>
                </a:solidFill>
                <a:latin typeface="Arial" pitchFamily="34" charset="0"/>
                <a:cs typeface="Arial" pitchFamily="34" charset="0"/>
              </a:rPr>
              <a:t> A</a:t>
            </a:r>
            <a:r>
              <a:rPr lang="en-US" sz="1800" b="1" dirty="0">
                <a:solidFill>
                  <a:schemeClr val="accent1">
                    <a:lumMod val="75000"/>
                  </a:schemeClr>
                </a:solidFill>
                <a:latin typeface="Arial"/>
                <a:cs typeface="Arial"/>
              </a:rPr>
              <a:t> -VV College of Engineering-</a:t>
            </a:r>
          </a:p>
          <a:p>
            <a:r>
              <a:rPr lang="en-US" sz="18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Eslam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18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568359" cy="562554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cs typeface="Calibri"/>
              </a:rPr>
              <a:t>Certainly! A keylogger and security system could be developed using a systematic approach involving data collection, preprocessing, machine learning algorithm implementation, deployment, and evaluation. Here's a proposed outline for each step:</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cs typeface="Calibri"/>
              </a:rPr>
              <a:t>Gather a diverse dataset of keystroke data, including timestamps, keypresses, and any contextual information available (e.g., application being used, user session).</a:t>
            </a:r>
          </a:p>
          <a:p>
            <a:pPr marL="629920" lvl="1" indent="-305435"/>
            <a:r>
              <a:rPr lang="en-IN" sz="1200" b="1" dirty="0">
                <a:latin typeface="Calibri"/>
                <a:cs typeface="Calibri"/>
              </a:rPr>
              <a:t>Ensure the dataset covers various typing patterns, languages, and user </a:t>
            </a:r>
            <a:r>
              <a:rPr lang="en-IN" sz="1200" b="1" dirty="0" err="1">
                <a:latin typeface="Calibri"/>
                <a:cs typeface="Calibri"/>
              </a:rPr>
              <a:t>behaviors</a:t>
            </a:r>
            <a:r>
              <a:rPr lang="en-IN" sz="1200" b="1" dirty="0">
                <a:latin typeface="Calibri"/>
                <a:cs typeface="Calibri"/>
              </a:rPr>
              <a:t> to make the system robust and adaptable.</a:t>
            </a: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cs typeface="Calibri"/>
              </a:rPr>
              <a:t>Clean the collected data to remove any noise or </a:t>
            </a:r>
            <a:r>
              <a:rPr lang="en-US" sz="1200" b="1" dirty="0" err="1">
                <a:latin typeface="Calibri"/>
                <a:cs typeface="Calibri"/>
              </a:rPr>
              <a:t>inconsistencies.Extract</a:t>
            </a:r>
            <a:r>
              <a:rPr lang="en-US" sz="1200" b="1" dirty="0">
                <a:latin typeface="Calibri"/>
                <a:cs typeface="Calibri"/>
              </a:rPr>
              <a:t> relevant features from the keystroke data, such as key press duration, intervals between key presses, key combinations, etc.</a:t>
            </a:r>
          </a:p>
          <a:p>
            <a:pPr marL="629920" lvl="1" indent="-305435"/>
            <a:r>
              <a:rPr lang="en-US" sz="1200" b="1" dirty="0">
                <a:latin typeface="Calibri"/>
                <a:cs typeface="Calibri"/>
              </a:rPr>
              <a:t>Normalize or scale the features to ensure consistency across different users and devices.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cs typeface="Calibri"/>
              </a:rPr>
              <a:t>Choose an appropriate machine learning algorithm(s) for the task. This could be a classification algorithm to classify keystrokes as legitimate or suspicious.</a:t>
            </a:r>
          </a:p>
          <a:p>
            <a:pPr marL="629920" lvl="1" indent="-305435"/>
            <a:r>
              <a:rPr lang="en-US" sz="1200" b="1" dirty="0">
                <a:latin typeface="Calibri"/>
                <a:cs typeface="Calibri"/>
              </a:rPr>
              <a:t>Train the algorithm using the preprocessed data. Consider techniques like cross-validation to evaluate the model's performance and fine-tune hyperparameters.</a:t>
            </a: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cs typeface="Calibri"/>
              </a:rPr>
              <a:t>Develop a user-friendly interface for the keylogger and security system.</a:t>
            </a:r>
          </a:p>
          <a:p>
            <a:pPr marL="629920" lvl="1" indent="-305435"/>
            <a:r>
              <a:rPr lang="en-US" sz="1200" b="1" dirty="0">
                <a:latin typeface="Calibri"/>
                <a:cs typeface="Calibri"/>
              </a:rPr>
              <a:t>Integrate the machine learning model into the system, ensuring efficient performance and low latency.</a:t>
            </a: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dirty="0">
                <a:latin typeface="Calibri" panose="020F0502020204030204" pitchFamily="34" charset="0"/>
                <a:ea typeface="+mn-lt"/>
                <a:cs typeface="Calibri" panose="020F0502020204030204" pitchFamily="34" charset="0"/>
              </a:rPr>
              <a:t>Conduct thorough testing of the deployed system under various scenarios, including normal usage and simulated attacks.</a:t>
            </a:r>
          </a:p>
          <a:p>
            <a:pPr marL="629920" lvl="1" indent="-305435"/>
            <a:r>
              <a:rPr lang="en-US" sz="1200" dirty="0">
                <a:latin typeface="Calibri" panose="020F0502020204030204" pitchFamily="34" charset="0"/>
                <a:ea typeface="+mn-lt"/>
                <a:cs typeface="Calibri" panose="020F0502020204030204" pitchFamily="34" charset="0"/>
              </a:rPr>
              <a:t>Measure the accuracy, precision, recall, and other relevant metrics to assess the system's performance.</a:t>
            </a:r>
          </a:p>
          <a:p>
            <a:pPr marL="629920" lvl="1" indent="-305435"/>
            <a:r>
              <a:rPr lang="en-IN" sz="1200" dirty="0">
                <a:latin typeface="Calibri" panose="020F0502020204030204" pitchFamily="34" charset="0"/>
                <a:ea typeface="+mn-lt"/>
                <a:cs typeface="Calibri" panose="020F0502020204030204" pitchFamily="34" charset="0"/>
              </a:rPr>
              <a:t>Result:</a:t>
            </a:r>
            <a:endParaRPr lang="en-IN" sz="12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1800"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18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18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err="1">
                <a:solidFill>
                  <a:srgbClr val="0F0F0F"/>
                </a:solidFill>
                <a:latin typeface="Times New Roman" panose="02020603050405020304" pitchFamily="18" charset="0"/>
                <a:cs typeface="Times New Roman" panose="02020603050405020304" pitchFamily="18" charset="0"/>
              </a:rPr>
              <a:t>pynput</a:t>
            </a:r>
            <a:endParaRPr lang="en-IN" sz="1800" dirty="0">
              <a:solidFill>
                <a:srgbClr val="0F0F0F"/>
              </a:solidFill>
              <a:latin typeface="Times New Roman" panose="02020603050405020304" pitchFamily="18" charset="0"/>
              <a:cs typeface="Times New Roman" panose="02020603050405020304" pitchFamily="18" charset="0"/>
            </a:endParaRPr>
          </a:p>
          <a:p>
            <a:pPr marL="0" indent="0">
              <a:buNone/>
            </a:pPr>
            <a:r>
              <a:rPr lang="en-IN" sz="1800" dirty="0">
                <a:solidFill>
                  <a:srgbClr val="0F0F0F"/>
                </a:solidFill>
                <a:latin typeface="Times New Roman" panose="02020603050405020304" pitchFamily="18" charset="0"/>
                <a:cs typeface="Times New Roman" panose="02020603050405020304" pitchFamily="18" charset="0"/>
              </a:rPr>
              <a:t>                  json</a:t>
            </a:r>
            <a:endParaRPr lang="en-IN" sz="18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670092" y="1232452"/>
            <a:ext cx="8346908" cy="5453688"/>
          </a:xfrm>
        </p:spPr>
        <p:txBody>
          <a:bodyPr>
            <a:normAutofit fontScale="70000" lnSpcReduction="20000"/>
          </a:bodyPr>
          <a:lstStyle/>
          <a:p>
            <a:pPr marL="0" indent="0" algn="l">
              <a:buNone/>
            </a:pPr>
            <a:r>
              <a:rPr lang="en-US" dirty="0">
                <a:solidFill>
                  <a:srgbClr val="0D0D0D"/>
                </a:solidFill>
                <a:latin typeface="Söhne"/>
              </a:rPr>
              <a:t> </a:t>
            </a:r>
            <a:r>
              <a:rPr lang="en-US" b="0" i="0" dirty="0">
                <a:solidFill>
                  <a:srgbClr val="0D0D0D"/>
                </a:solidFill>
                <a:effectLst/>
                <a:latin typeface="Söhne"/>
              </a:rPr>
              <a:t>Certainly, let's focus specifically on the algorithm selection, data input, training process, and prediction process for a keylogger and security system:</a:t>
            </a:r>
          </a:p>
          <a:p>
            <a:pPr algn="l"/>
            <a:r>
              <a:rPr lang="en-IN" sz="2000" b="1" dirty="0">
                <a:latin typeface="Söhne"/>
                <a:ea typeface="+mn-lt"/>
                <a:cs typeface="+mn-lt"/>
              </a:rPr>
              <a:t>Algorithm Selection:</a:t>
            </a:r>
            <a:endParaRPr lang="en-US" sz="2000" b="0" i="0" dirty="0">
              <a:solidFill>
                <a:srgbClr val="0D0D0D"/>
              </a:solidFill>
              <a:effectLst/>
              <a:latin typeface="Söhne"/>
            </a:endParaRPr>
          </a:p>
          <a:p>
            <a:pPr algn="l"/>
            <a:r>
              <a:rPr lang="en-US" b="0" i="0" dirty="0">
                <a:solidFill>
                  <a:srgbClr val="0D0D0D"/>
                </a:solidFill>
                <a:effectLst/>
                <a:latin typeface="Söhne"/>
              </a:rPr>
              <a:t>Choose a suitable algorithm based on the requirements of the keylogger and security system. Common options include:</a:t>
            </a:r>
          </a:p>
          <a:p>
            <a:pPr marL="1143000" lvl="2" indent="-2286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Support Vector Machines (SVM): Effective for binary classification tasks like distinguishing between legitimate and suspicious keystrokes.</a:t>
            </a:r>
          </a:p>
          <a:p>
            <a:pPr marL="1143000" lvl="2" indent="-228600" algn="l">
              <a:buFont typeface="+mj-lt"/>
              <a:buAutoNum type="arabicPeriod"/>
            </a:pPr>
            <a:r>
              <a:rPr lang="en-US" b="0" i="0" dirty="0">
                <a:solidFill>
                  <a:srgbClr val="0D0D0D"/>
                </a:solidFill>
                <a:effectLst/>
                <a:latin typeface="Söhne"/>
              </a:rPr>
              <a:t>Random Forest: Robust and suitable for handling high-dimensional data with noisy features.</a:t>
            </a:r>
            <a:endParaRPr lang="en-IN" sz="1400"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Hidden Markov Models (HMMs): Suitable for modeling sequential data and detecting anomalies in patterns.</a:t>
            </a:r>
            <a:endParaRPr lang="en-IN" sz="1400" dirty="0">
              <a:solidFill>
                <a:srgbClr val="0D0D0D"/>
              </a:solidFill>
              <a:latin typeface="Söhne"/>
            </a:endParaRPr>
          </a:p>
          <a:p>
            <a:pPr algn="l"/>
            <a:r>
              <a:rPr lang="en-US" sz="2000" b="1" i="0" dirty="0">
                <a:solidFill>
                  <a:srgbClr val="0D0D0D"/>
                </a:solidFill>
                <a:effectLst/>
                <a:latin typeface="Söhne"/>
              </a:rPr>
              <a:t>Data Input:</a:t>
            </a:r>
            <a:endParaRPr lang="en-US" sz="2000" dirty="0">
              <a:solidFill>
                <a:srgbClr val="0D0D0D"/>
              </a:solidFill>
              <a:latin typeface="Söhne"/>
            </a:endParaRPr>
          </a:p>
          <a:p>
            <a:pPr algn="l"/>
            <a:r>
              <a:rPr lang="en-US" sz="1400" b="0" i="0" dirty="0">
                <a:solidFill>
                  <a:srgbClr val="0D0D0D"/>
                </a:solidFill>
                <a:effectLst/>
                <a:latin typeface="Söhne"/>
              </a:rPr>
              <a:t>Collect keystroke data from users, including timestamped key presses and any contextual information available (e.g., application in use).</a:t>
            </a:r>
          </a:p>
          <a:p>
            <a:pPr algn="l"/>
            <a:r>
              <a:rPr lang="en-US" sz="1400" b="0" i="0" dirty="0">
                <a:solidFill>
                  <a:srgbClr val="0D0D0D"/>
                </a:solidFill>
                <a:effectLst/>
                <a:latin typeface="Söhne"/>
              </a:rPr>
              <a:t>Preprocess the data to extract relevant features, such as key press duration, interval between key presses, and key combinations.</a:t>
            </a:r>
          </a:p>
          <a:p>
            <a:pPr algn="l"/>
            <a:r>
              <a:rPr lang="en-US" sz="2000" b="1" i="0" dirty="0">
                <a:solidFill>
                  <a:srgbClr val="0D0D0D"/>
                </a:solidFill>
                <a:effectLst/>
                <a:latin typeface="Söhne"/>
              </a:rPr>
              <a:t>Training</a:t>
            </a:r>
            <a:r>
              <a:rPr lang="en-US" sz="1400" b="1" i="0" dirty="0">
                <a:solidFill>
                  <a:srgbClr val="0D0D0D"/>
                </a:solidFill>
                <a:effectLst/>
                <a:latin typeface="Söhne"/>
              </a:rPr>
              <a:t> </a:t>
            </a:r>
            <a:r>
              <a:rPr lang="en-US" sz="2000" b="1" i="0" dirty="0">
                <a:solidFill>
                  <a:srgbClr val="0D0D0D"/>
                </a:solidFill>
                <a:effectLst/>
                <a:latin typeface="Söhne"/>
              </a:rPr>
              <a:t>Process</a:t>
            </a:r>
            <a:r>
              <a:rPr lang="en-US" sz="1400" b="1" i="0" dirty="0">
                <a:solidFill>
                  <a:srgbClr val="0D0D0D"/>
                </a:solidFill>
                <a:effectLst/>
                <a:latin typeface="Söhne"/>
              </a:rPr>
              <a:t>:</a:t>
            </a:r>
            <a:endParaRPr lang="en-US" sz="1400" dirty="0">
              <a:solidFill>
                <a:srgbClr val="0D0D0D"/>
              </a:solidFill>
              <a:latin typeface="Söhne"/>
            </a:endParaRPr>
          </a:p>
          <a:p>
            <a:pPr algn="l"/>
            <a:r>
              <a:rPr lang="en-US" sz="1400" b="0" i="0" dirty="0">
                <a:solidFill>
                  <a:srgbClr val="0D0D0D"/>
                </a:solidFill>
                <a:effectLst/>
                <a:latin typeface="Söhne"/>
              </a:rPr>
              <a:t>Split the preprocessed data into training and validation sets.</a:t>
            </a:r>
          </a:p>
          <a:p>
            <a:pPr algn="l"/>
            <a:r>
              <a:rPr lang="en-US" sz="1400" b="0" i="0" dirty="0">
                <a:solidFill>
                  <a:srgbClr val="0D0D0D"/>
                </a:solidFill>
                <a:effectLst/>
                <a:latin typeface="Söhne"/>
              </a:rPr>
              <a:t>Train the selected algorithm on the training data, using techniques like cross-validation to optimize hyperparameters and prevent overfitting.</a:t>
            </a:r>
          </a:p>
          <a:p>
            <a:pPr algn="l"/>
            <a:r>
              <a:rPr lang="en-US" sz="1400" b="0" i="0" dirty="0">
                <a:solidFill>
                  <a:srgbClr val="0D0D0D"/>
                </a:solidFill>
                <a:effectLst/>
                <a:latin typeface="Söhne"/>
              </a:rPr>
              <a:t>Evaluate the algorithm's performance on the validation set, adjusting parameters as necessary.</a:t>
            </a:r>
          </a:p>
          <a:p>
            <a:pPr algn="l"/>
            <a:r>
              <a:rPr lang="en-US" sz="2400" b="1" i="0" dirty="0">
                <a:solidFill>
                  <a:srgbClr val="0D0D0D"/>
                </a:solidFill>
                <a:effectLst/>
                <a:latin typeface="Söhne"/>
              </a:rPr>
              <a:t>Prediction Process:</a:t>
            </a:r>
            <a:endParaRPr lang="en-US" sz="2400" dirty="0">
              <a:solidFill>
                <a:srgbClr val="0D0D0D"/>
              </a:solidFill>
              <a:latin typeface="Söhne"/>
            </a:endParaRPr>
          </a:p>
          <a:p>
            <a:pPr algn="l"/>
            <a:r>
              <a:rPr lang="en-US" sz="1400" b="0" i="0" dirty="0">
                <a:solidFill>
                  <a:srgbClr val="0D0D0D"/>
                </a:solidFill>
                <a:effectLst/>
                <a:latin typeface="Söhne"/>
              </a:rPr>
              <a:t>Once the algorithm is trained and validated, deploy it in the keylogger and security system.</a:t>
            </a:r>
          </a:p>
          <a:p>
            <a:pPr algn="l"/>
            <a:r>
              <a:rPr lang="en-US" sz="1400" b="0" i="0" dirty="0">
                <a:solidFill>
                  <a:srgbClr val="0D0D0D"/>
                </a:solidFill>
                <a:effectLst/>
                <a:latin typeface="Söhne"/>
              </a:rPr>
              <a:t>As users type, capture their keystrokes and feed them into the deployed algorithm.</a:t>
            </a:r>
          </a:p>
          <a:p>
            <a:pPr algn="l"/>
            <a:r>
              <a:rPr lang="en-US" sz="1400" b="0" i="0" dirty="0">
                <a:solidFill>
                  <a:srgbClr val="0D0D0D"/>
                </a:solidFill>
                <a:effectLst/>
                <a:latin typeface="Söhne"/>
              </a:rPr>
              <a:t>Use the trained model to predict whether the keystrokes are legitimate or suspicious based on the learned patterns.</a:t>
            </a:r>
          </a:p>
          <a:p>
            <a:pPr algn="l">
              <a:buFont typeface="Arial" panose="020B0604020202020204" pitchFamily="34" charset="0"/>
              <a:buChar char="•"/>
            </a:pPr>
            <a:endParaRPr lang="en-US" sz="1400" b="0" i="0" dirty="0">
              <a:solidFill>
                <a:srgbClr val="0D0D0D"/>
              </a:solidFill>
              <a:effectLst/>
              <a:latin typeface="Söhne"/>
            </a:endParaRPr>
          </a:p>
          <a:p>
            <a:pPr algn="l">
              <a:buFont typeface="Arial" panose="020B0604020202020204" pitchFamily="34" charset="0"/>
              <a:buChar char="•"/>
            </a:pPr>
            <a:endParaRPr lang="en-US" sz="1400" b="0" i="0" dirty="0">
              <a:solidFill>
                <a:srgbClr val="0D0D0D"/>
              </a:solidFill>
              <a:effectLst/>
              <a:latin typeface="Söhne"/>
            </a:endParaRPr>
          </a:p>
          <a:p>
            <a:pPr marL="1143000" lvl="2" indent="-228600" algn="l">
              <a:buFont typeface="+mj-lt"/>
              <a:buAutoNum type="arabicPeriod"/>
            </a:pPr>
            <a:endParaRPr lang="en-IN" sz="1400" dirty="0">
              <a:solidFill>
                <a:srgbClr val="0D0D0D"/>
              </a:solidFill>
              <a:latin typeface="Söhne"/>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089ECB79-AE1D-4D6F-8766-4FE81724A4B8}"/>
              </a:ext>
            </a:extLst>
          </p:cNvPr>
          <p:cNvPicPr>
            <a:picLocks noGrp="1" noChangeAspect="1"/>
          </p:cNvPicPr>
          <p:nvPr>
            <p:ph idx="1"/>
          </p:nvPr>
        </p:nvPicPr>
        <p:blipFill rotWithShape="1">
          <a:blip r:embed="rId2"/>
          <a:srcRect l="4846" t="13839" r="189" b="7608"/>
          <a:stretch/>
        </p:blipFill>
        <p:spPr>
          <a:xfrm>
            <a:off x="581193" y="1624085"/>
            <a:ext cx="5382880" cy="4097739"/>
          </a:xfrm>
        </p:spPr>
      </p:pic>
      <p:pic>
        <p:nvPicPr>
          <p:cNvPr id="13" name="Picture 12">
            <a:extLst>
              <a:ext uri="{FF2B5EF4-FFF2-40B4-BE49-F238E27FC236}">
                <a16:creationId xmlns:a16="http://schemas.microsoft.com/office/drawing/2014/main" id="{1391BB6E-8071-454F-B8D0-30077DD785F9}"/>
              </a:ext>
            </a:extLst>
          </p:cNvPr>
          <p:cNvPicPr>
            <a:picLocks noChangeAspect="1"/>
          </p:cNvPicPr>
          <p:nvPr/>
        </p:nvPicPr>
        <p:blipFill rotWithShape="1">
          <a:blip r:embed="rId3"/>
          <a:srcRect l="4767" t="7167" b="-24"/>
          <a:stretch/>
        </p:blipFill>
        <p:spPr>
          <a:xfrm>
            <a:off x="6096000" y="1624085"/>
            <a:ext cx="5153415" cy="409773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7FB5FC3F-716F-4957-826F-66BCC3532F35}"/>
              </a:ext>
            </a:extLst>
          </p:cNvPr>
          <p:cNvSpPr txBox="1"/>
          <p:nvPr/>
        </p:nvSpPr>
        <p:spPr>
          <a:xfrm>
            <a:off x="850900" y="2828836"/>
            <a:ext cx="10287000" cy="923330"/>
          </a:xfrm>
          <a:prstGeom prst="rect">
            <a:avLst/>
          </a:prstGeom>
          <a:noFill/>
        </p:spPr>
        <p:txBody>
          <a:bodyPr wrap="square">
            <a:spAutoFit/>
          </a:bodyPr>
          <a:lstStyle/>
          <a:p>
            <a:r>
              <a:rPr lang="en-US" dirty="0"/>
              <a:t>A keylogger or keystroke logger/keyboard capturing is a form of malware or hardware that keeps track of and records your keystrokes as you type. It takes the information and sends it to a hacker using a command-and-control (C&amp;C) server.</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882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krishnan</cp:lastModifiedBy>
  <cp:revision>23</cp:revision>
  <dcterms:created xsi:type="dcterms:W3CDTF">2021-05-26T16:50:10Z</dcterms:created>
  <dcterms:modified xsi:type="dcterms:W3CDTF">2024-04-04T14:44:30Z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