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custShowLst>
    <p:custShow name="Custom Show 1" id="0">
      <p:sldLst>
        <p:sld r:id="rId2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OneDrive\Desktop\Superstores%20sales%20dataset%20%20FINAL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[Superstores sales dataset  FINAL PROJECT.xlsx]Shipmode sales calculation!PivotTable1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TOTAL PROFIT</a:t>
            </a:r>
          </a:p>
        </c:rich>
      </c:tx>
      <c:layout>
        <c:manualLayout>
          <c:xMode val="edge"/>
          <c:yMode val="edge"/>
          <c:x val="0.80232698548464187"/>
          <c:y val="4.89278462833655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38001727419855275"/>
          <c:y val="5.5781516780758045E-2"/>
          <c:w val="0.33096089825832475"/>
          <c:h val="0.82976391745936673"/>
        </c:manualLayout>
      </c:layout>
      <c:bar3DChart>
        <c:barDir val="bar"/>
        <c:grouping val="stacked"/>
        <c:varyColors val="0"/>
        <c:ser>
          <c:idx val="0"/>
          <c:order val="0"/>
          <c:tx>
            <c:strRef>
              <c:f>'Shipmode sales calculation'!$B$3</c:f>
              <c:strCache>
                <c:ptCount val="1"/>
                <c:pt idx="0">
                  <c:v>Sum of Profit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multiLvlStrRef>
              <c:f>'Shipmode sales calculation'!$A$4:$A$7</c:f>
              <c:multiLvlStrCache>
                <c:ptCount val="2"/>
                <c:lvl>
                  <c:pt idx="0">
                    <c:v>Furniture</c:v>
                  </c:pt>
                  <c:pt idx="1">
                    <c:v>Office Supplies</c:v>
                  </c:pt>
                </c:lvl>
                <c:lvl>
                  <c:pt idx="0">
                    <c:v>Consumer</c:v>
                  </c:pt>
                </c:lvl>
              </c:multiLvlStrCache>
            </c:multiLvlStrRef>
          </c:cat>
          <c:val>
            <c:numRef>
              <c:f>'Shipmode sales calculation'!$B$4:$B$7</c:f>
              <c:numCache>
                <c:formatCode>General</c:formatCode>
                <c:ptCount val="2"/>
                <c:pt idx="0">
                  <c:v>178.8</c:v>
                </c:pt>
                <c:pt idx="1">
                  <c:v>196.316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97-4BF7-93AC-ABC64A7B430E}"/>
            </c:ext>
          </c:extLst>
        </c:ser>
        <c:ser>
          <c:idx val="1"/>
          <c:order val="1"/>
          <c:tx>
            <c:strRef>
              <c:f>'Shipmode sales calculation'!$C$3</c:f>
              <c:strCache>
                <c:ptCount val="1"/>
                <c:pt idx="0">
                  <c:v>Sum of Discount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multiLvlStrRef>
              <c:f>'Shipmode sales calculation'!$A$4:$A$7</c:f>
              <c:multiLvlStrCache>
                <c:ptCount val="2"/>
                <c:lvl>
                  <c:pt idx="0">
                    <c:v>Furniture</c:v>
                  </c:pt>
                  <c:pt idx="1">
                    <c:v>Office Supplies</c:v>
                  </c:pt>
                </c:lvl>
                <c:lvl>
                  <c:pt idx="0">
                    <c:v>Consumer</c:v>
                  </c:pt>
                </c:lvl>
              </c:multiLvlStrCache>
            </c:multiLvlStrRef>
          </c:cat>
          <c:val>
            <c:numRef>
              <c:f>'Shipmode sales calculation'!$C$4:$C$7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97-4BF7-93AC-ABC64A7B43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330215328"/>
        <c:axId val="1330220736"/>
        <c:axId val="0"/>
      </c:bar3DChart>
      <c:catAx>
        <c:axId val="1330215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0220736"/>
        <c:crosses val="autoZero"/>
        <c:auto val="1"/>
        <c:lblAlgn val="ctr"/>
        <c:lblOffset val="100"/>
        <c:noMultiLvlLbl val="0"/>
      </c:catAx>
      <c:valAx>
        <c:axId val="1330220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0215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403ACF4-C99B-409C-BF71-9380FC6F774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A57D19E-8D30-4AF7-81BE-0C022C7D8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8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ACF4-C99B-409C-BF71-9380FC6F774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D19E-8D30-4AF7-81BE-0C022C7D8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46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ACF4-C99B-409C-BF71-9380FC6F774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D19E-8D30-4AF7-81BE-0C022C7D8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568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ACF4-C99B-409C-BF71-9380FC6F774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D19E-8D30-4AF7-81BE-0C022C7D8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683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ACF4-C99B-409C-BF71-9380FC6F774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D19E-8D30-4AF7-81BE-0C022C7D8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60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ACF4-C99B-409C-BF71-9380FC6F774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D19E-8D30-4AF7-81BE-0C022C7D8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053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ACF4-C99B-409C-BF71-9380FC6F774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D19E-8D30-4AF7-81BE-0C022C7D8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209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403ACF4-C99B-409C-BF71-9380FC6F774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D19E-8D30-4AF7-81BE-0C022C7D8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20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403ACF4-C99B-409C-BF71-9380FC6F774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D19E-8D30-4AF7-81BE-0C022C7D8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69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ACF4-C99B-409C-BF71-9380FC6F774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D19E-8D30-4AF7-81BE-0C022C7D8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98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ACF4-C99B-409C-BF71-9380FC6F774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D19E-8D30-4AF7-81BE-0C022C7D8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20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ACF4-C99B-409C-BF71-9380FC6F774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D19E-8D30-4AF7-81BE-0C022C7D8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19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ACF4-C99B-409C-BF71-9380FC6F774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D19E-8D30-4AF7-81BE-0C022C7D8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72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ACF4-C99B-409C-BF71-9380FC6F774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D19E-8D30-4AF7-81BE-0C022C7D8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74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ACF4-C99B-409C-BF71-9380FC6F774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D19E-8D30-4AF7-81BE-0C022C7D8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74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ACF4-C99B-409C-BF71-9380FC6F774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D19E-8D30-4AF7-81BE-0C022C7D8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57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ACF4-C99B-409C-BF71-9380FC6F774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D19E-8D30-4AF7-81BE-0C022C7D8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0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403ACF4-C99B-409C-BF71-9380FC6F774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A57D19E-8D30-4AF7-81BE-0C022C7D8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14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35" r:id="rId1"/>
    <p:sldLayoutId id="2147484936" r:id="rId2"/>
    <p:sldLayoutId id="2147484937" r:id="rId3"/>
    <p:sldLayoutId id="2147484938" r:id="rId4"/>
    <p:sldLayoutId id="2147484939" r:id="rId5"/>
    <p:sldLayoutId id="2147484940" r:id="rId6"/>
    <p:sldLayoutId id="2147484941" r:id="rId7"/>
    <p:sldLayoutId id="2147484942" r:id="rId8"/>
    <p:sldLayoutId id="2147484943" r:id="rId9"/>
    <p:sldLayoutId id="2147484944" r:id="rId10"/>
    <p:sldLayoutId id="2147484945" r:id="rId11"/>
    <p:sldLayoutId id="2147484946" r:id="rId12"/>
    <p:sldLayoutId id="2147484947" r:id="rId13"/>
    <p:sldLayoutId id="2147484948" r:id="rId14"/>
    <p:sldLayoutId id="2147484949" r:id="rId15"/>
    <p:sldLayoutId id="2147484950" r:id="rId16"/>
    <p:sldLayoutId id="21474849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FAE7-1C64-4C91-A029-BC10D83EE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228" y="1045030"/>
            <a:ext cx="9797143" cy="1514928"/>
          </a:xfrm>
        </p:spPr>
        <p:txBody>
          <a:bodyPr>
            <a:noAutofit/>
          </a:bodyPr>
          <a:lstStyle/>
          <a:p>
            <a:r>
              <a:rPr lang="en-US" sz="4800" b="1" u="sng" dirty="0">
                <a:solidFill>
                  <a:schemeClr val="bg1"/>
                </a:solidFill>
                <a:latin typeface="Arial Black" panose="020B0A04020102020204" pitchFamily="34" charset="0"/>
              </a:rPr>
              <a:t>SALES</a:t>
            </a:r>
            <a:r>
              <a:rPr lang="en-US" sz="4800" b="1" u="sng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sz="4800" b="1" u="sng" dirty="0">
                <a:solidFill>
                  <a:schemeClr val="bg1"/>
                </a:solidFill>
                <a:latin typeface="Arial Black" panose="020B0A04020102020204" pitchFamily="34" charset="0"/>
              </a:rPr>
              <a:t>DATASET</a:t>
            </a:r>
            <a:r>
              <a:rPr lang="en-US" sz="4800" b="1" u="sng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sz="4800" b="1" u="sng" dirty="0">
                <a:solidFill>
                  <a:schemeClr val="bg1"/>
                </a:solidFill>
                <a:latin typeface="Arial Black" panose="020B0A04020102020204" pitchFamily="34" charset="0"/>
              </a:rPr>
              <a:t>ANALYSIS</a:t>
            </a:r>
            <a:endParaRPr lang="en-IN" sz="4800" b="1" u="sng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5E6B-CBE1-479D-8975-F253C5338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0914" y="3309257"/>
            <a:ext cx="6154056" cy="2757713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Anushiya. S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20-04-2025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Data Science and Data Analytics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March Online Evening 2025</a:t>
            </a:r>
          </a:p>
          <a:p>
            <a:pPr algn="ctr"/>
            <a:endParaRPr lang="en-IN" sz="1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884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D63D8-F40D-4DE8-9B72-E4490FEF1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4" y="973668"/>
            <a:ext cx="8229600" cy="706964"/>
          </a:xfrm>
        </p:spPr>
        <p:txBody>
          <a:bodyPr/>
          <a:lstStyle/>
          <a:p>
            <a:r>
              <a:rPr lang="en-US" sz="3200" b="1" dirty="0">
                <a:latin typeface="Arial Black" panose="020B0A04020102020204" pitchFamily="34" charset="0"/>
              </a:rPr>
              <a:t>INSIGHT AND RECOMMENDATIONS</a:t>
            </a:r>
            <a:endParaRPr lang="en-IN" sz="32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62680-3EF6-4D75-A39E-BEC81C27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287759" cy="4049091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Key Insights: Summarize the most important insights from the analysis, such as: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Best-performing sales channels/products.-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Technology(Slide 6)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Trends in discounting and its impact on total sales. –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if analysis-Goal Seek is computed.(Slide 8)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Seasonal sales variations or peak performance times.-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query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Recommendations for improving sales based on analysis –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Promote High performing product, Reward repeat customers, Streamline Inventory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(e.g., reduce returns, increase discounts on underperforming products). 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228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C67F-B811-42F9-A283-C679F7A19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7338" y="973668"/>
            <a:ext cx="8415131" cy="706964"/>
          </a:xfrm>
        </p:spPr>
        <p:txBody>
          <a:bodyPr/>
          <a:lstStyle/>
          <a:p>
            <a:r>
              <a:rPr lang="en-US" b="1" dirty="0"/>
              <a:t>CONCLUSION AND QUESTIONS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B91D1-61C5-4F07-A728-D0169A2E4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05878"/>
            <a:ext cx="8825659" cy="435996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Boost Promotion During Peak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Discounts for underperforming Products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Investigate on High return Products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Focus on Best sellers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NEXT STEPS FOR FUTURE INSIGHT</a:t>
            </a:r>
          </a:p>
          <a:p>
            <a:pPr marL="0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Collect more Detailed Data</a:t>
            </a:r>
          </a:p>
          <a:p>
            <a:pPr marL="0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Track Customer Lifetime value</a:t>
            </a:r>
          </a:p>
          <a:p>
            <a:pPr marL="0" indent="0">
              <a:buNone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IN" sz="1400" b="1" dirty="0">
                <a:latin typeface="Arial Black" panose="020B0A04020102020204" pitchFamily="34" charset="0"/>
                <a:cs typeface="Arial" panose="020B06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09046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DB5241-0984-4808-8546-4F71A97662CF}"/>
              </a:ext>
            </a:extLst>
          </p:cNvPr>
          <p:cNvSpPr/>
          <p:nvPr/>
        </p:nvSpPr>
        <p:spPr>
          <a:xfrm>
            <a:off x="3829878" y="2967335"/>
            <a:ext cx="466476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6402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A956-7D72-4FD1-9AA3-262E79FAB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3" y="973668"/>
            <a:ext cx="8497564" cy="706964"/>
          </a:xfrm>
        </p:spPr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PROJECT OVERVIEW AND OBJECTIVES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33B627-231E-4E41-869A-8A9CF33CE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3" y="2481282"/>
            <a:ext cx="9197913" cy="7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“The Goal is to turn Data into Information, and Information into Insight”</a:t>
            </a:r>
            <a:endParaRPr lang="en-IN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BDA899-7844-44B4-834E-34E05E692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2" y="2941982"/>
            <a:ext cx="8206015" cy="359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F5AC-0720-4A3B-955B-C4D68743F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478" y="838200"/>
            <a:ext cx="9462051" cy="706964"/>
          </a:xfrm>
        </p:spPr>
        <p:txBody>
          <a:bodyPr/>
          <a:lstStyle/>
          <a:p>
            <a:r>
              <a:rPr lang="en-US" b="1" dirty="0"/>
              <a:t>DATA DESCRIPTION AND PREPARATIONS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30D3-B2C7-48F4-8D98-7831F627B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349305"/>
            <a:ext cx="9944455" cy="1491174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SUPERSTORE Dataset is the sales dataset of 9500 rows and 25 columns. It is a complete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ataset of different categories like Technology, Office supplies and Furnitures which compute sales, Discount and Profit margins.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400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DE1210-4A2E-47BB-958D-A99AB6E0C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454310"/>
              </p:ext>
            </p:extLst>
          </p:nvPr>
        </p:nvGraphicFramePr>
        <p:xfrm>
          <a:off x="954157" y="3644348"/>
          <a:ext cx="6692347" cy="3048000"/>
        </p:xfrm>
        <a:graphic>
          <a:graphicData uri="http://schemas.openxmlformats.org/drawingml/2006/table">
            <a:tbl>
              <a:tblPr firstRow="1" lastRow="1" bandRow="1">
                <a:tableStyleId>{16D9F66E-5EB9-4882-86FB-DCBF35E3C3E4}</a:tableStyleId>
              </a:tblPr>
              <a:tblGrid>
                <a:gridCol w="6692347">
                  <a:extLst>
                    <a:ext uri="{9D8B030D-6E8A-4147-A177-3AD203B41FA5}">
                      <a16:colId xmlns:a16="http://schemas.microsoft.com/office/drawing/2014/main" val="216640655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Data Cleaning</a:t>
                      </a:r>
                      <a:endPara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21012"/>
                  </a:ext>
                </a:extLst>
              </a:tr>
              <a:tr h="534104">
                <a:tc>
                  <a:txBody>
                    <a:bodyPr/>
                    <a:lstStyle/>
                    <a:p>
                      <a:r>
                        <a:rPr lang="en-US" b="1" dirty="0"/>
                        <a:t>1.Format cells(Alignment, Bold, Sort, Freeze Panes, conditional formatting)</a:t>
                      </a:r>
                      <a:endParaRPr lang="en-IN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44928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b="1" dirty="0"/>
                        <a:t>2.Duplicate cells found and Removed, Blanks removed  </a:t>
                      </a:r>
                      <a:endParaRPr lang="en-IN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54257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b="1" dirty="0"/>
                        <a:t>3.Data validation(no negative values of sales and Profit)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71058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b="1" dirty="0"/>
                        <a:t>4.IfError function </a:t>
                      </a:r>
                      <a:endParaRPr lang="en-IN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98196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5.Outliers in sales and discounts</a:t>
                      </a:r>
                    </a:p>
                    <a:p>
                      <a:endParaRPr lang="en-IN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3939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4F83B56-2846-4612-AB69-6A2A5882D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504" y="3644348"/>
            <a:ext cx="4298662" cy="3047999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4185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7721-2DE8-44E5-B9A8-B0B8076D2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616" y="2320234"/>
            <a:ext cx="5086820" cy="706964"/>
          </a:xfrm>
        </p:spPr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Key Matric Calculation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39BCE-19B8-4C58-8F23-F48BA5001D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4"/>
          <a:stretch/>
        </p:blipFill>
        <p:spPr>
          <a:xfrm>
            <a:off x="3868616" y="4174434"/>
            <a:ext cx="3981156" cy="2683566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1ACBFFE-1A74-4D27-B206-4B0B1FE67A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679229"/>
              </p:ext>
            </p:extLst>
          </p:nvPr>
        </p:nvGraphicFramePr>
        <p:xfrm>
          <a:off x="1155700" y="2320234"/>
          <a:ext cx="9220752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10376">
                  <a:extLst>
                    <a:ext uri="{9D8B030D-6E8A-4147-A177-3AD203B41FA5}">
                      <a16:colId xmlns:a16="http://schemas.microsoft.com/office/drawing/2014/main" val="3850168019"/>
                    </a:ext>
                  </a:extLst>
                </a:gridCol>
                <a:gridCol w="4610376">
                  <a:extLst>
                    <a:ext uri="{9D8B030D-6E8A-4147-A177-3AD203B41FA5}">
                      <a16:colId xmlns:a16="http://schemas.microsoft.com/office/drawing/2014/main" val="2106463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Total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=SUM([Sales])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8009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Adjusted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 =Table1[@Sales]*(1-Table1[@Discount])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159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Average Sales per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=AVERAGE(B5:B5013)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85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Average Discounts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=Average(Discount Column)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997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Average Oder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=Sum(sales)/count(order ID)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83342"/>
                  </a:ext>
                </a:extLst>
              </a:tr>
            </a:tbl>
          </a:graphicData>
        </a:graphic>
      </p:graphicFrame>
      <p:sp>
        <p:nvSpPr>
          <p:cNvPr id="6" name="Arrow: Left 5">
            <a:extLst>
              <a:ext uri="{FF2B5EF4-FFF2-40B4-BE49-F238E27FC236}">
                <a16:creationId xmlns:a16="http://schemas.microsoft.com/office/drawing/2014/main" id="{1FBB88A1-E421-4191-834D-0AD765AEB8F9}"/>
              </a:ext>
            </a:extLst>
          </p:cNvPr>
          <p:cNvSpPr/>
          <p:nvPr/>
        </p:nvSpPr>
        <p:spPr>
          <a:xfrm>
            <a:off x="7855545" y="6689188"/>
            <a:ext cx="838378" cy="1688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53C1AF-F475-44B3-B89A-AE0FCEE104E6}"/>
              </a:ext>
            </a:extLst>
          </p:cNvPr>
          <p:cNvSpPr txBox="1"/>
          <p:nvPr/>
        </p:nvSpPr>
        <p:spPr>
          <a:xfrm>
            <a:off x="2133600" y="572833"/>
            <a:ext cx="8547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Arial Narrow" panose="020B0606020202030204" pitchFamily="34" charset="0"/>
                <a:ea typeface="+mj-ea"/>
                <a:cs typeface="+mj-cs"/>
              </a:rPr>
              <a:t>KEY METRIC AND CALCULATION AND DATA ANALYSIS</a:t>
            </a:r>
            <a:endParaRPr lang="en-IN" sz="3600" b="1" dirty="0">
              <a:solidFill>
                <a:schemeClr val="bg2"/>
              </a:solidFill>
              <a:latin typeface="Arial Narrow" panose="020B0606020202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5529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F682-F494-49B4-BA75-9CD109319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704" y="974848"/>
            <a:ext cx="6154627" cy="706964"/>
          </a:xfrm>
        </p:spPr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PIVOT TABLES AND CHARTS</a:t>
            </a:r>
            <a:endParaRPr lang="en-IN" b="1" dirty="0">
              <a:latin typeface="Arial Narrow" panose="020B0606020202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F14D41-DF61-4BFB-8C5E-F320470EB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22" y="3165230"/>
            <a:ext cx="6228522" cy="36158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163C41-8F1A-4CE7-A667-A64F45D380F2}"/>
              </a:ext>
            </a:extLst>
          </p:cNvPr>
          <p:cNvSpPr txBox="1"/>
          <p:nvPr/>
        </p:nvSpPr>
        <p:spPr>
          <a:xfrm>
            <a:off x="1073425" y="2279373"/>
            <a:ext cx="9819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 PivotChart is a graphical representation of the data summarized in a PivotTable.</a:t>
            </a:r>
          </a:p>
          <a:p>
            <a:r>
              <a:rPr lang="en-US" b="1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-Select the dataset- select Insert pivot table-New worksheet-Select the required category.</a:t>
            </a:r>
          </a:p>
          <a:p>
            <a:r>
              <a:rPr lang="en-US" b="1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chart creation – Select Pivot table created –Select Pivot chart</a:t>
            </a:r>
            <a:endParaRPr lang="en-IN" b="1" dirty="0">
              <a:solidFill>
                <a:srgbClr val="001D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B235BEA-EA14-4397-8D62-685ADE5705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9137800"/>
              </p:ext>
            </p:extLst>
          </p:nvPr>
        </p:nvGraphicFramePr>
        <p:xfrm>
          <a:off x="6586330" y="3165232"/>
          <a:ext cx="5473148" cy="3615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36955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8CF6-D765-46EC-A674-B2E3034C7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209" y="633045"/>
            <a:ext cx="7301948" cy="858129"/>
          </a:xfrm>
        </p:spPr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DASHBOARD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b="1" dirty="0">
                <a:latin typeface="Arial Narrow" panose="020B0606020202030204" pitchFamily="34" charset="0"/>
              </a:rPr>
              <a:t>OVERVIEW</a:t>
            </a:r>
            <a:endParaRPr lang="en-IN" b="1" dirty="0">
              <a:latin typeface="Arial Narrow" panose="020B0606020202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34C8C4-546A-459D-AFD9-B78E24362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025" y="1892106"/>
            <a:ext cx="11211949" cy="4965894"/>
          </a:xfrm>
        </p:spPr>
      </p:pic>
    </p:spTree>
    <p:extLst>
      <p:ext uri="{BB962C8B-B14F-4D97-AF65-F5344CB8AC3E}">
        <p14:creationId xmlns:p14="http://schemas.microsoft.com/office/powerpoint/2010/main" val="378354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57E4-B765-42BE-BF42-6558F460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6452" y="973668"/>
            <a:ext cx="7850587" cy="706964"/>
          </a:xfrm>
        </p:spPr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WHATIF ANALYSIS-SCENARIO</a:t>
            </a:r>
            <a:endParaRPr lang="en-IN" b="1" dirty="0">
              <a:latin typeface="Arial Narrow" panose="020B0606020202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0480FD-9C06-43AA-8B07-DEC396682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3" y="3429000"/>
            <a:ext cx="6076387" cy="34163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A945EC-706D-4407-83CE-B1E69DB0A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6115613" cy="34273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3A5AB5-9B06-4DD7-B0C3-706F76C572B9}"/>
              </a:ext>
            </a:extLst>
          </p:cNvPr>
          <p:cNvSpPr txBox="1"/>
          <p:nvPr/>
        </p:nvSpPr>
        <p:spPr>
          <a:xfrm>
            <a:off x="379828" y="2472340"/>
            <a:ext cx="118121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rgbClr val="001D35"/>
                </a:solidFill>
                <a:effectLst/>
                <a:latin typeface="Arial Narrow" panose="020B0606020202030204" pitchFamily="34" charset="0"/>
              </a:rPr>
              <a:t>"What if" scenarios are </a:t>
            </a:r>
            <a:r>
              <a:rPr lang="en-US" sz="1600" b="1" dirty="0">
                <a:latin typeface="Arial Narrow" panose="020B0606020202030204" pitchFamily="34" charset="0"/>
              </a:rPr>
              <a:t>hypothetical situations used to explore potential outcomes of different decisions or changes within a project, plan, or business strategy</a:t>
            </a:r>
          </a:p>
          <a:p>
            <a:r>
              <a:rPr lang="en-US" sz="1600" b="1" dirty="0"/>
              <a:t>WHATIF ANALYSIS-SCENARIO-ADD-SALES(50),ADD(100)-FOUND CHANGES IN ADJUSTED SALES AND SELLING PRICE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7861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3DD7-A341-474A-A8FC-7BEE98011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669" y="973668"/>
            <a:ext cx="7358697" cy="706964"/>
          </a:xfrm>
        </p:spPr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WHATIF ANALYSIS-GOAL SEEK</a:t>
            </a:r>
            <a:endParaRPr lang="en-IN" dirty="0">
              <a:latin typeface="Arial Narrow" panose="020B060602020203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71F76C-28DF-48A3-B923-BAD17FA85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122472"/>
            <a:ext cx="2822713" cy="2761860"/>
          </a:xfrm>
          <a:ln w="31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9501D9-278A-4A52-BD63-0F8EFB3DC4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2" t="37436" r="22154" b="31622"/>
          <a:stretch/>
        </p:blipFill>
        <p:spPr>
          <a:xfrm>
            <a:off x="2955236" y="3109218"/>
            <a:ext cx="2928730" cy="276186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7A956C-DD5F-4773-9DB1-FB9BAAEE0B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4" t="37944" r="23501" b="30914"/>
          <a:stretch/>
        </p:blipFill>
        <p:spPr>
          <a:xfrm>
            <a:off x="6003235" y="3109218"/>
            <a:ext cx="2822714" cy="276186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6DE696-8FED-4A9F-9F68-51E5C00791E0}"/>
              </a:ext>
            </a:extLst>
          </p:cNvPr>
          <p:cNvSpPr txBox="1"/>
          <p:nvPr/>
        </p:nvSpPr>
        <p:spPr>
          <a:xfrm>
            <a:off x="422030" y="2475914"/>
            <a:ext cx="1139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WHATIF ANALYSIS-GOAL SEEK-VALUE SET-VALUE CHANGES AS PER THE TARGET SET</a:t>
            </a:r>
            <a:endParaRPr lang="en-IN" b="1" dirty="0">
              <a:latin typeface="Arial Black" panose="020B0A040201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552991-F3B2-4D9E-A38F-48A18F472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734395"/>
              </p:ext>
            </p:extLst>
          </p:nvPr>
        </p:nvGraphicFramePr>
        <p:xfrm>
          <a:off x="8825949" y="3273162"/>
          <a:ext cx="3366048" cy="1996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3728">
                  <a:extLst>
                    <a:ext uri="{9D8B030D-6E8A-4147-A177-3AD203B41FA5}">
                      <a16:colId xmlns:a16="http://schemas.microsoft.com/office/drawing/2014/main" val="1804076001"/>
                    </a:ext>
                  </a:extLst>
                </a:gridCol>
                <a:gridCol w="523728">
                  <a:extLst>
                    <a:ext uri="{9D8B030D-6E8A-4147-A177-3AD203B41FA5}">
                      <a16:colId xmlns:a16="http://schemas.microsoft.com/office/drawing/2014/main" val="2221291938"/>
                    </a:ext>
                  </a:extLst>
                </a:gridCol>
                <a:gridCol w="769228">
                  <a:extLst>
                    <a:ext uri="{9D8B030D-6E8A-4147-A177-3AD203B41FA5}">
                      <a16:colId xmlns:a16="http://schemas.microsoft.com/office/drawing/2014/main" val="4284046925"/>
                    </a:ext>
                  </a:extLst>
                </a:gridCol>
                <a:gridCol w="774682">
                  <a:extLst>
                    <a:ext uri="{9D8B030D-6E8A-4147-A177-3AD203B41FA5}">
                      <a16:colId xmlns:a16="http://schemas.microsoft.com/office/drawing/2014/main" val="744495083"/>
                    </a:ext>
                  </a:extLst>
                </a:gridCol>
                <a:gridCol w="774682">
                  <a:extLst>
                    <a:ext uri="{9D8B030D-6E8A-4147-A177-3AD203B41FA5}">
                      <a16:colId xmlns:a16="http://schemas.microsoft.com/office/drawing/2014/main" val="2589045368"/>
                    </a:ext>
                  </a:extLst>
                </a:gridCol>
              </a:tblGrid>
              <a:tr h="14873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Scenario Summary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56823755"/>
                  </a:ext>
                </a:extLst>
              </a:tr>
              <a:tr h="24789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Current Values:</a:t>
                      </a:r>
                      <a:endParaRPr lang="en-IN" sz="10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Sales 50</a:t>
                      </a:r>
                      <a:endParaRPr lang="en-IN" sz="10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Sales 100</a:t>
                      </a:r>
                      <a:endParaRPr lang="en-IN" sz="10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12190831"/>
                  </a:ext>
                </a:extLst>
              </a:tr>
              <a:tr h="27268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Changing Cells:</a:t>
                      </a:r>
                      <a:endParaRPr lang="en-IN" sz="1100" b="1" i="0" u="none" strike="noStrike">
                        <a:solidFill>
                          <a:srgbClr val="000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37328889"/>
                  </a:ext>
                </a:extLst>
              </a:tr>
              <a:tr h="1390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$T$2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₹ 100.00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₹ 50.00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₹ 100.00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5083536"/>
                  </a:ext>
                </a:extLst>
              </a:tr>
              <a:tr h="13902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Result Cells:</a:t>
                      </a:r>
                      <a:endParaRPr lang="en-IN" sz="1100" b="1" i="0" u="none" strike="noStrike">
                        <a:solidFill>
                          <a:srgbClr val="000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97819682"/>
                  </a:ext>
                </a:extLst>
              </a:tr>
              <a:tr h="27268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$BF$9985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₹ 197.09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₹ 197.33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₹ 197.09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49610598"/>
                  </a:ext>
                </a:extLst>
              </a:tr>
              <a:tr h="40902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$X$9996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₹ 19,69,714.37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₹ 19,72,164.37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₹ 19,69,714.37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50292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243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F70F-2A14-4EAC-AAB1-CF84C38B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6783" y="973668"/>
            <a:ext cx="6206706" cy="706964"/>
          </a:xfrm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MACROS AND AUTOMATION</a:t>
            </a:r>
            <a:endParaRPr lang="en-IN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58A46-D4EB-4361-A51A-A149D227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444629" cy="153117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GO TO DEVELOPER-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/>
              <a:t>RECORD MACROS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/>
              <a:t> PERFORM FUNCTION	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/>
              <a:t>STOP RECORDING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/>
              <a:t>RUN THE REQUIRED MACRO.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56694-F0C7-42D5-9541-9D1B989D8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078" y="2510366"/>
            <a:ext cx="3472070" cy="14255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ABFD33-20C9-4858-AC95-EEE1CB7D244A}"/>
              </a:ext>
            </a:extLst>
          </p:cNvPr>
          <p:cNvSpPr txBox="1"/>
          <p:nvPr/>
        </p:nvSpPr>
        <p:spPr>
          <a:xfrm>
            <a:off x="1131124" y="4650193"/>
            <a:ext cx="832236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1D35"/>
                </a:solidFill>
                <a:effectLst/>
                <a:latin typeface="Google Sans"/>
              </a:rPr>
              <a:t>Automation: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 Macros can automate repetitive tasks, saving time and effort. </a:t>
            </a:r>
            <a:endParaRPr lang="en-US" b="0" i="0" dirty="0">
              <a:solidFill>
                <a:srgbClr val="0B57D0"/>
              </a:solidFill>
              <a:effectLst/>
              <a:latin typeface="Google Sans"/>
            </a:endParaRP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1D35"/>
                </a:solidFill>
                <a:effectLst/>
                <a:latin typeface="Google Sans"/>
              </a:rPr>
              <a:t>Efficiency: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 They streamline workflows by performing actions quickly and accurately. </a:t>
            </a:r>
            <a:endParaRPr lang="en-US" b="0" i="0" dirty="0">
              <a:solidFill>
                <a:srgbClr val="0B57D0"/>
              </a:solidFill>
              <a:effectLst/>
              <a:latin typeface="Google Sans"/>
            </a:endParaRP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1D35"/>
                </a:solidFill>
                <a:effectLst/>
                <a:latin typeface="Google Sans"/>
              </a:rPr>
              <a:t>Error Reduction: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 By automating tasks, macros help minimize the risk of human errors. </a:t>
            </a:r>
            <a:endParaRPr lang="en-US" b="0" i="0" dirty="0">
              <a:solidFill>
                <a:srgbClr val="0B57D0"/>
              </a:solidFill>
              <a:effectLst/>
              <a:latin typeface="Google Sans"/>
            </a:endParaRP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1D35"/>
                </a:solidFill>
                <a:effectLst/>
                <a:latin typeface="Google Sans"/>
              </a:rPr>
              <a:t>Flexibility: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 Macros can be used to customize and tailor processes to specific needs. </a:t>
            </a:r>
            <a:endParaRPr lang="en-US" b="0" i="0" dirty="0">
              <a:solidFill>
                <a:srgbClr val="0B57D0"/>
              </a:solidFill>
              <a:effectLst/>
              <a:latin typeface="Google Sans"/>
            </a:endParaRP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1D35"/>
                </a:solidFill>
                <a:effectLst/>
                <a:latin typeface="Google Sans"/>
              </a:rPr>
              <a:t>User-Friendly: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 You can create macros without extensive programming knowledge. </a:t>
            </a:r>
            <a:endParaRPr lang="en-US" b="0" i="0" dirty="0">
              <a:solidFill>
                <a:srgbClr val="0B57D0"/>
              </a:solidFill>
              <a:effectLst/>
              <a:latin typeface="Google Sans"/>
            </a:endParaRPr>
          </a:p>
          <a:p>
            <a:b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</a:b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B6B194-1C9F-4958-93C2-C3D77CF86497}"/>
              </a:ext>
            </a:extLst>
          </p:cNvPr>
          <p:cNvSpPr txBox="1"/>
          <p:nvPr/>
        </p:nvSpPr>
        <p:spPr>
          <a:xfrm>
            <a:off x="1154954" y="4134678"/>
            <a:ext cx="377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Benefits of Macros</a:t>
            </a:r>
            <a:endParaRPr lang="en-IN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696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2097</TotalTime>
  <Words>586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  <vt:variant>
        <vt:lpstr>Custom Shows</vt:lpstr>
      </vt:variant>
      <vt:variant>
        <vt:i4>1</vt:i4>
      </vt:variant>
    </vt:vector>
  </HeadingPairs>
  <TitlesOfParts>
    <vt:vector size="23" baseType="lpstr">
      <vt:lpstr>Arial</vt:lpstr>
      <vt:lpstr>Arial Black</vt:lpstr>
      <vt:lpstr>Arial Narrow</vt:lpstr>
      <vt:lpstr>Calibri</vt:lpstr>
      <vt:lpstr>Century Gothic</vt:lpstr>
      <vt:lpstr>Google Sans</vt:lpstr>
      <vt:lpstr>Times New Roman</vt:lpstr>
      <vt:lpstr>Wingdings</vt:lpstr>
      <vt:lpstr>Wingdings 3</vt:lpstr>
      <vt:lpstr>Ion Boardroom</vt:lpstr>
      <vt:lpstr>SALES DATASET ANALYSIS</vt:lpstr>
      <vt:lpstr>PROJECT OVERVIEW AND OBJECTIVES</vt:lpstr>
      <vt:lpstr>DATA DESCRIPTION AND PREPARATIONS</vt:lpstr>
      <vt:lpstr>Key Matric Calculation</vt:lpstr>
      <vt:lpstr>PIVOT TABLES AND CHARTS</vt:lpstr>
      <vt:lpstr>DASHBOARD OVERVIEW</vt:lpstr>
      <vt:lpstr>WHATIF ANALYSIS-SCENARIO</vt:lpstr>
      <vt:lpstr>WHATIF ANALYSIS-GOAL SEEK</vt:lpstr>
      <vt:lpstr>MACROS AND AUTOMATION</vt:lpstr>
      <vt:lpstr>INSIGHT AND RECOMMENDATIONS</vt:lpstr>
      <vt:lpstr>CONCLUSION AND QUESTIONS</vt:lpstr>
      <vt:lpstr>PowerPoint Presentation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DATASET ANANYSIS</dc:title>
  <dc:creator>Admin</dc:creator>
  <cp:lastModifiedBy>Admin</cp:lastModifiedBy>
  <cp:revision>92</cp:revision>
  <dcterms:created xsi:type="dcterms:W3CDTF">2025-04-16T08:25:24Z</dcterms:created>
  <dcterms:modified xsi:type="dcterms:W3CDTF">2025-04-26T09:14:57Z</dcterms:modified>
</cp:coreProperties>
</file>