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13"/>
  </p:notesMasterIdLst>
  <p:sldIdLst>
    <p:sldId id="311" r:id="rId3"/>
    <p:sldId id="299" r:id="rId4"/>
    <p:sldId id="328" r:id="rId5"/>
    <p:sldId id="356" r:id="rId6"/>
    <p:sldId id="357" r:id="rId7"/>
    <p:sldId id="358" r:id="rId8"/>
    <p:sldId id="360" r:id="rId9"/>
    <p:sldId id="355" r:id="rId10"/>
    <p:sldId id="313"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36EC3-6EC6-403E-B814-7A7D676E9061}" v="2" dt="2023-10-14T12:23:16.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88" autoAdjust="0"/>
    <p:restoredTop sz="94343" autoAdjust="0"/>
  </p:normalViewPr>
  <p:slideViewPr>
    <p:cSldViewPr snapToGrid="0">
      <p:cViewPr varScale="1">
        <p:scale>
          <a:sx n="69" d="100"/>
          <a:sy n="69" d="100"/>
        </p:scale>
        <p:origin x="77" y="360"/>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15 November 2023</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15 November 2023</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15 November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15 November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15 November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15 November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15 November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15 November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15 November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15 November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15 November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15 November 2023</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15 November 2023</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15 November 2023</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15 November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10</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a:bodyPr>
          <a:lstStyle/>
          <a:p>
            <a:r>
              <a:rPr lang="en-US" dirty="0"/>
              <a:t>Netflix Clone</a:t>
            </a:r>
          </a:p>
        </p:txBody>
      </p:sp>
      <p:sp>
        <p:nvSpPr>
          <p:cNvPr id="3" name="Subtitle 2"/>
          <p:cNvSpPr>
            <a:spLocks noGrp="1"/>
          </p:cNvSpPr>
          <p:nvPr>
            <p:ph type="subTitle" idx="1"/>
          </p:nvPr>
        </p:nvSpPr>
        <p:spPr>
          <a:xfrm>
            <a:off x="76704" y="4851918"/>
            <a:ext cx="12037454" cy="1586203"/>
          </a:xfrm>
        </p:spPr>
        <p:txBody>
          <a:bodyPr>
            <a:normAutofit fontScale="25000" lnSpcReduction="20000"/>
          </a:bodyPr>
          <a:lstStyle/>
          <a:p>
            <a:r>
              <a:rPr sz="9600" dirty="0">
                <a:latin typeface="+mn-lt"/>
              </a:rPr>
              <a:t>Submitted by:</a:t>
            </a:r>
          </a:p>
          <a:p>
            <a:r>
              <a:rPr sz="9600" dirty="0">
                <a:latin typeface="+mn-lt"/>
              </a:rPr>
              <a:t>Anushka Patel</a:t>
            </a:r>
          </a:p>
          <a:p>
            <a:r>
              <a:rPr sz="9600" dirty="0">
                <a:latin typeface="+mn-lt"/>
              </a:rPr>
              <a:t>0827CS211030 </a:t>
            </a:r>
          </a:p>
          <a:p>
            <a:endParaRPr dirty="0"/>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562416"/>
            <a:ext cx="3200400" cy="274320"/>
          </a:xfrm>
        </p:spPr>
        <p:txBody>
          <a:bodyPr vert="horz" lIns="91440" tIns="45720" rIns="91440" bIns="45720" rtlCol="0" anchor="ctr">
            <a:normAutofit/>
          </a:bodyPr>
          <a:lstStyle/>
          <a:p>
            <a:pPr>
              <a:spcAft>
                <a:spcPts val="600"/>
              </a:spcAft>
            </a:pPr>
            <a:fld id="{FDF74BFE-3616-4FE3-9BB1-3C08FCC53D61}" type="datetime3">
              <a:rPr lang="en-US" smtClean="0"/>
              <a:pPr>
                <a:spcAft>
                  <a:spcPts val="600"/>
                </a:spcAft>
              </a:pPr>
              <a:t>15 November 2023</a:t>
            </a:fld>
            <a:endParaRPr lang="en-US"/>
          </a:p>
        </p:txBody>
      </p:sp>
      <p:sp>
        <p:nvSpPr>
          <p:cNvPr id="6" name="Footer Placeholder 5"/>
          <p:cNvSpPr>
            <a:spLocks noGrp="1"/>
          </p:cNvSpPr>
          <p:nvPr>
            <p:ph type="ftr" sz="quarter" idx="11"/>
          </p:nvPr>
        </p:nvSpPr>
        <p:spPr>
          <a:xfrm>
            <a:off x="4288665" y="6562416"/>
            <a:ext cx="3200400" cy="274320"/>
          </a:xfrm>
        </p:spPr>
        <p:txBody>
          <a:bodyPr vert="horz" lIns="91440" tIns="45720" rIns="91440" bIns="45720" rtlCol="0" anchor="ctr">
            <a:normAutofit/>
          </a:bodyPr>
          <a:lstStyle/>
          <a:p>
            <a:pPr>
              <a:spcAft>
                <a:spcPts val="600"/>
              </a:spcAft>
            </a:pPr>
            <a:r>
              <a:rPr lang="en-US" i="1" kern="1200">
                <a:latin typeface="+mn-lt"/>
                <a:ea typeface="+mn-ea"/>
                <a:cs typeface="+mn-cs"/>
              </a:rPr>
              <a:t>Department of Computer Science Engineering</a:t>
            </a:r>
          </a:p>
        </p:txBody>
      </p:sp>
      <p:sp>
        <p:nvSpPr>
          <p:cNvPr id="5" name="Slide Number Placeholder 4"/>
          <p:cNvSpPr>
            <a:spLocks noGrp="1"/>
          </p:cNvSpPr>
          <p:nvPr>
            <p:ph type="sldNum" sz="quarter" idx="12"/>
          </p:nvPr>
        </p:nvSpPr>
        <p:spPr>
          <a:xfrm>
            <a:off x="8757642" y="6562416"/>
            <a:ext cx="1371600" cy="274320"/>
          </a:xfrm>
        </p:spPr>
        <p:txBody>
          <a:bodyPr vert="horz" lIns="91440" tIns="45720" rIns="91440" bIns="45720" rtlCol="0" anchor="ctr">
            <a:normAutofit/>
          </a:bodyPr>
          <a:lstStyle/>
          <a:p>
            <a:pPr>
              <a:spcAft>
                <a:spcPts val="600"/>
              </a:spcAft>
            </a:pPr>
            <a:fld id="{9860EDB8-5305-433F-BE41-D7A86D811DB3}" type="slidenum">
              <a:rPr lang="en-US" smtClean="0"/>
              <a:pPr>
                <a:spcAft>
                  <a:spcPts val="600"/>
                </a:spcAft>
              </a:pPr>
              <a:t>3</a:t>
            </a:fld>
            <a:endParaRPr lang="en-US"/>
          </a:p>
        </p:txBody>
      </p:sp>
      <p:sp>
        <p:nvSpPr>
          <p:cNvPr id="2" name="Title 1"/>
          <p:cNvSpPr>
            <a:spLocks noGrp="1"/>
          </p:cNvSpPr>
          <p:nvPr>
            <p:ph type="title"/>
          </p:nvPr>
        </p:nvSpPr>
        <p:spPr>
          <a:xfrm>
            <a:off x="154546" y="0"/>
            <a:ext cx="11874322" cy="1300766"/>
          </a:xfrm>
        </p:spPr>
        <p:txBody>
          <a:bodyPr vert="horz" lIns="91440" tIns="45720" rIns="91440" bIns="45720" rtlCol="0" anchor="b">
            <a:normAutofit/>
          </a:bodyPr>
          <a:lstStyle/>
          <a:p>
            <a:r>
              <a:rPr lang="en-US" b="1" kern="1200">
                <a:latin typeface="Calibri" pitchFamily="34" charset="0"/>
                <a:ea typeface="+mj-ea"/>
                <a:cs typeface="Calibri" pitchFamily="34" charset="0"/>
              </a:rPr>
              <a:t>Introduction</a:t>
            </a:r>
          </a:p>
        </p:txBody>
      </p:sp>
      <p:sp>
        <p:nvSpPr>
          <p:cNvPr id="11" name="TextBox 10">
            <a:extLst>
              <a:ext uri="{FF2B5EF4-FFF2-40B4-BE49-F238E27FC236}">
                <a16:creationId xmlns:a16="http://schemas.microsoft.com/office/drawing/2014/main" id="{E651070F-CEE8-C535-A288-ED60F163523E}"/>
              </a:ext>
            </a:extLst>
          </p:cNvPr>
          <p:cNvSpPr txBox="1"/>
          <p:nvPr/>
        </p:nvSpPr>
        <p:spPr>
          <a:xfrm>
            <a:off x="255307" y="1546225"/>
            <a:ext cx="5675313" cy="4935538"/>
          </a:xfrm>
          <a:prstGeom prst="rect">
            <a:avLst/>
          </a:prstGeom>
        </p:spPr>
        <p:txBody>
          <a:bodyPr vert="horz" lIns="91440" tIns="45720" rIns="91440" bIns="45720" rtlCol="0">
            <a:normAutofit/>
          </a:bodyPr>
          <a:lstStyle/>
          <a:p>
            <a:pPr indent="-228600">
              <a:lnSpc>
                <a:spcPct val="90000"/>
              </a:lnSpc>
              <a:spcBef>
                <a:spcPct val="30000"/>
              </a:spcBef>
              <a:buClr>
                <a:srgbClr val="0070C0"/>
              </a:buClr>
            </a:pPr>
            <a:r>
              <a:rPr lang="en-US" sz="2700" b="0" i="0" dirty="0">
                <a:effectLst/>
                <a:latin typeface="Calibri" pitchFamily="34" charset="0"/>
                <a:cs typeface="Calibri" pitchFamily="34" charset="0"/>
              </a:rPr>
              <a:t>Thank you for joining us today as we delve into the development of </a:t>
            </a:r>
            <a:r>
              <a:rPr lang="en-US" sz="2700" b="0" i="0" dirty="0" err="1">
                <a:effectLst/>
                <a:latin typeface="Calibri" pitchFamily="34" charset="0"/>
                <a:cs typeface="Calibri" pitchFamily="34" charset="0"/>
              </a:rPr>
              <a:t>Streamify</a:t>
            </a:r>
            <a:r>
              <a:rPr lang="en-US" sz="2700" b="0" i="0" dirty="0">
                <a:effectLst/>
                <a:latin typeface="Calibri" pitchFamily="34" charset="0"/>
                <a:cs typeface="Calibri" pitchFamily="34" charset="0"/>
              </a:rPr>
              <a:t>. In a landscape dominated by streaming giants, </a:t>
            </a:r>
            <a:r>
              <a:rPr lang="en-US" sz="2700" b="0" i="0" dirty="0" err="1">
                <a:effectLst/>
                <a:latin typeface="Calibri" pitchFamily="34" charset="0"/>
                <a:cs typeface="Calibri" pitchFamily="34" charset="0"/>
              </a:rPr>
              <a:t>Streamify</a:t>
            </a:r>
            <a:r>
              <a:rPr lang="en-US" sz="2700" b="0" i="0" dirty="0">
                <a:effectLst/>
                <a:latin typeface="Calibri" pitchFamily="34" charset="0"/>
                <a:cs typeface="Calibri" pitchFamily="34" charset="0"/>
              </a:rPr>
              <a:t> aims not only to mirror Netflix's success but to redefine the streaming experience. Together, we'll navigate the intricacies of building a platform that captures the essence of entertainment in a unique and engaging way.</a:t>
            </a:r>
            <a:endParaRPr lang="en-US" sz="2700" dirty="0">
              <a:latin typeface="Calibri" pitchFamily="34" charset="0"/>
              <a:cs typeface="Calibri" pitchFamily="34" charset="0"/>
            </a:endParaRPr>
          </a:p>
        </p:txBody>
      </p:sp>
      <p:pic>
        <p:nvPicPr>
          <p:cNvPr id="1029" name="Picture 5" descr="netflix: Netflix launches new 'profile transfer feature'. Details here -  The Economic Times">
            <a:extLst>
              <a:ext uri="{FF2B5EF4-FFF2-40B4-BE49-F238E27FC236}">
                <a16:creationId xmlns:a16="http://schemas.microsoft.com/office/drawing/2014/main" id="{7E2592BC-EC30-63CE-1EDE-D8DF12E3C2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152" y="1892974"/>
            <a:ext cx="5675313" cy="425100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562416"/>
            <a:ext cx="3200400" cy="274320"/>
          </a:xfrm>
        </p:spPr>
        <p:txBody>
          <a:bodyPr vert="horz" lIns="91440" tIns="45720" rIns="91440" bIns="45720" rtlCol="0" anchor="ctr">
            <a:normAutofit/>
          </a:bodyPr>
          <a:lstStyle/>
          <a:p>
            <a:pPr>
              <a:spcAft>
                <a:spcPts val="600"/>
              </a:spcAft>
            </a:pPr>
            <a:fld id="{FDF74BFE-3616-4FE3-9BB1-3C08FCC53D61}" type="datetime3">
              <a:rPr lang="en-US" smtClean="0"/>
              <a:pPr>
                <a:spcAft>
                  <a:spcPts val="600"/>
                </a:spcAft>
              </a:pPr>
              <a:t>15 November 2023</a:t>
            </a:fld>
            <a:endParaRPr lang="en-US"/>
          </a:p>
        </p:txBody>
      </p:sp>
      <p:sp>
        <p:nvSpPr>
          <p:cNvPr id="6" name="Footer Placeholder 5"/>
          <p:cNvSpPr>
            <a:spLocks noGrp="1"/>
          </p:cNvSpPr>
          <p:nvPr>
            <p:ph type="ftr" sz="quarter" idx="11"/>
          </p:nvPr>
        </p:nvSpPr>
        <p:spPr>
          <a:xfrm>
            <a:off x="4288665" y="6562416"/>
            <a:ext cx="3200400" cy="274320"/>
          </a:xfrm>
        </p:spPr>
        <p:txBody>
          <a:bodyPr vert="horz" lIns="91440" tIns="45720" rIns="91440" bIns="45720" rtlCol="0" anchor="ctr">
            <a:normAutofit/>
          </a:bodyPr>
          <a:lstStyle/>
          <a:p>
            <a:pPr>
              <a:spcAft>
                <a:spcPts val="600"/>
              </a:spcAft>
            </a:pPr>
            <a:r>
              <a:rPr lang="en-US" i="1" kern="1200">
                <a:latin typeface="+mn-lt"/>
                <a:ea typeface="+mn-ea"/>
                <a:cs typeface="+mn-cs"/>
              </a:rPr>
              <a:t>Department of Computer Science Engineering</a:t>
            </a:r>
          </a:p>
        </p:txBody>
      </p:sp>
      <p:sp>
        <p:nvSpPr>
          <p:cNvPr id="5" name="Slide Number Placeholder 4"/>
          <p:cNvSpPr>
            <a:spLocks noGrp="1"/>
          </p:cNvSpPr>
          <p:nvPr>
            <p:ph type="sldNum" sz="quarter" idx="12"/>
          </p:nvPr>
        </p:nvSpPr>
        <p:spPr>
          <a:xfrm>
            <a:off x="8757642" y="6562416"/>
            <a:ext cx="1371600" cy="274320"/>
          </a:xfrm>
        </p:spPr>
        <p:txBody>
          <a:bodyPr vert="horz" lIns="91440" tIns="45720" rIns="91440" bIns="45720" rtlCol="0" anchor="ctr">
            <a:normAutofit/>
          </a:bodyPr>
          <a:lstStyle/>
          <a:p>
            <a:pPr>
              <a:spcAft>
                <a:spcPts val="600"/>
              </a:spcAft>
            </a:pPr>
            <a:fld id="{9860EDB8-5305-433F-BE41-D7A86D811DB3}" type="slidenum">
              <a:rPr lang="en-US" smtClean="0"/>
              <a:pPr>
                <a:spcAft>
                  <a:spcPts val="600"/>
                </a:spcAft>
              </a:pPr>
              <a:t>4</a:t>
            </a:fld>
            <a:endParaRPr lang="en-US"/>
          </a:p>
        </p:txBody>
      </p:sp>
      <p:sp>
        <p:nvSpPr>
          <p:cNvPr id="2" name="Title 1"/>
          <p:cNvSpPr>
            <a:spLocks noGrp="1"/>
          </p:cNvSpPr>
          <p:nvPr>
            <p:ph type="title"/>
          </p:nvPr>
        </p:nvSpPr>
        <p:spPr>
          <a:xfrm>
            <a:off x="154546" y="0"/>
            <a:ext cx="11874322" cy="1300766"/>
          </a:xfrm>
        </p:spPr>
        <p:txBody>
          <a:bodyPr vert="horz" lIns="91440" tIns="45720" rIns="91440" bIns="45720" rtlCol="0" anchor="b">
            <a:normAutofit/>
          </a:bodyPr>
          <a:lstStyle/>
          <a:p>
            <a:r>
              <a:rPr lang="en-US" dirty="0"/>
              <a:t>Project Overview</a:t>
            </a:r>
            <a:endParaRPr lang="en-US" b="1" kern="1200" dirty="0">
              <a:latin typeface="Calibri" pitchFamily="34" charset="0"/>
              <a:ea typeface="+mj-ea"/>
              <a:cs typeface="Calibri" pitchFamily="34" charset="0"/>
            </a:endParaRPr>
          </a:p>
        </p:txBody>
      </p:sp>
      <p:sp>
        <p:nvSpPr>
          <p:cNvPr id="11" name="TextBox 10">
            <a:extLst>
              <a:ext uri="{FF2B5EF4-FFF2-40B4-BE49-F238E27FC236}">
                <a16:creationId xmlns:a16="http://schemas.microsoft.com/office/drawing/2014/main" id="{E651070F-CEE8-C535-A288-ED60F163523E}"/>
              </a:ext>
            </a:extLst>
          </p:cNvPr>
          <p:cNvSpPr txBox="1"/>
          <p:nvPr/>
        </p:nvSpPr>
        <p:spPr>
          <a:xfrm>
            <a:off x="255307" y="1546225"/>
            <a:ext cx="5675313" cy="4935538"/>
          </a:xfrm>
          <a:prstGeom prst="rect">
            <a:avLst/>
          </a:prstGeom>
        </p:spPr>
        <p:txBody>
          <a:bodyPr vert="horz" lIns="91440" tIns="45720" rIns="91440" bIns="45720" rtlCol="0">
            <a:normAutofit/>
          </a:bodyPr>
          <a:lstStyle/>
          <a:p>
            <a:pPr indent="-228600">
              <a:lnSpc>
                <a:spcPct val="90000"/>
              </a:lnSpc>
              <a:spcBef>
                <a:spcPct val="30000"/>
              </a:spcBef>
              <a:buClr>
                <a:srgbClr val="0070C0"/>
              </a:buClr>
            </a:pPr>
            <a:r>
              <a:rPr lang="en-US" sz="2800" b="0" i="0" dirty="0" err="1">
                <a:solidFill>
                  <a:srgbClr val="374151"/>
                </a:solidFill>
                <a:effectLst/>
                <a:latin typeface="Söhne"/>
              </a:rPr>
              <a:t>Streamify</a:t>
            </a:r>
            <a:r>
              <a:rPr lang="en-US" sz="2800" b="0" i="0" dirty="0">
                <a:solidFill>
                  <a:srgbClr val="374151"/>
                </a:solidFill>
                <a:effectLst/>
                <a:latin typeface="Söhne"/>
              </a:rPr>
              <a:t> isn't just another Netflix look-alike; it's a carefully crafted project that blends technology, creativity, and user-centric design. Using a powerful tech stack, including HTML, CSS, JavaScript, and Bootstrap, </a:t>
            </a:r>
            <a:r>
              <a:rPr lang="en-US" sz="2800" b="0" i="0" dirty="0" err="1">
                <a:solidFill>
                  <a:srgbClr val="374151"/>
                </a:solidFill>
                <a:effectLst/>
                <a:latin typeface="Söhne"/>
              </a:rPr>
              <a:t>Streamify</a:t>
            </a:r>
            <a:r>
              <a:rPr lang="en-US" sz="2800" b="0" i="0" dirty="0">
                <a:solidFill>
                  <a:srgbClr val="374151"/>
                </a:solidFill>
                <a:effectLst/>
                <a:latin typeface="Söhne"/>
              </a:rPr>
              <a:t> promises a seamless streaming experience with a touch of innovation. Let's dive into the details of what makes </a:t>
            </a:r>
            <a:r>
              <a:rPr lang="en-US" sz="2800" b="0" i="0" dirty="0" err="1">
                <a:solidFill>
                  <a:srgbClr val="374151"/>
                </a:solidFill>
                <a:effectLst/>
                <a:latin typeface="Söhne"/>
              </a:rPr>
              <a:t>Streamify</a:t>
            </a:r>
            <a:r>
              <a:rPr lang="en-US" sz="2800" b="0" i="0" dirty="0">
                <a:solidFill>
                  <a:srgbClr val="374151"/>
                </a:solidFill>
                <a:effectLst/>
                <a:latin typeface="Söhne"/>
              </a:rPr>
              <a:t> stand out in the world of streaming platforms.</a:t>
            </a:r>
            <a:endParaRPr lang="en-US" sz="2700" dirty="0">
              <a:latin typeface="Calibri" pitchFamily="34" charset="0"/>
              <a:cs typeface="Calibri" pitchFamily="34" charset="0"/>
            </a:endParaRPr>
          </a:p>
        </p:txBody>
      </p:sp>
      <p:pic>
        <p:nvPicPr>
          <p:cNvPr id="1029" name="Picture 5" descr="netflix: Netflix launches new 'profile transfer feature'. Details here -  The Economic Times">
            <a:extLst>
              <a:ext uri="{FF2B5EF4-FFF2-40B4-BE49-F238E27FC236}">
                <a16:creationId xmlns:a16="http://schemas.microsoft.com/office/drawing/2014/main" id="{7E2592BC-EC30-63CE-1EDE-D8DF12E3C2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152" y="1892974"/>
            <a:ext cx="5675313" cy="4251006"/>
          </a:xfrm>
          <a:prstGeom prst="rect">
            <a:avLst/>
          </a:prstGeom>
          <a:solidFill>
            <a:srgbClr val="FFFFFF"/>
          </a:solidFill>
        </p:spPr>
      </p:pic>
    </p:spTree>
    <p:extLst>
      <p:ext uri="{BB962C8B-B14F-4D97-AF65-F5344CB8AC3E}">
        <p14:creationId xmlns:p14="http://schemas.microsoft.com/office/powerpoint/2010/main" val="1040999275"/>
      </p:ext>
    </p:extLst>
  </p:cSld>
  <p:clrMapOvr>
    <a:masterClrMapping/>
  </p:clrMapOvr>
  <p:transition advTm="5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562416"/>
            <a:ext cx="3200400" cy="274320"/>
          </a:xfrm>
        </p:spPr>
        <p:txBody>
          <a:bodyPr vert="horz" lIns="91440" tIns="45720" rIns="91440" bIns="45720" rtlCol="0" anchor="ctr">
            <a:normAutofit/>
          </a:bodyPr>
          <a:lstStyle/>
          <a:p>
            <a:pPr>
              <a:spcAft>
                <a:spcPts val="600"/>
              </a:spcAft>
            </a:pPr>
            <a:fld id="{FDF74BFE-3616-4FE3-9BB1-3C08FCC53D61}" type="datetime3">
              <a:rPr lang="en-US" smtClean="0"/>
              <a:pPr>
                <a:spcAft>
                  <a:spcPts val="600"/>
                </a:spcAft>
              </a:pPr>
              <a:t>15 November 2023</a:t>
            </a:fld>
            <a:endParaRPr lang="en-US"/>
          </a:p>
        </p:txBody>
      </p:sp>
      <p:sp>
        <p:nvSpPr>
          <p:cNvPr id="6" name="Footer Placeholder 5"/>
          <p:cNvSpPr>
            <a:spLocks noGrp="1"/>
          </p:cNvSpPr>
          <p:nvPr>
            <p:ph type="ftr" sz="quarter" idx="11"/>
          </p:nvPr>
        </p:nvSpPr>
        <p:spPr>
          <a:xfrm>
            <a:off x="4288665" y="6562416"/>
            <a:ext cx="3200400" cy="274320"/>
          </a:xfrm>
        </p:spPr>
        <p:txBody>
          <a:bodyPr vert="horz" lIns="91440" tIns="45720" rIns="91440" bIns="45720" rtlCol="0" anchor="ctr">
            <a:normAutofit/>
          </a:bodyPr>
          <a:lstStyle/>
          <a:p>
            <a:pPr>
              <a:spcAft>
                <a:spcPts val="600"/>
              </a:spcAft>
            </a:pPr>
            <a:r>
              <a:rPr lang="en-US" i="1" kern="1200">
                <a:latin typeface="+mn-lt"/>
                <a:ea typeface="+mn-ea"/>
                <a:cs typeface="+mn-cs"/>
              </a:rPr>
              <a:t>Department of Computer Science Engineering</a:t>
            </a:r>
          </a:p>
        </p:txBody>
      </p:sp>
      <p:sp>
        <p:nvSpPr>
          <p:cNvPr id="5" name="Slide Number Placeholder 4"/>
          <p:cNvSpPr>
            <a:spLocks noGrp="1"/>
          </p:cNvSpPr>
          <p:nvPr>
            <p:ph type="sldNum" sz="quarter" idx="12"/>
          </p:nvPr>
        </p:nvSpPr>
        <p:spPr>
          <a:xfrm>
            <a:off x="8757642" y="6562416"/>
            <a:ext cx="1371600" cy="274320"/>
          </a:xfrm>
        </p:spPr>
        <p:txBody>
          <a:bodyPr vert="horz" lIns="91440" tIns="45720" rIns="91440" bIns="45720" rtlCol="0" anchor="ctr">
            <a:normAutofit/>
          </a:bodyPr>
          <a:lstStyle/>
          <a:p>
            <a:pPr>
              <a:spcAft>
                <a:spcPts val="600"/>
              </a:spcAft>
            </a:pPr>
            <a:fld id="{9860EDB8-5305-433F-BE41-D7A86D811DB3}" type="slidenum">
              <a:rPr lang="en-US" smtClean="0"/>
              <a:pPr>
                <a:spcAft>
                  <a:spcPts val="600"/>
                </a:spcAft>
              </a:pPr>
              <a:t>5</a:t>
            </a:fld>
            <a:endParaRPr lang="en-US"/>
          </a:p>
        </p:txBody>
      </p:sp>
      <p:sp>
        <p:nvSpPr>
          <p:cNvPr id="2" name="Title 1"/>
          <p:cNvSpPr>
            <a:spLocks noGrp="1"/>
          </p:cNvSpPr>
          <p:nvPr>
            <p:ph type="title"/>
          </p:nvPr>
        </p:nvSpPr>
        <p:spPr>
          <a:xfrm>
            <a:off x="154546" y="0"/>
            <a:ext cx="11874322" cy="1300766"/>
          </a:xfrm>
        </p:spPr>
        <p:txBody>
          <a:bodyPr vert="horz" lIns="91440" tIns="45720" rIns="91440" bIns="45720" rtlCol="0" anchor="b">
            <a:normAutofit/>
          </a:bodyPr>
          <a:lstStyle/>
          <a:p>
            <a:r>
              <a:rPr lang="en-US" b="1" kern="1200" dirty="0">
                <a:latin typeface="Calibri" pitchFamily="34" charset="0"/>
                <a:ea typeface="+mj-ea"/>
                <a:cs typeface="Calibri" pitchFamily="34" charset="0"/>
              </a:rPr>
              <a:t>Technologies used</a:t>
            </a:r>
          </a:p>
        </p:txBody>
      </p:sp>
      <p:sp>
        <p:nvSpPr>
          <p:cNvPr id="11" name="TextBox 10">
            <a:extLst>
              <a:ext uri="{FF2B5EF4-FFF2-40B4-BE49-F238E27FC236}">
                <a16:creationId xmlns:a16="http://schemas.microsoft.com/office/drawing/2014/main" id="{E651070F-CEE8-C535-A288-ED60F163523E}"/>
              </a:ext>
            </a:extLst>
          </p:cNvPr>
          <p:cNvSpPr txBox="1"/>
          <p:nvPr/>
        </p:nvSpPr>
        <p:spPr>
          <a:xfrm>
            <a:off x="255307" y="1546225"/>
            <a:ext cx="5675313" cy="4935538"/>
          </a:xfrm>
          <a:prstGeom prst="rect">
            <a:avLst/>
          </a:prstGeom>
        </p:spPr>
        <p:txBody>
          <a:bodyPr vert="horz" lIns="91440" tIns="45720" rIns="91440" bIns="45720" rtlCol="0">
            <a:normAutofit/>
          </a:bodyPr>
          <a:lstStyle/>
          <a:p>
            <a:pPr indent="-228600">
              <a:lnSpc>
                <a:spcPct val="90000"/>
              </a:lnSpc>
              <a:spcBef>
                <a:spcPct val="30000"/>
              </a:spcBef>
              <a:buClr>
                <a:srgbClr val="0070C0"/>
              </a:buClr>
            </a:pPr>
            <a:r>
              <a:rPr lang="en-US" sz="2800" b="0" i="0" dirty="0">
                <a:solidFill>
                  <a:srgbClr val="374151"/>
                </a:solidFill>
                <a:effectLst/>
                <a:latin typeface="Söhne"/>
              </a:rPr>
              <a:t>At the core of </a:t>
            </a:r>
            <a:r>
              <a:rPr lang="en-US" sz="2800" b="0" i="0" dirty="0" err="1">
                <a:solidFill>
                  <a:srgbClr val="374151"/>
                </a:solidFill>
                <a:effectLst/>
                <a:latin typeface="Söhne"/>
              </a:rPr>
              <a:t>Streamify</a:t>
            </a:r>
            <a:r>
              <a:rPr lang="en-US" sz="2800" b="0" i="0" dirty="0">
                <a:solidFill>
                  <a:srgbClr val="374151"/>
                </a:solidFill>
                <a:effectLst/>
                <a:latin typeface="Söhne"/>
              </a:rPr>
              <a:t> lies a robust tech stack. HTML provides the structural foundation, CSS adds style, and JavaScript brings interactivity to life. These technologies synergize to create a modern, dynamic, and user-friendly Netflix Clone.</a:t>
            </a:r>
            <a:endParaRPr lang="en-US" sz="2700" dirty="0">
              <a:latin typeface="Calibri" pitchFamily="34" charset="0"/>
              <a:cs typeface="Calibri" pitchFamily="34" charset="0"/>
            </a:endParaRPr>
          </a:p>
        </p:txBody>
      </p:sp>
      <p:pic>
        <p:nvPicPr>
          <p:cNvPr id="1029" name="Picture 5" descr="netflix: Netflix launches new 'profile transfer feature'. Details here -  The Economic Times">
            <a:extLst>
              <a:ext uri="{FF2B5EF4-FFF2-40B4-BE49-F238E27FC236}">
                <a16:creationId xmlns:a16="http://schemas.microsoft.com/office/drawing/2014/main" id="{7E2592BC-EC30-63CE-1EDE-D8DF12E3C2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152" y="1892974"/>
            <a:ext cx="5675313" cy="4251006"/>
          </a:xfrm>
          <a:prstGeom prst="rect">
            <a:avLst/>
          </a:prstGeom>
          <a:solidFill>
            <a:srgbClr val="FFFFFF"/>
          </a:solidFill>
        </p:spPr>
      </p:pic>
    </p:spTree>
    <p:extLst>
      <p:ext uri="{BB962C8B-B14F-4D97-AF65-F5344CB8AC3E}">
        <p14:creationId xmlns:p14="http://schemas.microsoft.com/office/powerpoint/2010/main" val="3797214565"/>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562416"/>
            <a:ext cx="3200400" cy="274320"/>
          </a:xfrm>
        </p:spPr>
        <p:txBody>
          <a:bodyPr vert="horz" lIns="91440" tIns="45720" rIns="91440" bIns="45720" rtlCol="0" anchor="ctr">
            <a:normAutofit/>
          </a:bodyPr>
          <a:lstStyle/>
          <a:p>
            <a:pPr>
              <a:spcAft>
                <a:spcPts val="600"/>
              </a:spcAft>
            </a:pPr>
            <a:fld id="{FDF74BFE-3616-4FE3-9BB1-3C08FCC53D61}" type="datetime3">
              <a:rPr lang="en-US" smtClean="0"/>
              <a:pPr>
                <a:spcAft>
                  <a:spcPts val="600"/>
                </a:spcAft>
              </a:pPr>
              <a:t>15 November 2023</a:t>
            </a:fld>
            <a:endParaRPr lang="en-US"/>
          </a:p>
        </p:txBody>
      </p:sp>
      <p:sp>
        <p:nvSpPr>
          <p:cNvPr id="6" name="Footer Placeholder 5"/>
          <p:cNvSpPr>
            <a:spLocks noGrp="1"/>
          </p:cNvSpPr>
          <p:nvPr>
            <p:ph type="ftr" sz="quarter" idx="11"/>
          </p:nvPr>
        </p:nvSpPr>
        <p:spPr>
          <a:xfrm>
            <a:off x="4288665" y="6562416"/>
            <a:ext cx="3200400" cy="274320"/>
          </a:xfrm>
        </p:spPr>
        <p:txBody>
          <a:bodyPr vert="horz" lIns="91440" tIns="45720" rIns="91440" bIns="45720" rtlCol="0" anchor="ctr">
            <a:normAutofit/>
          </a:bodyPr>
          <a:lstStyle/>
          <a:p>
            <a:pPr>
              <a:spcAft>
                <a:spcPts val="600"/>
              </a:spcAft>
            </a:pPr>
            <a:r>
              <a:rPr lang="en-US" i="1" kern="1200">
                <a:latin typeface="+mn-lt"/>
                <a:ea typeface="+mn-ea"/>
                <a:cs typeface="+mn-cs"/>
              </a:rPr>
              <a:t>Department of Computer Science Engineering</a:t>
            </a:r>
          </a:p>
        </p:txBody>
      </p:sp>
      <p:sp>
        <p:nvSpPr>
          <p:cNvPr id="5" name="Slide Number Placeholder 4"/>
          <p:cNvSpPr>
            <a:spLocks noGrp="1"/>
          </p:cNvSpPr>
          <p:nvPr>
            <p:ph type="sldNum" sz="quarter" idx="12"/>
          </p:nvPr>
        </p:nvSpPr>
        <p:spPr>
          <a:xfrm>
            <a:off x="8757642" y="6562416"/>
            <a:ext cx="1371600" cy="274320"/>
          </a:xfrm>
        </p:spPr>
        <p:txBody>
          <a:bodyPr vert="horz" lIns="91440" tIns="45720" rIns="91440" bIns="45720" rtlCol="0" anchor="ctr">
            <a:normAutofit/>
          </a:bodyPr>
          <a:lstStyle/>
          <a:p>
            <a:pPr>
              <a:spcAft>
                <a:spcPts val="600"/>
              </a:spcAft>
            </a:pPr>
            <a:fld id="{9860EDB8-5305-433F-BE41-D7A86D811DB3}" type="slidenum">
              <a:rPr lang="en-US" smtClean="0"/>
              <a:pPr>
                <a:spcAft>
                  <a:spcPts val="600"/>
                </a:spcAft>
              </a:pPr>
              <a:t>6</a:t>
            </a:fld>
            <a:endParaRPr lang="en-US"/>
          </a:p>
        </p:txBody>
      </p:sp>
      <p:sp>
        <p:nvSpPr>
          <p:cNvPr id="2" name="Title 1"/>
          <p:cNvSpPr>
            <a:spLocks noGrp="1"/>
          </p:cNvSpPr>
          <p:nvPr>
            <p:ph type="title"/>
          </p:nvPr>
        </p:nvSpPr>
        <p:spPr>
          <a:xfrm>
            <a:off x="154546" y="0"/>
            <a:ext cx="11874322" cy="1300766"/>
          </a:xfrm>
        </p:spPr>
        <p:txBody>
          <a:bodyPr vert="horz" lIns="91440" tIns="45720" rIns="91440" bIns="45720" rtlCol="0" anchor="b">
            <a:normAutofit/>
          </a:bodyPr>
          <a:lstStyle/>
          <a:p>
            <a:r>
              <a:rPr lang="en-US" b="1" kern="1200">
                <a:latin typeface="Calibri" pitchFamily="34" charset="0"/>
                <a:ea typeface="+mj-ea"/>
                <a:cs typeface="Calibri" pitchFamily="34" charset="0"/>
              </a:rPr>
              <a:t>User engagement focus</a:t>
            </a:r>
            <a:endParaRPr lang="en-US" b="1" kern="1200" dirty="0">
              <a:latin typeface="Calibri" pitchFamily="34" charset="0"/>
              <a:ea typeface="+mj-ea"/>
              <a:cs typeface="Calibri" pitchFamily="34" charset="0"/>
            </a:endParaRPr>
          </a:p>
        </p:txBody>
      </p:sp>
      <p:sp>
        <p:nvSpPr>
          <p:cNvPr id="11" name="TextBox 10">
            <a:extLst>
              <a:ext uri="{FF2B5EF4-FFF2-40B4-BE49-F238E27FC236}">
                <a16:creationId xmlns:a16="http://schemas.microsoft.com/office/drawing/2014/main" id="{E651070F-CEE8-C535-A288-ED60F163523E}"/>
              </a:ext>
            </a:extLst>
          </p:cNvPr>
          <p:cNvSpPr txBox="1"/>
          <p:nvPr/>
        </p:nvSpPr>
        <p:spPr>
          <a:xfrm>
            <a:off x="255307" y="1546225"/>
            <a:ext cx="5675313" cy="4935538"/>
          </a:xfrm>
          <a:prstGeom prst="rect">
            <a:avLst/>
          </a:prstGeom>
        </p:spPr>
        <p:txBody>
          <a:bodyPr vert="horz" lIns="91440" tIns="45720" rIns="91440" bIns="45720" rtlCol="0">
            <a:normAutofit/>
          </a:bodyPr>
          <a:lstStyle/>
          <a:p>
            <a:pPr indent="-228600">
              <a:lnSpc>
                <a:spcPct val="90000"/>
              </a:lnSpc>
              <a:spcBef>
                <a:spcPct val="30000"/>
              </a:spcBef>
              <a:buClr>
                <a:srgbClr val="0070C0"/>
              </a:buClr>
            </a:pPr>
            <a:r>
              <a:rPr lang="en-US" sz="3200" b="0" i="0">
                <a:effectLst/>
                <a:latin typeface="Calibri" pitchFamily="34" charset="0"/>
                <a:cs typeface="Calibri" pitchFamily="34" charset="0"/>
              </a:rPr>
              <a:t>User engagement is our North Star. Beyond the code and design, Streamify is about creating an experience that resonates with users, keeping them captivated and involved. In this section, we'll delve into the strategies and features designed to enhance user engagement on Streamify.</a:t>
            </a:r>
            <a:endParaRPr lang="en-US" sz="3200">
              <a:latin typeface="Calibri" pitchFamily="34" charset="0"/>
              <a:cs typeface="Calibri" pitchFamily="34" charset="0"/>
            </a:endParaRPr>
          </a:p>
        </p:txBody>
      </p:sp>
      <p:pic>
        <p:nvPicPr>
          <p:cNvPr id="3078" name="Picture 6" descr="The Netflix Effect: How Netflix's Commitment to Extreme Personalization Is  Impacting Customer Expectations">
            <a:extLst>
              <a:ext uri="{FF2B5EF4-FFF2-40B4-BE49-F238E27FC236}">
                <a16:creationId xmlns:a16="http://schemas.microsoft.com/office/drawing/2014/main" id="{A116F8E9-B490-3CD7-8AEB-71CFF10929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152" y="1890235"/>
            <a:ext cx="5675313" cy="425648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59436"/>
      </p:ext>
    </p:extLst>
  </p:cSld>
  <p:clrMapOvr>
    <a:masterClrMapping/>
  </p:clrMapOvr>
  <p:transition advTm="5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562416"/>
            <a:ext cx="3200400" cy="274320"/>
          </a:xfrm>
        </p:spPr>
        <p:txBody>
          <a:bodyPr vert="horz" lIns="91440" tIns="45720" rIns="91440" bIns="45720" rtlCol="0" anchor="ctr">
            <a:normAutofit/>
          </a:bodyPr>
          <a:lstStyle/>
          <a:p>
            <a:pPr>
              <a:spcAft>
                <a:spcPts val="600"/>
              </a:spcAft>
            </a:pPr>
            <a:fld id="{FDF74BFE-3616-4FE3-9BB1-3C08FCC53D61}" type="datetime3">
              <a:rPr lang="en-US" smtClean="0"/>
              <a:pPr>
                <a:spcAft>
                  <a:spcPts val="600"/>
                </a:spcAft>
              </a:pPr>
              <a:t>15 November 2023</a:t>
            </a:fld>
            <a:endParaRPr lang="en-US"/>
          </a:p>
        </p:txBody>
      </p:sp>
      <p:sp>
        <p:nvSpPr>
          <p:cNvPr id="6" name="Footer Placeholder 5"/>
          <p:cNvSpPr>
            <a:spLocks noGrp="1"/>
          </p:cNvSpPr>
          <p:nvPr>
            <p:ph type="ftr" sz="quarter" idx="11"/>
          </p:nvPr>
        </p:nvSpPr>
        <p:spPr>
          <a:xfrm>
            <a:off x="4288665" y="6562416"/>
            <a:ext cx="3200400" cy="274320"/>
          </a:xfrm>
        </p:spPr>
        <p:txBody>
          <a:bodyPr vert="horz" lIns="91440" tIns="45720" rIns="91440" bIns="45720" rtlCol="0" anchor="ctr">
            <a:normAutofit/>
          </a:bodyPr>
          <a:lstStyle/>
          <a:p>
            <a:pPr>
              <a:spcAft>
                <a:spcPts val="600"/>
              </a:spcAft>
            </a:pPr>
            <a:r>
              <a:rPr lang="en-US" i="1" kern="1200">
                <a:latin typeface="+mn-lt"/>
                <a:ea typeface="+mn-ea"/>
                <a:cs typeface="+mn-cs"/>
              </a:rPr>
              <a:t>Department of Computer Science Engineering</a:t>
            </a:r>
          </a:p>
        </p:txBody>
      </p:sp>
      <p:sp>
        <p:nvSpPr>
          <p:cNvPr id="5" name="Slide Number Placeholder 4"/>
          <p:cNvSpPr>
            <a:spLocks noGrp="1"/>
          </p:cNvSpPr>
          <p:nvPr>
            <p:ph type="sldNum" sz="quarter" idx="12"/>
          </p:nvPr>
        </p:nvSpPr>
        <p:spPr>
          <a:xfrm>
            <a:off x="8757642" y="6562416"/>
            <a:ext cx="1371600" cy="274320"/>
          </a:xfrm>
        </p:spPr>
        <p:txBody>
          <a:bodyPr vert="horz" lIns="91440" tIns="45720" rIns="91440" bIns="45720" rtlCol="0" anchor="ctr">
            <a:normAutofit/>
          </a:bodyPr>
          <a:lstStyle/>
          <a:p>
            <a:pPr>
              <a:spcAft>
                <a:spcPts val="600"/>
              </a:spcAft>
            </a:pPr>
            <a:fld id="{9860EDB8-5305-433F-BE41-D7A86D811DB3}" type="slidenum">
              <a:rPr lang="en-US" smtClean="0"/>
              <a:pPr>
                <a:spcAft>
                  <a:spcPts val="600"/>
                </a:spcAft>
              </a:pPr>
              <a:t>7</a:t>
            </a:fld>
            <a:endParaRPr lang="en-US"/>
          </a:p>
        </p:txBody>
      </p:sp>
      <p:sp>
        <p:nvSpPr>
          <p:cNvPr id="2" name="Title 1"/>
          <p:cNvSpPr>
            <a:spLocks noGrp="1"/>
          </p:cNvSpPr>
          <p:nvPr>
            <p:ph type="title"/>
          </p:nvPr>
        </p:nvSpPr>
        <p:spPr>
          <a:xfrm>
            <a:off x="154546" y="0"/>
            <a:ext cx="11874322" cy="1300766"/>
          </a:xfrm>
        </p:spPr>
        <p:txBody>
          <a:bodyPr vert="horz" lIns="91440" tIns="45720" rIns="91440" bIns="45720" rtlCol="0" anchor="b">
            <a:normAutofit/>
          </a:bodyPr>
          <a:lstStyle/>
          <a:p>
            <a:r>
              <a:rPr lang="en-US" b="1" kern="1200" dirty="0">
                <a:latin typeface="Calibri" pitchFamily="34" charset="0"/>
                <a:ea typeface="+mj-ea"/>
                <a:cs typeface="Calibri" pitchFamily="34" charset="0"/>
              </a:rPr>
              <a:t>Responsive design</a:t>
            </a:r>
          </a:p>
        </p:txBody>
      </p:sp>
      <p:sp>
        <p:nvSpPr>
          <p:cNvPr id="11" name="TextBox 10">
            <a:extLst>
              <a:ext uri="{FF2B5EF4-FFF2-40B4-BE49-F238E27FC236}">
                <a16:creationId xmlns:a16="http://schemas.microsoft.com/office/drawing/2014/main" id="{E651070F-CEE8-C535-A288-ED60F163523E}"/>
              </a:ext>
            </a:extLst>
          </p:cNvPr>
          <p:cNvSpPr txBox="1"/>
          <p:nvPr/>
        </p:nvSpPr>
        <p:spPr>
          <a:xfrm>
            <a:off x="255307" y="1546225"/>
            <a:ext cx="5675313" cy="4935538"/>
          </a:xfrm>
          <a:prstGeom prst="rect">
            <a:avLst/>
          </a:prstGeom>
        </p:spPr>
        <p:txBody>
          <a:bodyPr vert="horz" lIns="91440" tIns="45720" rIns="91440" bIns="45720" rtlCol="0">
            <a:normAutofit/>
          </a:bodyPr>
          <a:lstStyle/>
          <a:p>
            <a:pPr indent="-228600">
              <a:lnSpc>
                <a:spcPct val="90000"/>
              </a:lnSpc>
              <a:spcBef>
                <a:spcPct val="30000"/>
              </a:spcBef>
              <a:buClr>
                <a:srgbClr val="0070C0"/>
              </a:buClr>
            </a:pPr>
            <a:r>
              <a:rPr lang="en-US" sz="3200" b="0" i="0">
                <a:effectLst/>
                <a:latin typeface="Calibri" pitchFamily="34" charset="0"/>
                <a:cs typeface="Calibri" pitchFamily="34" charset="0"/>
              </a:rPr>
              <a:t>A seamless user experience across devices is non-negotiable. Streamify's responsive design ensures a consistent and enjoyable experience on desktops, tablets, and smartphones. Discover how our commitment to responsive design enhances accessibility and usability for all users.</a:t>
            </a:r>
            <a:endParaRPr lang="en-US" sz="3200">
              <a:latin typeface="Calibri" pitchFamily="34" charset="0"/>
              <a:cs typeface="Calibri" pitchFamily="34" charset="0"/>
            </a:endParaRPr>
          </a:p>
        </p:txBody>
      </p:sp>
      <p:pic>
        <p:nvPicPr>
          <p:cNvPr id="2050" name="Picture 2" descr="Netflix Refines Responsive Design With “The Stack” - Web Design Ledger">
            <a:extLst>
              <a:ext uri="{FF2B5EF4-FFF2-40B4-BE49-F238E27FC236}">
                <a16:creationId xmlns:a16="http://schemas.microsoft.com/office/drawing/2014/main" id="{05CD0FFE-8C83-ADE8-CBCB-FD11350DC3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27039" y="1550708"/>
            <a:ext cx="4935538" cy="49355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885002"/>
      </p:ext>
    </p:extLst>
  </p:cSld>
  <p:clrMapOvr>
    <a:masterClrMapping/>
  </p:clrMapOvr>
  <p:transition advTm="5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a:t>
            </a:r>
          </a:p>
        </p:txBody>
      </p:sp>
      <p:sp>
        <p:nvSpPr>
          <p:cNvPr id="3" name="Date Placeholder 2"/>
          <p:cNvSpPr>
            <a:spLocks noGrp="1"/>
          </p:cNvSpPr>
          <p:nvPr>
            <p:ph type="dt" sz="half" idx="2"/>
          </p:nvPr>
        </p:nvSpPr>
        <p:spPr/>
        <p:txBody>
          <a:bodyPr/>
          <a:lstStyle/>
          <a:p>
            <a:fld id="{6B4D52C1-AC35-45F3-96F2-AA0057DDFF5B}" type="datetime3">
              <a:rPr lang="en-US" smtClean="0"/>
              <a:pPr/>
              <a:t>15 November 2023</a:t>
            </a:fld>
            <a:endParaRPr lang="en-US" dirty="0"/>
          </a:p>
        </p:txBody>
      </p:sp>
      <p:sp>
        <p:nvSpPr>
          <p:cNvPr id="4" name="Footer Placeholder 3"/>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pic>
        <p:nvPicPr>
          <p:cNvPr id="10" name="Picture 9">
            <a:extLst>
              <a:ext uri="{FF2B5EF4-FFF2-40B4-BE49-F238E27FC236}">
                <a16:creationId xmlns:a16="http://schemas.microsoft.com/office/drawing/2014/main" id="{015AA983-E9BD-8347-B893-17C91FF1D3BB}"/>
              </a:ext>
            </a:extLst>
          </p:cNvPr>
          <p:cNvPicPr>
            <a:picLocks noChangeAspect="1"/>
          </p:cNvPicPr>
          <p:nvPr/>
        </p:nvPicPr>
        <p:blipFill>
          <a:blip r:embed="rId2"/>
          <a:stretch>
            <a:fillRect/>
          </a:stretch>
        </p:blipFill>
        <p:spPr>
          <a:xfrm>
            <a:off x="1" y="1300767"/>
            <a:ext cx="12101804" cy="5261649"/>
          </a:xfrm>
          <a:prstGeom prst="rect">
            <a:avLst/>
          </a:prstGeom>
        </p:spPr>
      </p:pic>
    </p:spTree>
    <p:extLst>
      <p:ext uri="{BB962C8B-B14F-4D97-AF65-F5344CB8AC3E}">
        <p14:creationId xmlns:p14="http://schemas.microsoft.com/office/powerpoint/2010/main" val="37332250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15 November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9</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12155</TotalTime>
  <Words>342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Courier New</vt:lpstr>
      <vt:lpstr>Lucida Console</vt:lpstr>
      <vt:lpstr>Segoe UI</vt:lpstr>
      <vt:lpstr>Söhne</vt:lpstr>
      <vt:lpstr>Wingdings</vt:lpstr>
      <vt:lpstr>WelcomeDoc</vt:lpstr>
      <vt:lpstr>PowerPoint Presentation</vt:lpstr>
      <vt:lpstr>Netflix Clone</vt:lpstr>
      <vt:lpstr>Introduction</vt:lpstr>
      <vt:lpstr>Project Overview</vt:lpstr>
      <vt:lpstr>Technologies used</vt:lpstr>
      <vt:lpstr>User engagement focus</vt:lpstr>
      <vt:lpstr>Responsive design</vt:lpstr>
      <vt:lpstr>User Interface</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Anushka  Patel</cp:lastModifiedBy>
  <cp:revision>60</cp:revision>
  <dcterms:created xsi:type="dcterms:W3CDTF">2014-03-28T16:17:36Z</dcterms:created>
  <dcterms:modified xsi:type="dcterms:W3CDTF">2023-11-15T08:54:20Z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