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Lst>
  <p:notesMasterIdLst>
    <p:notesMasterId r:id="rId23"/>
  </p:notesMasterIdLst>
  <p:sldIdLst>
    <p:sldId id="256" r:id="rId2"/>
    <p:sldId id="257" r:id="rId3"/>
    <p:sldId id="258" r:id="rId4"/>
    <p:sldId id="259" r:id="rId5"/>
    <p:sldId id="264" r:id="rId6"/>
    <p:sldId id="265" r:id="rId7"/>
    <p:sldId id="266" r:id="rId8"/>
    <p:sldId id="267" r:id="rId9"/>
    <p:sldId id="260" r:id="rId10"/>
    <p:sldId id="262" r:id="rId11"/>
    <p:sldId id="263" r:id="rId12"/>
    <p:sldId id="261" r:id="rId13"/>
    <p:sldId id="278" r:id="rId14"/>
    <p:sldId id="280" r:id="rId15"/>
    <p:sldId id="281" r:id="rId16"/>
    <p:sldId id="282" r:id="rId17"/>
    <p:sldId id="283" r:id="rId18"/>
    <p:sldId id="279" r:id="rId19"/>
    <p:sldId id="270" r:id="rId20"/>
    <p:sldId id="277" r:id="rId21"/>
    <p:sldId id="271" r:id="rId22"/>
  </p:sldIdLst>
  <p:sldSz cx="12192000" cy="6858000"/>
  <p:notesSz cx="6858000" cy="9144000"/>
  <p:embeddedFontLst>
    <p:embeddedFont>
      <p:font typeface="Aharoni" panose="02010803020104030203" pitchFamily="2" charset="-79"/>
      <p:bold r:id="rId24"/>
    </p:embeddedFont>
    <p:embeddedFont>
      <p:font typeface="Bookman Old Style" panose="02050604050505020204" pitchFamily="18"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Congenial SemiBold" panose="02000503040000020004" pitchFamily="2" charset="0"/>
      <p:bold r:id="rId33"/>
      <p:boldItalic r:id="rId34"/>
    </p:embeddedFont>
    <p:embeddedFont>
      <p:font typeface="Open Sans" panose="020B0606030504020204" pitchFamily="34" charset="0"/>
      <p:regular r:id="rId35"/>
      <p:bold r:id="rId36"/>
      <p:italic r:id="rId37"/>
      <p:boldItalic r:id="rId38"/>
    </p:embeddedFont>
    <p:embeddedFont>
      <p:font typeface="Rockwell" panose="02060603020205020403" pitchFamily="18"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416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eeb256fac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eeb256fac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1eeb256fac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ee28a5e48_9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1ee28a5e48_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961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1664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5996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27520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93218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37730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55298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1716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795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703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053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741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426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183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964980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350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59258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203169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371/journal.pone.0225098"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24417971_Analysis_of_student_discussion_posts_in_a_MOOC_Proof_of_concep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compedu.2021.10440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24417971_Analysis_of_student_discussion_posts_in_a_MOOC_Proof_of_concept" TargetMode="External"/><Relationship Id="rId2" Type="http://schemas.openxmlformats.org/officeDocument/2006/relationships/hyperlink" Target="https://doi.org/10.1371/journal.pone.0225098" TargetMode="External"/><Relationship Id="rId1" Type="http://schemas.openxmlformats.org/officeDocument/2006/relationships/slideLayout" Target="../slideLayouts/slideLayout1.xml"/><Relationship Id="rId4" Type="http://schemas.openxmlformats.org/officeDocument/2006/relationships/hyperlink" Target="https://doi.org/10.1016/j.compedu.2021.104402"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38640" y="630317"/>
            <a:ext cx="10945091" cy="81674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dirty="0"/>
            </a:br>
            <a:br>
              <a:rPr lang="en-US" dirty="0"/>
            </a:br>
            <a:br>
              <a:rPr lang="en-US" dirty="0"/>
            </a:br>
            <a:br>
              <a:rPr lang="en-US" dirty="0"/>
            </a:br>
            <a:br>
              <a:rPr lang="en-US" dirty="0"/>
            </a:br>
            <a:br>
              <a:rPr lang="en-US" dirty="0"/>
            </a:br>
            <a:br>
              <a:rPr lang="en-US" dirty="0"/>
            </a:br>
            <a:r>
              <a:rPr lang="en-US" u="sng" dirty="0"/>
              <a:t>Talk It Geeks</a:t>
            </a:r>
            <a:endParaRPr b="1" u="sng" dirty="0"/>
          </a:p>
          <a:p>
            <a:pPr marL="0" lvl="0" indent="0" algn="ctr" rtl="0">
              <a:lnSpc>
                <a:spcPct val="90000"/>
              </a:lnSpc>
              <a:spcBef>
                <a:spcPts val="0"/>
              </a:spcBef>
              <a:spcAft>
                <a:spcPts val="0"/>
              </a:spcAft>
              <a:buClr>
                <a:schemeClr val="dk1"/>
              </a:buClr>
              <a:buSzPct val="168749"/>
              <a:buFont typeface="Calibri"/>
              <a:buNone/>
            </a:pPr>
            <a:endParaRPr sz="3555" b="1" dirty="0"/>
          </a:p>
        </p:txBody>
      </p:sp>
      <p:sp>
        <p:nvSpPr>
          <p:cNvPr id="89" name="Google Shape;89;p13"/>
          <p:cNvSpPr txBox="1">
            <a:spLocks noGrp="1"/>
          </p:cNvSpPr>
          <p:nvPr>
            <p:ph type="subTitle" idx="1"/>
          </p:nvPr>
        </p:nvSpPr>
        <p:spPr>
          <a:xfrm>
            <a:off x="2004762" y="1447060"/>
            <a:ext cx="6415619" cy="46529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endParaRPr sz="2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sz="3600" u="sng" dirty="0"/>
              <a:t>Aim</a:t>
            </a:r>
            <a:r>
              <a:rPr lang="en-US" sz="3600" dirty="0"/>
              <a:t> : </a:t>
            </a:r>
          </a:p>
          <a:p>
            <a:pPr marL="0" lvl="0" indent="0" algn="ctr" rtl="0">
              <a:lnSpc>
                <a:spcPct val="90000"/>
              </a:lnSpc>
              <a:spcBef>
                <a:spcPts val="1000"/>
              </a:spcBef>
              <a:spcAft>
                <a:spcPts val="0"/>
              </a:spcAft>
              <a:buClr>
                <a:schemeClr val="dk1"/>
              </a:buClr>
              <a:buSzPts val="2800"/>
              <a:buNone/>
            </a:pPr>
            <a:r>
              <a:rPr lang="en-US" sz="3600" dirty="0"/>
              <a:t>To build a discussion forum for college .</a:t>
            </a:r>
            <a:endParaRPr sz="3600" dirty="0"/>
          </a:p>
          <a:p>
            <a:pPr marL="0" lvl="0" indent="0" algn="ctr" rtl="0">
              <a:lnSpc>
                <a:spcPct val="90000"/>
              </a:lnSpc>
              <a:spcBef>
                <a:spcPts val="1000"/>
              </a:spcBef>
              <a:spcAft>
                <a:spcPts val="0"/>
              </a:spcAft>
              <a:buClr>
                <a:schemeClr val="dk1"/>
              </a:buClr>
              <a:buSzPts val="2800"/>
              <a:buNone/>
            </a:pPr>
            <a:endParaRPr sz="36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endParaRPr sz="36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sz="3600" u="sng" dirty="0">
                <a:latin typeface="Times New Roman"/>
                <a:ea typeface="Times New Roman"/>
                <a:cs typeface="Times New Roman"/>
                <a:sym typeface="Times New Roman"/>
              </a:rPr>
              <a:t>Guide Name</a:t>
            </a:r>
            <a:r>
              <a:rPr lang="en-US" sz="3600" dirty="0">
                <a:latin typeface="Times New Roman"/>
                <a:ea typeface="Times New Roman"/>
                <a:cs typeface="Times New Roman"/>
                <a:sym typeface="Times New Roman"/>
              </a:rPr>
              <a:t>:</a:t>
            </a:r>
          </a:p>
          <a:p>
            <a:pPr marL="0" lvl="0" indent="0" algn="ctr" rtl="0">
              <a:lnSpc>
                <a:spcPct val="90000"/>
              </a:lnSpc>
              <a:spcBef>
                <a:spcPts val="1000"/>
              </a:spcBef>
              <a:spcAft>
                <a:spcPts val="0"/>
              </a:spcAft>
              <a:buClr>
                <a:schemeClr val="dk1"/>
              </a:buClr>
              <a:buSzPts val="2400"/>
              <a:buNone/>
            </a:pPr>
            <a:r>
              <a:rPr lang="en-US" sz="3600" dirty="0">
                <a:latin typeface="Times New Roman"/>
                <a:ea typeface="Times New Roman"/>
                <a:cs typeface="Times New Roman"/>
                <a:sym typeface="Times New Roman"/>
              </a:rPr>
              <a:t> Prof. Saurav Chandra     </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800" dirty="0">
              <a:latin typeface="Times New Roman"/>
              <a:ea typeface="Times New Roman"/>
              <a:cs typeface="Times New Roman"/>
              <a:sym typeface="Times New Roman"/>
            </a:endParaRPr>
          </a:p>
        </p:txBody>
      </p:sp>
      <p:sp>
        <p:nvSpPr>
          <p:cNvPr id="90" name="Google Shape;90;p13"/>
          <p:cNvSpPr txBox="1">
            <a:spLocks noGrp="1"/>
          </p:cNvSpPr>
          <p:nvPr>
            <p:ph type="ftr" sz="quarter" idx="11"/>
          </p:nvPr>
        </p:nvSpPr>
        <p:spPr>
          <a:xfrm>
            <a:off x="4019938"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p>
          <a:p>
            <a:pPr marL="0" lvl="0" indent="0" algn="ctr" rtl="0">
              <a:spcBef>
                <a:spcPts val="0"/>
              </a:spcBef>
              <a:spcAft>
                <a:spcPts val="0"/>
              </a:spcAft>
              <a:buNone/>
            </a:pPr>
            <a:r>
              <a:rPr lang="en-US" dirty="0"/>
              <a:t>KIET Group Of Institutions Ghaziabad</a:t>
            </a:r>
            <a:endParaRPr dirty="0"/>
          </a:p>
        </p:txBody>
      </p:sp>
      <p:pic>
        <p:nvPicPr>
          <p:cNvPr id="91" name="Google Shape;91;p13"/>
          <p:cNvPicPr preferRelativeResize="0"/>
          <p:nvPr/>
        </p:nvPicPr>
        <p:blipFill rotWithShape="1">
          <a:blip r:embed="rId3">
            <a:alphaModFix/>
          </a:blip>
          <a:srcRect/>
          <a:stretch/>
        </p:blipFill>
        <p:spPr>
          <a:xfrm>
            <a:off x="10061632" y="102748"/>
            <a:ext cx="2044198" cy="17412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subTitle" idx="1"/>
          </p:nvPr>
        </p:nvSpPr>
        <p:spPr>
          <a:xfrm>
            <a:off x="1061884" y="1055700"/>
            <a:ext cx="9144000" cy="5802300"/>
          </a:xfrm>
          <a:prstGeom prst="rect">
            <a:avLst/>
          </a:prstGeom>
          <a:noFill/>
          <a:ln>
            <a:noFill/>
          </a:ln>
        </p:spPr>
        <p:txBody>
          <a:bodyPr spcFirstLastPara="1" wrap="square" lIns="91425" tIns="45700" rIns="91425" bIns="45700" anchor="t" anchorCtr="0">
            <a:normAutofit fontScale="77500" lnSpcReduction="20000"/>
          </a:bodyPr>
          <a:lstStyle/>
          <a:p>
            <a:pPr marL="457200" lvl="0" indent="-331946" algn="l" rtl="0">
              <a:lnSpc>
                <a:spcPct val="125000"/>
              </a:lnSpc>
              <a:spcBef>
                <a:spcPts val="0"/>
              </a:spcBef>
              <a:spcAft>
                <a:spcPts val="0"/>
              </a:spcAft>
              <a:buSzPct val="100000"/>
              <a:buChar char="●"/>
            </a:pPr>
            <a:r>
              <a:rPr lang="en-US" sz="2100" dirty="0">
                <a:latin typeface="Calibri"/>
                <a:ea typeface="Calibri"/>
                <a:cs typeface="Calibri"/>
                <a:sym typeface="Calibri"/>
              </a:rPr>
              <a:t>Another research paper from the authors like Colin Klein, Peter </a:t>
            </a:r>
            <a:r>
              <a:rPr lang="en-US" sz="2100" dirty="0" err="1">
                <a:latin typeface="Calibri"/>
                <a:ea typeface="Calibri"/>
                <a:cs typeface="Calibri"/>
                <a:sym typeface="Calibri"/>
              </a:rPr>
              <a:t>Clutton</a:t>
            </a:r>
            <a:r>
              <a:rPr lang="en-US" sz="2100" dirty="0">
                <a:latin typeface="Calibri"/>
                <a:ea typeface="Calibri"/>
                <a:cs typeface="Calibri"/>
                <a:sym typeface="Calibri"/>
              </a:rPr>
              <a:t> and</a:t>
            </a:r>
            <a:r>
              <a:rPr lang="en-US" sz="2100" dirty="0"/>
              <a:t> </a:t>
            </a:r>
            <a:r>
              <a:rPr lang="en-US" sz="2100" dirty="0">
                <a:latin typeface="Calibri"/>
                <a:ea typeface="Calibri"/>
                <a:cs typeface="Calibri"/>
                <a:sym typeface="Calibri"/>
              </a:rPr>
              <a:t>Adam G. Dunn discussed the social and linguistic precursors of the infamous Reddit’s conspiracy theory forum</a:t>
            </a:r>
            <a:r>
              <a:rPr lang="en-US" sz="2100" dirty="0"/>
              <a:t>.</a:t>
            </a:r>
            <a:r>
              <a:rPr lang="en-US" sz="2100" b="1" dirty="0">
                <a:latin typeface="Calibri"/>
                <a:ea typeface="Calibri"/>
                <a:cs typeface="Calibri"/>
                <a:sym typeface="Calibri"/>
              </a:rPr>
              <a:t>  </a:t>
            </a:r>
            <a:endParaRPr sz="2100" b="1" dirty="0">
              <a:latin typeface="Calibri"/>
              <a:ea typeface="Calibri"/>
              <a:cs typeface="Calibri"/>
              <a:sym typeface="Calibri"/>
            </a:endParaRPr>
          </a:p>
          <a:p>
            <a:pPr marL="457200" lvl="0" indent="-331946" algn="l" rtl="0">
              <a:lnSpc>
                <a:spcPct val="125000"/>
              </a:lnSpc>
              <a:spcBef>
                <a:spcPts val="0"/>
              </a:spcBef>
              <a:spcAft>
                <a:spcPts val="0"/>
              </a:spcAft>
              <a:buSzPct val="100000"/>
              <a:buChar char="●"/>
            </a:pPr>
            <a:r>
              <a:rPr lang="en-US" sz="2100" dirty="0">
                <a:latin typeface="Calibri"/>
                <a:ea typeface="Calibri"/>
                <a:cs typeface="Calibri"/>
                <a:sym typeface="Calibri"/>
              </a:rPr>
              <a:t>The authors talked at length about dealing with the challenges faced by them while trying to maintain the linguistic integrity of a diverse platform like the Reddit discussion forum. </a:t>
            </a:r>
            <a:endParaRPr sz="2100" dirty="0">
              <a:latin typeface="Calibri"/>
              <a:ea typeface="Calibri"/>
              <a:cs typeface="Calibri"/>
              <a:sym typeface="Calibri"/>
            </a:endParaRPr>
          </a:p>
          <a:p>
            <a:pPr marL="457200" lvl="0" indent="-331946" algn="l" rtl="0">
              <a:lnSpc>
                <a:spcPct val="125000"/>
              </a:lnSpc>
              <a:spcBef>
                <a:spcPts val="0"/>
              </a:spcBef>
              <a:spcAft>
                <a:spcPts val="0"/>
              </a:spcAft>
              <a:buSzPct val="100000"/>
              <a:buChar char="●"/>
            </a:pPr>
            <a:r>
              <a:rPr lang="en-US" sz="2100" dirty="0">
                <a:latin typeface="Calibri"/>
                <a:ea typeface="Calibri"/>
                <a:cs typeface="Calibri"/>
                <a:sym typeface="Calibri"/>
              </a:rPr>
              <a:t>Many individuals who engage with conspiracy theories come to do so through a combination of individual and social factors. The interaction between these factors is challenging to study using traditional experimental designs. The availability of large datasets of user comments from Reddit gives a unique opportunity to observe human </a:t>
            </a:r>
            <a:r>
              <a:rPr lang="en-US" sz="2100" dirty="0" err="1">
                <a:latin typeface="Calibri"/>
                <a:ea typeface="Calibri"/>
                <a:cs typeface="Calibri"/>
                <a:sym typeface="Calibri"/>
              </a:rPr>
              <a:t>behaviour</a:t>
            </a:r>
            <a:r>
              <a:rPr lang="en-US" sz="2100" dirty="0">
                <a:latin typeface="Calibri"/>
                <a:ea typeface="Calibri"/>
                <a:cs typeface="Calibri"/>
                <a:sym typeface="Calibri"/>
              </a:rPr>
              <a:t> in social spaces and at scale.</a:t>
            </a:r>
            <a:endParaRPr sz="2100" dirty="0">
              <a:latin typeface="Calibri"/>
              <a:ea typeface="Calibri"/>
              <a:cs typeface="Calibri"/>
              <a:sym typeface="Calibri"/>
            </a:endParaRPr>
          </a:p>
          <a:p>
            <a:pPr marL="457200" lvl="0" indent="-331946" algn="l" rtl="0">
              <a:lnSpc>
                <a:spcPct val="125000"/>
              </a:lnSpc>
              <a:spcBef>
                <a:spcPts val="0"/>
              </a:spcBef>
              <a:spcAft>
                <a:spcPts val="0"/>
              </a:spcAft>
              <a:buSzPct val="100000"/>
              <a:buChar char="●"/>
            </a:pPr>
            <a:r>
              <a:rPr lang="en-US" sz="2100" dirty="0">
                <a:latin typeface="Calibri"/>
                <a:ea typeface="Calibri"/>
                <a:cs typeface="Calibri"/>
                <a:sym typeface="Calibri"/>
              </a:rPr>
              <a:t> Using a retrospective case-control study design, we analyzed how Reddit users who would go on to engage with a conspiracy-related forum differed from other users in the language they use, differences in the social environments where they posted, and potential interactions between the two factors. Together, the analyses provide evidence for self-selection into communities with a shared set of interests that can feed into a conspiratorial world-view, and that these differences are detectable relative to controls even before users begin to post in r/conspiracy. </a:t>
            </a:r>
            <a:endParaRPr sz="2100" dirty="0">
              <a:latin typeface="Calibri"/>
              <a:ea typeface="Calibri"/>
              <a:cs typeface="Calibri"/>
              <a:sym typeface="Calibri"/>
            </a:endParaRPr>
          </a:p>
          <a:p>
            <a:pPr marL="457200" lvl="0" indent="-331946" algn="l" rtl="0">
              <a:lnSpc>
                <a:spcPct val="125000"/>
              </a:lnSpc>
              <a:spcBef>
                <a:spcPts val="0"/>
              </a:spcBef>
              <a:spcAft>
                <a:spcPts val="0"/>
              </a:spcAft>
              <a:buSzPct val="100000"/>
              <a:buChar char="●"/>
            </a:pPr>
            <a:r>
              <a:rPr lang="en-US" sz="2100" dirty="0">
                <a:latin typeface="Calibri"/>
                <a:ea typeface="Calibri"/>
                <a:cs typeface="Calibri"/>
                <a:sym typeface="Calibri"/>
              </a:rPr>
              <a:t>They also suggested that survey-based and experimental studies may benefit from differentiating between passive private endorsement by individuals and active engagement with conspiracy theories in social spaces.</a:t>
            </a:r>
            <a:endParaRPr sz="2100" dirty="0"/>
          </a:p>
          <a:p>
            <a:pPr marL="6350" lvl="0" indent="-6350" algn="l" rtl="0">
              <a:lnSpc>
                <a:spcPct val="125000"/>
              </a:lnSpc>
              <a:spcBef>
                <a:spcPts val="1025"/>
              </a:spcBef>
              <a:spcAft>
                <a:spcPts val="0"/>
              </a:spcAft>
              <a:buClr>
                <a:srgbClr val="26313D"/>
              </a:buClr>
              <a:buSzPct val="85714"/>
              <a:buNone/>
            </a:pPr>
            <a:r>
              <a:rPr lang="en-US" sz="2100" dirty="0">
                <a:latin typeface="Calibri"/>
                <a:ea typeface="Calibri"/>
                <a:cs typeface="Calibri"/>
                <a:sym typeface="Calibri"/>
              </a:rPr>
              <a:t>Research Paper Link :</a:t>
            </a:r>
            <a:r>
              <a:rPr lang="en-US" sz="2100" u="sng" dirty="0">
                <a:latin typeface="Calibri"/>
                <a:ea typeface="Calibri"/>
                <a:cs typeface="Calibri"/>
                <a:sym typeface="Calibri"/>
                <a:hlinkClick r:id="rId3">
                  <a:extLst>
                    <a:ext uri="{A12FA001-AC4F-418D-AE19-62706E023703}">
                      <ahyp:hlinkClr xmlns:ahyp="http://schemas.microsoft.com/office/drawing/2018/hyperlinkcolor" val="tx"/>
                    </a:ext>
                  </a:extLst>
                </a:hlinkClick>
              </a:rPr>
              <a:t> https://doi.org/10.1371/journal.pone.0225098</a:t>
            </a:r>
            <a:endParaRPr sz="2100" dirty="0">
              <a:latin typeface="Calibri"/>
              <a:ea typeface="Calibri"/>
              <a:cs typeface="Calibri"/>
              <a:sym typeface="Calibri"/>
            </a:endParaRPr>
          </a:p>
          <a:p>
            <a:pPr marL="0" lvl="0" indent="0" algn="l" rtl="0">
              <a:lnSpc>
                <a:spcPct val="90000"/>
              </a:lnSpc>
              <a:spcBef>
                <a:spcPts val="1025"/>
              </a:spcBef>
              <a:spcAft>
                <a:spcPts val="0"/>
              </a:spcAft>
              <a:buClr>
                <a:schemeClr val="dk1"/>
              </a:buClr>
              <a:buSzPct val="100000"/>
              <a:buNone/>
            </a:pPr>
            <a:endParaRPr dirty="0"/>
          </a:p>
        </p:txBody>
      </p:sp>
      <p:sp>
        <p:nvSpPr>
          <p:cNvPr id="137" name="Google Shape;137;p19"/>
          <p:cNvSpPr txBox="1">
            <a:spLocks noGrp="1"/>
          </p:cNvSpPr>
          <p:nvPr>
            <p:ph type="ftr" sz="quarter" idx="11"/>
          </p:nvPr>
        </p:nvSpPr>
        <p:spPr>
          <a:xfrm>
            <a:off x="2454801" y="6247068"/>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38" name="Google Shape;138;p19"/>
          <p:cNvPicPr preferRelativeResize="0"/>
          <p:nvPr/>
        </p:nvPicPr>
        <p:blipFill rotWithShape="1">
          <a:blip r:embed="rId4">
            <a:alphaModFix/>
          </a:blip>
          <a:srcRect/>
          <a:stretch/>
        </p:blipFill>
        <p:spPr>
          <a:xfrm>
            <a:off x="10609931" y="89694"/>
            <a:ext cx="1487737" cy="1579418"/>
          </a:xfrm>
          <a:prstGeom prst="rect">
            <a:avLst/>
          </a:prstGeom>
          <a:noFill/>
          <a:ln>
            <a:noFill/>
          </a:ln>
        </p:spPr>
      </p:pic>
      <p:sp>
        <p:nvSpPr>
          <p:cNvPr id="139" name="Google Shape;139;p19"/>
          <p:cNvSpPr txBox="1"/>
          <p:nvPr/>
        </p:nvSpPr>
        <p:spPr>
          <a:xfrm>
            <a:off x="1061884" y="172497"/>
            <a:ext cx="9458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u="sng" dirty="0">
                <a:latin typeface="Calibri"/>
                <a:ea typeface="Calibri"/>
                <a:cs typeface="Calibri"/>
                <a:sym typeface="Calibri"/>
              </a:rPr>
              <a:t>Pathways to conspiracy: The social and linguistic precursors of involvement in Reddit’s conspiracy theory forum</a:t>
            </a:r>
            <a:endParaRPr sz="2000" b="1" u="sng"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subTitle" idx="1"/>
          </p:nvPr>
        </p:nvSpPr>
        <p:spPr>
          <a:xfrm>
            <a:off x="913794" y="765300"/>
            <a:ext cx="9462000" cy="5327400"/>
          </a:xfrm>
          <a:prstGeom prst="rect">
            <a:avLst/>
          </a:prstGeom>
          <a:noFill/>
          <a:ln>
            <a:noFill/>
          </a:ln>
        </p:spPr>
        <p:txBody>
          <a:bodyPr spcFirstLastPara="1" wrap="square" lIns="91425" tIns="45700" rIns="91425" bIns="45700" anchor="t" anchorCtr="0">
            <a:noAutofit/>
          </a:bodyPr>
          <a:lstStyle/>
          <a:p>
            <a:pPr marL="457200" lvl="0" indent="-318214" algn="l" rtl="0">
              <a:lnSpc>
                <a:spcPct val="115000"/>
              </a:lnSpc>
              <a:spcBef>
                <a:spcPts val="0"/>
              </a:spcBef>
              <a:spcAft>
                <a:spcPts val="0"/>
              </a:spcAft>
              <a:buClr>
                <a:srgbClr val="26313D"/>
              </a:buClr>
              <a:buSzPts val="1411"/>
              <a:buFont typeface="Calibri"/>
              <a:buChar char="●"/>
            </a:pPr>
            <a:r>
              <a:rPr lang="en-US" sz="1411" dirty="0">
                <a:latin typeface="Calibri"/>
                <a:ea typeface="Calibri"/>
                <a:cs typeface="Calibri"/>
                <a:sym typeface="Calibri"/>
              </a:rPr>
              <a:t>Online forums provide a much larger source of data for analysis, providing enough power to examine a larger number of factors at once. The </a:t>
            </a:r>
            <a:r>
              <a:rPr lang="en-US" sz="1411" b="1" dirty="0"/>
              <a:t>sheer size</a:t>
            </a:r>
            <a:r>
              <a:rPr lang="en-US" sz="1411" dirty="0">
                <a:latin typeface="Calibri"/>
                <a:ea typeface="Calibri"/>
                <a:cs typeface="Calibri"/>
                <a:sym typeface="Calibri"/>
              </a:rPr>
              <a:t> of some corpora allows for effective unsupervised analyses, avoiding the coding issues present in traditional survey designs. While they are restricted to studying associations rather than experimentally manipulated effects, </a:t>
            </a:r>
            <a:r>
              <a:rPr lang="en-US" sz="1411" b="1" dirty="0"/>
              <a:t>large observational datasets</a:t>
            </a:r>
            <a:r>
              <a:rPr lang="en-US" sz="1411" dirty="0">
                <a:latin typeface="Calibri"/>
                <a:ea typeface="Calibri"/>
                <a:cs typeface="Calibri"/>
                <a:sym typeface="Calibri"/>
              </a:rPr>
              <a:t> can be used to generate new hypotheses and guide future research designs.</a:t>
            </a:r>
            <a:endParaRPr sz="1411" dirty="0"/>
          </a:p>
          <a:p>
            <a:pPr marL="457200" lvl="0" indent="-318214" algn="l" rtl="0">
              <a:lnSpc>
                <a:spcPct val="115000"/>
              </a:lnSpc>
              <a:spcBef>
                <a:spcPts val="0"/>
              </a:spcBef>
              <a:spcAft>
                <a:spcPts val="0"/>
              </a:spcAft>
              <a:buClr>
                <a:srgbClr val="26313D"/>
              </a:buClr>
              <a:buSzPts val="1411"/>
              <a:buChar char="●"/>
            </a:pPr>
            <a:r>
              <a:rPr lang="en-US" sz="1411" dirty="0"/>
              <a:t>They</a:t>
            </a:r>
            <a:r>
              <a:rPr lang="en-US" sz="1411" dirty="0">
                <a:latin typeface="Calibri"/>
                <a:ea typeface="Calibri"/>
                <a:cs typeface="Calibri"/>
                <a:sym typeface="Calibri"/>
              </a:rPr>
              <a:t> took another more specific piece of a literary asset while planning our project which was authored by the professors of  Victoria University of Wellington in collaboration with the professors of the University of Auckland and Otago Polytechnic</a:t>
            </a:r>
            <a:r>
              <a:rPr lang="en-US" sz="1411" dirty="0"/>
              <a:t>.</a:t>
            </a:r>
            <a:r>
              <a:rPr lang="en-US" sz="1411" b="1" dirty="0">
                <a:latin typeface="Calibri"/>
                <a:ea typeface="Calibri"/>
                <a:cs typeface="Calibri"/>
                <a:sym typeface="Calibri"/>
              </a:rPr>
              <a:t> </a:t>
            </a:r>
            <a:r>
              <a:rPr lang="en-US" sz="1411" dirty="0">
                <a:latin typeface="Calibri"/>
                <a:ea typeface="Calibri"/>
                <a:cs typeface="Calibri"/>
                <a:sym typeface="Calibri"/>
              </a:rPr>
              <a:t>Researchers investigate a novel learning environment in order to identify and understand the factors that could increase the effectiveness of these discussion forums.</a:t>
            </a:r>
            <a:endParaRPr sz="1411" dirty="0">
              <a:latin typeface="Calibri"/>
              <a:ea typeface="Calibri"/>
              <a:cs typeface="Calibri"/>
              <a:sym typeface="Calibri"/>
            </a:endParaRPr>
          </a:p>
          <a:p>
            <a:pPr marL="457200" lvl="0" indent="-318214" algn="l" rtl="0">
              <a:lnSpc>
                <a:spcPct val="115000"/>
              </a:lnSpc>
              <a:spcBef>
                <a:spcPts val="0"/>
              </a:spcBef>
              <a:spcAft>
                <a:spcPts val="0"/>
              </a:spcAft>
              <a:buClr>
                <a:srgbClr val="26313D"/>
              </a:buClr>
              <a:buSzPts val="1411"/>
              <a:buChar char="●"/>
            </a:pPr>
            <a:r>
              <a:rPr lang="en-US" sz="1411" b="1" dirty="0"/>
              <a:t>The initial Quan text analysis is conducted in three simple steps</a:t>
            </a:r>
            <a:r>
              <a:rPr lang="en-US" sz="1411" dirty="0">
                <a:latin typeface="Calibri"/>
                <a:ea typeface="Calibri"/>
                <a:cs typeface="Calibri"/>
                <a:sym typeface="Calibri"/>
              </a:rPr>
              <a:t> by uploading a spreadsheet containing prompts and responses, selecting a prompt to </a:t>
            </a:r>
            <a:r>
              <a:rPr lang="en-US" sz="1411" dirty="0" err="1">
                <a:latin typeface="Calibri"/>
                <a:ea typeface="Calibri"/>
                <a:cs typeface="Calibri"/>
                <a:sym typeface="Calibri"/>
              </a:rPr>
              <a:t>analyse</a:t>
            </a:r>
            <a:r>
              <a:rPr lang="en-US" sz="1411" dirty="0">
                <a:latin typeface="Calibri"/>
                <a:ea typeface="Calibri"/>
                <a:cs typeface="Calibri"/>
                <a:sym typeface="Calibri"/>
              </a:rPr>
              <a:t>, and running the analysis. Issues are being addressed by using learning analytics to identify and understand patterns in students' course </a:t>
            </a:r>
            <a:r>
              <a:rPr lang="en-US" sz="1411" dirty="0" err="1">
                <a:latin typeface="Calibri"/>
                <a:ea typeface="Calibri"/>
                <a:cs typeface="Calibri"/>
                <a:sym typeface="Calibri"/>
              </a:rPr>
              <a:t>behaviour</a:t>
            </a:r>
            <a:r>
              <a:rPr lang="en-US" sz="1411" dirty="0">
                <a:latin typeface="Calibri"/>
                <a:ea typeface="Calibri"/>
                <a:cs typeface="Calibri"/>
                <a:sym typeface="Calibri"/>
              </a:rPr>
              <a:t>, aiming to reinforce those that are associated with successful learning outcomes and counter those that lead to disengagement and dropping out. They displays basic descriptive statistics and charts for each question-based dataset, including a number of responses, mean response length in words and sentences, most frequent words and multi-word units (bigrams or trigrams), and readability indices.</a:t>
            </a:r>
            <a:endParaRPr sz="1411" dirty="0"/>
          </a:p>
          <a:p>
            <a:pPr marL="457200" lvl="0" indent="0" algn="l" rtl="0">
              <a:lnSpc>
                <a:spcPct val="115000"/>
              </a:lnSpc>
              <a:spcBef>
                <a:spcPts val="1025"/>
              </a:spcBef>
              <a:spcAft>
                <a:spcPts val="0"/>
              </a:spcAft>
              <a:buNone/>
            </a:pPr>
            <a:r>
              <a:rPr lang="en-US" sz="1743" dirty="0">
                <a:latin typeface="Calibri"/>
                <a:ea typeface="Calibri"/>
                <a:cs typeface="Calibri"/>
                <a:sym typeface="Calibri"/>
              </a:rPr>
              <a:t>Research Paper Link : </a:t>
            </a:r>
            <a:r>
              <a:rPr lang="en-US" sz="1743" u="sng" dirty="0">
                <a:latin typeface="Calibri"/>
                <a:ea typeface="Calibri"/>
                <a:cs typeface="Calibri"/>
                <a:sym typeface="Calibri"/>
                <a:hlinkClick r:id="rId3">
                  <a:extLst>
                    <a:ext uri="{A12FA001-AC4F-418D-AE19-62706E023703}">
                      <ahyp:hlinkClr xmlns:ahyp="http://schemas.microsoft.com/office/drawing/2018/hyperlinkcolor" val="tx"/>
                    </a:ext>
                  </a:extLst>
                </a:hlinkClick>
              </a:rPr>
              <a:t>https://www.researchgate.net/publication/324417971_Analysis_of_student_discussion_posts_in_a_MOOC_Proof_of_concept</a:t>
            </a:r>
            <a:endParaRPr sz="1743" b="1" dirty="0"/>
          </a:p>
          <a:p>
            <a:pPr marL="0" lvl="0" indent="0" algn="ctr" rtl="0">
              <a:lnSpc>
                <a:spcPct val="80000"/>
              </a:lnSpc>
              <a:spcBef>
                <a:spcPts val="1025"/>
              </a:spcBef>
              <a:spcAft>
                <a:spcPts val="0"/>
              </a:spcAft>
              <a:buClr>
                <a:schemeClr val="dk1"/>
              </a:buClr>
              <a:buSzPts val="1140"/>
              <a:buNone/>
            </a:pPr>
            <a:endParaRPr sz="1140" dirty="0"/>
          </a:p>
        </p:txBody>
      </p:sp>
      <p:sp>
        <p:nvSpPr>
          <p:cNvPr id="145" name="Google Shape;145;p20"/>
          <p:cNvSpPr txBox="1">
            <a:spLocks noGrp="1"/>
          </p:cNvSpPr>
          <p:nvPr>
            <p:ph type="ftr" sz="quarter" idx="11"/>
          </p:nvPr>
        </p:nvSpPr>
        <p:spPr>
          <a:xfrm>
            <a:off x="2308361" y="6373350"/>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46" name="Google Shape;146;p20"/>
          <p:cNvPicPr preferRelativeResize="0"/>
          <p:nvPr/>
        </p:nvPicPr>
        <p:blipFill rotWithShape="1">
          <a:blip r:embed="rId4">
            <a:alphaModFix/>
          </a:blip>
          <a:srcRect/>
          <a:stretch/>
        </p:blipFill>
        <p:spPr>
          <a:xfrm>
            <a:off x="10609931" y="89694"/>
            <a:ext cx="1487737" cy="1579418"/>
          </a:xfrm>
          <a:prstGeom prst="rect">
            <a:avLst/>
          </a:prstGeom>
          <a:noFill/>
          <a:ln>
            <a:noFill/>
          </a:ln>
        </p:spPr>
      </p:pic>
      <p:sp>
        <p:nvSpPr>
          <p:cNvPr id="147" name="Google Shape;147;p20"/>
          <p:cNvSpPr txBox="1"/>
          <p:nvPr/>
        </p:nvSpPr>
        <p:spPr>
          <a:xfrm>
            <a:off x="1089725" y="116225"/>
            <a:ext cx="8310900" cy="697597"/>
          </a:xfrm>
          <a:prstGeom prst="rect">
            <a:avLst/>
          </a:prstGeom>
          <a:noFill/>
          <a:ln>
            <a:noFill/>
          </a:ln>
        </p:spPr>
        <p:txBody>
          <a:bodyPr spcFirstLastPara="1" wrap="square" lIns="91425" tIns="91425" rIns="91425" bIns="91425" anchor="t" anchorCtr="0">
            <a:spAutoFit/>
          </a:bodyPr>
          <a:lstStyle/>
          <a:p>
            <a:pPr marL="6350" lvl="0" indent="-6350" algn="l" rtl="0">
              <a:lnSpc>
                <a:spcPct val="125000"/>
              </a:lnSpc>
              <a:spcBef>
                <a:spcPts val="1025"/>
              </a:spcBef>
              <a:spcAft>
                <a:spcPts val="0"/>
              </a:spcAft>
              <a:buClr>
                <a:srgbClr val="26313D"/>
              </a:buClr>
              <a:buSzPts val="2000"/>
              <a:buFont typeface="Arial"/>
              <a:buNone/>
            </a:pPr>
            <a:r>
              <a:rPr lang="en-US" sz="2000" b="1" u="sng" dirty="0">
                <a:latin typeface="Calibri"/>
                <a:ea typeface="Calibri"/>
                <a:cs typeface="Calibri"/>
                <a:sym typeface="Calibri"/>
              </a:rPr>
              <a:t>Analysis of student discussion posts</a:t>
            </a:r>
            <a:endParaRPr sz="20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subTitle" idx="1"/>
          </p:nvPr>
        </p:nvSpPr>
        <p:spPr>
          <a:xfrm>
            <a:off x="993058" y="237184"/>
            <a:ext cx="9144000" cy="7187400"/>
          </a:xfrm>
          <a:prstGeom prst="rect">
            <a:avLst/>
          </a:prstGeom>
          <a:noFill/>
          <a:ln>
            <a:noFill/>
          </a:ln>
        </p:spPr>
        <p:txBody>
          <a:bodyPr spcFirstLastPara="1" wrap="square" lIns="91425" tIns="45700" rIns="91425" bIns="45700" anchor="t" anchorCtr="0">
            <a:spAutoFit/>
          </a:bodyPr>
          <a:lstStyle/>
          <a:p>
            <a:pPr marL="6350" lvl="0" indent="-6350" algn="l" rtl="0">
              <a:lnSpc>
                <a:spcPct val="115000"/>
              </a:lnSpc>
              <a:spcBef>
                <a:spcPts val="0"/>
              </a:spcBef>
              <a:spcAft>
                <a:spcPts val="0"/>
              </a:spcAft>
              <a:buClr>
                <a:srgbClr val="26313D"/>
              </a:buClr>
              <a:buSzPts val="1800"/>
              <a:buNone/>
            </a:pPr>
            <a:r>
              <a:rPr lang="en-US" sz="2000" b="1" u="sng" dirty="0"/>
              <a:t>Untangling chaos in discussion forums: A temporal analysis of topic-relevant forum posts</a:t>
            </a:r>
            <a:endParaRPr sz="2000" b="1" u="sng" dirty="0"/>
          </a:p>
          <a:p>
            <a:pPr marL="457200" lvl="0" indent="-381000" algn="l" rtl="0">
              <a:lnSpc>
                <a:spcPct val="125000"/>
              </a:lnSpc>
              <a:spcBef>
                <a:spcPts val="0"/>
              </a:spcBef>
              <a:spcAft>
                <a:spcPts val="0"/>
              </a:spcAft>
              <a:buSzPts val="2400"/>
              <a:buChar char="●"/>
            </a:pPr>
            <a:r>
              <a:rPr lang="en-US" sz="1835" dirty="0">
                <a:latin typeface="Calibri"/>
                <a:ea typeface="Calibri"/>
                <a:cs typeface="Calibri"/>
                <a:sym typeface="Calibri"/>
              </a:rPr>
              <a:t>According to the research paper from the Department of Computer Science &amp;</a:t>
            </a:r>
            <a:r>
              <a:rPr lang="en-US" sz="2435" dirty="0"/>
              <a:t> </a:t>
            </a:r>
            <a:r>
              <a:rPr lang="en-US" sz="1835" dirty="0">
                <a:latin typeface="Calibri"/>
                <a:ea typeface="Calibri"/>
                <a:cs typeface="Calibri"/>
                <a:sym typeface="Calibri"/>
              </a:rPr>
              <a:t>Engineering, College of Engineering and Computing, University of South Carolina, Columbia, talked about an effective experience in discussion forums is important for online learners to maintain their persistence in their course and maintain social interaction with not just your friends. </a:t>
            </a:r>
            <a:endParaRPr sz="1835" dirty="0">
              <a:latin typeface="Calibri"/>
              <a:ea typeface="Calibri"/>
              <a:cs typeface="Calibri"/>
              <a:sym typeface="Calibri"/>
            </a:endParaRPr>
          </a:p>
          <a:p>
            <a:pPr marL="457200" lvl="0" indent="-381000" algn="l" rtl="0">
              <a:lnSpc>
                <a:spcPct val="125000"/>
              </a:lnSpc>
              <a:spcBef>
                <a:spcPts val="0"/>
              </a:spcBef>
              <a:spcAft>
                <a:spcPts val="0"/>
              </a:spcAft>
              <a:buSzPts val="2400"/>
              <a:buChar char="●"/>
            </a:pPr>
            <a:r>
              <a:rPr lang="en-US" sz="1835" dirty="0"/>
              <a:t>I</a:t>
            </a:r>
            <a:r>
              <a:rPr lang="en-US" sz="1835" dirty="0">
                <a:latin typeface="Calibri"/>
                <a:ea typeface="Calibri"/>
                <a:cs typeface="Calibri"/>
                <a:sym typeface="Calibri"/>
              </a:rPr>
              <a:t>t touches on the different questions that surround a platform like this. </a:t>
            </a:r>
            <a:endParaRPr sz="1835" dirty="0">
              <a:latin typeface="Calibri"/>
              <a:ea typeface="Calibri"/>
              <a:cs typeface="Calibri"/>
              <a:sym typeface="Calibri"/>
            </a:endParaRPr>
          </a:p>
          <a:p>
            <a:pPr marL="457200" lvl="0" indent="-381000" algn="l" rtl="0">
              <a:lnSpc>
                <a:spcPct val="125000"/>
              </a:lnSpc>
              <a:spcBef>
                <a:spcPts val="0"/>
              </a:spcBef>
              <a:spcAft>
                <a:spcPts val="0"/>
              </a:spcAft>
              <a:buSzPts val="2400"/>
              <a:buChar char="●"/>
            </a:pPr>
            <a:r>
              <a:rPr lang="en-US" sz="1835" dirty="0">
                <a:latin typeface="Calibri"/>
                <a:ea typeface="Calibri"/>
                <a:cs typeface="Calibri"/>
                <a:sym typeface="Calibri"/>
              </a:rPr>
              <a:t>This also identifies learners’ meaningful participation patterns of topic-related forum posts through the temporal dimension and investigate how the longitudinal trajectory of online meaningful participation is associated with learner performance. This was achieved through Machine Learning techniques and latent semantic analysis (LSA) to classify forum posts.</a:t>
            </a:r>
            <a:endParaRPr sz="2435" dirty="0"/>
          </a:p>
          <a:p>
            <a:pPr marL="6350" lvl="0" indent="-6350" algn="l" rtl="0">
              <a:lnSpc>
                <a:spcPct val="125000"/>
              </a:lnSpc>
              <a:spcBef>
                <a:spcPts val="2975"/>
              </a:spcBef>
              <a:spcAft>
                <a:spcPts val="0"/>
              </a:spcAft>
              <a:buClr>
                <a:srgbClr val="26313D"/>
              </a:buClr>
              <a:buSzPts val="1800"/>
              <a:buNone/>
            </a:pPr>
            <a:r>
              <a:rPr lang="en-US" sz="1800" dirty="0">
                <a:latin typeface="Calibri"/>
                <a:ea typeface="Calibri"/>
                <a:cs typeface="Calibri"/>
                <a:sym typeface="Calibri"/>
              </a:rPr>
              <a:t>Research Paper Link : </a:t>
            </a:r>
            <a:r>
              <a:rPr lang="en-US" sz="1800" u="sng" dirty="0">
                <a:latin typeface="Calibri"/>
                <a:ea typeface="Calibri"/>
                <a:cs typeface="Calibri"/>
                <a:sym typeface="Calibri"/>
                <a:hlinkClick r:id="rId3">
                  <a:extLst>
                    <a:ext uri="{A12FA001-AC4F-418D-AE19-62706E023703}">
                      <ahyp:hlinkClr xmlns:ahyp="http://schemas.microsoft.com/office/drawing/2018/hyperlinkcolor" val="tx"/>
                    </a:ext>
                  </a:extLst>
                </a:hlinkClick>
              </a:rPr>
              <a:t>https://doi.org/10.1016/j.compedu.2021.104402</a:t>
            </a:r>
            <a:endParaRPr sz="1800" dirty="0">
              <a:latin typeface="Calibri"/>
              <a:ea typeface="Calibri"/>
              <a:cs typeface="Calibri"/>
              <a:sym typeface="Calibri"/>
            </a:endParaRPr>
          </a:p>
          <a:p>
            <a:pPr marL="6350" lvl="0" indent="-6350" algn="l" rtl="0">
              <a:lnSpc>
                <a:spcPct val="125000"/>
              </a:lnSpc>
              <a:spcBef>
                <a:spcPts val="2975"/>
              </a:spcBef>
              <a:spcAft>
                <a:spcPts val="0"/>
              </a:spcAft>
              <a:buClr>
                <a:schemeClr val="dk1"/>
              </a:buClr>
              <a:buSzPts val="1800"/>
              <a:buNone/>
            </a:pPr>
            <a:endParaRPr sz="1800" dirty="0">
              <a:latin typeface="Calibri"/>
              <a:ea typeface="Calibri"/>
              <a:cs typeface="Calibri"/>
              <a:sym typeface="Calibri"/>
            </a:endParaRPr>
          </a:p>
          <a:p>
            <a:pPr marL="0" lvl="0" indent="0" algn="l" rtl="0">
              <a:lnSpc>
                <a:spcPct val="90000"/>
              </a:lnSpc>
              <a:spcBef>
                <a:spcPts val="2975"/>
              </a:spcBef>
              <a:spcAft>
                <a:spcPts val="0"/>
              </a:spcAft>
              <a:buClr>
                <a:schemeClr val="dk1"/>
              </a:buClr>
              <a:buSzPts val="2400"/>
              <a:buNone/>
            </a:pPr>
            <a:endParaRPr dirty="0"/>
          </a:p>
        </p:txBody>
      </p:sp>
      <p:sp>
        <p:nvSpPr>
          <p:cNvPr id="130" name="Google Shape;130;p18"/>
          <p:cNvSpPr txBox="1">
            <a:spLocks noGrp="1"/>
          </p:cNvSpPr>
          <p:nvPr>
            <p:ph type="ftr" sz="quarter" idx="11"/>
          </p:nvPr>
        </p:nvSpPr>
        <p:spPr>
          <a:xfrm>
            <a:off x="2663936" y="6345391"/>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31" name="Google Shape;131;p18"/>
          <p:cNvPicPr preferRelativeResize="0"/>
          <p:nvPr/>
        </p:nvPicPr>
        <p:blipFill rotWithShape="1">
          <a:blip r:embed="rId4">
            <a:alphaModFix/>
          </a:blip>
          <a:srcRect/>
          <a:stretch/>
        </p:blipFill>
        <p:spPr>
          <a:xfrm>
            <a:off x="10609931" y="89694"/>
            <a:ext cx="1487737" cy="15794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E5624-6095-7C4F-591F-099B9DDEADFB}"/>
              </a:ext>
            </a:extLst>
          </p:cNvPr>
          <p:cNvSpPr>
            <a:spLocks noGrp="1"/>
          </p:cNvSpPr>
          <p:nvPr>
            <p:ph idx="1"/>
          </p:nvPr>
        </p:nvSpPr>
        <p:spPr>
          <a:xfrm>
            <a:off x="919119" y="1581432"/>
            <a:ext cx="10353762" cy="3695136"/>
          </a:xfrm>
        </p:spPr>
        <p:txBody>
          <a:bodyPr/>
          <a:lstStyle/>
          <a:p>
            <a:r>
              <a:rPr lang="en-US" sz="2000" b="1" dirty="0"/>
              <a:t>The above research papers played a crucial role during the initial stages of our project planning and the current on-going process there . All of these touch the very essence of the idea we had in mind while selecting this project idea.</a:t>
            </a:r>
          </a:p>
          <a:p>
            <a:endParaRPr lang="en-IN" dirty="0"/>
          </a:p>
        </p:txBody>
      </p:sp>
      <p:sp>
        <p:nvSpPr>
          <p:cNvPr id="5" name="TextBox 4">
            <a:extLst>
              <a:ext uri="{FF2B5EF4-FFF2-40B4-BE49-F238E27FC236}">
                <a16:creationId xmlns:a16="http://schemas.microsoft.com/office/drawing/2014/main" id="{49B57445-6952-78D2-BF8E-BF395A574955}"/>
              </a:ext>
            </a:extLst>
          </p:cNvPr>
          <p:cNvSpPr txBox="1"/>
          <p:nvPr/>
        </p:nvSpPr>
        <p:spPr>
          <a:xfrm>
            <a:off x="3048000" y="6313609"/>
            <a:ext cx="6096000" cy="261610"/>
          </a:xfrm>
          <a:prstGeom prst="rect">
            <a:avLst/>
          </a:prstGeom>
          <a:noFill/>
        </p:spPr>
        <p:txBody>
          <a:bodyPr wrap="square">
            <a:spAutoFit/>
          </a:bodyPr>
          <a:lstStyle/>
          <a:p>
            <a:pPr marL="0" lvl="0" indent="0" algn="ctr" rtl="0">
              <a:spcBef>
                <a:spcPts val="0"/>
              </a:spcBef>
              <a:spcAft>
                <a:spcPts val="0"/>
              </a:spcAft>
              <a:buNone/>
            </a:pPr>
            <a:r>
              <a:rPr lang="en-US" sz="1050" dirty="0"/>
              <a:t>Department of Computer Science and Engineering  (CSE)</a:t>
            </a:r>
          </a:p>
        </p:txBody>
      </p:sp>
    </p:spTree>
    <p:extLst>
      <p:ext uri="{BB962C8B-B14F-4D97-AF65-F5344CB8AC3E}">
        <p14:creationId xmlns:p14="http://schemas.microsoft.com/office/powerpoint/2010/main" val="53762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1602-BD93-4A74-276C-83E538FB5013}"/>
              </a:ext>
            </a:extLst>
          </p:cNvPr>
          <p:cNvSpPr>
            <a:spLocks noGrp="1"/>
          </p:cNvSpPr>
          <p:nvPr>
            <p:ph type="title"/>
          </p:nvPr>
        </p:nvSpPr>
        <p:spPr>
          <a:xfrm>
            <a:off x="913795" y="609600"/>
            <a:ext cx="10353761" cy="1326321"/>
          </a:xfrm>
        </p:spPr>
        <p:txBody>
          <a:bodyPr>
            <a:normAutofit/>
          </a:bodyPr>
          <a:lstStyle/>
          <a:p>
            <a:r>
              <a:rPr lang="en-IN" dirty="0"/>
              <a:t>Results</a:t>
            </a:r>
          </a:p>
        </p:txBody>
      </p:sp>
      <p:pic>
        <p:nvPicPr>
          <p:cNvPr id="4" name="Picture 3">
            <a:extLst>
              <a:ext uri="{FF2B5EF4-FFF2-40B4-BE49-F238E27FC236}">
                <a16:creationId xmlns:a16="http://schemas.microsoft.com/office/drawing/2014/main" id="{836D6BA5-E5A7-E044-8C62-A01913DB584E}"/>
              </a:ext>
            </a:extLst>
          </p:cNvPr>
          <p:cNvPicPr>
            <a:picLocks noChangeAspect="1"/>
          </p:cNvPicPr>
          <p:nvPr/>
        </p:nvPicPr>
        <p:blipFill rotWithShape="1">
          <a:blip r:embed="rId3"/>
          <a:srcRect l="2721" r="7473" b="-1"/>
          <a:stretch/>
        </p:blipFill>
        <p:spPr>
          <a:xfrm>
            <a:off x="1017388" y="2598585"/>
            <a:ext cx="4833257" cy="27178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3" name="Content Placeholder 2">
            <a:extLst>
              <a:ext uri="{FF2B5EF4-FFF2-40B4-BE49-F238E27FC236}">
                <a16:creationId xmlns:a16="http://schemas.microsoft.com/office/drawing/2014/main" id="{B01965E6-CAB9-77DA-8FBA-0E89392A76AC}"/>
              </a:ext>
            </a:extLst>
          </p:cNvPr>
          <p:cNvSpPr>
            <a:spLocks noGrp="1"/>
          </p:cNvSpPr>
          <p:nvPr>
            <p:ph idx="1"/>
          </p:nvPr>
        </p:nvSpPr>
        <p:spPr>
          <a:xfrm>
            <a:off x="6250695" y="2096064"/>
            <a:ext cx="5016860" cy="3695136"/>
          </a:xfrm>
        </p:spPr>
        <p:txBody>
          <a:bodyPr>
            <a:normAutofit/>
          </a:bodyPr>
          <a:lstStyle/>
          <a:p>
            <a:pPr>
              <a:lnSpc>
                <a:spcPct val="110000"/>
              </a:lnSpc>
            </a:pPr>
            <a:r>
              <a:rPr lang="en-US" sz="1700" dirty="0"/>
              <a:t>Home Page :</a:t>
            </a:r>
          </a:p>
          <a:p>
            <a:pPr marL="0" indent="0">
              <a:lnSpc>
                <a:spcPct val="110000"/>
              </a:lnSpc>
              <a:buNone/>
            </a:pPr>
            <a:r>
              <a:rPr lang="en-US" sz="1700" dirty="0"/>
              <a:t>It serves as a gateway to the community and provides a welcoming and informative introduction of the forums' purpose and features. Navigation bar consists of recent posts, user profile, settings, the search box. There are different sections for the forum such as history, music, business, science, health, technology, etc. The central part shows the feeds i.e., all the questions posted and the answers to them. There is an option to up-vote and down-vote the answers</a:t>
            </a:r>
            <a:endParaRPr lang="en-IN" sz="1700" dirty="0"/>
          </a:p>
        </p:txBody>
      </p:sp>
      <p:sp>
        <p:nvSpPr>
          <p:cNvPr id="7" name="TextBox 6">
            <a:extLst>
              <a:ext uri="{FF2B5EF4-FFF2-40B4-BE49-F238E27FC236}">
                <a16:creationId xmlns:a16="http://schemas.microsoft.com/office/drawing/2014/main" id="{9C6AEC9B-2D62-E301-917B-0E5BB91D0FE5}"/>
              </a:ext>
            </a:extLst>
          </p:cNvPr>
          <p:cNvSpPr txBox="1"/>
          <p:nvPr/>
        </p:nvSpPr>
        <p:spPr>
          <a:xfrm>
            <a:off x="3505200" y="6453864"/>
            <a:ext cx="6096000" cy="246221"/>
          </a:xfrm>
          <a:prstGeom prst="rect">
            <a:avLst/>
          </a:prstGeom>
          <a:noFill/>
        </p:spPr>
        <p:txBody>
          <a:bodyPr wrap="square">
            <a:spAutoFit/>
          </a:bodyPr>
          <a:lstStyle/>
          <a:p>
            <a:pPr marL="0" lvl="0" indent="0" algn="ctr" rtl="0">
              <a:spcBef>
                <a:spcPts val="0"/>
              </a:spcBef>
              <a:spcAft>
                <a:spcPts val="0"/>
              </a:spcAft>
              <a:buNone/>
            </a:pPr>
            <a:r>
              <a:rPr lang="en-US" sz="1000" dirty="0"/>
              <a:t>Department of Computer Science and Engineering  (CSE)</a:t>
            </a:r>
          </a:p>
        </p:txBody>
      </p:sp>
    </p:spTree>
    <p:extLst>
      <p:ext uri="{BB962C8B-B14F-4D97-AF65-F5344CB8AC3E}">
        <p14:creationId xmlns:p14="http://schemas.microsoft.com/office/powerpoint/2010/main" val="245689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2207DC-651C-CCAC-A379-BD7B8FDFA252}"/>
              </a:ext>
            </a:extLst>
          </p:cNvPr>
          <p:cNvPicPr>
            <a:picLocks noChangeAspect="1"/>
          </p:cNvPicPr>
          <p:nvPr/>
        </p:nvPicPr>
        <p:blipFill>
          <a:blip r:embed="rId2"/>
          <a:stretch>
            <a:fillRect/>
          </a:stretch>
        </p:blipFill>
        <p:spPr>
          <a:xfrm>
            <a:off x="1141857" y="2427647"/>
            <a:ext cx="4450460" cy="2002707"/>
          </a:xfrm>
          <a:prstGeom prst="rect">
            <a:avLst/>
          </a:prstGeom>
          <a:scene3d>
            <a:camera prst="orthographicFront"/>
            <a:lightRig rig="twoPt" dir="t">
              <a:rot lat="0" lon="0" rev="7200000"/>
            </a:lightRig>
          </a:scene3d>
          <a:sp3d>
            <a:bevelT w="25400" h="19050"/>
          </a:sp3d>
        </p:spPr>
      </p:pic>
      <p:sp>
        <p:nvSpPr>
          <p:cNvPr id="8"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8B228A-0EA6-80D9-C373-8F20BA3CFE4B}"/>
              </a:ext>
            </a:extLst>
          </p:cNvPr>
          <p:cNvSpPr>
            <a:spLocks noGrp="1"/>
          </p:cNvSpPr>
          <p:nvPr>
            <p:ph idx="1"/>
          </p:nvPr>
        </p:nvSpPr>
        <p:spPr>
          <a:xfrm>
            <a:off x="6607060" y="1447940"/>
            <a:ext cx="4832465" cy="3962120"/>
          </a:xfrm>
        </p:spPr>
        <p:txBody>
          <a:bodyPr>
            <a:normAutofit fontScale="92500" lnSpcReduction="20000"/>
          </a:bodyPr>
          <a:lstStyle/>
          <a:p>
            <a:pPr>
              <a:lnSpc>
                <a:spcPct val="110000"/>
              </a:lnSpc>
            </a:pPr>
            <a:r>
              <a:rPr lang="en-IN" sz="1800" dirty="0">
                <a:solidFill>
                  <a:srgbClr val="FFFFFF"/>
                </a:solidFill>
              </a:rPr>
              <a:t>Post Question :</a:t>
            </a:r>
          </a:p>
          <a:p>
            <a:pPr marL="0" indent="0">
              <a:lnSpc>
                <a:spcPct val="110000"/>
              </a:lnSpc>
              <a:buNone/>
            </a:pPr>
            <a:r>
              <a:rPr lang="en-US" sz="1500" dirty="0">
                <a:solidFill>
                  <a:srgbClr val="FFFFFF"/>
                </a:solidFill>
                <a:effectLst/>
                <a:ea typeface="Times New Roman" panose="02020603050405020304" pitchFamily="18" charset="0"/>
              </a:rPr>
              <a:t>The user would be able to post any of his queries based on the forum.</a:t>
            </a:r>
            <a:r>
              <a:rPr lang="en-US" sz="1500" spc="300"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The post question</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feature of Talk IT Geeks is an integral part of our discussion forum site, designed to facilitate</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seamless communication and knowledge sharing among students. This feature allows users to</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submit their queries, problems, or topics of interest to the community, seeking assistance,</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insights,</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or</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solutions</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from</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fellow</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students.</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By posting</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questions,</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users</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can tap</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into the</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collective expertise and experiences of the Talk IT Geeks community, promoting collaborative</a:t>
            </a:r>
            <a:r>
              <a:rPr lang="en-US" sz="1500" spc="-28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learning and fostering a sense of camaraderie. This feature encourages active participation,</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engagement, and meaningful discussions, empowering students to find the answers they seek</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and</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expand</a:t>
            </a:r>
            <a:r>
              <a:rPr lang="en-US" sz="1500" spc="10"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their</a:t>
            </a:r>
            <a:r>
              <a:rPr lang="en-US" sz="1500" spc="10"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understanding</a:t>
            </a:r>
            <a:r>
              <a:rPr lang="en-US" sz="1500" spc="10"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of</a:t>
            </a:r>
            <a:r>
              <a:rPr lang="en-US" sz="1500" spc="-10"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various IT-related</a:t>
            </a:r>
            <a:r>
              <a:rPr lang="en-US" sz="1500" spc="5" dirty="0">
                <a:solidFill>
                  <a:srgbClr val="FFFFFF"/>
                </a:solidFill>
                <a:effectLst/>
                <a:ea typeface="Times New Roman" panose="02020603050405020304" pitchFamily="18" charset="0"/>
              </a:rPr>
              <a:t> </a:t>
            </a:r>
            <a:r>
              <a:rPr lang="en-US" sz="1500" dirty="0">
                <a:solidFill>
                  <a:srgbClr val="FFFFFF"/>
                </a:solidFill>
                <a:effectLst/>
                <a:ea typeface="Times New Roman" panose="02020603050405020304" pitchFamily="18" charset="0"/>
              </a:rPr>
              <a:t>subjects.</a:t>
            </a:r>
            <a:endParaRPr lang="en-IN" sz="1500" dirty="0">
              <a:solidFill>
                <a:srgbClr val="FFFFFF"/>
              </a:solidFill>
              <a:effectLst/>
              <a:ea typeface="Times New Roman" panose="02020603050405020304" pitchFamily="18" charset="0"/>
            </a:endParaRPr>
          </a:p>
          <a:p>
            <a:pPr marL="0" indent="0">
              <a:lnSpc>
                <a:spcPct val="110000"/>
              </a:lnSpc>
              <a:buNone/>
            </a:pPr>
            <a:r>
              <a:rPr lang="en-IN" sz="1500" dirty="0">
                <a:solidFill>
                  <a:srgbClr val="FFFFFF"/>
                </a:solidFill>
              </a:rPr>
              <a:t> </a:t>
            </a:r>
          </a:p>
        </p:txBody>
      </p:sp>
      <p:sp>
        <p:nvSpPr>
          <p:cNvPr id="10" name="TextBox 9">
            <a:extLst>
              <a:ext uri="{FF2B5EF4-FFF2-40B4-BE49-F238E27FC236}">
                <a16:creationId xmlns:a16="http://schemas.microsoft.com/office/drawing/2014/main" id="{E8E063DE-9817-090E-A10F-1564A7FF2AE9}"/>
              </a:ext>
            </a:extLst>
          </p:cNvPr>
          <p:cNvSpPr txBox="1"/>
          <p:nvPr/>
        </p:nvSpPr>
        <p:spPr>
          <a:xfrm>
            <a:off x="3708400" y="6479213"/>
            <a:ext cx="6096000" cy="246221"/>
          </a:xfrm>
          <a:prstGeom prst="rect">
            <a:avLst/>
          </a:prstGeom>
          <a:noFill/>
        </p:spPr>
        <p:txBody>
          <a:bodyPr wrap="square">
            <a:spAutoFit/>
          </a:bodyPr>
          <a:lstStyle/>
          <a:p>
            <a:pPr marL="0" lvl="0" indent="0" algn="ctr" rtl="0">
              <a:spcBef>
                <a:spcPts val="0"/>
              </a:spcBef>
              <a:spcAft>
                <a:spcPts val="0"/>
              </a:spcAft>
              <a:buNone/>
            </a:pPr>
            <a:r>
              <a:rPr lang="en-US" sz="1000" dirty="0">
                <a:solidFill>
                  <a:schemeClr val="bg1"/>
                </a:solidFill>
              </a:rPr>
              <a:t>Department of Computer Science and Engineering  (CSE)</a:t>
            </a:r>
          </a:p>
        </p:txBody>
      </p:sp>
    </p:spTree>
    <p:extLst>
      <p:ext uri="{BB962C8B-B14F-4D97-AF65-F5344CB8AC3E}">
        <p14:creationId xmlns:p14="http://schemas.microsoft.com/office/powerpoint/2010/main" val="5556061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D7A9-4E9F-C634-B5C1-C4F683FA6A4E}"/>
              </a:ext>
            </a:extLst>
          </p:cNvPr>
          <p:cNvSpPr>
            <a:spLocks noGrp="1"/>
          </p:cNvSpPr>
          <p:nvPr>
            <p:ph idx="1"/>
          </p:nvPr>
        </p:nvSpPr>
        <p:spPr>
          <a:xfrm>
            <a:off x="802035" y="1097280"/>
            <a:ext cx="6352824" cy="5354320"/>
          </a:xfrm>
        </p:spPr>
        <p:txBody>
          <a:bodyPr>
            <a:normAutofit fontScale="55000" lnSpcReduction="20000"/>
          </a:bodyPr>
          <a:lstStyle/>
          <a:p>
            <a:pPr>
              <a:lnSpc>
                <a:spcPct val="110000"/>
              </a:lnSpc>
            </a:pPr>
            <a:r>
              <a:rPr lang="en-IN" sz="3300" dirty="0"/>
              <a:t>Answer Question : </a:t>
            </a:r>
          </a:p>
          <a:p>
            <a:pPr marL="0" marR="254635" indent="0">
              <a:lnSpc>
                <a:spcPct val="110000"/>
              </a:lnSpc>
              <a:spcAft>
                <a:spcPts val="0"/>
              </a:spcAft>
              <a:buNone/>
            </a:pPr>
            <a:r>
              <a:rPr lang="en-US" sz="2500" dirty="0">
                <a:effectLst/>
                <a:latin typeface="Times New Roman" panose="02020603050405020304" pitchFamily="18" charset="0"/>
                <a:ea typeface="Times New Roman" panose="02020603050405020304" pitchFamily="18" charset="0"/>
              </a:rPr>
              <a:t>The answer feature of Talk IT Geeks fosters a collaborative and dynamic environment where</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community members can contribute their expertise to help fellow students find solutions to</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their queries. This feature enables any member of the community to share their</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insights,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knowledge, and suggestions by providing answers to the questions posted on the forum. By</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allowing diverse perspectives and experiences to come together, the answer feature promotes a</a:t>
            </a:r>
            <a:r>
              <a:rPr lang="en-US" sz="2500" spc="-28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rich</a:t>
            </a:r>
            <a:r>
              <a:rPr lang="en-US" sz="2500" spc="-2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exchange of</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ideas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and</a:t>
            </a:r>
            <a:r>
              <a:rPr lang="en-US" sz="2500" spc="2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facilitates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comprehensive</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discussions.</a:t>
            </a:r>
            <a:endParaRPr lang="en-IN" sz="2500" dirty="0">
              <a:effectLst/>
              <a:latin typeface="Times New Roman" panose="02020603050405020304" pitchFamily="18" charset="0"/>
              <a:ea typeface="Times New Roman" panose="02020603050405020304" pitchFamily="18" charset="0"/>
            </a:endParaRPr>
          </a:p>
          <a:p>
            <a:pPr marL="0" marR="255905" indent="0">
              <a:lnSpc>
                <a:spcPct val="110000"/>
              </a:lnSpc>
              <a:spcBef>
                <a:spcPts val="1005"/>
              </a:spcBef>
              <a:spcAft>
                <a:spcPts val="0"/>
              </a:spcAft>
              <a:buNone/>
            </a:pPr>
            <a:r>
              <a:rPr lang="en-US" sz="2500" dirty="0">
                <a:effectLst/>
                <a:latin typeface="Times New Roman" panose="02020603050405020304" pitchFamily="18" charset="0"/>
                <a:ea typeface="Times New Roman" panose="02020603050405020304" pitchFamily="18" charset="0"/>
              </a:rPr>
              <a:t>To ensure the most helpful and relevant answers rise to the top, our platform incorporates a</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voting system where users can "like" the answers they find most valuable. This mechanism</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empowers the community to collectively curate the content, as answers receiving more likes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are prominently displayed at the top. This not only aids in quickly identifying the most useful</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responses but also incentivizes users to provide high-quality answers that address the concerns</a:t>
            </a:r>
            <a:r>
              <a:rPr lang="en-US" sz="2500" spc="-28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of</a:t>
            </a:r>
            <a:r>
              <a:rPr lang="en-US" sz="2500" spc="-3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their</a:t>
            </a:r>
            <a:r>
              <a:rPr lang="en-US" sz="2500" spc="1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peers effectively.</a:t>
            </a:r>
          </a:p>
          <a:p>
            <a:pPr marL="0" marR="259715" indent="0">
              <a:lnSpc>
                <a:spcPct val="110000"/>
              </a:lnSpc>
              <a:spcAft>
                <a:spcPts val="0"/>
              </a:spcAft>
              <a:buNone/>
            </a:pPr>
            <a:r>
              <a:rPr lang="en-US" sz="2500" dirty="0">
                <a:effectLst/>
                <a:latin typeface="Times New Roman" panose="02020603050405020304" pitchFamily="18" charset="0"/>
                <a:ea typeface="Times New Roman" panose="02020603050405020304" pitchFamily="18" charset="0"/>
              </a:rPr>
              <a:t>By leveraging</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the answer</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feature of Talk</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IT</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Geeks,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students can tap</a:t>
            </a:r>
            <a:r>
              <a:rPr lang="en-US" sz="2500" spc="30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into the collective</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wisdom of the community, benefit from diverse perspectives, and gain a deeper understanding</a:t>
            </a:r>
            <a:r>
              <a:rPr lang="en-US" sz="2500" spc="-28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of IT-related topics. It encourages active participation, knowledge sharing, and meaningful</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interactions,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making</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the</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forum</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a</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valuable</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resource</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for</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both</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seekers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and</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providers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of</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information..</a:t>
            </a:r>
            <a:endParaRPr lang="en-IN" sz="2500" dirty="0">
              <a:effectLst/>
              <a:latin typeface="Times New Roman" panose="02020603050405020304" pitchFamily="18" charset="0"/>
              <a:ea typeface="Times New Roman" panose="02020603050405020304" pitchFamily="18" charset="0"/>
            </a:endParaRPr>
          </a:p>
          <a:p>
            <a:pPr>
              <a:lnSpc>
                <a:spcPct val="110000"/>
              </a:lnSpc>
            </a:pPr>
            <a:endParaRPr lang="en-IN" sz="1100" dirty="0">
              <a:effectLst/>
              <a:latin typeface="Times New Roman" panose="02020603050405020304" pitchFamily="18" charset="0"/>
              <a:ea typeface="Times New Roman" panose="02020603050405020304" pitchFamily="18" charset="0"/>
            </a:endParaRPr>
          </a:p>
          <a:p>
            <a:pPr marL="0" indent="0">
              <a:lnSpc>
                <a:spcPct val="110000"/>
              </a:lnSpc>
              <a:buNone/>
            </a:pPr>
            <a:endParaRPr lang="en-IN" sz="1100" dirty="0"/>
          </a:p>
        </p:txBody>
      </p:sp>
      <p:pic>
        <p:nvPicPr>
          <p:cNvPr id="4" name="Picture 3">
            <a:extLst>
              <a:ext uri="{FF2B5EF4-FFF2-40B4-BE49-F238E27FC236}">
                <a16:creationId xmlns:a16="http://schemas.microsoft.com/office/drawing/2014/main" id="{7D31826C-EAFB-5526-6FD8-96B65685AB8E}"/>
              </a:ext>
            </a:extLst>
          </p:cNvPr>
          <p:cNvPicPr>
            <a:picLocks noChangeAspect="1"/>
          </p:cNvPicPr>
          <p:nvPr/>
        </p:nvPicPr>
        <p:blipFill rotWithShape="1">
          <a:blip r:embed="rId3"/>
          <a:srcRect l="24405" r="24073" b="1"/>
          <a:stretch/>
        </p:blipFill>
        <p:spPr>
          <a:xfrm>
            <a:off x="7627936" y="1168400"/>
            <a:ext cx="3511778" cy="419670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7" name="TextBox 6">
            <a:extLst>
              <a:ext uri="{FF2B5EF4-FFF2-40B4-BE49-F238E27FC236}">
                <a16:creationId xmlns:a16="http://schemas.microsoft.com/office/drawing/2014/main" id="{28DE6848-2152-749F-74F2-D2687F52D046}"/>
              </a:ext>
            </a:extLst>
          </p:cNvPr>
          <p:cNvSpPr txBox="1"/>
          <p:nvPr/>
        </p:nvSpPr>
        <p:spPr>
          <a:xfrm>
            <a:off x="3210560" y="6451600"/>
            <a:ext cx="6096000" cy="246221"/>
          </a:xfrm>
          <a:prstGeom prst="rect">
            <a:avLst/>
          </a:prstGeom>
          <a:noFill/>
        </p:spPr>
        <p:txBody>
          <a:bodyPr wrap="square">
            <a:spAutoFit/>
          </a:bodyPr>
          <a:lstStyle/>
          <a:p>
            <a:pPr marL="0" lvl="0" indent="0" algn="ctr" rtl="0">
              <a:spcBef>
                <a:spcPts val="0"/>
              </a:spcBef>
              <a:spcAft>
                <a:spcPts val="0"/>
              </a:spcAft>
              <a:buNone/>
            </a:pPr>
            <a:r>
              <a:rPr lang="en-US" sz="1000" dirty="0"/>
              <a:t>Department of Computer Science and Engineering  (CSE)</a:t>
            </a:r>
          </a:p>
        </p:txBody>
      </p:sp>
    </p:spTree>
    <p:extLst>
      <p:ext uri="{BB962C8B-B14F-4D97-AF65-F5344CB8AC3E}">
        <p14:creationId xmlns:p14="http://schemas.microsoft.com/office/powerpoint/2010/main" val="333272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405E9-C6C1-0C3F-2ED2-7F260790941F}"/>
              </a:ext>
            </a:extLst>
          </p:cNvPr>
          <p:cNvSpPr>
            <a:spLocks noGrp="1"/>
          </p:cNvSpPr>
          <p:nvPr>
            <p:ph idx="1"/>
          </p:nvPr>
        </p:nvSpPr>
        <p:spPr>
          <a:xfrm>
            <a:off x="817884" y="1581432"/>
            <a:ext cx="5016860" cy="3695136"/>
          </a:xfrm>
        </p:spPr>
        <p:txBody>
          <a:bodyPr>
            <a:normAutofit/>
          </a:bodyPr>
          <a:lstStyle/>
          <a:p>
            <a:pPr>
              <a:lnSpc>
                <a:spcPct val="110000"/>
              </a:lnSpc>
            </a:pPr>
            <a:r>
              <a:rPr lang="en-IN" dirty="0"/>
              <a:t>Logout : </a:t>
            </a:r>
          </a:p>
          <a:p>
            <a:pPr marL="0" indent="0">
              <a:lnSpc>
                <a:spcPct val="110000"/>
              </a:lnSpc>
              <a:buNone/>
            </a:pPr>
            <a:endParaRPr lang="en-IN" sz="1600" dirty="0"/>
          </a:p>
          <a:p>
            <a:pPr marL="0" indent="0">
              <a:lnSpc>
                <a:spcPct val="110000"/>
              </a:lnSpc>
              <a:spcBef>
                <a:spcPts val="10"/>
              </a:spcBef>
              <a:buNone/>
            </a:pP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logout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feature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Talk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Geeks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online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discussion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forum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plays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vital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role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maintaining user privacy, security, and trust. Its implementation as a prominent and easily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accessible button enhances user experience and provides users with control over their account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sessions. The findings of this project report contribute to the understanding of logout feature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implementation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online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discussion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forums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serve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reference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future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development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similar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platforms.</a:t>
            </a:r>
            <a:endParaRPr lang="en-IN" sz="1600" dirty="0">
              <a:effectLst/>
              <a:latin typeface="Times New Roman" panose="02020603050405020304" pitchFamily="18" charset="0"/>
              <a:ea typeface="Times New Roman" panose="02020603050405020304" pitchFamily="18" charset="0"/>
            </a:endParaRPr>
          </a:p>
          <a:p>
            <a:pPr marL="0" indent="0">
              <a:lnSpc>
                <a:spcPct val="110000"/>
              </a:lnSpc>
              <a:buNone/>
            </a:pPr>
            <a:endParaRPr lang="en-IN" sz="1600" dirty="0"/>
          </a:p>
        </p:txBody>
      </p:sp>
      <p:pic>
        <p:nvPicPr>
          <p:cNvPr id="4" name="Picture 3">
            <a:extLst>
              <a:ext uri="{FF2B5EF4-FFF2-40B4-BE49-F238E27FC236}">
                <a16:creationId xmlns:a16="http://schemas.microsoft.com/office/drawing/2014/main" id="{3A0C18E2-FE6E-F579-BF56-BF43778E2DBB}"/>
              </a:ext>
            </a:extLst>
          </p:cNvPr>
          <p:cNvPicPr>
            <a:picLocks noChangeAspect="1"/>
          </p:cNvPicPr>
          <p:nvPr/>
        </p:nvPicPr>
        <p:blipFill rotWithShape="1">
          <a:blip r:embed="rId3"/>
          <a:srcRect l="13386" r="15010" b="-2"/>
          <a:stretch/>
        </p:blipFill>
        <p:spPr>
          <a:xfrm>
            <a:off x="6357258" y="1682410"/>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6" name="TextBox 5">
            <a:extLst>
              <a:ext uri="{FF2B5EF4-FFF2-40B4-BE49-F238E27FC236}">
                <a16:creationId xmlns:a16="http://schemas.microsoft.com/office/drawing/2014/main" id="{3D2378D1-C255-0DF0-4B44-13547641D430}"/>
              </a:ext>
            </a:extLst>
          </p:cNvPr>
          <p:cNvSpPr txBox="1"/>
          <p:nvPr/>
        </p:nvSpPr>
        <p:spPr>
          <a:xfrm>
            <a:off x="3159760" y="6414869"/>
            <a:ext cx="6096000" cy="246221"/>
          </a:xfrm>
          <a:prstGeom prst="rect">
            <a:avLst/>
          </a:prstGeom>
          <a:noFill/>
        </p:spPr>
        <p:txBody>
          <a:bodyPr wrap="square">
            <a:spAutoFit/>
          </a:bodyPr>
          <a:lstStyle/>
          <a:p>
            <a:pPr marL="0" lvl="0" indent="0" algn="ctr" rtl="0">
              <a:spcBef>
                <a:spcPts val="0"/>
              </a:spcBef>
              <a:spcAft>
                <a:spcPts val="0"/>
              </a:spcAft>
              <a:buNone/>
            </a:pPr>
            <a:r>
              <a:rPr lang="en-US" sz="1000" dirty="0"/>
              <a:t>Department of Computer Science and Engineering  (CSE)</a:t>
            </a:r>
          </a:p>
        </p:txBody>
      </p:sp>
    </p:spTree>
    <p:extLst>
      <p:ext uri="{BB962C8B-B14F-4D97-AF65-F5344CB8AC3E}">
        <p14:creationId xmlns:p14="http://schemas.microsoft.com/office/powerpoint/2010/main" val="2612869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9" name="Content Placeholder 28" descr="A screenshot of a cell phone&#10;&#10;Description automatically generated with low confidence">
            <a:extLst>
              <a:ext uri="{FF2B5EF4-FFF2-40B4-BE49-F238E27FC236}">
                <a16:creationId xmlns:a16="http://schemas.microsoft.com/office/drawing/2014/main" id="{9DD99290-9FC6-3982-4CF6-712BE514AF63}"/>
              </a:ext>
            </a:extLst>
          </p:cNvPr>
          <p:cNvPicPr>
            <a:picLocks noGrp="1" noChangeAspect="1"/>
          </p:cNvPicPr>
          <p:nvPr>
            <p:ph idx="1"/>
          </p:nvPr>
        </p:nvPicPr>
        <p:blipFill>
          <a:blip r:embed="rId4"/>
          <a:stretch>
            <a:fillRect/>
          </a:stretch>
        </p:blipFill>
        <p:spPr>
          <a:xfrm>
            <a:off x="4521200" y="643466"/>
            <a:ext cx="3383280" cy="5930054"/>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06710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570325" y="406823"/>
            <a:ext cx="10515600" cy="973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5400" u="sng"/>
              <a:t>Conclusion</a:t>
            </a:r>
            <a:endParaRPr sz="5400" u="sng"/>
          </a:p>
        </p:txBody>
      </p:sp>
      <p:sp>
        <p:nvSpPr>
          <p:cNvPr id="207" name="Google Shape;207;p27"/>
          <p:cNvSpPr txBox="1">
            <a:spLocks noGrp="1"/>
          </p:cNvSpPr>
          <p:nvPr>
            <p:ph type="body" idx="1"/>
          </p:nvPr>
        </p:nvSpPr>
        <p:spPr>
          <a:xfrm>
            <a:off x="686550" y="1822488"/>
            <a:ext cx="10515600" cy="32130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r>
              <a:rPr lang="en-US" dirty="0">
                <a:latin typeface="Congenial SemiBold" panose="020B0604020202020204" pitchFamily="2" charset="0"/>
              </a:rPr>
              <a:t>The complete project would solve the following issues through the already mentioned ways and technology:</a:t>
            </a:r>
          </a:p>
          <a:p>
            <a:pPr marL="457200" lvl="0" indent="-381000" algn="l" rtl="0">
              <a:spcBef>
                <a:spcPts val="1000"/>
              </a:spcBef>
              <a:spcAft>
                <a:spcPts val="0"/>
              </a:spcAft>
              <a:buSzPts val="2400"/>
              <a:buChar char="●"/>
            </a:pPr>
            <a:r>
              <a:rPr lang="en-US" dirty="0">
                <a:latin typeface="Congenial SemiBold" panose="020B0604020202020204" pitchFamily="2" charset="0"/>
              </a:rPr>
              <a:t>Make a comfortable space for students of an institute to participate in healthy discussions.</a:t>
            </a:r>
          </a:p>
          <a:p>
            <a:pPr marL="457200" lvl="0" indent="-381000" algn="l" rtl="0">
              <a:spcBef>
                <a:spcPts val="0"/>
              </a:spcBef>
              <a:spcAft>
                <a:spcPts val="0"/>
              </a:spcAft>
              <a:buSzPts val="2400"/>
              <a:buChar char="●"/>
            </a:pPr>
            <a:r>
              <a:rPr lang="en-US" dirty="0">
                <a:latin typeface="Congenial SemiBold" panose="020B0604020202020204" pitchFamily="2" charset="0"/>
              </a:rPr>
              <a:t>Provide a platform for students to conduct surveys, polls and ask public queries that could be answered by any authorized user.</a:t>
            </a:r>
          </a:p>
          <a:p>
            <a:pPr marL="457200" lvl="0" indent="-381000" algn="l" rtl="0">
              <a:spcBef>
                <a:spcPts val="0"/>
              </a:spcBef>
              <a:spcAft>
                <a:spcPts val="0"/>
              </a:spcAft>
              <a:buSzPts val="2400"/>
              <a:buChar char="●"/>
            </a:pPr>
            <a:r>
              <a:rPr lang="en-US" dirty="0">
                <a:latin typeface="Congenial SemiBold" panose="020B0604020202020204" pitchFamily="2" charset="0"/>
              </a:rPr>
              <a:t>Restrict use of certain offensive and illicit words and media.</a:t>
            </a:r>
          </a:p>
          <a:p>
            <a:pPr marL="457200" lvl="0" indent="-381000" algn="l" rtl="0">
              <a:spcBef>
                <a:spcPts val="0"/>
              </a:spcBef>
              <a:spcAft>
                <a:spcPts val="0"/>
              </a:spcAft>
              <a:buSzPts val="2400"/>
              <a:buChar char="●"/>
            </a:pPr>
            <a:r>
              <a:rPr lang="en-US" dirty="0">
                <a:latin typeface="Congenial SemiBold" panose="020B0604020202020204" pitchFamily="2" charset="0"/>
              </a:rPr>
              <a:t>Discouraging cyber misbehave by allowing admin to verify users, and block questions and users if deemed necessary.</a:t>
            </a:r>
          </a:p>
          <a:p>
            <a:pPr marL="0" lvl="0" indent="0" algn="l" rtl="0">
              <a:spcBef>
                <a:spcPts val="1000"/>
              </a:spcBef>
              <a:spcAft>
                <a:spcPts val="0"/>
              </a:spcAft>
              <a:buNone/>
            </a:pPr>
            <a:endParaRPr dirty="0">
              <a:latin typeface="Congenial SemiBold" panose="020B0604020202020204" pitchFamily="2" charset="0"/>
            </a:endParaRPr>
          </a:p>
        </p:txBody>
      </p:sp>
      <p:sp>
        <p:nvSpPr>
          <p:cNvPr id="3" name="TextBox 2">
            <a:extLst>
              <a:ext uri="{FF2B5EF4-FFF2-40B4-BE49-F238E27FC236}">
                <a16:creationId xmlns:a16="http://schemas.microsoft.com/office/drawing/2014/main" id="{501D96DF-2D92-A315-DD75-C66F5B1CD990}"/>
              </a:ext>
            </a:extLst>
          </p:cNvPr>
          <p:cNvSpPr txBox="1"/>
          <p:nvPr/>
        </p:nvSpPr>
        <p:spPr>
          <a:xfrm>
            <a:off x="3048000" y="6328066"/>
            <a:ext cx="6096000" cy="246221"/>
          </a:xfrm>
          <a:prstGeom prst="rect">
            <a:avLst/>
          </a:prstGeom>
          <a:noFill/>
        </p:spPr>
        <p:txBody>
          <a:bodyPr wrap="square">
            <a:spAutoFit/>
          </a:bodyPr>
          <a:lstStyle/>
          <a:p>
            <a:pPr marL="0" lvl="0" indent="0" algn="ctr" rtl="0">
              <a:spcBef>
                <a:spcPts val="0"/>
              </a:spcBef>
              <a:spcAft>
                <a:spcPts val="0"/>
              </a:spcAft>
              <a:buNone/>
            </a:pPr>
            <a:r>
              <a:rPr lang="en-US" sz="1000" dirty="0"/>
              <a:t>Department of Computer Science and Engineering  (CSE)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4" name="Rectangle 103">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6" name="Google Shape;96;p14"/>
          <p:cNvSpPr txBox="1">
            <a:spLocks noGrp="1"/>
          </p:cNvSpPr>
          <p:nvPr>
            <p:ph type="title"/>
          </p:nvPr>
        </p:nvSpPr>
        <p:spPr>
          <a:xfrm>
            <a:off x="6435091" y="609600"/>
            <a:ext cx="4832465" cy="1326321"/>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Team Members </a:t>
            </a:r>
          </a:p>
        </p:txBody>
      </p:sp>
      <p:sp>
        <p:nvSpPr>
          <p:cNvPr id="106" name="Rectangle 105">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Google Shape;99;p14"/>
          <p:cNvPicPr preferRelativeResize="0"/>
          <p:nvPr/>
        </p:nvPicPr>
        <p:blipFill rotWithShape="1">
          <a:blip r:embed="rId3"/>
          <a:stretch/>
        </p:blipFill>
        <p:spPr>
          <a:xfrm>
            <a:off x="1187283" y="1114868"/>
            <a:ext cx="4359607" cy="4628265"/>
          </a:xfrm>
          <a:prstGeom prst="rect">
            <a:avLst/>
          </a:prstGeom>
          <a:noFill/>
        </p:spPr>
      </p:pic>
      <p:sp>
        <p:nvSpPr>
          <p:cNvPr id="108" name="Rectangle 107">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14"/>
          <p:cNvSpPr txBox="1">
            <a:spLocks noGrp="1"/>
          </p:cNvSpPr>
          <p:nvPr>
            <p:ph idx="1"/>
          </p:nvPr>
        </p:nvSpPr>
        <p:spPr>
          <a:xfrm>
            <a:off x="6435091" y="2096064"/>
            <a:ext cx="4832465" cy="3962120"/>
          </a:xfrm>
          <a:prstGeom prst="rect">
            <a:avLst/>
          </a:prstGeom>
        </p:spPr>
        <p:txBody>
          <a:bodyPr spcFirstLastPara="1" lIns="91425" tIns="45700" rIns="91425" bIns="45700" anchorCtr="0">
            <a:normAutofit/>
          </a:bodyPr>
          <a:lstStyle/>
          <a:p>
            <a:pPr marL="228600" lvl="0" indent="-218440" rtl="0">
              <a:spcBef>
                <a:spcPts val="0"/>
              </a:spcBef>
              <a:spcAft>
                <a:spcPts val="0"/>
              </a:spcAft>
              <a:buClr>
                <a:schemeClr val="dk1"/>
              </a:buClr>
              <a:buSzPts val="1800"/>
              <a:buChar char="•"/>
            </a:pPr>
            <a:r>
              <a:rPr lang="en-US" dirty="0">
                <a:solidFill>
                  <a:srgbClr val="FFFFFF"/>
                </a:solidFill>
                <a:latin typeface="Times New Roman"/>
                <a:ea typeface="Times New Roman"/>
                <a:cs typeface="Times New Roman"/>
                <a:sym typeface="Times New Roman"/>
              </a:rPr>
              <a:t>Anushka Jain CSE 8-B 1900290130034 </a:t>
            </a:r>
          </a:p>
          <a:p>
            <a:pPr marL="228600" lvl="0" indent="-218440" rtl="0">
              <a:spcBef>
                <a:spcPts val="0"/>
              </a:spcBef>
              <a:spcAft>
                <a:spcPts val="0"/>
              </a:spcAft>
              <a:buClr>
                <a:schemeClr val="dk1"/>
              </a:buClr>
              <a:buSzPts val="1800"/>
              <a:buChar char="•"/>
            </a:pPr>
            <a:endParaRPr lang="en-US" dirty="0">
              <a:solidFill>
                <a:srgbClr val="FFFFFF"/>
              </a:solidFill>
            </a:endParaRPr>
          </a:p>
          <a:p>
            <a:pPr marL="228600" lvl="0" indent="-218440" rtl="0">
              <a:spcBef>
                <a:spcPts val="1000"/>
              </a:spcBef>
              <a:spcAft>
                <a:spcPts val="0"/>
              </a:spcAft>
              <a:buClr>
                <a:schemeClr val="dk1"/>
              </a:buClr>
              <a:buSzPts val="1800"/>
              <a:buChar char="•"/>
            </a:pPr>
            <a:r>
              <a:rPr lang="en-US" dirty="0">
                <a:solidFill>
                  <a:srgbClr val="FFFFFF"/>
                </a:solidFill>
                <a:latin typeface="Times New Roman"/>
                <a:ea typeface="Times New Roman"/>
                <a:cs typeface="Times New Roman"/>
                <a:sym typeface="Times New Roman"/>
              </a:rPr>
              <a:t>Sanyam Bansal CSE 8-B 1900290100132</a:t>
            </a:r>
            <a:endParaRPr lang="en-US" dirty="0">
              <a:solidFill>
                <a:srgbClr val="FFFFFF"/>
              </a:solidFill>
            </a:endParaRPr>
          </a:p>
          <a:p>
            <a:pPr marL="685800" lvl="1" indent="-236219" rtl="0">
              <a:spcBef>
                <a:spcPts val="500"/>
              </a:spcBef>
              <a:spcAft>
                <a:spcPts val="0"/>
              </a:spcAft>
              <a:buClr>
                <a:schemeClr val="dk1"/>
              </a:buClr>
              <a:buSzPts val="1800"/>
              <a:buChar char="•"/>
            </a:pPr>
            <a:endParaRPr lang="en-US" dirty="0">
              <a:solidFill>
                <a:srgbClr val="FFFFFF"/>
              </a:solidFill>
            </a:endParaRPr>
          </a:p>
          <a:p>
            <a:pPr marL="228600" lvl="0" indent="-218440" rtl="0">
              <a:spcBef>
                <a:spcPts val="1000"/>
              </a:spcBef>
              <a:spcAft>
                <a:spcPts val="0"/>
              </a:spcAft>
              <a:buClr>
                <a:schemeClr val="dk1"/>
              </a:buClr>
              <a:buSzPts val="1800"/>
              <a:buChar char="•"/>
            </a:pPr>
            <a:r>
              <a:rPr lang="en-US" dirty="0">
                <a:solidFill>
                  <a:srgbClr val="FFFFFF"/>
                </a:solidFill>
                <a:latin typeface="Times New Roman"/>
                <a:ea typeface="Times New Roman"/>
                <a:cs typeface="Times New Roman"/>
                <a:sym typeface="Times New Roman"/>
              </a:rPr>
              <a:t>Satyam Khare CSE 8-B 1900290100134</a:t>
            </a:r>
            <a:endParaRPr lang="en-US" dirty="0">
              <a:solidFill>
                <a:srgbClr val="FFFFFF"/>
              </a:solidFill>
            </a:endParaRPr>
          </a:p>
          <a:p>
            <a:pPr marL="228600" lvl="0" indent="-166370" rtl="0">
              <a:spcBef>
                <a:spcPts val="1000"/>
              </a:spcBef>
              <a:spcAft>
                <a:spcPts val="0"/>
              </a:spcAft>
              <a:buClr>
                <a:schemeClr val="dk1"/>
              </a:buClr>
              <a:buSzPts val="1400"/>
              <a:buNone/>
            </a:pPr>
            <a:endParaRPr lang="en-US" dirty="0">
              <a:solidFill>
                <a:srgbClr val="FFFFFF"/>
              </a:solidFill>
            </a:endParaRPr>
          </a:p>
        </p:txBody>
      </p:sp>
      <p:sp>
        <p:nvSpPr>
          <p:cNvPr id="98" name="Google Shape;98;p14"/>
          <p:cNvSpPr txBox="1">
            <a:spLocks noGrp="1"/>
          </p:cNvSpPr>
          <p:nvPr>
            <p:ph type="ftr" sz="quarter" idx="11"/>
          </p:nvPr>
        </p:nvSpPr>
        <p:spPr>
          <a:xfrm>
            <a:off x="4418994" y="6455864"/>
            <a:ext cx="6672865"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dirty="0">
                <a:solidFill>
                  <a:srgbClr val="FFFFFF"/>
                </a:solidFill>
              </a:rPr>
              <a:t>Department of Computer Science and Engineering  (CSE)</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D18B-E1F2-154F-D0AE-AF8F5A428345}"/>
              </a:ext>
            </a:extLst>
          </p:cNvPr>
          <p:cNvSpPr>
            <a:spLocks noGrp="1"/>
          </p:cNvSpPr>
          <p:nvPr>
            <p:ph type="ctrTitle"/>
          </p:nvPr>
        </p:nvSpPr>
        <p:spPr>
          <a:xfrm>
            <a:off x="1524000" y="404609"/>
            <a:ext cx="9144000" cy="785094"/>
          </a:xfrm>
        </p:spPr>
        <p:txBody>
          <a:bodyPr>
            <a:normAutofit/>
          </a:bodyPr>
          <a:lstStyle/>
          <a:p>
            <a:pPr algn="ctr"/>
            <a:r>
              <a:rPr lang="en-IN" sz="3600" u="sng" dirty="0"/>
              <a:t>References</a:t>
            </a:r>
          </a:p>
        </p:txBody>
      </p:sp>
      <p:sp>
        <p:nvSpPr>
          <p:cNvPr id="3" name="Subtitle 2">
            <a:extLst>
              <a:ext uri="{FF2B5EF4-FFF2-40B4-BE49-F238E27FC236}">
                <a16:creationId xmlns:a16="http://schemas.microsoft.com/office/drawing/2014/main" id="{FBA18969-7CBA-B649-2004-E00A1270CF46}"/>
              </a:ext>
            </a:extLst>
          </p:cNvPr>
          <p:cNvSpPr>
            <a:spLocks noGrp="1"/>
          </p:cNvSpPr>
          <p:nvPr>
            <p:ph type="subTitle" idx="1"/>
          </p:nvPr>
        </p:nvSpPr>
        <p:spPr>
          <a:xfrm>
            <a:off x="1737360" y="1802733"/>
            <a:ext cx="9144000" cy="4650658"/>
          </a:xfrm>
        </p:spPr>
        <p:txBody>
          <a:bodyPr>
            <a:normAutofit/>
          </a:bodyPr>
          <a:lstStyle/>
          <a:p>
            <a:pPr marL="336550" indent="-285750" algn="l">
              <a:buFont typeface="Arial" panose="020B0604020202020204" pitchFamily="34" charset="0"/>
              <a:buChar char="•"/>
            </a:pPr>
            <a:r>
              <a:rPr lang="en-US" sz="1600" dirty="0">
                <a:solidFill>
                  <a:schemeClr val="tx1"/>
                </a:solidFill>
              </a:rPr>
              <a:t> Science Direct [7 Link </a:t>
            </a:r>
            <a:r>
              <a:rPr lang="en-US" sz="1600" dirty="0">
                <a:solidFill>
                  <a:schemeClr val="hlink"/>
                </a:solidFill>
              </a:rPr>
              <a:t>: </a:t>
            </a:r>
          </a:p>
          <a:p>
            <a:pPr marL="50800" algn="l"/>
            <a:r>
              <a:rPr lang="en-US" sz="1600" u="sng" dirty="0">
                <a:solidFill>
                  <a:schemeClr val="hlink"/>
                </a:solidFill>
                <a:latin typeface="Calibri"/>
                <a:ea typeface="Calibri"/>
                <a:cs typeface="Calibri"/>
                <a:sym typeface="Calibri"/>
                <a:hlinkClick r:id="rId2"/>
              </a:rPr>
              <a:t>https://doi.org/10.1371/journal.pone.0225098</a:t>
            </a:r>
            <a:endParaRPr lang="en-US" sz="1600" dirty="0">
              <a:solidFill>
                <a:schemeClr val="hlink"/>
              </a:solidFill>
            </a:endParaRPr>
          </a:p>
          <a:p>
            <a:pPr marL="336550" indent="-285750" algn="l">
              <a:buFont typeface="Arial" panose="020B0604020202020204" pitchFamily="34" charset="0"/>
              <a:buChar char="•"/>
            </a:pPr>
            <a:endParaRPr lang="en-US" sz="1600" u="sng" dirty="0">
              <a:solidFill>
                <a:schemeClr val="hlink"/>
              </a:solidFill>
              <a:latin typeface="Calibri"/>
              <a:ea typeface="Calibri"/>
              <a:cs typeface="Calibri"/>
              <a:sym typeface="Calibri"/>
            </a:endParaRPr>
          </a:p>
          <a:p>
            <a:pPr algn="l">
              <a:buFont typeface="Arial" panose="020B0604020202020204" pitchFamily="34" charset="0"/>
              <a:buChar char="•"/>
            </a:pPr>
            <a:r>
              <a:rPr lang="en-IN" sz="1600" dirty="0"/>
              <a:t>       Research Gate [8]  Link : </a:t>
            </a:r>
            <a:r>
              <a:rPr lang="en-US" sz="1600" u="sng" dirty="0">
                <a:solidFill>
                  <a:schemeClr val="hlink"/>
                </a:solidFill>
                <a:hlinkClick r:id="rId3"/>
              </a:rPr>
              <a:t>https://www.researchgate.net/publication/324417971_Analysis_of_student_discussion_posts_in_a_MOOC_Proof_of_concept</a:t>
            </a:r>
            <a:endParaRPr lang="en-US" sz="1600" u="sng" dirty="0">
              <a:solidFill>
                <a:schemeClr val="hlink"/>
              </a:solidFill>
            </a:endParaRPr>
          </a:p>
          <a:p>
            <a:pPr marL="50800" indent="0" algn="l"/>
            <a:endParaRPr lang="en-US" sz="1600" u="sng" dirty="0">
              <a:solidFill>
                <a:schemeClr val="hlink"/>
              </a:solidFill>
            </a:endParaRPr>
          </a:p>
          <a:p>
            <a:pPr marL="336550" indent="-285750" algn="l">
              <a:buFont typeface="Arial" panose="020B0604020202020204" pitchFamily="34" charset="0"/>
              <a:buChar char="•"/>
            </a:pPr>
            <a:r>
              <a:rPr lang="en-US" sz="1600" dirty="0">
                <a:latin typeface="Calibri"/>
                <a:ea typeface="Calibri"/>
                <a:cs typeface="Calibri"/>
                <a:sym typeface="Calibri"/>
              </a:rPr>
              <a:t>Research Paper Link[9] :</a:t>
            </a:r>
          </a:p>
          <a:p>
            <a:pPr marL="50800" algn="l"/>
            <a:r>
              <a:rPr lang="en-US" sz="1600" dirty="0">
                <a:latin typeface="Calibri"/>
                <a:ea typeface="Calibri"/>
                <a:cs typeface="Calibri"/>
                <a:sym typeface="Calibri"/>
              </a:rPr>
              <a:t> </a:t>
            </a:r>
            <a:r>
              <a:rPr lang="en-US" sz="1600" u="sng" dirty="0">
                <a:solidFill>
                  <a:schemeClr val="hlink"/>
                </a:solidFill>
                <a:latin typeface="Calibri"/>
                <a:ea typeface="Calibri"/>
                <a:cs typeface="Calibri"/>
                <a:sym typeface="Calibri"/>
                <a:hlinkClick r:id="rId4"/>
              </a:rPr>
              <a:t>https://doi.org/10.1016/j.compedu.2021.104402</a:t>
            </a:r>
            <a:endParaRPr lang="en-US" sz="1600" dirty="0">
              <a:solidFill>
                <a:srgbClr val="26313D"/>
              </a:solidFill>
              <a:latin typeface="Calibri"/>
              <a:ea typeface="Calibri"/>
              <a:cs typeface="Calibri"/>
              <a:sym typeface="Calibri"/>
            </a:endParaRPr>
          </a:p>
          <a:p>
            <a:pPr marL="50800" indent="0" algn="l"/>
            <a:endParaRPr lang="en-US" sz="1600" u="sng" dirty="0">
              <a:solidFill>
                <a:schemeClr val="hlink"/>
              </a:solidFill>
            </a:endParaRPr>
          </a:p>
          <a:p>
            <a:pPr marL="336550" indent="-285750" algn="l">
              <a:buFont typeface="Arial" panose="020B0604020202020204" pitchFamily="34" charset="0"/>
              <a:buChar char="•"/>
            </a:pPr>
            <a:endParaRPr lang="en-IN" sz="1600" dirty="0"/>
          </a:p>
        </p:txBody>
      </p:sp>
      <p:sp>
        <p:nvSpPr>
          <p:cNvPr id="5" name="TextBox 4">
            <a:extLst>
              <a:ext uri="{FF2B5EF4-FFF2-40B4-BE49-F238E27FC236}">
                <a16:creationId xmlns:a16="http://schemas.microsoft.com/office/drawing/2014/main" id="{C1A150F7-4C4A-BA07-CFF9-E549377747CB}"/>
              </a:ext>
            </a:extLst>
          </p:cNvPr>
          <p:cNvSpPr txBox="1"/>
          <p:nvPr/>
        </p:nvSpPr>
        <p:spPr>
          <a:xfrm>
            <a:off x="3261360" y="6453391"/>
            <a:ext cx="6096000" cy="246221"/>
          </a:xfrm>
          <a:prstGeom prst="rect">
            <a:avLst/>
          </a:prstGeom>
          <a:noFill/>
        </p:spPr>
        <p:txBody>
          <a:bodyPr wrap="square">
            <a:spAutoFit/>
          </a:bodyPr>
          <a:lstStyle/>
          <a:p>
            <a:pPr marL="0" lvl="0" indent="0" algn="ctr" rtl="0">
              <a:spcBef>
                <a:spcPts val="0"/>
              </a:spcBef>
              <a:spcAft>
                <a:spcPts val="0"/>
              </a:spcAft>
              <a:buNone/>
            </a:pPr>
            <a:r>
              <a:rPr lang="en-US" sz="1000" dirty="0"/>
              <a:t>Department of Computer Science and Engineering  (CSE)</a:t>
            </a:r>
          </a:p>
        </p:txBody>
      </p:sp>
    </p:spTree>
    <p:extLst>
      <p:ext uri="{BB962C8B-B14F-4D97-AF65-F5344CB8AC3E}">
        <p14:creationId xmlns:p14="http://schemas.microsoft.com/office/powerpoint/2010/main" val="372138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idx="1"/>
          </p:nvPr>
        </p:nvSpPr>
        <p:spPr>
          <a:xfrm>
            <a:off x="838200" y="526473"/>
            <a:ext cx="10515600" cy="565049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dirty="0"/>
          </a:p>
          <a:p>
            <a:pPr marL="0" lvl="0" indent="0" algn="ctr" rtl="0">
              <a:lnSpc>
                <a:spcPct val="90000"/>
              </a:lnSpc>
              <a:spcBef>
                <a:spcPts val="1000"/>
              </a:spcBef>
              <a:spcAft>
                <a:spcPts val="0"/>
              </a:spcAft>
              <a:buClr>
                <a:schemeClr val="dk1"/>
              </a:buClr>
              <a:buSzPts val="2800"/>
              <a:buNone/>
            </a:pPr>
            <a:endParaRPr dirty="0"/>
          </a:p>
          <a:p>
            <a:pPr marL="0" lvl="0" indent="0" algn="ctr" rtl="0">
              <a:lnSpc>
                <a:spcPct val="90000"/>
              </a:lnSpc>
              <a:spcBef>
                <a:spcPts val="1000"/>
              </a:spcBef>
              <a:spcAft>
                <a:spcPts val="0"/>
              </a:spcAft>
              <a:buClr>
                <a:schemeClr val="dk1"/>
              </a:buClr>
              <a:buSzPts val="2800"/>
              <a:buNone/>
            </a:pPr>
            <a:endParaRPr dirty="0"/>
          </a:p>
          <a:p>
            <a:pPr marL="0" lvl="0" indent="0" algn="ctr" rtl="0">
              <a:lnSpc>
                <a:spcPct val="90000"/>
              </a:lnSpc>
              <a:spcBef>
                <a:spcPts val="1000"/>
              </a:spcBef>
              <a:spcAft>
                <a:spcPts val="0"/>
              </a:spcAft>
              <a:buClr>
                <a:schemeClr val="dk1"/>
              </a:buClr>
              <a:buSzPts val="2800"/>
              <a:buNone/>
            </a:pPr>
            <a:endParaRPr lang="en-IN" dirty="0"/>
          </a:p>
          <a:p>
            <a:pPr marL="0" lvl="0" indent="0" algn="ctr" rtl="0">
              <a:lnSpc>
                <a:spcPct val="90000"/>
              </a:lnSpc>
              <a:spcBef>
                <a:spcPts val="1000"/>
              </a:spcBef>
              <a:spcAft>
                <a:spcPts val="0"/>
              </a:spcAft>
              <a:buClr>
                <a:schemeClr val="dk1"/>
              </a:buClr>
              <a:buSzPts val="2800"/>
              <a:buNone/>
            </a:pPr>
            <a:endParaRPr lang="en-IN" dirty="0"/>
          </a:p>
          <a:p>
            <a:pPr marL="0" lvl="0" indent="0" algn="ctr" rtl="0">
              <a:lnSpc>
                <a:spcPct val="90000"/>
              </a:lnSpc>
              <a:spcBef>
                <a:spcPts val="1000"/>
              </a:spcBef>
              <a:spcAft>
                <a:spcPts val="0"/>
              </a:spcAft>
              <a:buClr>
                <a:schemeClr val="dk1"/>
              </a:buClr>
              <a:buSzPts val="7200"/>
              <a:buNone/>
            </a:pPr>
            <a:r>
              <a:rPr lang="en-US" sz="7200" dirty="0"/>
              <a:t>THANK  YOU</a:t>
            </a:r>
            <a:endParaRPr dirty="0"/>
          </a:p>
        </p:txBody>
      </p:sp>
      <p:sp>
        <p:nvSpPr>
          <p:cNvPr id="213" name="Google Shape;213;p28"/>
          <p:cNvSpPr txBox="1">
            <a:spLocks noGrp="1"/>
          </p:cNvSpPr>
          <p:nvPr>
            <p:ph type="ftr" sz="quarter" idx="11"/>
          </p:nvPr>
        </p:nvSpPr>
        <p:spPr>
          <a:xfrm>
            <a:off x="2834034" y="6331527"/>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214" name="Google Shape;214;p28"/>
          <p:cNvPicPr preferRelativeResize="0"/>
          <p:nvPr/>
        </p:nvPicPr>
        <p:blipFill rotWithShape="1">
          <a:blip r:embed="rId3">
            <a:alphaModFix/>
          </a:blip>
          <a:srcRect/>
          <a:stretch/>
        </p:blipFill>
        <p:spPr>
          <a:xfrm>
            <a:off x="10704263" y="108167"/>
            <a:ext cx="1487737" cy="15794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ctrTitle"/>
          </p:nvPr>
        </p:nvSpPr>
        <p:spPr>
          <a:xfrm>
            <a:off x="1179871" y="462016"/>
            <a:ext cx="9144000" cy="83477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ct val="100000"/>
              <a:buFont typeface="Calibri"/>
              <a:buNone/>
            </a:pPr>
            <a:r>
              <a:rPr lang="en-US" dirty="0"/>
              <a:t>Introduction</a:t>
            </a:r>
            <a:endParaRPr dirty="0"/>
          </a:p>
        </p:txBody>
      </p:sp>
      <p:sp>
        <p:nvSpPr>
          <p:cNvPr id="107" name="Google Shape;107;p15"/>
          <p:cNvSpPr txBox="1">
            <a:spLocks noGrp="1"/>
          </p:cNvSpPr>
          <p:nvPr>
            <p:ph type="subTitle" idx="1"/>
          </p:nvPr>
        </p:nvSpPr>
        <p:spPr>
          <a:xfrm>
            <a:off x="1179871" y="1756605"/>
            <a:ext cx="9144000" cy="398591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1800" b="1" dirty="0"/>
              <a:t>Problem :</a:t>
            </a:r>
            <a:endParaRPr dirty="0"/>
          </a:p>
          <a:p>
            <a:pPr marL="0" lvl="0" indent="0" algn="l" rtl="0">
              <a:lnSpc>
                <a:spcPct val="90000"/>
              </a:lnSpc>
              <a:spcBef>
                <a:spcPts val="1000"/>
              </a:spcBef>
              <a:spcAft>
                <a:spcPts val="0"/>
              </a:spcAft>
              <a:buClr>
                <a:schemeClr val="dk1"/>
              </a:buClr>
              <a:buSzPct val="100000"/>
              <a:buNone/>
            </a:pPr>
            <a:r>
              <a:rPr lang="en-US" sz="1800" dirty="0"/>
              <a:t>Lack of communication and networking between students of different year and branches during covid 19 </a:t>
            </a:r>
            <a:r>
              <a:rPr lang="en-US" sz="1800" dirty="0" err="1"/>
              <a:t>lockdown.</a:t>
            </a:r>
            <a:r>
              <a:rPr lang="en-US" sz="1800" b="0" i="0" dirty="0" err="1"/>
              <a:t>In</a:t>
            </a:r>
            <a:r>
              <a:rPr lang="en-US" sz="1800" b="0" i="0" dirty="0"/>
              <a:t> the majority of the colleges and universities across India, thousands of students have many doubts and queries from </a:t>
            </a:r>
            <a:r>
              <a:rPr lang="en-US" sz="1800" b="1" i="0" dirty="0"/>
              <a:t>"Which </a:t>
            </a:r>
            <a:r>
              <a:rPr lang="en-US" b="1" dirty="0"/>
              <a:t>technology</a:t>
            </a:r>
            <a:r>
              <a:rPr lang="en-US" sz="1800" b="1" i="0" dirty="0"/>
              <a:t> to choose?"</a:t>
            </a:r>
            <a:r>
              <a:rPr lang="en-US" sz="1800" b="0" i="0" dirty="0"/>
              <a:t> to </a:t>
            </a:r>
            <a:r>
              <a:rPr lang="en-US" sz="1800" b="1" i="0" dirty="0"/>
              <a:t>"How to crack interviews?"</a:t>
            </a:r>
            <a:r>
              <a:rPr lang="en-US" sz="1800" b="0" i="0" dirty="0"/>
              <a:t>. </a:t>
            </a:r>
            <a:r>
              <a:rPr lang="en-US" sz="1800" dirty="0"/>
              <a:t>This</a:t>
            </a:r>
            <a:r>
              <a:rPr lang="en-US" sz="1800" b="0" i="0" dirty="0"/>
              <a:t> is a one-stop solution for all these problems. It serves as a platform where students can drop in their questions for public view and any person from this vibrant community can help by providing answers to these questions.</a:t>
            </a:r>
            <a:endParaRPr sz="1800" dirty="0"/>
          </a:p>
          <a:p>
            <a:pPr marL="0" lvl="0" indent="0" algn="l" rtl="0">
              <a:lnSpc>
                <a:spcPct val="90000"/>
              </a:lnSpc>
              <a:spcBef>
                <a:spcPts val="1000"/>
              </a:spcBef>
              <a:spcAft>
                <a:spcPts val="0"/>
              </a:spcAft>
              <a:buClr>
                <a:schemeClr val="dk1"/>
              </a:buClr>
              <a:buSzPct val="100000"/>
              <a:buNone/>
            </a:pPr>
            <a:r>
              <a:rPr lang="en-US" sz="1800" b="1" dirty="0"/>
              <a:t>Aim : </a:t>
            </a:r>
            <a:endParaRPr dirty="0"/>
          </a:p>
          <a:p>
            <a:pPr marL="0" lvl="0" indent="0" algn="l" rtl="0">
              <a:lnSpc>
                <a:spcPct val="90000"/>
              </a:lnSpc>
              <a:spcBef>
                <a:spcPts val="1000"/>
              </a:spcBef>
              <a:spcAft>
                <a:spcPts val="0"/>
              </a:spcAft>
              <a:buClr>
                <a:schemeClr val="dk1"/>
              </a:buClr>
              <a:buSzPct val="100000"/>
              <a:buNone/>
            </a:pPr>
            <a:r>
              <a:rPr lang="en-US" sz="1800" dirty="0"/>
              <a:t>To build a </a:t>
            </a:r>
            <a:r>
              <a:rPr lang="en-US" dirty="0"/>
              <a:t>D</a:t>
            </a:r>
            <a:r>
              <a:rPr lang="en-US" sz="1800" dirty="0"/>
              <a:t>iscussion/</a:t>
            </a:r>
            <a:r>
              <a:rPr lang="en-US" sz="1800" dirty="0" err="1"/>
              <a:t>QnA</a:t>
            </a:r>
            <a:r>
              <a:rPr lang="en-US" sz="1800" dirty="0"/>
              <a:t> forum for college .</a:t>
            </a:r>
            <a:endParaRPr dirty="0"/>
          </a:p>
          <a:p>
            <a:pPr marL="0" lvl="0" indent="0" algn="l" rtl="0">
              <a:lnSpc>
                <a:spcPct val="90000"/>
              </a:lnSpc>
              <a:spcBef>
                <a:spcPts val="1000"/>
              </a:spcBef>
              <a:spcAft>
                <a:spcPts val="0"/>
              </a:spcAft>
              <a:buClr>
                <a:schemeClr val="dk1"/>
              </a:buClr>
              <a:buSzPct val="100000"/>
              <a:buNone/>
            </a:pPr>
            <a:r>
              <a:rPr lang="en-US" sz="1800" b="1" dirty="0"/>
              <a:t>Description : </a:t>
            </a:r>
            <a:endParaRPr dirty="0"/>
          </a:p>
          <a:p>
            <a:pPr marL="0" lvl="0" indent="0" algn="l" rtl="0">
              <a:lnSpc>
                <a:spcPct val="90000"/>
              </a:lnSpc>
              <a:spcBef>
                <a:spcPts val="1000"/>
              </a:spcBef>
              <a:spcAft>
                <a:spcPts val="0"/>
              </a:spcAft>
              <a:buClr>
                <a:schemeClr val="dk1"/>
              </a:buClr>
              <a:buSzPct val="100000"/>
              <a:buNone/>
            </a:pPr>
            <a:r>
              <a:rPr lang="en-US" sz="1800" dirty="0"/>
              <a:t>The product is a brand-new self-contained website meant to be used as a student interaction platform for the students of KIET Ghaziabad, where the students can ask questions and have discussions pertaining to Institute-specific as well as global issues and topics. The user needs to create an account to post, answer a question or request a poll.</a:t>
            </a:r>
            <a:endParaRPr sz="1800" dirty="0"/>
          </a:p>
          <a:p>
            <a:pPr marL="0" lvl="0" indent="0" algn="l" rtl="0">
              <a:lnSpc>
                <a:spcPct val="90000"/>
              </a:lnSpc>
              <a:spcBef>
                <a:spcPts val="1000"/>
              </a:spcBef>
              <a:spcAft>
                <a:spcPts val="0"/>
              </a:spcAft>
              <a:buClr>
                <a:schemeClr val="dk1"/>
              </a:buClr>
              <a:buSzPct val="100000"/>
              <a:buNone/>
            </a:pPr>
            <a:endParaRPr sz="1800" dirty="0"/>
          </a:p>
          <a:p>
            <a:pPr marL="0" lvl="0" indent="0" algn="l" rtl="0">
              <a:lnSpc>
                <a:spcPct val="90000"/>
              </a:lnSpc>
              <a:spcBef>
                <a:spcPts val="1000"/>
              </a:spcBef>
              <a:spcAft>
                <a:spcPts val="0"/>
              </a:spcAft>
              <a:buClr>
                <a:schemeClr val="dk1"/>
              </a:buClr>
              <a:buSzPct val="100000"/>
              <a:buNone/>
            </a:pPr>
            <a:endParaRPr sz="1800" dirty="0"/>
          </a:p>
          <a:p>
            <a:pPr marL="0" lvl="0" indent="0" algn="l" rtl="0">
              <a:lnSpc>
                <a:spcPct val="90000"/>
              </a:lnSpc>
              <a:spcBef>
                <a:spcPts val="1000"/>
              </a:spcBef>
              <a:spcAft>
                <a:spcPts val="0"/>
              </a:spcAft>
              <a:buClr>
                <a:schemeClr val="dk1"/>
              </a:buClr>
              <a:buSzPct val="100000"/>
              <a:buNone/>
            </a:pPr>
            <a:endParaRPr sz="1800" dirty="0"/>
          </a:p>
          <a:p>
            <a:pPr marL="0" lvl="0" indent="0" algn="l" rtl="0">
              <a:lnSpc>
                <a:spcPct val="90000"/>
              </a:lnSpc>
              <a:spcBef>
                <a:spcPts val="1000"/>
              </a:spcBef>
              <a:spcAft>
                <a:spcPts val="0"/>
              </a:spcAft>
              <a:buClr>
                <a:schemeClr val="dk1"/>
              </a:buClr>
              <a:buSzPct val="100000"/>
              <a:buNone/>
            </a:pPr>
            <a:endParaRPr dirty="0"/>
          </a:p>
        </p:txBody>
      </p:sp>
      <p:sp>
        <p:nvSpPr>
          <p:cNvPr id="108" name="Google Shape;108;p15"/>
          <p:cNvSpPr txBox="1">
            <a:spLocks noGrp="1"/>
          </p:cNvSpPr>
          <p:nvPr>
            <p:ph type="ftr" sz="quarter" idx="11"/>
          </p:nvPr>
        </p:nvSpPr>
        <p:spPr>
          <a:xfrm>
            <a:off x="2755853" y="6365261"/>
            <a:ext cx="629761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09" name="Google Shape;109;p15"/>
          <p:cNvPicPr preferRelativeResize="0"/>
          <p:nvPr/>
        </p:nvPicPr>
        <p:blipFill rotWithShape="1">
          <a:blip r:embed="rId3">
            <a:alphaModFix/>
          </a:blip>
          <a:srcRect/>
          <a:stretch/>
        </p:blipFill>
        <p:spPr>
          <a:xfrm>
            <a:off x="10609931" y="89694"/>
            <a:ext cx="1487737" cy="15794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ubTitle" idx="1"/>
          </p:nvPr>
        </p:nvSpPr>
        <p:spPr>
          <a:xfrm>
            <a:off x="786882" y="190977"/>
            <a:ext cx="9144000" cy="58503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r>
              <a:rPr lang="en-US" sz="1800" dirty="0"/>
              <a:t>The main purpose of the website is to provide an easy way for the students to talk and interact with each other and hold discussions about different topics. They can talk about academic and non-academic themes. They can even chat about other issues that are common to most of them and orate their minds about other atypical topics.</a:t>
            </a:r>
            <a:endParaRPr dirty="0"/>
          </a:p>
          <a:p>
            <a:pPr marL="0" lvl="0" indent="0" algn="l" rtl="0">
              <a:lnSpc>
                <a:spcPct val="90000"/>
              </a:lnSpc>
              <a:spcBef>
                <a:spcPts val="1000"/>
              </a:spcBef>
              <a:spcAft>
                <a:spcPts val="0"/>
              </a:spcAft>
              <a:buClr>
                <a:schemeClr val="dk1"/>
              </a:buClr>
              <a:buSzPts val="1800"/>
              <a:buNone/>
            </a:pPr>
            <a:r>
              <a:rPr lang="en-US" sz="1800" dirty="0"/>
              <a:t> This website could also come in handy for asking for help, finding blood donations among young people and keeping records of collected data with a little tweaks to the original code. So, the software has a lot of possibilities to turn into other useful platforms and be a comfortable communication podium for students, in it’s current form</a:t>
            </a:r>
            <a:endParaRPr dirty="0"/>
          </a:p>
          <a:p>
            <a:pPr marL="0" lvl="0" indent="0" algn="l" rtl="0">
              <a:lnSpc>
                <a:spcPct val="90000"/>
              </a:lnSpc>
              <a:spcBef>
                <a:spcPts val="1000"/>
              </a:spcBef>
              <a:spcAft>
                <a:spcPts val="0"/>
              </a:spcAft>
              <a:buClr>
                <a:schemeClr val="dk1"/>
              </a:buClr>
              <a:buSzPts val="1800"/>
              <a:buNone/>
            </a:pPr>
            <a:r>
              <a:rPr lang="en-US" sz="1800" dirty="0"/>
              <a:t>Initial description of the various functionalities and services provided by the software. The document will also serve the basis for acceptance testing by the user The website enables the students of the institute to sign-up using the institute’s email ID using which they can login and use the website further.</a:t>
            </a:r>
            <a:endParaRPr sz="2800" dirty="0"/>
          </a:p>
          <a:p>
            <a:pPr marL="0" lvl="0" indent="0" algn="l" rtl="0">
              <a:lnSpc>
                <a:spcPct val="90000"/>
              </a:lnSpc>
              <a:spcBef>
                <a:spcPts val="1000"/>
              </a:spcBef>
              <a:spcAft>
                <a:spcPts val="0"/>
              </a:spcAft>
              <a:buClr>
                <a:schemeClr val="dk1"/>
              </a:buClr>
              <a:buSzPts val="1800"/>
              <a:buNone/>
            </a:pPr>
            <a:r>
              <a:rPr lang="en-US" sz="1800" dirty="0"/>
              <a:t> Authorized users are provided with some facilities such as: </a:t>
            </a:r>
            <a:endParaRPr dirty="0"/>
          </a:p>
          <a:p>
            <a:pPr marL="285750" lvl="0" indent="-285750" algn="l" rtl="0">
              <a:lnSpc>
                <a:spcPct val="90000"/>
              </a:lnSpc>
              <a:spcBef>
                <a:spcPts val="1000"/>
              </a:spcBef>
              <a:spcAft>
                <a:spcPts val="0"/>
              </a:spcAft>
              <a:buClr>
                <a:schemeClr val="dk1"/>
              </a:buClr>
              <a:buSzPts val="1800"/>
              <a:buFont typeface="Arial"/>
              <a:buChar char="•"/>
            </a:pPr>
            <a:r>
              <a:rPr lang="en-US" sz="1800" dirty="0"/>
              <a:t> Ask a question on the any of the pre-defined topic.</a:t>
            </a:r>
            <a:endParaRPr dirty="0"/>
          </a:p>
          <a:p>
            <a:pPr marL="285750" lvl="0" indent="-285750" algn="l" rtl="0">
              <a:lnSpc>
                <a:spcPct val="90000"/>
              </a:lnSpc>
              <a:spcBef>
                <a:spcPts val="1000"/>
              </a:spcBef>
              <a:spcAft>
                <a:spcPts val="0"/>
              </a:spcAft>
              <a:buClr>
                <a:schemeClr val="dk1"/>
              </a:buClr>
              <a:buSzPts val="1800"/>
              <a:buFont typeface="Arial"/>
              <a:buChar char="•"/>
            </a:pPr>
            <a:r>
              <a:rPr lang="en-US" sz="1800" dirty="0"/>
              <a:t> Answer any question.</a:t>
            </a:r>
            <a:endParaRPr dirty="0"/>
          </a:p>
          <a:p>
            <a:pPr marL="285750" lvl="0" indent="-285750" algn="l" rtl="0">
              <a:lnSpc>
                <a:spcPct val="90000"/>
              </a:lnSpc>
              <a:spcBef>
                <a:spcPts val="1000"/>
              </a:spcBef>
              <a:spcAft>
                <a:spcPts val="0"/>
              </a:spcAft>
              <a:buClr>
                <a:schemeClr val="dk1"/>
              </a:buClr>
              <a:buSzPts val="1800"/>
              <a:buFont typeface="Arial"/>
              <a:buChar char="•"/>
            </a:pPr>
            <a:r>
              <a:rPr lang="en-US" sz="1800" dirty="0"/>
              <a:t> Request a poll and many more</a:t>
            </a:r>
            <a:endParaRPr dirty="0"/>
          </a:p>
          <a:p>
            <a:pPr marL="285750" lvl="0" indent="-285750" algn="l" rtl="0">
              <a:lnSpc>
                <a:spcPct val="90000"/>
              </a:lnSpc>
              <a:spcBef>
                <a:spcPts val="1000"/>
              </a:spcBef>
              <a:spcAft>
                <a:spcPts val="0"/>
              </a:spcAft>
              <a:buClr>
                <a:schemeClr val="dk1"/>
              </a:buClr>
              <a:buSzPts val="1800"/>
              <a:buFont typeface="Arial"/>
              <a:buChar char="•"/>
            </a:pPr>
            <a:r>
              <a:rPr lang="en-US" sz="1800" dirty="0"/>
              <a:t> Comment , upvote and Downvote</a:t>
            </a:r>
            <a:endParaRPr sz="1800" dirty="0"/>
          </a:p>
        </p:txBody>
      </p:sp>
      <p:sp>
        <p:nvSpPr>
          <p:cNvPr id="115" name="Google Shape;115;p16"/>
          <p:cNvSpPr txBox="1">
            <a:spLocks noGrp="1"/>
          </p:cNvSpPr>
          <p:nvPr>
            <p:ph type="ftr" sz="quarter" idx="11"/>
          </p:nvPr>
        </p:nvSpPr>
        <p:spPr>
          <a:xfrm>
            <a:off x="2840916" y="6301898"/>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16" name="Google Shape;116;p16"/>
          <p:cNvPicPr preferRelativeResize="0"/>
          <p:nvPr/>
        </p:nvPicPr>
        <p:blipFill rotWithShape="1">
          <a:blip r:embed="rId3">
            <a:alphaModFix/>
          </a:blip>
          <a:srcRect/>
          <a:stretch/>
        </p:blipFill>
        <p:spPr>
          <a:xfrm>
            <a:off x="10668000" y="89694"/>
            <a:ext cx="1420337" cy="15058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subTitle" idx="1"/>
          </p:nvPr>
        </p:nvSpPr>
        <p:spPr>
          <a:xfrm>
            <a:off x="1029810" y="674703"/>
            <a:ext cx="10058400" cy="5353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33"/>
              </a:buClr>
              <a:buSzPts val="2400"/>
              <a:buNone/>
            </a:pPr>
            <a:r>
              <a:rPr lang="en-US" b="1" i="0" dirty="0">
                <a:latin typeface="Open Sans"/>
                <a:ea typeface="Open Sans"/>
                <a:cs typeface="Open Sans"/>
                <a:sym typeface="Open Sans"/>
              </a:rPr>
              <a:t>Why and how </a:t>
            </a:r>
            <a:r>
              <a:rPr lang="en-US" b="1" dirty="0">
                <a:latin typeface="Open Sans"/>
                <a:ea typeface="Open Sans"/>
                <a:cs typeface="Open Sans"/>
                <a:sym typeface="Open Sans"/>
              </a:rPr>
              <a:t>would</a:t>
            </a:r>
            <a:r>
              <a:rPr lang="en-US" b="1" i="0" dirty="0">
                <a:latin typeface="Open Sans"/>
                <a:ea typeface="Open Sans"/>
                <a:cs typeface="Open Sans"/>
                <a:sym typeface="Open Sans"/>
              </a:rPr>
              <a:t> a student use an online discussion forum?</a:t>
            </a:r>
            <a:endParaRPr dirty="0"/>
          </a:p>
          <a:p>
            <a:pPr marL="457200" lvl="0" indent="-349250" algn="l" rtl="0">
              <a:lnSpc>
                <a:spcPct val="90000"/>
              </a:lnSpc>
              <a:spcBef>
                <a:spcPts val="1000"/>
              </a:spcBef>
              <a:spcAft>
                <a:spcPts val="0"/>
              </a:spcAft>
              <a:buClr>
                <a:srgbClr val="333333"/>
              </a:buClr>
              <a:buSzPts val="1900"/>
              <a:buChar char="●"/>
            </a:pPr>
            <a:r>
              <a:rPr lang="en-US" sz="1900" b="0" i="0" dirty="0"/>
              <a:t>I used a discussion forum to offer students a structured opportunity to interact with each other online around exam time. </a:t>
            </a:r>
            <a:endParaRPr sz="1900" b="0" i="0" dirty="0"/>
          </a:p>
          <a:p>
            <a:pPr marL="457200" lvl="0" indent="-349250" algn="l" rtl="0">
              <a:lnSpc>
                <a:spcPct val="90000"/>
              </a:lnSpc>
              <a:spcBef>
                <a:spcPts val="0"/>
              </a:spcBef>
              <a:spcAft>
                <a:spcPts val="0"/>
              </a:spcAft>
              <a:buClr>
                <a:srgbClr val="333333"/>
              </a:buClr>
              <a:buSzPts val="1900"/>
              <a:buChar char="●"/>
            </a:pPr>
            <a:r>
              <a:rPr lang="en-US" sz="1900" b="0" i="0" dirty="0"/>
              <a:t>For the purpose of reviewing for the exam students posted questions they had about course material, and other students answered them in the online forum. I also agreed to weigh in on student comments after each question had received at least one response from another student. </a:t>
            </a:r>
            <a:endParaRPr sz="1900" b="0" i="0" dirty="0"/>
          </a:p>
          <a:p>
            <a:pPr marL="457200" lvl="0" indent="-349250" algn="l" rtl="0">
              <a:lnSpc>
                <a:spcPct val="90000"/>
              </a:lnSpc>
              <a:spcBef>
                <a:spcPts val="0"/>
              </a:spcBef>
              <a:spcAft>
                <a:spcPts val="0"/>
              </a:spcAft>
              <a:buClr>
                <a:srgbClr val="333333"/>
              </a:buClr>
              <a:buSzPts val="1900"/>
              <a:buChar char="●"/>
            </a:pPr>
            <a:r>
              <a:rPr lang="en-US" sz="1900" b="0" i="0" dirty="0"/>
              <a:t>I had a few reasons for my decision to use the forum in this way. First, I knew that I would not have enough time to answer all of my students’ questions around exam time as I was preparing for my own qualifying exams during the same semester. I was also fairly certain that my students could be effective in teaching each other and answering one another’s questions; I wanted them to depend more on each other and less on me in the time leading up to the exa</a:t>
            </a:r>
            <a:r>
              <a:rPr lang="en-US" sz="1900" dirty="0"/>
              <a:t>m.</a:t>
            </a:r>
            <a:endParaRPr sz="1900" dirty="0"/>
          </a:p>
          <a:p>
            <a:pPr marL="457200" lvl="0" indent="-349250" algn="l" rtl="0">
              <a:lnSpc>
                <a:spcPct val="90000"/>
              </a:lnSpc>
              <a:spcBef>
                <a:spcPts val="0"/>
              </a:spcBef>
              <a:spcAft>
                <a:spcPts val="0"/>
              </a:spcAft>
              <a:buClr>
                <a:srgbClr val="333333"/>
              </a:buClr>
              <a:buSzPts val="1900"/>
              <a:buChar char="●"/>
            </a:pPr>
            <a:r>
              <a:rPr lang="en-US" sz="1900" b="0" i="0" dirty="0"/>
              <a:t> By using an online discussion, I hoped to encourage collaboration and to give students a structured opportunity to work together to find the answers to questions that they were having difficulty with.</a:t>
            </a:r>
            <a:endParaRPr sz="1900" b="0" i="0" dirty="0"/>
          </a:p>
          <a:p>
            <a:pPr marL="457200" lvl="0" indent="-349250" algn="l" rtl="0">
              <a:lnSpc>
                <a:spcPct val="90000"/>
              </a:lnSpc>
              <a:spcBef>
                <a:spcPts val="0"/>
              </a:spcBef>
              <a:spcAft>
                <a:spcPts val="0"/>
              </a:spcAft>
              <a:buClr>
                <a:srgbClr val="333333"/>
              </a:buClr>
              <a:buSzPts val="1900"/>
              <a:buChar char="●"/>
            </a:pPr>
            <a:r>
              <a:rPr lang="en-US" sz="1900" b="0" i="0" dirty="0"/>
              <a:t> This activity would also have another desired benefit — it would help students to practice writing and explaining concepts prior to doing so on the exam.</a:t>
            </a:r>
            <a:endParaRPr dirty="0"/>
          </a:p>
          <a:p>
            <a:pPr marL="0" lvl="0" indent="0" algn="l" rtl="0">
              <a:lnSpc>
                <a:spcPct val="90000"/>
              </a:lnSpc>
              <a:spcBef>
                <a:spcPts val="1000"/>
              </a:spcBef>
              <a:spcAft>
                <a:spcPts val="0"/>
              </a:spcAft>
              <a:buClr>
                <a:schemeClr val="dk1"/>
              </a:buClr>
              <a:buSzPts val="2400"/>
              <a:buNone/>
            </a:pPr>
            <a:endParaRPr dirty="0"/>
          </a:p>
        </p:txBody>
      </p:sp>
      <p:sp>
        <p:nvSpPr>
          <p:cNvPr id="153" name="Google Shape;153;p21"/>
          <p:cNvSpPr txBox="1">
            <a:spLocks noGrp="1"/>
          </p:cNvSpPr>
          <p:nvPr>
            <p:ph type="ftr" sz="quarter" idx="11"/>
          </p:nvPr>
        </p:nvSpPr>
        <p:spPr>
          <a:xfrm>
            <a:off x="2604942" y="6337516"/>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54" name="Google Shape;154;p21"/>
          <p:cNvPicPr preferRelativeResize="0"/>
          <p:nvPr/>
        </p:nvPicPr>
        <p:blipFill rotWithShape="1">
          <a:blip r:embed="rId3">
            <a:alphaModFix/>
          </a:blip>
          <a:srcRect/>
          <a:stretch/>
        </p:blipFill>
        <p:spPr>
          <a:xfrm>
            <a:off x="10798975" y="0"/>
            <a:ext cx="1393025" cy="147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22"/>
          <p:cNvSpPr/>
          <p:nvPr/>
        </p:nvSpPr>
        <p:spPr>
          <a:xfrm rot="-5400000">
            <a:off x="800100" y="1491343"/>
            <a:ext cx="3333749" cy="3499103"/>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22"/>
          <p:cNvSpPr txBox="1">
            <a:spLocks noGrp="1"/>
          </p:cNvSpPr>
          <p:nvPr>
            <p:ph type="ctrTitle"/>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u="sng">
                <a:solidFill>
                  <a:srgbClr val="FFFFFF"/>
                </a:solidFill>
                <a:latin typeface="Calibri"/>
                <a:ea typeface="Calibri"/>
                <a:cs typeface="Calibri"/>
                <a:sym typeface="Calibri"/>
              </a:rPr>
              <a:t>Basic functionality</a:t>
            </a:r>
            <a:endParaRPr/>
          </a:p>
        </p:txBody>
      </p:sp>
      <p:sp>
        <p:nvSpPr>
          <p:cNvPr id="162" name="Google Shape;162;p22"/>
          <p:cNvSpPr txBox="1">
            <a:spLocks noGrp="1"/>
          </p:cNvSpPr>
          <p:nvPr>
            <p:ph type="ftr" sz="quarter" idx="11"/>
          </p:nvPr>
        </p:nvSpPr>
        <p:spPr>
          <a:xfrm>
            <a:off x="3657600" y="6448112"/>
            <a:ext cx="6210300" cy="365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1000" dirty="0">
                <a:solidFill>
                  <a:schemeClr val="dk1"/>
                </a:solidFill>
                <a:latin typeface="Calibri"/>
                <a:ea typeface="Calibri"/>
                <a:cs typeface="Calibri"/>
                <a:sym typeface="Calibri"/>
              </a:rPr>
              <a:t>Department of Computer Science and Engineering  (CSE)</a:t>
            </a:r>
            <a:endParaRPr dirty="0"/>
          </a:p>
        </p:txBody>
      </p:sp>
      <p:pic>
        <p:nvPicPr>
          <p:cNvPr id="161" name="Google Shape;161;p22"/>
          <p:cNvPicPr preferRelativeResize="0"/>
          <p:nvPr/>
        </p:nvPicPr>
        <p:blipFill rotWithShape="1">
          <a:blip r:embed="rId3">
            <a:alphaModFix/>
          </a:blip>
          <a:srcRect/>
          <a:stretch/>
        </p:blipFill>
        <p:spPr>
          <a:xfrm>
            <a:off x="4600575" y="323850"/>
            <a:ext cx="6943725" cy="60661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idx="1"/>
          </p:nvPr>
        </p:nvSpPr>
        <p:spPr>
          <a:xfrm>
            <a:off x="838200" y="310718"/>
            <a:ext cx="10515600" cy="586624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US" sz="3200" u="sng"/>
              <a:t>Methodology</a:t>
            </a:r>
            <a:endParaRPr sz="3200">
              <a:latin typeface="Aharoni"/>
              <a:ea typeface="Aharoni"/>
              <a:cs typeface="Aharoni"/>
              <a:sym typeface="Aharoni"/>
            </a:endParaRPr>
          </a:p>
          <a:p>
            <a:pPr marL="0" lvl="0" indent="0" algn="l" rtl="0">
              <a:lnSpc>
                <a:spcPct val="90000"/>
              </a:lnSpc>
              <a:spcBef>
                <a:spcPts val="1000"/>
              </a:spcBef>
              <a:spcAft>
                <a:spcPts val="0"/>
              </a:spcAft>
              <a:buClr>
                <a:schemeClr val="dk1"/>
              </a:buClr>
              <a:buSzPts val="2800"/>
              <a:buNone/>
            </a:pPr>
            <a:endParaRPr/>
          </a:p>
        </p:txBody>
      </p:sp>
      <p:sp>
        <p:nvSpPr>
          <p:cNvPr id="168" name="Google Shape;168;p23"/>
          <p:cNvSpPr txBox="1">
            <a:spLocks noGrp="1"/>
          </p:cNvSpPr>
          <p:nvPr>
            <p:ph type="ftr" sz="quarter" idx="11"/>
          </p:nvPr>
        </p:nvSpPr>
        <p:spPr>
          <a:xfrm>
            <a:off x="2947194" y="6324130"/>
            <a:ext cx="629761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69" name="Google Shape;169;p23"/>
          <p:cNvPicPr preferRelativeResize="0"/>
          <p:nvPr/>
        </p:nvPicPr>
        <p:blipFill rotWithShape="1">
          <a:blip r:embed="rId3">
            <a:alphaModFix/>
          </a:blip>
          <a:srcRect/>
          <a:stretch/>
        </p:blipFill>
        <p:spPr>
          <a:xfrm>
            <a:off x="1125491" y="823010"/>
            <a:ext cx="2913109" cy="5393673"/>
          </a:xfrm>
          <a:prstGeom prst="rect">
            <a:avLst/>
          </a:prstGeom>
          <a:noFill/>
          <a:ln>
            <a:noFill/>
          </a:ln>
        </p:spPr>
      </p:pic>
      <p:pic>
        <p:nvPicPr>
          <p:cNvPr id="170" name="Google Shape;170;p23"/>
          <p:cNvPicPr preferRelativeResize="0"/>
          <p:nvPr/>
        </p:nvPicPr>
        <p:blipFill rotWithShape="1">
          <a:blip r:embed="rId4">
            <a:alphaModFix/>
          </a:blip>
          <a:srcRect/>
          <a:stretch/>
        </p:blipFill>
        <p:spPr>
          <a:xfrm>
            <a:off x="5018795" y="1165681"/>
            <a:ext cx="2653762" cy="4820099"/>
          </a:xfrm>
          <a:prstGeom prst="rect">
            <a:avLst/>
          </a:prstGeom>
          <a:noFill/>
          <a:ln>
            <a:noFill/>
          </a:ln>
        </p:spPr>
      </p:pic>
      <p:pic>
        <p:nvPicPr>
          <p:cNvPr id="171" name="Google Shape;171;p23"/>
          <p:cNvPicPr preferRelativeResize="0"/>
          <p:nvPr/>
        </p:nvPicPr>
        <p:blipFill rotWithShape="1">
          <a:blip r:embed="rId5">
            <a:alphaModFix/>
          </a:blip>
          <a:srcRect/>
          <a:stretch/>
        </p:blipFill>
        <p:spPr>
          <a:xfrm>
            <a:off x="8858249" y="1053915"/>
            <a:ext cx="2124075" cy="49318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ctrTitle"/>
          </p:nvPr>
        </p:nvSpPr>
        <p:spPr>
          <a:xfrm>
            <a:off x="1524000" y="447660"/>
            <a:ext cx="9144000" cy="56439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u="sng"/>
              <a:t>Facilities Required</a:t>
            </a:r>
            <a:endParaRPr/>
          </a:p>
        </p:txBody>
      </p:sp>
      <p:sp>
        <p:nvSpPr>
          <p:cNvPr id="177" name="Google Shape;177;p24"/>
          <p:cNvSpPr txBox="1">
            <a:spLocks noGrp="1"/>
          </p:cNvSpPr>
          <p:nvPr>
            <p:ph type="subTitle" idx="1"/>
          </p:nvPr>
        </p:nvSpPr>
        <p:spPr>
          <a:xfrm>
            <a:off x="1351280" y="1433700"/>
            <a:ext cx="9144000" cy="454536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000"/>
              <a:buFont typeface="Arial"/>
              <a:buChar char="•"/>
            </a:pPr>
            <a:r>
              <a:rPr lang="en-US" sz="2000" dirty="0"/>
              <a:t>Hardware Requirements : </a:t>
            </a:r>
            <a:endParaRPr dirty="0"/>
          </a:p>
          <a:p>
            <a:pPr marL="0" lvl="0" indent="0" algn="l" rtl="0">
              <a:lnSpc>
                <a:spcPct val="90000"/>
              </a:lnSpc>
              <a:spcBef>
                <a:spcPts val="1000"/>
              </a:spcBef>
              <a:spcAft>
                <a:spcPts val="0"/>
              </a:spcAft>
              <a:buClr>
                <a:schemeClr val="dk1"/>
              </a:buClr>
              <a:buSzPts val="2000"/>
              <a:buNone/>
            </a:pPr>
            <a:r>
              <a:rPr lang="en-US" sz="2000" dirty="0"/>
              <a:t>      </a:t>
            </a:r>
            <a:r>
              <a:rPr lang="en-US" sz="1800" dirty="0"/>
              <a:t>There are no special hardware interface requirements .</a:t>
            </a:r>
            <a:endParaRPr dirty="0"/>
          </a:p>
          <a:p>
            <a:pPr marL="285750" lvl="0" indent="-171450" algn="l" rtl="0">
              <a:lnSpc>
                <a:spcPct val="90000"/>
              </a:lnSpc>
              <a:spcBef>
                <a:spcPts val="1000"/>
              </a:spcBef>
              <a:spcAft>
                <a:spcPts val="0"/>
              </a:spcAft>
              <a:buClr>
                <a:schemeClr val="dk1"/>
              </a:buClr>
              <a:buSzPts val="1800"/>
              <a:buFont typeface="Arial"/>
              <a:buNone/>
            </a:pPr>
            <a:endParaRPr sz="1800" dirty="0"/>
          </a:p>
          <a:p>
            <a:pPr marL="285750" lvl="0" indent="-285750" algn="l" rtl="0">
              <a:lnSpc>
                <a:spcPct val="90000"/>
              </a:lnSpc>
              <a:spcBef>
                <a:spcPts val="1000"/>
              </a:spcBef>
              <a:spcAft>
                <a:spcPts val="0"/>
              </a:spcAft>
              <a:buClr>
                <a:schemeClr val="dk1"/>
              </a:buClr>
              <a:buSzPts val="2000"/>
              <a:buFont typeface="Arial"/>
              <a:buChar char="•"/>
            </a:pPr>
            <a:r>
              <a:rPr lang="en-US" sz="2000" dirty="0"/>
              <a:t>Software Requirements : </a:t>
            </a:r>
            <a:endParaRPr sz="1800" dirty="0"/>
          </a:p>
          <a:p>
            <a:pPr marL="742950" lvl="1" indent="-285750" algn="l" rtl="0">
              <a:lnSpc>
                <a:spcPct val="150000"/>
              </a:lnSpc>
              <a:spcBef>
                <a:spcPts val="500"/>
              </a:spcBef>
              <a:spcAft>
                <a:spcPts val="0"/>
              </a:spcAft>
              <a:buClr>
                <a:schemeClr val="dk1"/>
              </a:buClr>
              <a:buSzPts val="1800"/>
              <a:buFont typeface="Arial"/>
              <a:buChar char="•"/>
            </a:pPr>
            <a:r>
              <a:rPr lang="en-US" sz="1800" dirty="0"/>
              <a:t>Coding Languages : </a:t>
            </a:r>
            <a:endParaRPr dirty="0"/>
          </a:p>
          <a:p>
            <a:pPr marL="742950" lvl="1" indent="-285750" algn="l" rtl="0">
              <a:lnSpc>
                <a:spcPct val="150000"/>
              </a:lnSpc>
              <a:spcBef>
                <a:spcPts val="500"/>
              </a:spcBef>
              <a:spcAft>
                <a:spcPts val="0"/>
              </a:spcAft>
              <a:buClr>
                <a:schemeClr val="dk1"/>
              </a:buClr>
              <a:buSzPts val="1800"/>
              <a:buFont typeface="Arial"/>
              <a:buChar char="•"/>
            </a:pPr>
            <a:r>
              <a:rPr lang="en-US" sz="1800" dirty="0"/>
              <a:t>Tools and Technology :</a:t>
            </a:r>
            <a:endParaRPr dirty="0"/>
          </a:p>
          <a:p>
            <a:pPr marL="742950" lvl="1" indent="-285750" algn="l" rtl="0">
              <a:lnSpc>
                <a:spcPct val="150000"/>
              </a:lnSpc>
              <a:spcBef>
                <a:spcPts val="500"/>
              </a:spcBef>
              <a:spcAft>
                <a:spcPts val="0"/>
              </a:spcAft>
              <a:buClr>
                <a:schemeClr val="dk1"/>
              </a:buClr>
              <a:buSzPts val="1800"/>
              <a:buFont typeface="Arial"/>
              <a:buChar char="•"/>
            </a:pPr>
            <a:r>
              <a:rPr lang="en-US" sz="1800" dirty="0"/>
              <a:t>Version Control Software :  </a:t>
            </a:r>
            <a:endParaRPr dirty="0"/>
          </a:p>
          <a:p>
            <a:pPr marL="0" lvl="0" indent="0" algn="l" rtl="0">
              <a:lnSpc>
                <a:spcPct val="90000"/>
              </a:lnSpc>
              <a:spcBef>
                <a:spcPts val="1000"/>
              </a:spcBef>
              <a:spcAft>
                <a:spcPts val="0"/>
              </a:spcAft>
              <a:buClr>
                <a:schemeClr val="dk1"/>
              </a:buClr>
              <a:buSzPts val="2000"/>
              <a:buNone/>
            </a:pPr>
            <a:r>
              <a:rPr lang="en-US" sz="2000" dirty="0"/>
              <a:t>      </a:t>
            </a:r>
            <a:endParaRPr sz="2000" dirty="0"/>
          </a:p>
        </p:txBody>
      </p:sp>
      <p:sp>
        <p:nvSpPr>
          <p:cNvPr id="178" name="Google Shape;178;p24"/>
          <p:cNvSpPr txBox="1">
            <a:spLocks noGrp="1"/>
          </p:cNvSpPr>
          <p:nvPr>
            <p:ph type="ftr" sz="quarter" idx="11"/>
          </p:nvPr>
        </p:nvSpPr>
        <p:spPr>
          <a:xfrm>
            <a:off x="2329639" y="6267494"/>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79" name="Google Shape;179;p24"/>
          <p:cNvPicPr preferRelativeResize="0"/>
          <p:nvPr/>
        </p:nvPicPr>
        <p:blipFill rotWithShape="1">
          <a:blip r:embed="rId3">
            <a:alphaModFix/>
          </a:blip>
          <a:srcRect/>
          <a:stretch/>
        </p:blipFill>
        <p:spPr>
          <a:xfrm>
            <a:off x="4803566" y="3022108"/>
            <a:ext cx="1725009" cy="314625"/>
          </a:xfrm>
          <a:prstGeom prst="rect">
            <a:avLst/>
          </a:prstGeom>
          <a:noFill/>
          <a:ln>
            <a:noFill/>
          </a:ln>
        </p:spPr>
      </p:pic>
      <p:pic>
        <p:nvPicPr>
          <p:cNvPr id="180" name="Google Shape;180;p24"/>
          <p:cNvPicPr preferRelativeResize="0"/>
          <p:nvPr/>
        </p:nvPicPr>
        <p:blipFill rotWithShape="1">
          <a:blip r:embed="rId4">
            <a:alphaModFix/>
          </a:blip>
          <a:srcRect/>
          <a:stretch/>
        </p:blipFill>
        <p:spPr>
          <a:xfrm>
            <a:off x="5106374" y="3601067"/>
            <a:ext cx="4960570" cy="314624"/>
          </a:xfrm>
          <a:prstGeom prst="rect">
            <a:avLst/>
          </a:prstGeom>
          <a:noFill/>
          <a:ln>
            <a:noFill/>
          </a:ln>
        </p:spPr>
      </p:pic>
      <p:pic>
        <p:nvPicPr>
          <p:cNvPr id="181" name="Google Shape;181;p24"/>
          <p:cNvPicPr preferRelativeResize="0"/>
          <p:nvPr/>
        </p:nvPicPr>
        <p:blipFill rotWithShape="1">
          <a:blip r:embed="rId5">
            <a:alphaModFix/>
          </a:blip>
          <a:srcRect/>
          <a:stretch/>
        </p:blipFill>
        <p:spPr>
          <a:xfrm>
            <a:off x="5249874" y="4059905"/>
            <a:ext cx="2336785" cy="383282"/>
          </a:xfrm>
          <a:prstGeom prst="rect">
            <a:avLst/>
          </a:prstGeom>
          <a:noFill/>
          <a:ln>
            <a:noFill/>
          </a:ln>
        </p:spPr>
      </p:pic>
      <p:pic>
        <p:nvPicPr>
          <p:cNvPr id="182" name="Google Shape;182;p24"/>
          <p:cNvPicPr preferRelativeResize="0"/>
          <p:nvPr/>
        </p:nvPicPr>
        <p:blipFill rotWithShape="1">
          <a:blip r:embed="rId6">
            <a:alphaModFix/>
          </a:blip>
          <a:srcRect/>
          <a:stretch/>
        </p:blipFill>
        <p:spPr>
          <a:xfrm>
            <a:off x="10609931" y="89694"/>
            <a:ext cx="1487737" cy="15794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913794" y="396705"/>
            <a:ext cx="9144000" cy="4778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Calibri"/>
              <a:buNone/>
            </a:pPr>
            <a:r>
              <a:rPr lang="en-US" sz="3600" b="1" u="sng" dirty="0"/>
              <a:t>Literature Survey</a:t>
            </a:r>
            <a:endParaRPr dirty="0"/>
          </a:p>
        </p:txBody>
      </p:sp>
      <p:sp>
        <p:nvSpPr>
          <p:cNvPr id="122" name="Google Shape;122;p17"/>
          <p:cNvSpPr txBox="1">
            <a:spLocks noGrp="1"/>
          </p:cNvSpPr>
          <p:nvPr>
            <p:ph type="subTitle" idx="1"/>
          </p:nvPr>
        </p:nvSpPr>
        <p:spPr>
          <a:xfrm>
            <a:off x="913794" y="1057104"/>
            <a:ext cx="9144000" cy="5264459"/>
          </a:xfrm>
          <a:prstGeom prst="rect">
            <a:avLst/>
          </a:prstGeom>
          <a:noFill/>
          <a:ln>
            <a:noFill/>
          </a:ln>
        </p:spPr>
        <p:txBody>
          <a:bodyPr spcFirstLastPara="1" wrap="square" lIns="91425" tIns="45700" rIns="91425" bIns="45700" anchor="t" anchorCtr="0">
            <a:normAutofit fontScale="85000" lnSpcReduction="10000"/>
          </a:bodyPr>
          <a:lstStyle/>
          <a:p>
            <a:pPr marL="6350" lvl="0" indent="-6350" algn="l" rtl="0">
              <a:lnSpc>
                <a:spcPct val="125000"/>
              </a:lnSpc>
              <a:spcBef>
                <a:spcPts val="0"/>
              </a:spcBef>
              <a:spcAft>
                <a:spcPts val="0"/>
              </a:spcAft>
              <a:buClr>
                <a:srgbClr val="26313D"/>
              </a:buClr>
              <a:buSzPct val="100000"/>
              <a:buNone/>
            </a:pPr>
            <a:r>
              <a:rPr lang="en-US" sz="1900" dirty="0"/>
              <a:t>The project is an online discussion forum for students of an </a:t>
            </a:r>
            <a:r>
              <a:rPr lang="en-US" sz="1900" dirty="0" err="1"/>
              <a:t>organisation</a:t>
            </a:r>
            <a:r>
              <a:rPr lang="en-US" sz="1900" dirty="0"/>
              <a:t> that could be used by other </a:t>
            </a:r>
            <a:r>
              <a:rPr lang="en-US" sz="1900" dirty="0" err="1"/>
              <a:t>organisations</a:t>
            </a:r>
            <a:r>
              <a:rPr lang="en-US" sz="1900" dirty="0"/>
              <a:t> as well, to hold public discussions.</a:t>
            </a:r>
            <a:endParaRPr dirty="0"/>
          </a:p>
          <a:p>
            <a:pPr marL="6350" lvl="0" indent="-6350" algn="l" rtl="0">
              <a:lnSpc>
                <a:spcPct val="125000"/>
              </a:lnSpc>
              <a:spcBef>
                <a:spcPts val="2975"/>
              </a:spcBef>
              <a:spcAft>
                <a:spcPts val="0"/>
              </a:spcAft>
              <a:buClr>
                <a:srgbClr val="26313D"/>
              </a:buClr>
              <a:buSzPct val="100000"/>
              <a:buNone/>
            </a:pPr>
            <a:r>
              <a:rPr lang="en-US" sz="1900" dirty="0"/>
              <a:t>The Online Discussion Forum is an electronic network facilitating active communication and interaction among all students enrolled in the same course. When you post a message to the Online Discussion Forum, the post is immediately available to all other students in the </a:t>
            </a:r>
            <a:r>
              <a:rPr lang="en-US" sz="1900" dirty="0" err="1"/>
              <a:t>organisation</a:t>
            </a:r>
            <a:r>
              <a:rPr lang="en-US" sz="1900" dirty="0"/>
              <a:t>, allowing students to discuss different topics in their free time. A weekly Student Host directs students to perform certain tasks as outlined in the online course guide.</a:t>
            </a:r>
            <a:endParaRPr dirty="0"/>
          </a:p>
          <a:p>
            <a:pPr marL="6350" lvl="0" indent="-6350" algn="l" rtl="0">
              <a:lnSpc>
                <a:spcPct val="125000"/>
              </a:lnSpc>
              <a:spcBef>
                <a:spcPts val="2975"/>
              </a:spcBef>
              <a:spcAft>
                <a:spcPts val="0"/>
              </a:spcAft>
              <a:buClr>
                <a:srgbClr val="26313D"/>
              </a:buClr>
              <a:buSzPct val="100000"/>
              <a:buNone/>
            </a:pPr>
            <a:r>
              <a:rPr lang="en-US" sz="1900" dirty="0"/>
              <a:t>Online forums can be used for many purposes, such as helping students to review material before an assignment or exam, engaging students in a discussion of the course material before coming to class, and reflecting on material that they have read or worked with outside of class.</a:t>
            </a:r>
            <a:endParaRPr dirty="0"/>
          </a:p>
          <a:p>
            <a:pPr marL="342900" lvl="0" indent="-342900" algn="l" rtl="0">
              <a:lnSpc>
                <a:spcPct val="125000"/>
              </a:lnSpc>
              <a:spcBef>
                <a:spcPts val="1025"/>
              </a:spcBef>
              <a:spcAft>
                <a:spcPts val="0"/>
              </a:spcAft>
              <a:buClr>
                <a:srgbClr val="26313D"/>
              </a:buClr>
              <a:buSzPct val="73968"/>
              <a:buFont typeface="Arial"/>
              <a:buChar char="●"/>
            </a:pPr>
            <a:r>
              <a:rPr lang="en-US" sz="1900" u="none" strike="noStrike" dirty="0"/>
              <a:t>It allows users to create social networks and follow topics that interest them.</a:t>
            </a:r>
            <a:endParaRPr dirty="0"/>
          </a:p>
          <a:p>
            <a:pPr marL="342900" lvl="0" indent="-342900" algn="l" rtl="0">
              <a:lnSpc>
                <a:spcPct val="125000"/>
              </a:lnSpc>
              <a:spcBef>
                <a:spcPts val="1025"/>
              </a:spcBef>
              <a:spcAft>
                <a:spcPts val="0"/>
              </a:spcAft>
              <a:buClr>
                <a:srgbClr val="26313D"/>
              </a:buClr>
              <a:buSzPct val="73968"/>
              <a:buFont typeface="Arial"/>
              <a:buChar char="●"/>
            </a:pPr>
            <a:r>
              <a:rPr lang="en-US" sz="1900" u="none" strike="noStrike" dirty="0"/>
              <a:t>It focuses on high-quality questions and answers.</a:t>
            </a:r>
            <a:endParaRPr dirty="0"/>
          </a:p>
          <a:p>
            <a:pPr marL="342900" lvl="0" indent="-342900" algn="l" rtl="0">
              <a:lnSpc>
                <a:spcPct val="125000"/>
              </a:lnSpc>
              <a:spcBef>
                <a:spcPts val="1025"/>
              </a:spcBef>
              <a:spcAft>
                <a:spcPts val="0"/>
              </a:spcAft>
              <a:buClr>
                <a:srgbClr val="26313D"/>
              </a:buClr>
              <a:buSzPct val="73968"/>
              <a:buFont typeface="Arial"/>
              <a:buChar char="●"/>
            </a:pPr>
            <a:r>
              <a:rPr lang="en-US" sz="1900" u="none" strike="noStrike" dirty="0"/>
              <a:t>It enables users to vote on answers to highlight the most accurate information possible</a:t>
            </a:r>
            <a:r>
              <a:rPr lang="en-US" sz="1900" u="none" strike="noStrike" dirty="0">
                <a:latin typeface="Arial"/>
                <a:ea typeface="Arial"/>
                <a:cs typeface="Arial"/>
                <a:sym typeface="Arial"/>
              </a:rPr>
              <a:t>.</a:t>
            </a:r>
            <a:endParaRPr dirty="0"/>
          </a:p>
          <a:p>
            <a:pPr marL="0" lvl="0" indent="0" algn="l" rtl="0">
              <a:lnSpc>
                <a:spcPct val="90000"/>
              </a:lnSpc>
              <a:spcBef>
                <a:spcPts val="2975"/>
              </a:spcBef>
              <a:spcAft>
                <a:spcPts val="0"/>
              </a:spcAft>
              <a:buClr>
                <a:schemeClr val="dk1"/>
              </a:buClr>
              <a:buSzPct val="100000"/>
              <a:buNone/>
            </a:pPr>
            <a:endParaRPr dirty="0"/>
          </a:p>
        </p:txBody>
      </p:sp>
      <p:sp>
        <p:nvSpPr>
          <p:cNvPr id="123" name="Google Shape;123;p17"/>
          <p:cNvSpPr txBox="1">
            <a:spLocks noGrp="1"/>
          </p:cNvSpPr>
          <p:nvPr>
            <p:ph type="ftr" sz="quarter" idx="11"/>
          </p:nvPr>
        </p:nvSpPr>
        <p:spPr>
          <a:xfrm>
            <a:off x="2673768" y="6321563"/>
            <a:ext cx="667286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(CSE)</a:t>
            </a:r>
            <a:endParaRPr dirty="0"/>
          </a:p>
        </p:txBody>
      </p:sp>
      <p:pic>
        <p:nvPicPr>
          <p:cNvPr id="124" name="Google Shape;124;p17"/>
          <p:cNvPicPr preferRelativeResize="0"/>
          <p:nvPr/>
        </p:nvPicPr>
        <p:blipFill rotWithShape="1">
          <a:blip r:embed="rId3">
            <a:alphaModFix/>
          </a:blip>
          <a:srcRect/>
          <a:stretch/>
        </p:blipFill>
        <p:spPr>
          <a:xfrm>
            <a:off x="10609931" y="89694"/>
            <a:ext cx="1487737" cy="157941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1093</TotalTime>
  <Words>2557</Words>
  <Application>Microsoft Office PowerPoint</Application>
  <PresentationFormat>Widescreen</PresentationFormat>
  <Paragraphs>130</Paragraphs>
  <Slides>21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Open Sans</vt:lpstr>
      <vt:lpstr>Rockwell</vt:lpstr>
      <vt:lpstr>Bookman Old Style</vt:lpstr>
      <vt:lpstr>Times New Roman</vt:lpstr>
      <vt:lpstr>Arial</vt:lpstr>
      <vt:lpstr>Congenial SemiBold</vt:lpstr>
      <vt:lpstr>Aharoni</vt:lpstr>
      <vt:lpstr>Damask</vt:lpstr>
      <vt:lpstr>       Talk It Geeks </vt:lpstr>
      <vt:lpstr>Team Members </vt:lpstr>
      <vt:lpstr>Introduction</vt:lpstr>
      <vt:lpstr>PowerPoint Presentation</vt:lpstr>
      <vt:lpstr>PowerPoint Presentation</vt:lpstr>
      <vt:lpstr>Basic functionality</vt:lpstr>
      <vt:lpstr>PowerPoint Presentation</vt:lpstr>
      <vt:lpstr>Facilities Required</vt:lpstr>
      <vt:lpstr>Literature Survey</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Samvad Discussion forum for college</dc:title>
  <dc:creator>Satyam Khare</dc:creator>
  <cp:lastModifiedBy>Sanyam</cp:lastModifiedBy>
  <cp:revision>12</cp:revision>
  <dcterms:modified xsi:type="dcterms:W3CDTF">2023-05-30T08:08:52Z</dcterms:modified>
</cp:coreProperties>
</file>