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470C-7265-8F76-C904-354E9E75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F5D53-54BF-9F5A-78F0-AD0E43A0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D993-C608-F0BB-0E82-8CDF8D75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435C-581F-EECA-9848-99F02323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AEE8-05AC-D044-F544-813131A5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9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F206-A25E-6E0D-5C1D-B626555C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F892F-8E78-BF9B-DCEA-D5561413A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8AB-D015-0C04-D5DB-D28777A0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0FAF-4895-150D-BA9A-4DC7063E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FFFA-5126-79FE-2E8C-A9247803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3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97A0C-0B3E-BA74-F826-1A898140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18B46-3C02-A75A-13C1-AC96CFC6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2E71-08BA-3FDB-399F-FC76F4DB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94E2-B2B2-FD86-A722-1077EA58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E8AA-7167-B7DD-C3EB-AB2673E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7FC-9B4D-2A4F-0495-4FC83CCB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A88-FB8A-BB61-B40F-CF7B8B7D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EC9C-E04C-979F-8A0B-CC695740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C048-8AA5-CC38-DBD1-99D4EE8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A74A-554C-8B21-3815-8E86691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1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5C57-01AA-0DC9-F0FA-FCE66B82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AD-FAA5-D1FF-6879-38CAF12F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B31E-4BBA-BB12-6E49-A289283F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34A1-936D-E96B-5ABB-8FB2B4C6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F283-CE40-93DD-EC8D-25A96E1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20E-6959-458F-DF2E-CC3F80C5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DC3C-5E67-E8D9-0D97-C3278162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20D8-4434-F7A2-B89D-B7B9DFDE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C64AC-40F1-9E94-9E85-75430563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959F-613A-350A-E81F-88EBE25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6D2E-3717-CD57-889F-D09501AD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6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40AE-208D-0231-1060-E9432B1D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9F1E-1919-D5E9-9857-A91FF4E1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A73E9-AC88-1E80-D031-38CDA237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3BBB5-5326-3301-5D1C-41C332950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FBC7F-65D2-BF57-3D9D-8417AECA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44BD7-2A82-307E-40A9-079B6F5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17369-F8F9-D0C0-3C2E-37A8EBAB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DED18-E2F4-A7B1-2429-BD3FAEF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141D-74DE-F333-EFF3-39E39ADB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98E0E-8F0B-6664-2593-BCAA0A0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02270-EF94-9B03-3A15-A1048150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8B0A-87C9-5D4B-85BC-369653C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10660-17AB-9D2B-A80D-32C50C6D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94EB1-DCB2-3038-3805-E4033240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C93F-92D4-4D26-D770-20FD3740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74F1-AD38-16D7-9A08-DC25D01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99A8-EE01-D213-1EF2-9D75C687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2C84-372B-B447-AB74-518B5030B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D467-7E0B-3618-458D-307EF634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D7CF-25C6-F028-5FE0-E78FCB9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9E31-CD09-0B4F-9865-0906F18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4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7E17-EE5D-3BA7-4789-ABFB7D38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43B67-FDB0-52A5-BAF2-CB7722F5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DF0A-A94A-677E-6528-684D14E9D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7B43-845A-4D3C-98D9-407830CE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FC720-F23B-4EFF-A3FE-344549B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E0EF-059B-58E6-759B-685D514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3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F5DA9-CDCA-C6CD-D9CC-FFBCC97F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65C9B-97BE-F1AC-00AE-03BC56D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23AB-6767-A15A-0D52-71441C77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24F7-2BB3-4B53-9102-92B5424DE31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6AA2-2866-CB86-C782-E4A333FA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481E-8F8B-364E-F3B8-0ED443E7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57DB-BC8B-4AE0-B045-47D3ABB0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0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81735-02C0-DB54-3700-5A648E3C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C4CA3"/>
              </a:clrFrom>
              <a:clrTo>
                <a:srgbClr val="0C4CA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0024" y="54702"/>
            <a:ext cx="3395993" cy="1069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EE211-37C5-A2DF-49A1-96BE318F927C}"/>
              </a:ext>
            </a:extLst>
          </p:cNvPr>
          <p:cNvSpPr txBox="1"/>
          <p:nvPr/>
        </p:nvSpPr>
        <p:spPr>
          <a:xfrm>
            <a:off x="4105275" y="2865214"/>
            <a:ext cx="4400550" cy="769441"/>
          </a:xfrm>
          <a:prstGeom prst="rect">
            <a:avLst/>
          </a:prstGeom>
          <a:solidFill>
            <a:srgbClr val="0C4CA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Team : R.A.V.E</a:t>
            </a:r>
            <a:endParaRPr lang="en-IN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0B4EA7-5843-AE1D-E4BB-D6B47AB083B1}"/>
              </a:ext>
            </a:extLst>
          </p:cNvPr>
          <p:cNvGrpSpPr/>
          <p:nvPr/>
        </p:nvGrpSpPr>
        <p:grpSpPr>
          <a:xfrm>
            <a:off x="660388" y="4099469"/>
            <a:ext cx="10561978" cy="2348905"/>
            <a:chOff x="639476" y="4004270"/>
            <a:chExt cx="10098781" cy="19264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DD829-67C0-D41C-79E1-6F852B9EE00E}"/>
                </a:ext>
              </a:extLst>
            </p:cNvPr>
            <p:cNvSpPr txBox="1"/>
            <p:nvPr/>
          </p:nvSpPr>
          <p:spPr>
            <a:xfrm>
              <a:off x="640644" y="4004270"/>
              <a:ext cx="3705114" cy="382567"/>
            </a:xfrm>
            <a:prstGeom prst="rect">
              <a:avLst/>
            </a:prstGeom>
            <a:solidFill>
              <a:srgbClr val="0C4CA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Name</a:t>
              </a: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endParaRPr lang="en-IN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D91581-98DE-73B5-AA66-9202BC2E3BD4}"/>
                </a:ext>
              </a:extLst>
            </p:cNvPr>
            <p:cNvSpPr txBox="1"/>
            <p:nvPr/>
          </p:nvSpPr>
          <p:spPr>
            <a:xfrm>
              <a:off x="4345759" y="4017506"/>
              <a:ext cx="3183731" cy="369332"/>
            </a:xfrm>
            <a:prstGeom prst="rect">
              <a:avLst/>
            </a:prstGeom>
            <a:solidFill>
              <a:srgbClr val="0C4CA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Department</a:t>
              </a: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endParaRPr lang="en-IN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FC1480-6637-1C92-2C43-6D84CB65A797}"/>
                </a:ext>
              </a:extLst>
            </p:cNvPr>
            <p:cNvSpPr txBox="1"/>
            <p:nvPr/>
          </p:nvSpPr>
          <p:spPr>
            <a:xfrm>
              <a:off x="7546181" y="4017506"/>
              <a:ext cx="3183731" cy="369332"/>
            </a:xfrm>
            <a:prstGeom prst="rect">
              <a:avLst/>
            </a:prstGeom>
            <a:solidFill>
              <a:srgbClr val="0C4CA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Roll No. </a:t>
              </a:r>
              <a:endParaRPr lang="en-IN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F46E9-EEC1-A0A6-E9D6-21A38A5EF9FA}"/>
                </a:ext>
              </a:extLst>
            </p:cNvPr>
            <p:cNvSpPr txBox="1"/>
            <p:nvPr/>
          </p:nvSpPr>
          <p:spPr>
            <a:xfrm>
              <a:off x="639476" y="4383200"/>
              <a:ext cx="3705114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Rahul Tripathi</a:t>
              </a: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endParaRPr lang="en-IN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E40CA-3EE6-6E52-9E72-ED1327317D76}"/>
                </a:ext>
              </a:extLst>
            </p:cNvPr>
            <p:cNvSpPr txBox="1"/>
            <p:nvPr/>
          </p:nvSpPr>
          <p:spPr>
            <a:xfrm>
              <a:off x="640644" y="4778452"/>
              <a:ext cx="3705114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Anushka</a:t>
              </a: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 </a:t>
              </a:r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Karamchandani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FBE4F-4F49-6B4A-4C4C-F911E8DD1C13}"/>
                </a:ext>
              </a:extLst>
            </p:cNvPr>
            <p:cNvSpPr txBox="1"/>
            <p:nvPr/>
          </p:nvSpPr>
          <p:spPr>
            <a:xfrm>
              <a:off x="640644" y="5152379"/>
              <a:ext cx="3705114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Varshaah</a:t>
              </a:r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Karkala</a:t>
              </a: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endParaRPr lang="en-IN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E42123-4652-8B6C-A5F3-F8E10B35BAEC}"/>
                </a:ext>
              </a:extLst>
            </p:cNvPr>
            <p:cNvSpPr txBox="1"/>
            <p:nvPr/>
          </p:nvSpPr>
          <p:spPr>
            <a:xfrm>
              <a:off x="640644" y="5548181"/>
              <a:ext cx="3705114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Esha </a:t>
              </a:r>
              <a:r>
                <a:rPr lang="en-US" b="1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Shelar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FA4402-A09B-1AA3-E02C-A949E1BEE60D}"/>
                </a:ext>
              </a:extLst>
            </p:cNvPr>
            <p:cNvSpPr txBox="1"/>
            <p:nvPr/>
          </p:nvSpPr>
          <p:spPr>
            <a:xfrm>
              <a:off x="4345758" y="4376582"/>
              <a:ext cx="320042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Computer Engineering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09FBB2-ED3D-B10D-F403-B1A1A611C306}"/>
                </a:ext>
              </a:extLst>
            </p:cNvPr>
            <p:cNvSpPr txBox="1"/>
            <p:nvPr/>
          </p:nvSpPr>
          <p:spPr>
            <a:xfrm>
              <a:off x="4350498" y="4757425"/>
              <a:ext cx="320042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Computer Engineering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688CE-A72A-C605-E82B-1A9C81873043}"/>
                </a:ext>
              </a:extLst>
            </p:cNvPr>
            <p:cNvSpPr txBox="1"/>
            <p:nvPr/>
          </p:nvSpPr>
          <p:spPr>
            <a:xfrm>
              <a:off x="4345758" y="5149281"/>
              <a:ext cx="320042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Computer Engineering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B51428-D234-3436-4E7C-BCE0490DAE7F}"/>
                </a:ext>
              </a:extLst>
            </p:cNvPr>
            <p:cNvSpPr txBox="1"/>
            <p:nvPr/>
          </p:nvSpPr>
          <p:spPr>
            <a:xfrm>
              <a:off x="4345758" y="5520835"/>
              <a:ext cx="320042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Computer Engineering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97F677-82B2-0515-4DB6-269A3AF234A9}"/>
                </a:ext>
              </a:extLst>
            </p:cNvPr>
            <p:cNvSpPr txBox="1"/>
            <p:nvPr/>
          </p:nvSpPr>
          <p:spPr>
            <a:xfrm>
              <a:off x="7557997" y="4400073"/>
              <a:ext cx="316715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16010120153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084734-74A1-81A0-4EE1-EBE10743A712}"/>
                </a:ext>
              </a:extLst>
            </p:cNvPr>
            <p:cNvSpPr txBox="1"/>
            <p:nvPr/>
          </p:nvSpPr>
          <p:spPr>
            <a:xfrm>
              <a:off x="7557997" y="4757424"/>
              <a:ext cx="316715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16010120191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97B359-CA0E-D034-7BD9-511777AAC26C}"/>
                </a:ext>
              </a:extLst>
            </p:cNvPr>
            <p:cNvSpPr txBox="1"/>
            <p:nvPr/>
          </p:nvSpPr>
          <p:spPr>
            <a:xfrm>
              <a:off x="7557997" y="5130060"/>
              <a:ext cx="316715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16010120193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C70BD-3B6F-1100-5B6B-2EBAF749B5BE}"/>
                </a:ext>
              </a:extLst>
            </p:cNvPr>
            <p:cNvSpPr txBox="1"/>
            <p:nvPr/>
          </p:nvSpPr>
          <p:spPr>
            <a:xfrm>
              <a:off x="7537834" y="5500646"/>
              <a:ext cx="3200423" cy="382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16010120136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C60EEC-4EB8-BFF9-AB14-473956A8FD1F}"/>
              </a:ext>
            </a:extLst>
          </p:cNvPr>
          <p:cNvSpPr txBox="1"/>
          <p:nvPr/>
        </p:nvSpPr>
        <p:spPr>
          <a:xfrm>
            <a:off x="4819430" y="1071623"/>
            <a:ext cx="339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solidFill>
                    <a:srgbClr val="0C4CA3"/>
                  </a:solidFill>
                </a:ln>
                <a:solidFill>
                  <a:schemeClr val="bg1"/>
                </a:solidFill>
              </a:rPr>
              <a:t>Hackathon</a:t>
            </a:r>
            <a:endParaRPr lang="en-IN" sz="4000" b="1" dirty="0">
              <a:ln w="19050">
                <a:solidFill>
                  <a:srgbClr val="0C4CA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3724A-4730-D257-5BD0-757DF4BFFE46}"/>
              </a:ext>
            </a:extLst>
          </p:cNvPr>
          <p:cNvSpPr txBox="1"/>
          <p:nvPr/>
        </p:nvSpPr>
        <p:spPr>
          <a:xfrm>
            <a:off x="3947756" y="1780866"/>
            <a:ext cx="741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n w="1905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Option </a:t>
            </a:r>
            <a:r>
              <a:rPr lang="en-US" sz="4800" b="1" dirty="0">
                <a:ln w="1905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Chain</a:t>
            </a:r>
            <a:r>
              <a:rPr lang="en-US" sz="4400" b="1" dirty="0">
                <a:ln w="1905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 Tool</a:t>
            </a:r>
            <a:endParaRPr lang="en-IN" sz="4400" b="1" dirty="0">
              <a:ln w="19050"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6D5F8-27D9-749B-2A7C-673CDEE121BB}"/>
              </a:ext>
            </a:extLst>
          </p:cNvPr>
          <p:cNvSpPr txBox="1"/>
          <p:nvPr/>
        </p:nvSpPr>
        <p:spPr>
          <a:xfrm>
            <a:off x="3181779" y="270270"/>
            <a:ext cx="5562601" cy="584775"/>
          </a:xfrm>
          <a:prstGeom prst="rect">
            <a:avLst/>
          </a:prstGeom>
          <a:solidFill>
            <a:srgbClr val="0C4CA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Technologies Used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3FB47-F7FE-FECD-6695-C6E6DF30DA7F}"/>
              </a:ext>
            </a:extLst>
          </p:cNvPr>
          <p:cNvSpPr txBox="1"/>
          <p:nvPr/>
        </p:nvSpPr>
        <p:spPr>
          <a:xfrm>
            <a:off x="1267254" y="1982049"/>
            <a:ext cx="24474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React </a:t>
            </a:r>
            <a:r>
              <a:rPr lang="en-US" sz="3200" dirty="0" err="1">
                <a:solidFill>
                  <a:schemeClr val="bg1"/>
                </a:solidFill>
              </a:rPr>
              <a:t>Js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80FDCE-3726-BAFD-28C6-D8B36F0D0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8550" r="27098" b="26546"/>
          <a:stretch/>
        </p:blipFill>
        <p:spPr>
          <a:xfrm>
            <a:off x="4122073" y="1629836"/>
            <a:ext cx="1378796" cy="13022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B496D1-6246-FCF0-FD63-C7E92ED5CDBA}"/>
              </a:ext>
            </a:extLst>
          </p:cNvPr>
          <p:cNvSpPr txBox="1"/>
          <p:nvPr/>
        </p:nvSpPr>
        <p:spPr>
          <a:xfrm>
            <a:off x="1267254" y="4722094"/>
            <a:ext cx="2457237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Node </a:t>
            </a:r>
            <a:r>
              <a:rPr lang="en-US" sz="3200" dirty="0" err="1">
                <a:solidFill>
                  <a:schemeClr val="bg1"/>
                </a:solidFill>
              </a:rPr>
              <a:t>Js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A494AE-360B-46FB-38C2-F7062634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7080" b="18491"/>
          <a:stretch/>
        </p:blipFill>
        <p:spPr>
          <a:xfrm>
            <a:off x="4295996" y="4542983"/>
            <a:ext cx="1391995" cy="8968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4CC837-9639-6EA1-F6B5-B755D5DFD006}"/>
              </a:ext>
            </a:extLst>
          </p:cNvPr>
          <p:cNvSpPr txBox="1"/>
          <p:nvPr/>
        </p:nvSpPr>
        <p:spPr>
          <a:xfrm>
            <a:off x="7034288" y="2044742"/>
            <a:ext cx="24474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Express </a:t>
            </a:r>
            <a:r>
              <a:rPr lang="en-US" sz="3200" dirty="0" err="1">
                <a:solidFill>
                  <a:schemeClr val="bg1"/>
                </a:solidFill>
              </a:rPr>
              <a:t>Js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D0CA96-5202-ED09-8217-466AF787D0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845" y="1533587"/>
            <a:ext cx="1378796" cy="13787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159BE4-38F2-E922-B312-2B902DC150C1}"/>
              </a:ext>
            </a:extLst>
          </p:cNvPr>
          <p:cNvSpPr txBox="1"/>
          <p:nvPr/>
        </p:nvSpPr>
        <p:spPr>
          <a:xfrm>
            <a:off x="6959006" y="4722093"/>
            <a:ext cx="24474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Java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71130D-64A1-9283-8691-0C009734051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2919" y="3760217"/>
            <a:ext cx="2576649" cy="1830026"/>
          </a:xfrm>
          <a:prstGeom prst="rect">
            <a:avLst/>
          </a:prstGeom>
        </p:spPr>
      </p:pic>
      <p:pic>
        <p:nvPicPr>
          <p:cNvPr id="41" name="Graphic 40" descr="Arrow Slight curve">
            <a:extLst>
              <a:ext uri="{FF2B5EF4-FFF2-40B4-BE49-F238E27FC236}">
                <a16:creationId xmlns:a16="http://schemas.microsoft.com/office/drawing/2014/main" id="{A67834C1-CC23-4520-1C26-28E376893B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996" y="2044742"/>
            <a:ext cx="457200" cy="457200"/>
          </a:xfrm>
          <a:prstGeom prst="rect">
            <a:avLst/>
          </a:prstGeom>
        </p:spPr>
      </p:pic>
      <p:pic>
        <p:nvPicPr>
          <p:cNvPr id="42" name="Graphic 41" descr="Arrow Slight curve">
            <a:extLst>
              <a:ext uri="{FF2B5EF4-FFF2-40B4-BE49-F238E27FC236}">
                <a16:creationId xmlns:a16="http://schemas.microsoft.com/office/drawing/2014/main" id="{D65A8704-F0E4-11FC-3552-BF19E7290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506" y="4746955"/>
            <a:ext cx="457200" cy="457200"/>
          </a:xfrm>
          <a:prstGeom prst="rect">
            <a:avLst/>
          </a:prstGeom>
        </p:spPr>
      </p:pic>
      <p:pic>
        <p:nvPicPr>
          <p:cNvPr id="43" name="Graphic 42" descr="Arrow Slight curve">
            <a:extLst>
              <a:ext uri="{FF2B5EF4-FFF2-40B4-BE49-F238E27FC236}">
                <a16:creationId xmlns:a16="http://schemas.microsoft.com/office/drawing/2014/main" id="{7FBBD550-F8A4-8266-BB54-3C46B21E6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4237" y="2064235"/>
            <a:ext cx="457200" cy="457200"/>
          </a:xfrm>
          <a:prstGeom prst="rect">
            <a:avLst/>
          </a:prstGeom>
        </p:spPr>
      </p:pic>
      <p:pic>
        <p:nvPicPr>
          <p:cNvPr id="44" name="Graphic 43" descr="Arrow Slight curve">
            <a:extLst>
              <a:ext uri="{FF2B5EF4-FFF2-40B4-BE49-F238E27FC236}">
                <a16:creationId xmlns:a16="http://schemas.microsoft.com/office/drawing/2014/main" id="{17A5328E-BF26-DF4A-DD33-F66393D8F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7925" y="4751119"/>
            <a:ext cx="457200" cy="4572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119B5A-E4F2-61FF-6850-DC8F9E319936}"/>
              </a:ext>
            </a:extLst>
          </p:cNvPr>
          <p:cNvCxnSpPr>
            <a:cxnSpLocks/>
          </p:cNvCxnSpPr>
          <p:nvPr/>
        </p:nvCxnSpPr>
        <p:spPr>
          <a:xfrm>
            <a:off x="5908191" y="1141466"/>
            <a:ext cx="63195" cy="523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3B4D27-8AB3-5AFB-13CA-73BC8A9D2750}"/>
              </a:ext>
            </a:extLst>
          </p:cNvPr>
          <p:cNvCxnSpPr/>
          <p:nvPr/>
        </p:nvCxnSpPr>
        <p:spPr>
          <a:xfrm>
            <a:off x="657225" y="3590925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4316F1F0-111F-C67D-2C14-61151C41C73E}"/>
              </a:ext>
            </a:extLst>
          </p:cNvPr>
          <p:cNvSpPr/>
          <p:nvPr/>
        </p:nvSpPr>
        <p:spPr>
          <a:xfrm>
            <a:off x="413801" y="3514216"/>
            <a:ext cx="1658687" cy="107489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6D5F8-27D9-749B-2A7C-673CDEE121BB}"/>
              </a:ext>
            </a:extLst>
          </p:cNvPr>
          <p:cNvSpPr txBox="1"/>
          <p:nvPr/>
        </p:nvSpPr>
        <p:spPr>
          <a:xfrm>
            <a:off x="3153202" y="233920"/>
            <a:ext cx="5562601" cy="584775"/>
          </a:xfrm>
          <a:prstGeom prst="rect">
            <a:avLst/>
          </a:prstGeom>
          <a:solidFill>
            <a:srgbClr val="0C4CA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Flow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6C4396-534E-F3E0-E3E1-DE810DD7BF53}"/>
              </a:ext>
            </a:extLst>
          </p:cNvPr>
          <p:cNvGrpSpPr/>
          <p:nvPr/>
        </p:nvGrpSpPr>
        <p:grpSpPr>
          <a:xfrm>
            <a:off x="2322700" y="1366623"/>
            <a:ext cx="7084712" cy="4300752"/>
            <a:chOff x="591661" y="1325240"/>
            <a:chExt cx="8367380" cy="50189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D7F155-8C4D-0DBC-423B-FD5F4A0F855E}"/>
                </a:ext>
              </a:extLst>
            </p:cNvPr>
            <p:cNvSpPr/>
            <p:nvPr/>
          </p:nvSpPr>
          <p:spPr>
            <a:xfrm>
              <a:off x="1170159" y="1325240"/>
              <a:ext cx="2664785" cy="65896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Run the JAR file on port 9011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DAD1-50B2-1CB1-FBA2-E63ED27DBCB9}"/>
                </a:ext>
              </a:extLst>
            </p:cNvPr>
            <p:cNvSpPr/>
            <p:nvPr/>
          </p:nvSpPr>
          <p:spPr>
            <a:xfrm>
              <a:off x="1009671" y="2454681"/>
              <a:ext cx="2985762" cy="837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Establish TCP connection and send a single packet to get the encoded data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443D73-E012-847E-106D-B05DDB0BFD65}"/>
                </a:ext>
              </a:extLst>
            </p:cNvPr>
            <p:cNvSpPr/>
            <p:nvPr/>
          </p:nvSpPr>
          <p:spPr>
            <a:xfrm>
              <a:off x="6139642" y="2710865"/>
              <a:ext cx="2819399" cy="7742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Fetching the data from the server and displaying it in frontend.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DA6B01-B566-AE05-6DA5-3092A69B4CB5}"/>
                </a:ext>
              </a:extLst>
            </p:cNvPr>
            <p:cNvSpPr/>
            <p:nvPr/>
          </p:nvSpPr>
          <p:spPr>
            <a:xfrm>
              <a:off x="6351778" y="4208725"/>
              <a:ext cx="2395128" cy="6730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Storing this packet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8FABB6-CBC7-096E-2C7F-FF9EE2A9D2F5}"/>
                </a:ext>
              </a:extLst>
            </p:cNvPr>
            <p:cNvSpPr/>
            <p:nvPr/>
          </p:nvSpPr>
          <p:spPr>
            <a:xfrm>
              <a:off x="6240976" y="5614722"/>
              <a:ext cx="2616732" cy="6730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Calculate implied volatility value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09399-32C4-48CD-C725-CF70B5C2D0A9}"/>
                </a:ext>
              </a:extLst>
            </p:cNvPr>
            <p:cNvSpPr/>
            <p:nvPr/>
          </p:nvSpPr>
          <p:spPr>
            <a:xfrm>
              <a:off x="1092851" y="5569938"/>
              <a:ext cx="2819399" cy="7742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rgbClr val="002060"/>
                  </a:solidFill>
                </a:rPr>
                <a:t>Decode trading symbol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ED059-AD23-0C4D-4A7A-E2DFB3F04F3F}"/>
                </a:ext>
              </a:extLst>
            </p:cNvPr>
            <p:cNvSpPr/>
            <p:nvPr/>
          </p:nvSpPr>
          <p:spPr>
            <a:xfrm>
              <a:off x="591661" y="3815935"/>
              <a:ext cx="3821780" cy="12854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Decode the ‘little endian’ encoded data buffer one by </a:t>
              </a:r>
              <a:r>
                <a:rPr lang="en-US" sz="1400" b="1" dirty="0" err="1">
                  <a:solidFill>
                    <a:srgbClr val="002060"/>
                  </a:solidFill>
                </a:rPr>
                <a:t>one,add</a:t>
              </a:r>
              <a:r>
                <a:rPr lang="en-US" sz="1400" b="1" dirty="0">
                  <a:solidFill>
                    <a:srgbClr val="002060"/>
                  </a:solidFill>
                </a:rPr>
                <a:t> these values according to field size and convert it into int using inbuilt </a:t>
              </a:r>
              <a:r>
                <a:rPr lang="en-US" sz="1400" b="1" dirty="0" err="1">
                  <a:solidFill>
                    <a:srgbClr val="002060"/>
                  </a:solidFill>
                </a:rPr>
                <a:t>parseInt</a:t>
              </a:r>
              <a:r>
                <a:rPr lang="en-US" sz="1400" b="1" dirty="0">
                  <a:solidFill>
                    <a:srgbClr val="002060"/>
                  </a:solidFill>
                </a:rPr>
                <a:t> </a:t>
              </a:r>
              <a:endParaRPr lang="en-IN" sz="14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1EACB4-913C-7424-3A59-7F5D070F99E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940663" y="1931298"/>
            <a:ext cx="1" cy="40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11A4A-5673-EAB7-E9CD-1BA4CE623B35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3940663" y="3052519"/>
            <a:ext cx="1" cy="4483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DAB222-383F-F89B-D2F0-92F95AC44D7B}"/>
              </a:ext>
            </a:extLst>
          </p:cNvPr>
          <p:cNvCxnSpPr>
            <a:cxnSpLocks/>
            <a:stCxn id="16" idx="2"/>
            <a:endCxn id="16" idx="2"/>
          </p:cNvCxnSpPr>
          <p:nvPr/>
        </p:nvCxnSpPr>
        <p:spPr>
          <a:xfrm>
            <a:off x="3940663" y="460241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000C6C-7A70-885D-B724-8A0CD1B7F62D}"/>
              </a:ext>
            </a:extLst>
          </p:cNvPr>
          <p:cNvCxnSpPr>
            <a:cxnSpLocks/>
          </p:cNvCxnSpPr>
          <p:nvPr/>
        </p:nvCxnSpPr>
        <p:spPr>
          <a:xfrm>
            <a:off x="3857625" y="4542997"/>
            <a:ext cx="0" cy="4576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FC7408-1D92-49AE-B4E4-776F4AD07BB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5134263" y="5330667"/>
            <a:ext cx="1971747" cy="49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CCB37C-5CF7-CA4A-B260-0205D2E882D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213811" y="4414221"/>
            <a:ext cx="1" cy="6280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3F27EF-675E-DFE2-E258-E3882F7D6986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8213811" y="3217417"/>
            <a:ext cx="0" cy="6200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C06E5A9-9448-FB0E-70DB-1132AA8EBFC7}"/>
              </a:ext>
            </a:extLst>
          </p:cNvPr>
          <p:cNvSpPr/>
          <p:nvPr/>
        </p:nvSpPr>
        <p:spPr>
          <a:xfrm>
            <a:off x="7020209" y="1394500"/>
            <a:ext cx="2387203" cy="6634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Displaying the fetched data and calculated implied volatility on the frontend</a:t>
            </a:r>
            <a:endParaRPr lang="en-IN" sz="1400" b="1" dirty="0">
              <a:solidFill>
                <a:srgbClr val="00206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ADD3D6-BCF2-F8BA-BBDF-0DEC70F2CEF7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>
          <a:xfrm flipV="1">
            <a:off x="8213811" y="2057943"/>
            <a:ext cx="0" cy="496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76E3A5-CEC2-B498-8B11-B49D5026F96E}"/>
              </a:ext>
            </a:extLst>
          </p:cNvPr>
          <p:cNvSpPr/>
          <p:nvPr/>
        </p:nvSpPr>
        <p:spPr>
          <a:xfrm>
            <a:off x="312989" y="1170677"/>
            <a:ext cx="1867514" cy="100059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</a:t>
            </a:r>
            <a:r>
              <a:rPr lang="en-US" sz="1400" b="1" dirty="0"/>
              <a:t>AR file already provided with some data</a:t>
            </a:r>
            <a:endParaRPr lang="en-IN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110E9C-4DFC-223F-9515-98DE0BD5E8E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80066" y="1648961"/>
            <a:ext cx="63245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8115941-B24E-E4A6-88D0-E1A61053FFE9}"/>
              </a:ext>
            </a:extLst>
          </p:cNvPr>
          <p:cNvSpPr/>
          <p:nvPr/>
        </p:nvSpPr>
        <p:spPr>
          <a:xfrm>
            <a:off x="478986" y="2381661"/>
            <a:ext cx="1658687" cy="6236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Using Socket.io</a:t>
            </a:r>
            <a:endParaRPr lang="en-IN" sz="14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3A533A-CA6D-A202-1DEE-3EBEB94160C7}"/>
              </a:ext>
            </a:extLst>
          </p:cNvPr>
          <p:cNvCxnSpPr>
            <a:cxnSpLocks/>
          </p:cNvCxnSpPr>
          <p:nvPr/>
        </p:nvCxnSpPr>
        <p:spPr>
          <a:xfrm flipH="1">
            <a:off x="2137673" y="2693483"/>
            <a:ext cx="63245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6C3128-A261-E448-3E65-F01BDEE656AD}"/>
              </a:ext>
            </a:extLst>
          </p:cNvPr>
          <p:cNvSpPr txBox="1"/>
          <p:nvPr/>
        </p:nvSpPr>
        <p:spPr>
          <a:xfrm>
            <a:off x="579375" y="3661069"/>
            <a:ext cx="17433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By converting hexadecimal to binary</a:t>
            </a:r>
            <a:endParaRPr lang="en-IN" sz="14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CC7F35-26D7-06FE-90C2-3E56CBAAE05D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072488" y="4030401"/>
            <a:ext cx="250211" cy="2126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3427BE9-795B-E91A-95C5-7193E4326AB4}"/>
              </a:ext>
            </a:extLst>
          </p:cNvPr>
          <p:cNvSpPr/>
          <p:nvPr/>
        </p:nvSpPr>
        <p:spPr>
          <a:xfrm>
            <a:off x="413800" y="4964056"/>
            <a:ext cx="1658687" cy="8065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Using </a:t>
            </a:r>
            <a:r>
              <a:rPr lang="en-IN" sz="1400" b="1" dirty="0" err="1"/>
              <a:t>toString</a:t>
            </a:r>
            <a:r>
              <a:rPr lang="en-IN" sz="1400" b="1" dirty="0"/>
              <a:t>() in utf-8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10B0B7-4FCF-7910-1973-11AA4D96D1E6}"/>
              </a:ext>
            </a:extLst>
          </p:cNvPr>
          <p:cNvCxnSpPr>
            <a:cxnSpLocks/>
          </p:cNvCxnSpPr>
          <p:nvPr/>
        </p:nvCxnSpPr>
        <p:spPr>
          <a:xfrm flipH="1">
            <a:off x="2114609" y="5367317"/>
            <a:ext cx="63245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3C10460-FB76-2454-DB29-1F613AEEDE9C}"/>
              </a:ext>
            </a:extLst>
          </p:cNvPr>
          <p:cNvSpPr/>
          <p:nvPr/>
        </p:nvSpPr>
        <p:spPr>
          <a:xfrm>
            <a:off x="10039654" y="4927405"/>
            <a:ext cx="1658687" cy="8065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Using Black-Scholes formula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18C584-C8D0-F867-1537-CB61E70EE8A3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9321613" y="5330666"/>
            <a:ext cx="718041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809B804-5000-DBC7-A8EF-46E796208D0F}"/>
              </a:ext>
            </a:extLst>
          </p:cNvPr>
          <p:cNvSpPr/>
          <p:nvPr/>
        </p:nvSpPr>
        <p:spPr>
          <a:xfrm>
            <a:off x="10119512" y="3722599"/>
            <a:ext cx="1658687" cy="8065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Using an Array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70F77-4549-2AA0-FA2D-17176281D551}"/>
              </a:ext>
            </a:extLst>
          </p:cNvPr>
          <p:cNvCxnSpPr>
            <a:cxnSpLocks/>
            <a:stCxn id="52" idx="2"/>
            <a:endCxn id="13" idx="3"/>
          </p:cNvCxnSpPr>
          <p:nvPr/>
        </p:nvCxnSpPr>
        <p:spPr>
          <a:xfrm flipH="1">
            <a:off x="9227796" y="4125861"/>
            <a:ext cx="89171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D9F58FC-9899-15EB-C964-2ACEDC99E3EF}"/>
              </a:ext>
            </a:extLst>
          </p:cNvPr>
          <p:cNvSpPr/>
          <p:nvPr/>
        </p:nvSpPr>
        <p:spPr>
          <a:xfrm>
            <a:off x="10054327" y="2451375"/>
            <a:ext cx="1923327" cy="8491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Using </a:t>
            </a:r>
            <a:r>
              <a:rPr lang="en-IN" sz="1200" b="1" dirty="0" err="1"/>
              <a:t>setInterval</a:t>
            </a:r>
            <a:r>
              <a:rPr lang="en-IN" sz="1200" b="1" dirty="0"/>
              <a:t>() that hits after every 5 seconds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418AFF-8CCB-1046-D53F-CA8E4928248E}"/>
              </a:ext>
            </a:extLst>
          </p:cNvPr>
          <p:cNvCxnSpPr>
            <a:cxnSpLocks/>
            <a:stCxn id="59" idx="2"/>
            <a:endCxn id="12" idx="3"/>
          </p:cNvCxnSpPr>
          <p:nvPr/>
        </p:nvCxnSpPr>
        <p:spPr>
          <a:xfrm flipH="1">
            <a:off x="9407412" y="2875947"/>
            <a:ext cx="646915" cy="974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5BA8FC6-7EA2-96C1-2AAE-37691DEB3F4E}"/>
              </a:ext>
            </a:extLst>
          </p:cNvPr>
          <p:cNvSpPr/>
          <p:nvPr/>
        </p:nvSpPr>
        <p:spPr>
          <a:xfrm>
            <a:off x="10135598" y="1291985"/>
            <a:ext cx="1743413" cy="8792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Using frontend </a:t>
            </a:r>
            <a:r>
              <a:rPr lang="en-IN" sz="1200" b="1" dirty="0" err="1"/>
              <a:t>framewords</a:t>
            </a:r>
            <a:endParaRPr lang="en-IN" sz="12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71B473-F2A4-5C0F-417E-7AF706C90E4B}"/>
              </a:ext>
            </a:extLst>
          </p:cNvPr>
          <p:cNvCxnSpPr>
            <a:cxnSpLocks/>
          </p:cNvCxnSpPr>
          <p:nvPr/>
        </p:nvCxnSpPr>
        <p:spPr>
          <a:xfrm flipH="1">
            <a:off x="9438874" y="1711877"/>
            <a:ext cx="646915" cy="974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CF1F-E0F2-33A5-3723-F6C744BBDA77}"/>
              </a:ext>
            </a:extLst>
          </p:cNvPr>
          <p:cNvSpPr txBox="1"/>
          <p:nvPr/>
        </p:nvSpPr>
        <p:spPr>
          <a:xfrm>
            <a:off x="3714964" y="396300"/>
            <a:ext cx="4428912" cy="584775"/>
          </a:xfrm>
          <a:prstGeom prst="rect">
            <a:avLst/>
          </a:prstGeom>
          <a:solidFill>
            <a:srgbClr val="0C4CA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Functionalities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F16FC-7BEF-8617-69FE-CF6BD884E544}"/>
              </a:ext>
            </a:extLst>
          </p:cNvPr>
          <p:cNvSpPr txBox="1"/>
          <p:nvPr/>
        </p:nvSpPr>
        <p:spPr>
          <a:xfrm>
            <a:off x="1876850" y="1719874"/>
            <a:ext cx="533357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C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alculation of IV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5ED82-BBFF-CC20-63A3-37DE976D5EA3}"/>
              </a:ext>
            </a:extLst>
          </p:cNvPr>
          <p:cNvSpPr txBox="1"/>
          <p:nvPr/>
        </p:nvSpPr>
        <p:spPr>
          <a:xfrm>
            <a:off x="1876847" y="2543184"/>
            <a:ext cx="533357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Colour coding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69EC-0B95-AB9A-F719-FB62355AC878}"/>
              </a:ext>
            </a:extLst>
          </p:cNvPr>
          <p:cNvSpPr txBox="1"/>
          <p:nvPr/>
        </p:nvSpPr>
        <p:spPr>
          <a:xfrm>
            <a:off x="1876846" y="3448635"/>
            <a:ext cx="533357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ropdown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01974-1FB4-D0CC-E527-B39FD665285B}"/>
              </a:ext>
            </a:extLst>
          </p:cNvPr>
          <p:cNvSpPr txBox="1"/>
          <p:nvPr/>
        </p:nvSpPr>
        <p:spPr>
          <a:xfrm>
            <a:off x="1876846" y="4341167"/>
            <a:ext cx="533357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ifferent tables for calls and puts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1B720-5065-9BE3-D106-98F68C0B99E3}"/>
              </a:ext>
            </a:extLst>
          </p:cNvPr>
          <p:cNvSpPr txBox="1"/>
          <p:nvPr/>
        </p:nvSpPr>
        <p:spPr>
          <a:xfrm>
            <a:off x="1876846" y="5233699"/>
            <a:ext cx="53335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eal time updates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CFC088DB-ED7B-C9FE-0682-8973000A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1" y="1705298"/>
            <a:ext cx="457200" cy="457200"/>
          </a:xfrm>
          <a:prstGeom prst="rect">
            <a:avLst/>
          </a:prstGeom>
        </p:spPr>
      </p:pic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1E3809C5-7E7C-2796-CFF2-AE2FC9B49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1" y="2543184"/>
            <a:ext cx="457200" cy="457200"/>
          </a:xfrm>
          <a:prstGeom prst="rect">
            <a:avLst/>
          </a:prstGeom>
        </p:spPr>
      </p:pic>
      <p:pic>
        <p:nvPicPr>
          <p:cNvPr id="16" name="Graphic 15" descr="Arrow Slight curve">
            <a:extLst>
              <a:ext uri="{FF2B5EF4-FFF2-40B4-BE49-F238E27FC236}">
                <a16:creationId xmlns:a16="http://schemas.microsoft.com/office/drawing/2014/main" id="{B47B2B0B-BA2B-4CD2-9A88-8C12812A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1" y="3381070"/>
            <a:ext cx="457200" cy="457200"/>
          </a:xfrm>
          <a:prstGeom prst="rect">
            <a:avLst/>
          </a:prstGeom>
        </p:spPr>
      </p:pic>
      <p:pic>
        <p:nvPicPr>
          <p:cNvPr id="17" name="Graphic 16" descr="Arrow Slight curve">
            <a:extLst>
              <a:ext uri="{FF2B5EF4-FFF2-40B4-BE49-F238E27FC236}">
                <a16:creationId xmlns:a16="http://schemas.microsoft.com/office/drawing/2014/main" id="{FE9F1728-4D73-FB31-80C0-247844A4B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1" y="4345641"/>
            <a:ext cx="457200" cy="457200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AEC3ADF4-C4CC-3C00-041F-ECB76A1E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383" y="52336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CF1F-E0F2-33A5-3723-F6C744BBDA77}"/>
              </a:ext>
            </a:extLst>
          </p:cNvPr>
          <p:cNvSpPr txBox="1"/>
          <p:nvPr/>
        </p:nvSpPr>
        <p:spPr>
          <a:xfrm>
            <a:off x="2552913" y="2749351"/>
            <a:ext cx="7086173" cy="584775"/>
          </a:xfrm>
          <a:prstGeom prst="rect">
            <a:avLst/>
          </a:prstGeom>
          <a:solidFill>
            <a:srgbClr val="0C4CA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Implementation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1C1A69-F520-AD16-F9D6-7C13C346DE5C}"/>
              </a:ext>
            </a:extLst>
          </p:cNvPr>
          <p:cNvSpPr/>
          <p:nvPr/>
        </p:nvSpPr>
        <p:spPr>
          <a:xfrm>
            <a:off x="0" y="2286000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95038-9B37-D6F6-0DBA-8C67955434D5}"/>
              </a:ext>
            </a:extLst>
          </p:cNvPr>
          <p:cNvSpPr/>
          <p:nvPr/>
        </p:nvSpPr>
        <p:spPr>
          <a:xfrm>
            <a:off x="12077271" y="-5806"/>
            <a:ext cx="114729" cy="41052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D7A51-00AF-3A9E-6AC2-5656AA3F3D11}"/>
              </a:ext>
            </a:extLst>
          </p:cNvPr>
          <p:cNvSpPr/>
          <p:nvPr/>
        </p:nvSpPr>
        <p:spPr>
          <a:xfrm rot="16200000">
            <a:off x="9407798" y="-2698478"/>
            <a:ext cx="91530" cy="5476875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5E1F9-3D62-4445-36BD-5B2D354B3249}"/>
              </a:ext>
            </a:extLst>
          </p:cNvPr>
          <p:cNvSpPr/>
          <p:nvPr/>
        </p:nvSpPr>
        <p:spPr>
          <a:xfrm rot="16200000">
            <a:off x="2343365" y="4514637"/>
            <a:ext cx="114729" cy="4572000"/>
          </a:xfrm>
          <a:prstGeom prst="rect">
            <a:avLst/>
          </a:prstGeom>
          <a:solidFill>
            <a:srgbClr val="0C4C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A9DDD-3760-3C0C-12E6-9D950C593AFC}"/>
              </a:ext>
            </a:extLst>
          </p:cNvPr>
          <p:cNvSpPr txBox="1"/>
          <p:nvPr/>
        </p:nvSpPr>
        <p:spPr>
          <a:xfrm>
            <a:off x="3667125" y="2514868"/>
            <a:ext cx="516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You!!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16010120191_FY_Karamchandani Anushka Sachin</dc:creator>
  <cp:lastModifiedBy>16010120191_FY_Karamchandani Anushka Sachin</cp:lastModifiedBy>
  <cp:revision>6</cp:revision>
  <dcterms:created xsi:type="dcterms:W3CDTF">2023-07-04T12:23:51Z</dcterms:created>
  <dcterms:modified xsi:type="dcterms:W3CDTF">2023-07-04T17:51:59Z</dcterms:modified>
</cp:coreProperties>
</file>