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91" d="100"/>
          <a:sy n="91" d="100"/>
        </p:scale>
        <p:origin x="-341" y="-163"/>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2/16/2025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2/16/2025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2/16/2025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2/16/2025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2/16/2025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Anushka</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Rohilla</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Anushka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Rohilla</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err="1" smtClean="0">
                <a:solidFill>
                  <a:schemeClr val="accent1">
                    <a:lumMod val="75000"/>
                  </a:schemeClr>
                </a:solidFill>
                <a:latin typeface="Arial"/>
                <a:cs typeface="Arial"/>
              </a:rPr>
              <a:t>Glocal</a:t>
            </a:r>
            <a:r>
              <a:rPr lang="en-US" sz="2000" b="1" dirty="0" smtClean="0">
                <a:solidFill>
                  <a:schemeClr val="accent1">
                    <a:lumMod val="75000"/>
                  </a:schemeClr>
                </a:solidFill>
                <a:latin typeface="Arial"/>
                <a:cs typeface="Arial"/>
              </a:rPr>
              <a:t> University </a:t>
            </a:r>
            <a:r>
              <a:rPr lang="en-US" sz="2000" b="1" dirty="0" smtClean="0">
                <a:solidFill>
                  <a:schemeClr val="accent1">
                    <a:lumMod val="75000"/>
                  </a:schemeClr>
                </a:solidFill>
                <a:latin typeface="Arial"/>
                <a:cs typeface="Arial"/>
              </a:rPr>
              <a:t>(</a:t>
            </a:r>
            <a:r>
              <a:rPr lang="en-US" sz="2000" b="1" dirty="0" smtClean="0">
                <a:solidFill>
                  <a:schemeClr val="accent1">
                    <a:lumMod val="75000"/>
                  </a:schemeClr>
                </a:solidFill>
                <a:latin typeface="Arial"/>
                <a:cs typeface="Arial"/>
              </a:rPr>
              <a:t>Computer </a:t>
            </a:r>
            <a:r>
              <a:rPr lang="en-US" sz="2000" b="1" dirty="0" smtClean="0">
                <a:solidFill>
                  <a:schemeClr val="accent1">
                    <a:lumMod val="75000"/>
                  </a:schemeClr>
                </a:solidFill>
                <a:latin typeface="Arial"/>
                <a:cs typeface="Arial"/>
              </a:rPr>
              <a:t>Science and </a:t>
            </a:r>
            <a:r>
              <a:rPr lang="en-US" sz="2000" b="1" dirty="0" smtClean="0">
                <a:solidFill>
                  <a:schemeClr val="accent1">
                    <a:lumMod val="75000"/>
                  </a:schemeClr>
                </a:solidFill>
                <a:latin typeface="Arial"/>
                <a:cs typeface="Arial"/>
              </a:rPr>
              <a:t>Engineering)</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buNone/>
            </a:pPr>
            <a:endParaRPr lang="en-US" b="1" dirty="0" smtClean="0"/>
          </a:p>
          <a:p>
            <a:pPr marL="305435" indent="-305435">
              <a:buNone/>
            </a:pPr>
            <a:endParaRPr lang="en-US" b="1" dirty="0" smtClean="0"/>
          </a:p>
          <a:p>
            <a:pPr marL="305435" indent="-305435">
              <a:buNone/>
            </a:pPr>
            <a:r>
              <a:rPr lang="en-US" b="1" dirty="0" smtClean="0"/>
              <a:t>     Real-Time Data Hiding</a:t>
            </a:r>
            <a:r>
              <a:rPr lang="en-US" dirty="0" smtClean="0"/>
              <a:t>: Enabling real-time data hiding for instant and secure communication, especially for applications in live streaming or video conferencing.</a:t>
            </a:r>
          </a:p>
          <a:p>
            <a:pPr marL="305435" indent="-305435">
              <a:buNone/>
            </a:pPr>
            <a:r>
              <a:rPr lang="en-US" b="1" dirty="0" smtClean="0"/>
              <a:t>     Multi-Layered Encryption</a:t>
            </a:r>
            <a:r>
              <a:rPr lang="en-US" dirty="0" smtClean="0"/>
              <a:t>: Integrating multiple layers of encryption techniques for enhanced security, making it harder for attackers to decode hidden data.</a:t>
            </a:r>
          </a:p>
          <a:p>
            <a:pPr marL="305435" indent="-305435">
              <a:buNone/>
            </a:pPr>
            <a:r>
              <a:rPr lang="en-US" b="1" dirty="0" smtClean="0"/>
              <a:t>     Cross-Platform Compatibility</a:t>
            </a:r>
            <a:r>
              <a:rPr lang="en-US" dirty="0" smtClean="0"/>
              <a:t>: Extending the system to work across various platforms and devices, ensuring secure data hiding capabilities on mobile phones, </a:t>
            </a:r>
            <a:r>
              <a:rPr lang="en-US" dirty="0" err="1" smtClean="0"/>
              <a:t>IoT</a:t>
            </a:r>
            <a:r>
              <a:rPr lang="en-US" dirty="0" smtClean="0"/>
              <a:t> devices, and cloud storage systems.</a:t>
            </a:r>
          </a:p>
          <a:p>
            <a:pPr marL="305435" indent="-305435">
              <a:buNone/>
            </a:pPr>
            <a:r>
              <a:rPr lang="en-US" b="1" dirty="0" smtClean="0"/>
              <a:t>     Automated Detection</a:t>
            </a:r>
            <a:r>
              <a:rPr lang="en-US" dirty="0" smtClean="0"/>
              <a:t>: Creating automated tools to detect and recover hidden data, which could be useful in forensic and security applications.</a:t>
            </a:r>
          </a:p>
          <a:p>
            <a:pPr marL="305435" indent="-305435">
              <a:buNone/>
            </a:pPr>
            <a:endParaRPr lang="en-US" dirty="0" smtClean="0"/>
          </a:p>
          <a:p>
            <a:pPr marL="305435" indent="-305435">
              <a:buNone/>
            </a:pPr>
            <a:endParaRPr lang="en-US" dirty="0" smtClean="0"/>
          </a:p>
          <a:p>
            <a:pPr marL="305435" indent="-305435">
              <a:buNone/>
            </a:pPr>
            <a:endParaRPr lang="en-US" dirty="0" smtClean="0"/>
          </a:p>
          <a:p>
            <a:pPr marL="305435" indent="-305435">
              <a:buNone/>
            </a:pPr>
            <a:endParaRPr lang="en-US" dirty="0" smtClean="0"/>
          </a:p>
          <a:p>
            <a:pPr marL="305435" indent="-305435">
              <a:buNone/>
            </a:pPr>
            <a:endParaRPr lang="en-US" dirty="0" smtClean="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
        <p:nvSpPr>
          <p:cNvPr id="4" name="Rectangle 3"/>
          <p:cNvSpPr/>
          <p:nvPr/>
        </p:nvSpPr>
        <p:spPr>
          <a:xfrm>
            <a:off x="592016" y="1796561"/>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7363" y="2520461"/>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80293" y="3182815"/>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92017" y="3897923"/>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540326" y="1237632"/>
            <a:ext cx="11029615" cy="4673324"/>
          </a:xfrm>
        </p:spPr>
        <p:txBody>
          <a:bodyPr>
            <a:normAutofit/>
          </a:bodyPr>
          <a:lstStyle/>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r>
              <a:rPr lang="en-US" sz="1800" dirty="0" smtClean="0"/>
              <a:t>During my </a:t>
            </a:r>
            <a:r>
              <a:rPr lang="en-US" sz="1800" dirty="0" err="1" smtClean="0"/>
              <a:t>cybersecurity</a:t>
            </a:r>
            <a:r>
              <a:rPr lang="en-US" sz="1800" dirty="0" smtClean="0"/>
              <a:t> internship, I focused on identifying and mitigating security vulnerabilities in web  application and networks. Organizations face threats like SQL injection, XSS attacks, and unauthorized access, which can compromise sensitive data. A major challenge was detecting and resolving these vulnerabilities without disrupting system functionality. I conducted penetration testing, implemented an Intrusion Detection System (IDS), and analyzed security logs to enhance threat detection. My contributions improved overall security posture, reducing risks and strengthening defense mechanisms.</a:t>
            </a:r>
            <a:endParaRPr lang="en-IN" sz="1800"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1" dirty="0" smtClean="0"/>
              <a:t> </a:t>
            </a:r>
          </a:p>
          <a:p>
            <a:pPr marL="0" indent="0">
              <a:buNone/>
            </a:pPr>
            <a:r>
              <a:rPr lang="en-US" sz="1800" b="1" dirty="0" smtClean="0"/>
              <a:t>      </a:t>
            </a:r>
            <a:r>
              <a:rPr lang="en-US" sz="1800" dirty="0" err="1" smtClean="0"/>
              <a:t>PyCharm</a:t>
            </a:r>
            <a:endParaRPr lang="en-IN" sz="1800" dirty="0" smtClean="0"/>
          </a:p>
          <a:p>
            <a:pPr marL="0" indent="0">
              <a:buNone/>
            </a:pPr>
            <a:r>
              <a:rPr lang="en-IN" sz="1800" dirty="0" smtClean="0"/>
              <a:t>      </a:t>
            </a:r>
            <a:r>
              <a:rPr lang="en-US" sz="1800" dirty="0" smtClean="0"/>
              <a:t>IDLE (</a:t>
            </a:r>
            <a:r>
              <a:rPr lang="en-US" sz="1800" dirty="0" smtClean="0"/>
              <a:t>Python’s </a:t>
            </a:r>
            <a:r>
              <a:rPr lang="en-US" sz="1800" dirty="0" smtClean="0"/>
              <a:t>Default IDE)</a:t>
            </a:r>
            <a:endParaRPr lang="en-IN" sz="1800" dirty="0" smtClean="0"/>
          </a:p>
          <a:p>
            <a:pPr marL="0" indent="0">
              <a:buNone/>
            </a:pPr>
            <a:r>
              <a:rPr lang="en-IN" dirty="0" smtClean="0"/>
              <a:t>     </a:t>
            </a:r>
            <a:r>
              <a:rPr lang="en-IN" b="1" dirty="0" smtClean="0"/>
              <a:t> </a:t>
            </a:r>
            <a:r>
              <a:rPr lang="en-US" b="1" dirty="0" err="1" smtClean="0"/>
              <a:t>OpenCV</a:t>
            </a:r>
            <a:r>
              <a:rPr lang="en-US" dirty="0" smtClean="0"/>
              <a:t> - </a:t>
            </a:r>
            <a:r>
              <a:rPr lang="en-US" sz="1800" dirty="0" smtClean="0"/>
              <a:t>Image </a:t>
            </a:r>
            <a:r>
              <a:rPr lang="en-US" sz="1800" dirty="0" smtClean="0"/>
              <a:t>processing (pip install </a:t>
            </a:r>
            <a:r>
              <a:rPr lang="en-US" sz="1800" dirty="0" err="1" smtClean="0"/>
              <a:t>opencv</a:t>
            </a:r>
            <a:r>
              <a:rPr lang="en-US" sz="1800" dirty="0" smtClean="0"/>
              <a:t>-python)</a:t>
            </a:r>
            <a:endParaRPr lang="en-IN" sz="1800" dirty="0" smtClean="0"/>
          </a:p>
          <a:p>
            <a:pPr marL="0" indent="0">
              <a:buNone/>
            </a:pPr>
            <a:r>
              <a:rPr lang="en-IN" dirty="0" smtClean="0"/>
              <a:t> </a:t>
            </a:r>
            <a:r>
              <a:rPr lang="en-IN" b="1" dirty="0" smtClean="0"/>
              <a:t> </a:t>
            </a:r>
            <a:r>
              <a:rPr lang="en-IN" dirty="0" smtClean="0"/>
              <a:t>    </a:t>
            </a:r>
            <a:r>
              <a:rPr lang="en-US" b="1" dirty="0" err="1" smtClean="0"/>
              <a:t>Stegano</a:t>
            </a:r>
            <a:r>
              <a:rPr lang="en-US" b="1" dirty="0" smtClean="0"/>
              <a:t> - </a:t>
            </a:r>
            <a:r>
              <a:rPr lang="en-US" sz="1800" dirty="0" smtClean="0"/>
              <a:t>pip install </a:t>
            </a:r>
            <a:r>
              <a:rPr lang="en-US" sz="1800" dirty="0" err="1" smtClean="0"/>
              <a:t>stegano</a:t>
            </a:r>
            <a:endParaRPr lang="en-IN" sz="1800" b="1"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a:p>
            <a:pPr marL="0" indent="0">
              <a:buNone/>
            </a:pPr>
            <a:endParaRPr lang="en-IN" dirty="0" smtClean="0"/>
          </a:p>
        </p:txBody>
      </p:sp>
      <p:sp>
        <p:nvSpPr>
          <p:cNvPr id="13" name="Rectangle 12"/>
          <p:cNvSpPr/>
          <p:nvPr/>
        </p:nvSpPr>
        <p:spPr>
          <a:xfrm>
            <a:off x="545123" y="1758461"/>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8054" y="2139460"/>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56847" y="2535114"/>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565638" y="2992315"/>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422032" y="1398742"/>
            <a:ext cx="11417376" cy="4673324"/>
          </a:xfrm>
        </p:spPr>
        <p:txBody>
          <a:bodyPr/>
          <a:lstStyle/>
          <a:p>
            <a:pPr marL="0" indent="0">
              <a:buNone/>
            </a:pPr>
            <a:endParaRPr lang="en-US" sz="1800" dirty="0" smtClean="0"/>
          </a:p>
          <a:p>
            <a:pPr marL="0" indent="0">
              <a:buNone/>
            </a:pPr>
            <a:r>
              <a:rPr lang="en-US" sz="1800" dirty="0" smtClean="0"/>
              <a:t>         Implement </a:t>
            </a:r>
            <a:r>
              <a:rPr lang="en-US" sz="1800" b="1" dirty="0" smtClean="0"/>
              <a:t>multi-layer </a:t>
            </a:r>
            <a:r>
              <a:rPr lang="en-US" sz="1800" b="1" dirty="0" err="1" smtClean="0"/>
              <a:t>steganography</a:t>
            </a:r>
            <a:r>
              <a:rPr lang="en-US" sz="1800" dirty="0" smtClean="0"/>
              <a:t>, hiding </a:t>
            </a:r>
            <a:r>
              <a:rPr lang="en-US" sz="1800" b="1" dirty="0" smtClean="0"/>
              <a:t>both text &amp; files</a:t>
            </a:r>
            <a:r>
              <a:rPr lang="en-US" sz="1800" dirty="0" smtClean="0"/>
              <a:t> inside an image.</a:t>
            </a:r>
            <a:endParaRPr lang="en-IN" sz="1800" b="1" dirty="0" smtClean="0">
              <a:solidFill>
                <a:srgbClr val="0F0F0F"/>
              </a:solidFill>
            </a:endParaRPr>
          </a:p>
          <a:p>
            <a:pPr marL="0" indent="0">
              <a:buNone/>
            </a:pPr>
            <a:r>
              <a:rPr lang="en-US" sz="1800" dirty="0" smtClean="0"/>
              <a:t>         Allow users to </a:t>
            </a:r>
            <a:r>
              <a:rPr lang="en-US" sz="1800" b="1" dirty="0" smtClean="0"/>
              <a:t>upload, encrypt, and retrieve hidden data remotely</a:t>
            </a:r>
            <a:r>
              <a:rPr lang="en-US" sz="1800" dirty="0" smtClean="0"/>
              <a:t>.</a:t>
            </a:r>
            <a:endParaRPr lang="en-IN" sz="1800" b="1" dirty="0" smtClean="0">
              <a:solidFill>
                <a:srgbClr val="0F0F0F"/>
              </a:solidFill>
            </a:endParaRPr>
          </a:p>
          <a:p>
            <a:pPr marL="0" indent="0">
              <a:buNone/>
            </a:pPr>
            <a:r>
              <a:rPr lang="en-US" sz="1800" dirty="0" smtClean="0"/>
              <a:t>         Implement </a:t>
            </a:r>
            <a:r>
              <a:rPr lang="en-US" sz="1800" b="1" dirty="0" smtClean="0"/>
              <a:t>multi-user authentication</a:t>
            </a:r>
            <a:r>
              <a:rPr lang="en-US" sz="1800" dirty="0" smtClean="0"/>
              <a:t> for secure access to stored files.</a:t>
            </a:r>
            <a:endParaRPr lang="en-IN" sz="1800" b="1" dirty="0" smtClean="0">
              <a:solidFill>
                <a:srgbClr val="0F0F0F"/>
              </a:solidFill>
            </a:endParaRPr>
          </a:p>
          <a:p>
            <a:pPr marL="0" indent="0">
              <a:buNone/>
            </a:pPr>
            <a:r>
              <a:rPr lang="en-US" sz="1800" dirty="0" smtClean="0"/>
              <a:t>         Prevents cybercriminals or third parties from intercepting sensitive data.</a:t>
            </a:r>
            <a:endParaRPr lang="en-IN" sz="1800" b="1" dirty="0" smtClean="0">
              <a:solidFill>
                <a:srgbClr val="0F0F0F"/>
              </a:solidFill>
            </a:endParaRPr>
          </a:p>
          <a:p>
            <a:pPr marL="0" indent="0">
              <a:buNone/>
            </a:pPr>
            <a:r>
              <a:rPr lang="en-US" sz="1800" dirty="0" smtClean="0"/>
              <a:t>         Instead of just </a:t>
            </a:r>
            <a:r>
              <a:rPr lang="en-US" sz="1800" b="1" dirty="0" smtClean="0"/>
              <a:t>hiding text in images</a:t>
            </a:r>
            <a:r>
              <a:rPr lang="en-US" sz="1800" dirty="0" smtClean="0"/>
              <a:t>, allow </a:t>
            </a:r>
            <a:r>
              <a:rPr lang="en-US" sz="1800" b="1" dirty="0" smtClean="0"/>
              <a:t>real-time webcam </a:t>
            </a:r>
            <a:r>
              <a:rPr lang="en-US" sz="1800" b="1" dirty="0" err="1" smtClean="0"/>
              <a:t>steganography</a:t>
            </a:r>
            <a:r>
              <a:rPr lang="en-US" sz="1800" dirty="0" smtClean="0"/>
              <a:t> using </a:t>
            </a:r>
            <a:r>
              <a:rPr lang="en-US" sz="1800" b="1" dirty="0" err="1" smtClean="0"/>
              <a:t>OpenCV</a:t>
            </a:r>
            <a:r>
              <a:rPr lang="en-US" sz="1800" dirty="0" smtClean="0"/>
              <a:t>.</a:t>
            </a:r>
            <a:endParaRPr lang="en-IN" sz="1800" b="1" dirty="0" smtClean="0">
              <a:solidFill>
                <a:srgbClr val="0F0F0F"/>
              </a:solidFill>
            </a:endParaRPr>
          </a:p>
          <a:p>
            <a:pPr marL="0" indent="0">
              <a:buNone/>
            </a:pPr>
            <a:endParaRPr lang="en-IN" sz="1800" b="1" dirty="0" smtClean="0">
              <a:solidFill>
                <a:srgbClr val="0F0F0F"/>
              </a:solidFill>
            </a:endParaRPr>
          </a:p>
          <a:p>
            <a:pPr marL="0" indent="0">
              <a:buNone/>
            </a:pPr>
            <a:endParaRPr lang="en-IN" sz="1800" b="1" dirty="0" smtClean="0">
              <a:solidFill>
                <a:srgbClr val="0F0F0F"/>
              </a:solidFill>
            </a:endParaRPr>
          </a:p>
          <a:p>
            <a:pPr marL="0" indent="0">
              <a:buNone/>
            </a:pPr>
            <a:endParaRPr lang="en-IN" sz="1800" b="1" dirty="0" smtClean="0">
              <a:solidFill>
                <a:srgbClr val="0F0F0F"/>
              </a:solidFill>
            </a:endParaRPr>
          </a:p>
          <a:p>
            <a:pPr marL="0" indent="0">
              <a:buNone/>
            </a:pPr>
            <a:endParaRPr lang="en-IN" sz="1800" b="1" dirty="0" smtClean="0">
              <a:solidFill>
                <a:srgbClr val="0F0F0F"/>
              </a:solidFill>
            </a:endParaRPr>
          </a:p>
          <a:p>
            <a:pPr marL="0" indent="0">
              <a:buNone/>
            </a:pPr>
            <a:endParaRPr lang="en-IN" sz="1800" b="1" dirty="0" smtClean="0">
              <a:solidFill>
                <a:srgbClr val="0F0F0F"/>
              </a:solidFill>
            </a:endParaRPr>
          </a:p>
        </p:txBody>
      </p:sp>
      <p:sp>
        <p:nvSpPr>
          <p:cNvPr id="14" name="Rectangle 13"/>
          <p:cNvSpPr/>
          <p:nvPr/>
        </p:nvSpPr>
        <p:spPr>
          <a:xfrm>
            <a:off x="668216" y="1978268"/>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06316" y="3695699"/>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674077" y="2406161"/>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685799" y="2831123"/>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697523" y="3247292"/>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normAutofit/>
          </a:bodyPr>
          <a:lstStyle/>
          <a:p>
            <a:r>
              <a:rPr lang="en-IN" dirty="0">
                <a:solidFill>
                  <a:schemeClr val="accent1"/>
                </a:solidFill>
              </a:rPr>
              <a:t>End </a:t>
            </a:r>
            <a:r>
              <a:rPr lang="en-IN" dirty="0" smtClean="0">
                <a:solidFill>
                  <a:schemeClr val="accent1"/>
                </a:solidFill>
              </a:rPr>
              <a:t>users</a:t>
            </a:r>
            <a:endParaRPr lang="en-IN" dirty="0">
              <a:solidFill>
                <a:schemeClr val="accent1"/>
              </a:solidFill>
            </a:endParaRP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a:xfrm>
            <a:off x="554815" y="1302026"/>
            <a:ext cx="11029615" cy="4673324"/>
          </a:xfrm>
        </p:spPr>
        <p:txBody>
          <a:bodyPr/>
          <a:lstStyle/>
          <a:p>
            <a:pPr>
              <a:buNone/>
            </a:pPr>
            <a:endParaRPr lang="en-US" b="1" dirty="0" smtClean="0"/>
          </a:p>
          <a:p>
            <a:pPr>
              <a:buNone/>
            </a:pPr>
            <a:endParaRPr lang="en-US" b="1" dirty="0" smtClean="0"/>
          </a:p>
          <a:p>
            <a:pPr>
              <a:buNone/>
            </a:pPr>
            <a:r>
              <a:rPr lang="en-US" b="1" dirty="0" smtClean="0"/>
              <a:t>     </a:t>
            </a:r>
          </a:p>
          <a:p>
            <a:pPr>
              <a:buNone/>
            </a:pPr>
            <a:r>
              <a:rPr lang="en-US" b="1" dirty="0" smtClean="0"/>
              <a:t>     Government &amp; Intelligence Agencies</a:t>
            </a:r>
            <a:r>
              <a:rPr lang="en-US" dirty="0" smtClean="0"/>
              <a:t> - For secure communication and covert data transfer.</a:t>
            </a:r>
            <a:endParaRPr lang="en-IN" dirty="0" smtClean="0"/>
          </a:p>
          <a:p>
            <a:pPr>
              <a:buNone/>
            </a:pPr>
            <a:r>
              <a:rPr lang="en-US" b="1" dirty="0" smtClean="0"/>
              <a:t>     </a:t>
            </a:r>
            <a:r>
              <a:rPr lang="en-US" b="1" dirty="0" err="1" smtClean="0"/>
              <a:t>Cybersecurity</a:t>
            </a:r>
            <a:r>
              <a:rPr lang="en-US" b="1" dirty="0" smtClean="0"/>
              <a:t> Professionals</a:t>
            </a:r>
            <a:r>
              <a:rPr lang="en-US" dirty="0" smtClean="0"/>
              <a:t> - To ensure encrypted data exchange in high-risk environments</a:t>
            </a:r>
            <a:endParaRPr lang="en-IN" dirty="0" smtClean="0"/>
          </a:p>
          <a:p>
            <a:pPr>
              <a:buNone/>
            </a:pPr>
            <a:r>
              <a:rPr lang="en-US" b="1" dirty="0" smtClean="0"/>
              <a:t>     Businesses &amp; Corporations</a:t>
            </a:r>
            <a:r>
              <a:rPr lang="en-US" dirty="0" smtClean="0"/>
              <a:t> - For protecting confidential documents and trade secrets.</a:t>
            </a:r>
            <a:endParaRPr lang="en-IN" dirty="0" smtClean="0"/>
          </a:p>
          <a:p>
            <a:pPr>
              <a:buNone/>
            </a:pPr>
            <a:r>
              <a:rPr lang="en-US" b="1" dirty="0" smtClean="0"/>
              <a:t>     General Users</a:t>
            </a:r>
            <a:r>
              <a:rPr lang="en-US" dirty="0" smtClean="0"/>
              <a:t> - Individuals who need personal data protection and privacy in digital communication.</a:t>
            </a:r>
            <a:endParaRPr lang="en-IN" dirty="0" smtClean="0"/>
          </a:p>
          <a:p>
            <a:pPr>
              <a:buNone/>
            </a:pPr>
            <a:r>
              <a:rPr lang="en-US" b="1" dirty="0" smtClean="0"/>
              <a:t>     Researchers -</a:t>
            </a:r>
            <a:r>
              <a:rPr lang="en-US" dirty="0" smtClean="0"/>
              <a:t> To safeguard research data, particularly when collaborating with international teams or sharing data remotely.</a:t>
            </a:r>
          </a:p>
          <a:p>
            <a:pPr>
              <a:buNone/>
            </a:pPr>
            <a:r>
              <a:rPr lang="en-US" b="1" dirty="0" smtClean="0"/>
              <a:t>     Cryptographers</a:t>
            </a:r>
            <a:r>
              <a:rPr lang="en-US" dirty="0" smtClean="0"/>
              <a:t> - For developing and testing advanced encryption and data hiding techniques.</a:t>
            </a:r>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a:p>
        </p:txBody>
      </p:sp>
      <p:sp>
        <p:nvSpPr>
          <p:cNvPr id="4" name="Rectangle 3"/>
          <p:cNvSpPr/>
          <p:nvPr/>
        </p:nvSpPr>
        <p:spPr>
          <a:xfrm>
            <a:off x="562708" y="4141175"/>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56847" y="1805353"/>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50986" y="2186353"/>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53917" y="2637692"/>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6846" y="3053860"/>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9779" y="3426068"/>
            <a:ext cx="87923" cy="8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Capture 1.PNG"/>
          <p:cNvPicPr>
            <a:picLocks noGrp="1" noChangeAspect="1"/>
          </p:cNvPicPr>
          <p:nvPr>
            <p:ph idx="1"/>
          </p:nvPr>
        </p:nvPicPr>
        <p:blipFill>
          <a:blip r:embed="rId2"/>
          <a:stretch>
            <a:fillRect/>
          </a:stretch>
        </p:blipFill>
        <p:spPr>
          <a:xfrm>
            <a:off x="398953" y="1574800"/>
            <a:ext cx="4193367" cy="4931486"/>
          </a:xfrm>
        </p:spPr>
      </p:pic>
      <p:pic>
        <p:nvPicPr>
          <p:cNvPr id="6" name="Picture 5" descr="Capture 2.PNG"/>
          <p:cNvPicPr>
            <a:picLocks noChangeAspect="1"/>
          </p:cNvPicPr>
          <p:nvPr/>
        </p:nvPicPr>
        <p:blipFill>
          <a:blip r:embed="rId3"/>
          <a:stretch>
            <a:fillRect/>
          </a:stretch>
        </p:blipFill>
        <p:spPr>
          <a:xfrm>
            <a:off x="5524159" y="1388005"/>
            <a:ext cx="5936321" cy="1827003"/>
          </a:xfrm>
          <a:prstGeom prst="rect">
            <a:avLst/>
          </a:prstGeom>
        </p:spPr>
      </p:pic>
      <p:pic>
        <p:nvPicPr>
          <p:cNvPr id="8" name="Picture 7" descr="Capture4.PNG"/>
          <p:cNvPicPr>
            <a:picLocks noChangeAspect="1"/>
          </p:cNvPicPr>
          <p:nvPr/>
        </p:nvPicPr>
        <p:blipFill>
          <a:blip r:embed="rId4"/>
          <a:stretch>
            <a:fillRect/>
          </a:stretch>
        </p:blipFill>
        <p:spPr>
          <a:xfrm>
            <a:off x="5487406" y="4146478"/>
            <a:ext cx="6073667" cy="1653683"/>
          </a:xfrm>
          <a:prstGeom prst="rect">
            <a:avLst/>
          </a:prstGeom>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281353" y="1302026"/>
            <a:ext cx="11197569" cy="4673324"/>
          </a:xfrm>
        </p:spPr>
        <p:txBody>
          <a:bodyPr>
            <a:normAutofit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r>
              <a:rPr lang="en-US" dirty="0" smtClean="0"/>
              <a:t>      In conclusion, the </a:t>
            </a:r>
            <a:r>
              <a:rPr lang="en-US" b="1" dirty="0" smtClean="0"/>
              <a:t>Secure Data Hiding in Images using </a:t>
            </a:r>
            <a:r>
              <a:rPr lang="en-US" b="1" dirty="0" err="1" smtClean="0"/>
              <a:t>Steganography</a:t>
            </a:r>
            <a:r>
              <a:rPr lang="en-US" dirty="0" smtClean="0"/>
              <a:t> project addresses the critical need for secure communication of sensitive information. By embedding data within images, the project ensures that information remains hidden from unauthorized access. The use of encryption and image processing techniques guarantees confidentiality and data integrity. This method provides a reliable solution for individuals, businesses, and organizations to securely exchange private data. The project showcases the potential of </a:t>
            </a:r>
            <a:r>
              <a:rPr lang="en-US" dirty="0" err="1" smtClean="0"/>
              <a:t>steganography</a:t>
            </a:r>
            <a:r>
              <a:rPr lang="en-US" dirty="0" smtClean="0"/>
              <a:t> in enhancing digital security. It highlights the effectiveness of combining image and cryptographic techniques to protect information. Future improvements could focus on increasing embedding capacity and robustness. Overall, the project reinforces the importance of secure communication in the digital age.</a:t>
            </a:r>
          </a:p>
          <a:p>
            <a:pPr>
              <a:buNone/>
            </a:pPr>
            <a:endParaRPr lang="en-US"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smtClean="0"/>
          </a:p>
          <a:p>
            <a:pPr>
              <a:buNone/>
            </a:pPr>
            <a:endParaRPr lang="en-IN" dirty="0"/>
          </a:p>
        </p:txBody>
      </p:sp>
    </p:spTree>
    <p:extLst>
      <p:ext uri="{BB962C8B-B14F-4D97-AF65-F5344CB8AC3E}">
        <p14:creationId xmlns=""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b="1" dirty="0" smtClean="0"/>
              <a:t>https://github.com/Anushka-Rohilla/Aicte-project.git</a:t>
            </a:r>
            <a:endParaRPr lang="en-IN" b="1" dirty="0" smtClean="0"/>
          </a:p>
        </p:txBody>
      </p:sp>
    </p:spTree>
    <p:extLst>
      <p:ext uri="{BB962C8B-B14F-4D97-AF65-F5344CB8AC3E}">
        <p14:creationId xmlns=""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235</TotalTime>
  <Words>554</Words>
  <Application>Microsoft Office PowerPoint</Application>
  <PresentationFormat>Custom</PresentationFormat>
  <Paragraphs>99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cp:lastModifiedBy>
  <cp:revision>47</cp:revision>
  <dcterms:created xsi:type="dcterms:W3CDTF">2021-05-26T16:50:10Z</dcterms:created>
  <dcterms:modified xsi:type="dcterms:W3CDTF">2025-02-16T12:37:35Z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