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91" d="100"/>
          <a:sy n="91" d="100"/>
        </p:scale>
        <p:origin x="-341" y="-163"/>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23-02-2025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2/23/2025</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2/23/2025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2/23/2025</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2/23/2025</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2/23/2025</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2/23/2025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2/23/2025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2/23/2025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2/23/2025</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2/23/2025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Anushka-Rohilla/Aicte_project.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smtClean="0">
                <a:solidFill>
                  <a:schemeClr val="accent1"/>
                </a:solidFill>
                <a:latin typeface="Arial" panose="020B0604020202020204" pitchFamily="34" charset="0"/>
                <a:cs typeface="Arial" panose="020B0604020202020204" pitchFamily="34" charset="0"/>
              </a:rPr>
              <a:t>SECURE DATA HIDING IN IMAGES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CAPSTONE PROJECT</a:t>
            </a:r>
            <a:endParaRPr lang="en-US" sz="3200" b="1" dirty="0">
              <a:solidFill>
                <a:schemeClr val="accent1">
                  <a:lumMod val="75000"/>
                </a:schemeClr>
              </a:solidFill>
              <a:latin typeface="Arial"/>
              <a:cs typeface="Arial"/>
            </a:endParaRP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smtClean="0">
                <a:solidFill>
                  <a:schemeClr val="accent1">
                    <a:lumMod val="75000"/>
                  </a:schemeClr>
                </a:solidFill>
                <a:latin typeface="Arial" pitchFamily="34" charset="0"/>
                <a:cs typeface="Arial" pitchFamily="34" charset="0"/>
              </a:rPr>
              <a:t>Presented By : </a:t>
            </a:r>
            <a:r>
              <a:rPr lang="en-US" sz="2000" b="1" dirty="0" err="1" smtClean="0">
                <a:solidFill>
                  <a:schemeClr val="accent1">
                    <a:lumMod val="75000"/>
                  </a:schemeClr>
                </a:solidFill>
                <a:latin typeface="Arial" pitchFamily="34" charset="0"/>
                <a:cs typeface="Arial" pitchFamily="34" charset="0"/>
              </a:rPr>
              <a:t>Anushka</a:t>
            </a:r>
            <a:r>
              <a:rPr lang="en-US" sz="2000" b="1" dirty="0" smtClean="0">
                <a:solidFill>
                  <a:schemeClr val="accent1">
                    <a:lumMod val="75000"/>
                  </a:schemeClr>
                </a:solidFill>
                <a:latin typeface="Arial" pitchFamily="34" charset="0"/>
                <a:cs typeface="Arial" pitchFamily="34" charset="0"/>
              </a:rPr>
              <a:t> </a:t>
            </a:r>
            <a:r>
              <a:rPr lang="en-US" sz="2000" b="1" dirty="0" err="1" smtClean="0">
                <a:solidFill>
                  <a:schemeClr val="accent1">
                    <a:lumMod val="75000"/>
                  </a:schemeClr>
                </a:solidFill>
                <a:latin typeface="Arial" pitchFamily="34" charset="0"/>
                <a:cs typeface="Arial" pitchFamily="34" charset="0"/>
              </a:rPr>
              <a:t>Rohilla</a:t>
            </a:r>
            <a:endParaRPr lang="en-US" sz="2000" b="1" dirty="0" smtClean="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a:cs typeface="Arial"/>
              </a:rPr>
              <a:t>Student Name : </a:t>
            </a:r>
            <a:r>
              <a:rPr lang="en-US" sz="2000" b="1" dirty="0" err="1" smtClean="0">
                <a:solidFill>
                  <a:schemeClr val="accent1">
                    <a:lumMod val="75000"/>
                  </a:schemeClr>
                </a:solidFill>
                <a:latin typeface="Arial"/>
                <a:cs typeface="Arial"/>
              </a:rPr>
              <a:t>Anushka</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Rohilla</a:t>
            </a:r>
            <a:endParaRPr lang="en-US" sz="2000" b="1" dirty="0" smtClean="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College Name : </a:t>
            </a:r>
            <a:r>
              <a:rPr lang="en-US" sz="2000" b="1" dirty="0" err="1" smtClean="0">
                <a:solidFill>
                  <a:schemeClr val="accent1">
                    <a:lumMod val="75000"/>
                  </a:schemeClr>
                </a:solidFill>
                <a:latin typeface="Arial"/>
                <a:cs typeface="Arial"/>
              </a:rPr>
              <a:t>Glocal</a:t>
            </a:r>
            <a:r>
              <a:rPr lang="en-US" sz="2000" b="1" dirty="0"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University </a:t>
            </a:r>
            <a:r>
              <a:rPr lang="en-US" sz="2000" b="1" dirty="0" smtClean="0">
                <a:solidFill>
                  <a:schemeClr val="accent1">
                    <a:lumMod val="75000"/>
                  </a:schemeClr>
                </a:solidFill>
                <a:latin typeface="Arial"/>
                <a:cs typeface="Arial"/>
              </a:rPr>
              <a:t>                                            Department </a:t>
            </a:r>
            <a:r>
              <a:rPr lang="en-US" sz="2000" b="1" dirty="0"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Computer </a:t>
            </a:r>
            <a:r>
              <a:rPr lang="en-US" sz="2000" b="1" dirty="0" smtClean="0">
                <a:solidFill>
                  <a:schemeClr val="accent1">
                    <a:lumMod val="75000"/>
                  </a:schemeClr>
                </a:solidFill>
                <a:latin typeface="Arial"/>
                <a:cs typeface="Arial"/>
              </a:rPr>
              <a:t>Science and </a:t>
            </a:r>
            <a:r>
              <a:rPr lang="en-US" sz="2000" b="1" dirty="0" smtClean="0">
                <a:solidFill>
                  <a:schemeClr val="accent1">
                    <a:lumMod val="75000"/>
                  </a:schemeClr>
                </a:solidFill>
                <a:latin typeface="Arial"/>
                <a:cs typeface="Arial"/>
              </a:rPr>
              <a:t>Engineering</a:t>
            </a:r>
            <a:endParaRPr lang="en-US" sz="2000" b="1" dirty="0" smtClean="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305435" indent="-305435">
              <a:buNone/>
            </a:pPr>
            <a:endParaRPr lang="en-US" b="1" dirty="0" smtClean="0"/>
          </a:p>
          <a:p>
            <a:pPr marL="305435" indent="-305435">
              <a:buNone/>
            </a:pPr>
            <a:endParaRPr lang="en-US" b="1" dirty="0" smtClean="0"/>
          </a:p>
          <a:p>
            <a:pPr marL="305435" indent="-305435">
              <a:buNone/>
            </a:pPr>
            <a:r>
              <a:rPr lang="en-US" b="1" dirty="0" smtClean="0"/>
              <a:t>     Real-Time Data Hiding</a:t>
            </a:r>
            <a:r>
              <a:rPr lang="en-US" dirty="0" smtClean="0"/>
              <a:t>: Enabling real-time data hiding for instant and secure communication, especially for applications in live streaming or video conferencing.</a:t>
            </a:r>
          </a:p>
          <a:p>
            <a:pPr marL="305435" indent="-305435">
              <a:buNone/>
            </a:pPr>
            <a:r>
              <a:rPr lang="en-US" b="1" dirty="0" smtClean="0"/>
              <a:t>     Multi-Layered Encryption</a:t>
            </a:r>
            <a:r>
              <a:rPr lang="en-US" dirty="0" smtClean="0"/>
              <a:t>: Integrating multiple layers of encryption techniques for enhanced security, making it harder for attackers to decode hidden data.</a:t>
            </a:r>
          </a:p>
          <a:p>
            <a:pPr marL="305435" indent="-305435">
              <a:buNone/>
            </a:pPr>
            <a:r>
              <a:rPr lang="en-US" b="1" dirty="0" smtClean="0"/>
              <a:t>     Cross-Platform Compatibility</a:t>
            </a:r>
            <a:r>
              <a:rPr lang="en-US" dirty="0" smtClean="0"/>
              <a:t>: Extending the system to work across various platforms and devices, ensuring secure data hiding capabilities on mobile phones, </a:t>
            </a:r>
            <a:r>
              <a:rPr lang="en-US" dirty="0" err="1" smtClean="0"/>
              <a:t>IoT</a:t>
            </a:r>
            <a:r>
              <a:rPr lang="en-US" dirty="0" smtClean="0"/>
              <a:t> devices, and cloud storage systems.</a:t>
            </a:r>
          </a:p>
          <a:p>
            <a:pPr marL="305435" indent="-305435">
              <a:buNone/>
            </a:pPr>
            <a:r>
              <a:rPr lang="en-US" b="1" dirty="0" smtClean="0"/>
              <a:t>     Automated Detection</a:t>
            </a:r>
            <a:r>
              <a:rPr lang="en-US" dirty="0" smtClean="0"/>
              <a:t>: Creating automated tools to detect and recover hidden data, which could be useful in forensic and security applications.</a:t>
            </a:r>
          </a:p>
          <a:p>
            <a:pPr marL="305435" indent="-305435">
              <a:buNone/>
            </a:pPr>
            <a:endParaRPr lang="en-US" dirty="0" smtClean="0"/>
          </a:p>
          <a:p>
            <a:pPr marL="305435" indent="-305435">
              <a:buNone/>
            </a:pPr>
            <a:endParaRPr lang="en-US" dirty="0" smtClean="0"/>
          </a:p>
          <a:p>
            <a:pPr marL="305435" indent="-305435">
              <a:buNone/>
            </a:pPr>
            <a:endParaRPr lang="en-US" dirty="0" smtClean="0"/>
          </a:p>
          <a:p>
            <a:pPr marL="305435" indent="-305435">
              <a:buNone/>
            </a:pPr>
            <a:endParaRPr lang="en-US" dirty="0" smtClean="0"/>
          </a:p>
          <a:p>
            <a:pPr marL="305435" indent="-305435">
              <a:buNone/>
            </a:pPr>
            <a:endParaRPr lang="en-US" dirty="0" smtClean="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a:t>
            </a:r>
            <a:r>
              <a:rPr lang="en-US" sz="4400" b="1" dirty="0" smtClean="0">
                <a:solidFill>
                  <a:schemeClr val="accent1"/>
                </a:solidFill>
                <a:latin typeface="Arial"/>
                <a:cs typeface="Arial"/>
              </a:rPr>
              <a:t>scope(optional)</a:t>
            </a:r>
            <a:endParaRPr lang="en-US" sz="4400" b="1" dirty="0">
              <a:solidFill>
                <a:schemeClr val="accent1"/>
              </a:solidFill>
              <a:latin typeface="Arial"/>
              <a:cs typeface="Arial"/>
            </a:endParaRPr>
          </a:p>
        </p:txBody>
      </p:sp>
      <p:sp>
        <p:nvSpPr>
          <p:cNvPr id="4" name="Rectangle 3"/>
          <p:cNvSpPr/>
          <p:nvPr/>
        </p:nvSpPr>
        <p:spPr>
          <a:xfrm>
            <a:off x="592016" y="1796561"/>
            <a:ext cx="87923" cy="87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77363" y="2520461"/>
            <a:ext cx="87923" cy="87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80293" y="3182815"/>
            <a:ext cx="87923" cy="87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92017" y="3897923"/>
            <a:ext cx="87923" cy="87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523548" y="1615137"/>
            <a:ext cx="11029615" cy="4673324"/>
          </a:xfrm>
        </p:spPr>
        <p:txBody>
          <a:bodyPr>
            <a:normAutofit/>
          </a:bodyPr>
          <a:lstStyle/>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smtClean="0"/>
          </a:p>
          <a:p>
            <a:pPr marL="0" indent="0">
              <a:buNone/>
            </a:pPr>
            <a:r>
              <a:rPr lang="en-US" dirty="0" smtClean="0"/>
              <a:t>With </a:t>
            </a:r>
            <a:r>
              <a:rPr lang="en-US" dirty="0" smtClean="0"/>
              <a:t>the rise in digital communication, ensuring data security has become crucial. Traditional encryption methods often attract attention, making them susceptible to interception. </a:t>
            </a:r>
            <a:r>
              <a:rPr lang="en-US" dirty="0" err="1" smtClean="0"/>
              <a:t>Steganography</a:t>
            </a:r>
            <a:r>
              <a:rPr lang="en-US" dirty="0" smtClean="0"/>
              <a:t> offers an alternative by concealing data within images, making the hidden content undetectable. This project focuses on developing an efficient technique to embed one image within another without significant distortion. The Least Significant Bit (LSB) method is used to maintain image quality while securing the hidden data. The goal is to create a user-friendly tool that enables secure image-based data transmission. Future improvements will enhance security and adaptability for various use cases.</a:t>
            </a:r>
          </a:p>
          <a:p>
            <a:pPr marL="0" indent="0">
              <a:buNone/>
            </a:pPr>
            <a:endParaRPr lang="en-US" dirty="0" smtClean="0"/>
          </a:p>
          <a:p>
            <a:pPr marL="0" indent="0">
              <a:buNone/>
            </a:pPr>
            <a:endParaRPr lang="en-US" dirty="0" smtClean="0"/>
          </a:p>
          <a:p>
            <a:pPr marL="0" indent="0">
              <a:buNone/>
            </a:pPr>
            <a:endParaRPr lang="en-IN" dirty="0" smtClean="0"/>
          </a:p>
          <a:p>
            <a:pPr marL="0" indent="0">
              <a:buNone/>
            </a:pPr>
            <a:endParaRPr lang="en-IN" dirty="0" smtClean="0"/>
          </a:p>
          <a:p>
            <a:pPr marL="0" indent="0">
              <a:buNone/>
            </a:pPr>
            <a:endParaRPr lang="en-IN" dirty="0" smtClean="0"/>
          </a:p>
          <a:p>
            <a:pPr marL="0" indent="0">
              <a:buNone/>
            </a:pPr>
            <a:endParaRPr lang="en-IN" dirty="0" smtClean="0"/>
          </a:p>
          <a:p>
            <a:pPr marL="0" indent="0">
              <a:buNone/>
            </a:pPr>
            <a:endParaRPr lang="en-IN" dirty="0" smtClean="0"/>
          </a:p>
          <a:p>
            <a:pPr marL="0" indent="0">
              <a:buNone/>
            </a:pPr>
            <a:endParaRPr lang="en-IN" dirty="0" smtClean="0"/>
          </a:p>
          <a:p>
            <a:pPr marL="0" indent="0">
              <a:buNone/>
            </a:pPr>
            <a:endParaRPr lang="en-IN" dirty="0" smtClean="0"/>
          </a:p>
          <a:p>
            <a:pPr marL="0" indent="0">
              <a:buNone/>
            </a:pPr>
            <a:endParaRPr lang="en-IN" dirty="0" smtClean="0"/>
          </a:p>
          <a:p>
            <a:pPr marL="0" indent="0">
              <a:buNone/>
            </a:pPr>
            <a:endParaRPr lang="en-IN" dirty="0" smtClean="0"/>
          </a:p>
          <a:p>
            <a:pPr marL="0" indent="0">
              <a:buNone/>
            </a:pPr>
            <a:endParaRPr lang="en-IN" dirty="0" smtClean="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US" b="1" dirty="0" smtClean="0"/>
          </a:p>
          <a:p>
            <a:pPr marL="0" indent="0">
              <a:buNone/>
            </a:pPr>
            <a:endParaRPr lang="en-US" b="1" dirty="0" smtClean="0"/>
          </a:p>
          <a:p>
            <a:pPr marL="0" indent="0">
              <a:buNone/>
            </a:pPr>
            <a:endParaRPr lang="en-US" b="1" dirty="0" smtClean="0"/>
          </a:p>
          <a:p>
            <a:pPr marL="0" indent="0">
              <a:buNone/>
            </a:pPr>
            <a:endParaRPr lang="en-US" b="1" dirty="0" smtClean="0"/>
          </a:p>
          <a:p>
            <a:pPr marL="0" indent="0">
              <a:buNone/>
            </a:pPr>
            <a:endParaRPr lang="en-US" b="1" dirty="0" smtClean="0"/>
          </a:p>
          <a:p>
            <a:pPr marL="0" indent="0">
              <a:buNone/>
            </a:pPr>
            <a:endParaRPr lang="en-US" b="1" dirty="0" smtClean="0"/>
          </a:p>
          <a:p>
            <a:pPr marL="0" indent="0">
              <a:buNone/>
            </a:pPr>
            <a:r>
              <a:rPr lang="en-US" b="1" dirty="0" smtClean="0"/>
              <a:t> </a:t>
            </a:r>
            <a:r>
              <a:rPr lang="en-US" b="1" dirty="0" smtClean="0"/>
              <a:t>    </a:t>
            </a:r>
            <a:r>
              <a:rPr lang="en-US" b="1" dirty="0" smtClean="0"/>
              <a:t> </a:t>
            </a:r>
            <a:r>
              <a:rPr lang="en-US" b="1" dirty="0" smtClean="0"/>
              <a:t>Python - </a:t>
            </a:r>
            <a:r>
              <a:rPr lang="en-US" dirty="0" smtClean="0"/>
              <a:t>For simplicity, powerful libraries and strong </a:t>
            </a:r>
            <a:r>
              <a:rPr lang="en-US" dirty="0" err="1" smtClean="0"/>
              <a:t>cybersecurity</a:t>
            </a:r>
            <a:r>
              <a:rPr lang="en-US" dirty="0" smtClean="0"/>
              <a:t> capabilities</a:t>
            </a:r>
            <a:r>
              <a:rPr lang="en-US" b="1" dirty="0" smtClean="0"/>
              <a:t>.</a:t>
            </a:r>
          </a:p>
          <a:p>
            <a:pPr marL="0" indent="0">
              <a:buNone/>
            </a:pPr>
            <a:r>
              <a:rPr lang="en-US" b="1" dirty="0" smtClean="0"/>
              <a:t> </a:t>
            </a:r>
            <a:r>
              <a:rPr lang="en-US" b="1" dirty="0" smtClean="0"/>
              <a:t>     </a:t>
            </a:r>
            <a:r>
              <a:rPr lang="en-US" b="1" dirty="0" smtClean="0"/>
              <a:t>IDLE (Python’s Default IDE) - </a:t>
            </a:r>
            <a:r>
              <a:rPr lang="en-US" dirty="0" smtClean="0"/>
              <a:t>Basic, lightweight, suitable for testing</a:t>
            </a:r>
            <a:r>
              <a:rPr lang="en-US" b="1" dirty="0" smtClean="0"/>
              <a:t>.</a:t>
            </a:r>
          </a:p>
          <a:p>
            <a:pPr marL="0" indent="0">
              <a:buNone/>
            </a:pPr>
            <a:r>
              <a:rPr lang="en-US" b="1" dirty="0" smtClean="0"/>
              <a:t> </a:t>
            </a:r>
            <a:r>
              <a:rPr lang="en-US" b="1" dirty="0" smtClean="0"/>
              <a:t>     </a:t>
            </a:r>
            <a:r>
              <a:rPr lang="en-US" b="1" dirty="0" err="1" smtClean="0"/>
              <a:t>OpenCV</a:t>
            </a:r>
            <a:r>
              <a:rPr lang="en-US" b="1" dirty="0" smtClean="0"/>
              <a:t>  </a:t>
            </a:r>
            <a:r>
              <a:rPr lang="en-US" b="1" dirty="0" smtClean="0"/>
              <a:t>(pip install </a:t>
            </a:r>
            <a:r>
              <a:rPr lang="en-US" b="1" dirty="0" err="1" smtClean="0"/>
              <a:t>opencv</a:t>
            </a:r>
            <a:r>
              <a:rPr lang="en-US" b="1" dirty="0" smtClean="0"/>
              <a:t>-python) - </a:t>
            </a:r>
            <a:r>
              <a:rPr lang="en-US" dirty="0" smtClean="0"/>
              <a:t>For advanced image and video </a:t>
            </a:r>
            <a:r>
              <a:rPr lang="en-US" dirty="0" err="1" smtClean="0"/>
              <a:t>steganography</a:t>
            </a:r>
            <a:r>
              <a:rPr lang="en-US" b="1" dirty="0" smtClean="0"/>
              <a:t>.</a:t>
            </a:r>
          </a:p>
          <a:p>
            <a:pPr marL="0" indent="0">
              <a:buNone/>
            </a:pPr>
            <a:r>
              <a:rPr lang="en-US" b="1" dirty="0" smtClean="0"/>
              <a:t> </a:t>
            </a:r>
            <a:r>
              <a:rPr lang="en-US" b="1" dirty="0" smtClean="0"/>
              <a:t>     </a:t>
            </a:r>
            <a:r>
              <a:rPr lang="en-US" b="1" dirty="0" err="1" smtClean="0"/>
              <a:t>Stegano</a:t>
            </a:r>
            <a:r>
              <a:rPr lang="en-US" b="1" dirty="0" smtClean="0"/>
              <a:t> -  </a:t>
            </a:r>
            <a:r>
              <a:rPr lang="en-US" dirty="0" smtClean="0"/>
              <a:t>Python library for hiding messages in images</a:t>
            </a:r>
            <a:r>
              <a:rPr lang="en-US" b="1" dirty="0" smtClean="0"/>
              <a:t>.</a:t>
            </a:r>
          </a:p>
          <a:p>
            <a:pPr marL="0" indent="0">
              <a:buNone/>
            </a:pPr>
            <a:r>
              <a:rPr lang="en-US" b="1" dirty="0" smtClean="0"/>
              <a:t> </a:t>
            </a:r>
            <a:r>
              <a:rPr lang="en-US" b="1" dirty="0" smtClean="0"/>
              <a:t>     </a:t>
            </a:r>
            <a:r>
              <a:rPr lang="en-US" b="1" dirty="0" err="1" smtClean="0"/>
              <a:t>Github</a:t>
            </a:r>
            <a:r>
              <a:rPr lang="en-US" b="1" dirty="0" smtClean="0"/>
              <a:t> </a:t>
            </a:r>
            <a:r>
              <a:rPr lang="en-US" b="1" dirty="0" smtClean="0"/>
              <a:t>- </a:t>
            </a:r>
            <a:r>
              <a:rPr lang="en-US" dirty="0" smtClean="0"/>
              <a:t>Version control and collaboration for security projects</a:t>
            </a:r>
            <a:r>
              <a:rPr lang="en-US" b="1" dirty="0" smtClean="0"/>
              <a:t>.</a:t>
            </a:r>
          </a:p>
          <a:p>
            <a:pPr marL="0" indent="0">
              <a:buNone/>
            </a:pPr>
            <a:endParaRPr lang="en-US" b="1" dirty="0" smtClean="0"/>
          </a:p>
          <a:p>
            <a:pPr marL="0" indent="0">
              <a:buNone/>
            </a:pPr>
            <a:r>
              <a:rPr lang="en-US" sz="1800" b="1" dirty="0" smtClean="0"/>
              <a:t>    </a:t>
            </a:r>
            <a:r>
              <a:rPr lang="en-US" sz="1800" b="1" dirty="0" smtClean="0"/>
              <a:t>  </a:t>
            </a:r>
            <a:endParaRPr lang="en-IN" sz="1800" dirty="0" smtClean="0"/>
          </a:p>
          <a:p>
            <a:pPr marL="0" indent="0">
              <a:buNone/>
            </a:pPr>
            <a:r>
              <a:rPr lang="en-IN" sz="1800" dirty="0" smtClean="0"/>
              <a:t>     </a:t>
            </a:r>
          </a:p>
          <a:p>
            <a:pPr marL="0" indent="0">
              <a:buNone/>
            </a:pPr>
            <a:endParaRPr lang="en-IN" sz="1800" dirty="0" smtClean="0"/>
          </a:p>
          <a:p>
            <a:pPr marL="0" indent="0">
              <a:buNone/>
            </a:pPr>
            <a:r>
              <a:rPr lang="en-IN" dirty="0" smtClean="0"/>
              <a:t> </a:t>
            </a:r>
            <a:r>
              <a:rPr lang="en-IN" b="1" dirty="0" smtClean="0"/>
              <a:t> </a:t>
            </a:r>
            <a:r>
              <a:rPr lang="en-IN" dirty="0" smtClean="0"/>
              <a:t>    </a:t>
            </a:r>
          </a:p>
          <a:p>
            <a:pPr marL="0" indent="0">
              <a:buNone/>
            </a:pPr>
            <a:endParaRPr lang="en-IN" dirty="0" smtClean="0"/>
          </a:p>
          <a:p>
            <a:pPr marL="0" indent="0">
              <a:buNone/>
            </a:pPr>
            <a:endParaRPr lang="en-IN" dirty="0" smtClean="0"/>
          </a:p>
          <a:p>
            <a:pPr marL="0" indent="0">
              <a:buNone/>
            </a:pPr>
            <a:endParaRPr lang="en-IN" dirty="0" smtClean="0"/>
          </a:p>
          <a:p>
            <a:pPr marL="0" indent="0">
              <a:buNone/>
            </a:pPr>
            <a:endParaRPr lang="en-IN" dirty="0" smtClean="0"/>
          </a:p>
          <a:p>
            <a:pPr marL="0" indent="0">
              <a:buNone/>
            </a:pPr>
            <a:endParaRPr lang="en-IN" dirty="0" smtClean="0"/>
          </a:p>
          <a:p>
            <a:pPr marL="0" indent="0">
              <a:buNone/>
            </a:pPr>
            <a:endParaRPr lang="en-IN" dirty="0" smtClean="0"/>
          </a:p>
          <a:p>
            <a:pPr marL="0" indent="0">
              <a:buNone/>
            </a:pPr>
            <a:endParaRPr lang="en-IN" dirty="0" smtClean="0"/>
          </a:p>
        </p:txBody>
      </p:sp>
      <p:sp>
        <p:nvSpPr>
          <p:cNvPr id="13" name="Rectangle 12"/>
          <p:cNvSpPr/>
          <p:nvPr/>
        </p:nvSpPr>
        <p:spPr>
          <a:xfrm>
            <a:off x="545123" y="1758461"/>
            <a:ext cx="87923" cy="87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48054" y="2139460"/>
            <a:ext cx="87923" cy="87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56847" y="2535114"/>
            <a:ext cx="87923" cy="87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65638" y="2992315"/>
            <a:ext cx="87923" cy="87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75425" y="3371217"/>
            <a:ext cx="87923" cy="87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422032" y="1398742"/>
            <a:ext cx="11417376" cy="4673324"/>
          </a:xfrm>
        </p:spPr>
        <p:txBody>
          <a:bodyPr/>
          <a:lstStyle/>
          <a:p>
            <a:pPr marL="0" indent="0">
              <a:buNone/>
            </a:pPr>
            <a:endParaRPr lang="en-US" sz="1800" dirty="0" smtClean="0"/>
          </a:p>
          <a:p>
            <a:pPr marL="0" indent="0">
              <a:buNone/>
            </a:pPr>
            <a:r>
              <a:rPr lang="en-US" sz="1800" dirty="0" smtClean="0"/>
              <a:t>         Implement </a:t>
            </a:r>
            <a:r>
              <a:rPr lang="en-US" sz="1800" b="1" dirty="0" smtClean="0"/>
              <a:t>multi-layer </a:t>
            </a:r>
            <a:r>
              <a:rPr lang="en-US" sz="1800" b="1" dirty="0" err="1" smtClean="0"/>
              <a:t>steganography</a:t>
            </a:r>
            <a:r>
              <a:rPr lang="en-US" sz="1800" dirty="0" smtClean="0"/>
              <a:t>, hiding </a:t>
            </a:r>
            <a:r>
              <a:rPr lang="en-US" sz="1800" b="1" dirty="0" smtClean="0"/>
              <a:t>both text &amp; files</a:t>
            </a:r>
            <a:r>
              <a:rPr lang="en-US" sz="1800" dirty="0" smtClean="0"/>
              <a:t> inside an image.</a:t>
            </a:r>
            <a:endParaRPr lang="en-IN" sz="1800" b="1" dirty="0" smtClean="0">
              <a:solidFill>
                <a:srgbClr val="0F0F0F"/>
              </a:solidFill>
            </a:endParaRPr>
          </a:p>
          <a:p>
            <a:pPr marL="0" indent="0">
              <a:buNone/>
            </a:pPr>
            <a:r>
              <a:rPr lang="en-US" sz="1800" dirty="0" smtClean="0"/>
              <a:t>         Allow users to </a:t>
            </a:r>
            <a:r>
              <a:rPr lang="en-US" sz="1800" b="1" dirty="0" smtClean="0"/>
              <a:t>upload, encrypt, and retrieve hidden data remotely</a:t>
            </a:r>
            <a:r>
              <a:rPr lang="en-US" sz="1800" dirty="0" smtClean="0"/>
              <a:t>.</a:t>
            </a:r>
            <a:endParaRPr lang="en-IN" sz="1800" b="1" dirty="0" smtClean="0">
              <a:solidFill>
                <a:srgbClr val="0F0F0F"/>
              </a:solidFill>
            </a:endParaRPr>
          </a:p>
          <a:p>
            <a:pPr marL="0" indent="0">
              <a:buNone/>
            </a:pPr>
            <a:r>
              <a:rPr lang="en-US" sz="1800" dirty="0" smtClean="0"/>
              <a:t>         Implement </a:t>
            </a:r>
            <a:r>
              <a:rPr lang="en-US" sz="1800" b="1" dirty="0" smtClean="0"/>
              <a:t>multi-user authentication</a:t>
            </a:r>
            <a:r>
              <a:rPr lang="en-US" sz="1800" dirty="0" smtClean="0"/>
              <a:t> for secure access to stored files.</a:t>
            </a:r>
            <a:endParaRPr lang="en-IN" sz="1800" b="1" dirty="0" smtClean="0">
              <a:solidFill>
                <a:srgbClr val="0F0F0F"/>
              </a:solidFill>
            </a:endParaRPr>
          </a:p>
          <a:p>
            <a:pPr marL="0" indent="0">
              <a:buNone/>
            </a:pPr>
            <a:r>
              <a:rPr lang="en-US" sz="1800" dirty="0" smtClean="0"/>
              <a:t>         Prevents cybercriminals or third parties from intercepting sensitive data.</a:t>
            </a:r>
            <a:endParaRPr lang="en-IN" sz="1800" b="1" dirty="0" smtClean="0">
              <a:solidFill>
                <a:srgbClr val="0F0F0F"/>
              </a:solidFill>
            </a:endParaRPr>
          </a:p>
          <a:p>
            <a:pPr marL="0" indent="0">
              <a:buNone/>
            </a:pPr>
            <a:r>
              <a:rPr lang="en-US" sz="1800" dirty="0" smtClean="0"/>
              <a:t>         Instead of just </a:t>
            </a:r>
            <a:r>
              <a:rPr lang="en-US" sz="1800" b="1" dirty="0" smtClean="0"/>
              <a:t>hiding text in images</a:t>
            </a:r>
            <a:r>
              <a:rPr lang="en-US" sz="1800" dirty="0" smtClean="0"/>
              <a:t>, allow </a:t>
            </a:r>
            <a:r>
              <a:rPr lang="en-US" sz="1800" b="1" dirty="0" smtClean="0"/>
              <a:t>real-time webcam </a:t>
            </a:r>
            <a:r>
              <a:rPr lang="en-US" sz="1800" b="1" dirty="0" err="1" smtClean="0"/>
              <a:t>steganography</a:t>
            </a:r>
            <a:r>
              <a:rPr lang="en-US" sz="1800" dirty="0" smtClean="0"/>
              <a:t> using </a:t>
            </a:r>
            <a:r>
              <a:rPr lang="en-US" sz="1800" b="1" dirty="0" err="1" smtClean="0"/>
              <a:t>OpenCV</a:t>
            </a:r>
            <a:r>
              <a:rPr lang="en-US" sz="1800" dirty="0" smtClean="0"/>
              <a:t>.</a:t>
            </a:r>
            <a:endParaRPr lang="en-IN" sz="1800" b="1" dirty="0" smtClean="0">
              <a:solidFill>
                <a:srgbClr val="0F0F0F"/>
              </a:solidFill>
            </a:endParaRPr>
          </a:p>
          <a:p>
            <a:pPr marL="0" indent="0">
              <a:buNone/>
            </a:pPr>
            <a:endParaRPr lang="en-IN" sz="1800" b="1" dirty="0" smtClean="0">
              <a:solidFill>
                <a:srgbClr val="0F0F0F"/>
              </a:solidFill>
            </a:endParaRPr>
          </a:p>
          <a:p>
            <a:pPr marL="0" indent="0">
              <a:buNone/>
            </a:pPr>
            <a:endParaRPr lang="en-IN" sz="1800" b="1" dirty="0" smtClean="0">
              <a:solidFill>
                <a:srgbClr val="0F0F0F"/>
              </a:solidFill>
            </a:endParaRPr>
          </a:p>
          <a:p>
            <a:pPr marL="0" indent="0">
              <a:buNone/>
            </a:pPr>
            <a:endParaRPr lang="en-IN" sz="1800" b="1" dirty="0" smtClean="0">
              <a:solidFill>
                <a:srgbClr val="0F0F0F"/>
              </a:solidFill>
            </a:endParaRPr>
          </a:p>
          <a:p>
            <a:pPr marL="0" indent="0">
              <a:buNone/>
            </a:pPr>
            <a:endParaRPr lang="en-IN" sz="1800" b="1" dirty="0" smtClean="0">
              <a:solidFill>
                <a:srgbClr val="0F0F0F"/>
              </a:solidFill>
            </a:endParaRPr>
          </a:p>
          <a:p>
            <a:pPr marL="0" indent="0">
              <a:buNone/>
            </a:pPr>
            <a:endParaRPr lang="en-IN" sz="1800" b="1" dirty="0" smtClean="0">
              <a:solidFill>
                <a:srgbClr val="0F0F0F"/>
              </a:solidFill>
            </a:endParaRPr>
          </a:p>
        </p:txBody>
      </p:sp>
      <p:sp>
        <p:nvSpPr>
          <p:cNvPr id="14" name="Rectangle 13"/>
          <p:cNvSpPr/>
          <p:nvPr/>
        </p:nvSpPr>
        <p:spPr>
          <a:xfrm>
            <a:off x="668216" y="1978268"/>
            <a:ext cx="87923" cy="87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706316" y="3695699"/>
            <a:ext cx="87923" cy="87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74077" y="2406161"/>
            <a:ext cx="87923" cy="87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85799" y="2831123"/>
            <a:ext cx="87923" cy="87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97523" y="3247292"/>
            <a:ext cx="87923" cy="87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45986D-DBC5-8220-FE6F-7F2ABC7C4CEE}"/>
              </a:ext>
            </a:extLst>
          </p:cNvPr>
          <p:cNvSpPr>
            <a:spLocks noGrp="1"/>
          </p:cNvSpPr>
          <p:nvPr>
            <p:ph type="title"/>
          </p:nvPr>
        </p:nvSpPr>
        <p:spPr/>
        <p:txBody>
          <a:bodyPr>
            <a:normAutofit/>
          </a:bodyPr>
          <a:lstStyle/>
          <a:p>
            <a:r>
              <a:rPr lang="en-IN" dirty="0">
                <a:solidFill>
                  <a:schemeClr val="accent1"/>
                </a:solidFill>
              </a:rPr>
              <a:t>End </a:t>
            </a:r>
            <a:r>
              <a:rPr lang="en-IN" dirty="0" smtClean="0">
                <a:solidFill>
                  <a:schemeClr val="accent1"/>
                </a:solidFill>
              </a:rPr>
              <a:t>users</a:t>
            </a:r>
            <a:endParaRPr lang="en-IN" dirty="0">
              <a:solidFill>
                <a:schemeClr val="accent1"/>
              </a:solidFill>
            </a:endParaRPr>
          </a:p>
        </p:txBody>
      </p:sp>
      <p:sp>
        <p:nvSpPr>
          <p:cNvPr id="3" name="Content Placeholder 2">
            <a:extLst>
              <a:ext uri="{FF2B5EF4-FFF2-40B4-BE49-F238E27FC236}">
                <a16:creationId xmlns="" xmlns:a16="http://schemas.microsoft.com/office/drawing/2014/main" id="{AB679E23-F86A-AFA9-FE9C-7F5A518E8198}"/>
              </a:ext>
            </a:extLst>
          </p:cNvPr>
          <p:cNvSpPr>
            <a:spLocks noGrp="1"/>
          </p:cNvSpPr>
          <p:nvPr>
            <p:ph idx="1"/>
          </p:nvPr>
        </p:nvSpPr>
        <p:spPr>
          <a:xfrm>
            <a:off x="554815" y="1302026"/>
            <a:ext cx="11029615" cy="4673324"/>
          </a:xfrm>
        </p:spPr>
        <p:txBody>
          <a:bodyPr/>
          <a:lstStyle/>
          <a:p>
            <a:pPr>
              <a:buNone/>
            </a:pPr>
            <a:endParaRPr lang="en-US" b="1" dirty="0" smtClean="0"/>
          </a:p>
          <a:p>
            <a:pPr>
              <a:buNone/>
            </a:pPr>
            <a:endParaRPr lang="en-US" b="1" dirty="0" smtClean="0"/>
          </a:p>
          <a:p>
            <a:pPr>
              <a:buNone/>
            </a:pPr>
            <a:r>
              <a:rPr lang="en-US" b="1" dirty="0" smtClean="0"/>
              <a:t>     </a:t>
            </a:r>
          </a:p>
          <a:p>
            <a:pPr>
              <a:buNone/>
            </a:pPr>
            <a:r>
              <a:rPr lang="en-US" b="1" dirty="0" smtClean="0"/>
              <a:t>     Government &amp; Intelligence Agencies</a:t>
            </a:r>
            <a:r>
              <a:rPr lang="en-US" dirty="0" smtClean="0"/>
              <a:t> - For secure communication and covert data transfer.</a:t>
            </a:r>
            <a:endParaRPr lang="en-IN" dirty="0" smtClean="0"/>
          </a:p>
          <a:p>
            <a:pPr>
              <a:buNone/>
            </a:pPr>
            <a:r>
              <a:rPr lang="en-US" b="1" dirty="0" smtClean="0"/>
              <a:t>     </a:t>
            </a:r>
            <a:r>
              <a:rPr lang="en-US" b="1" dirty="0" err="1" smtClean="0"/>
              <a:t>Cybersecurity</a:t>
            </a:r>
            <a:r>
              <a:rPr lang="en-US" b="1" dirty="0" smtClean="0"/>
              <a:t> Professionals</a:t>
            </a:r>
            <a:r>
              <a:rPr lang="en-US" dirty="0" smtClean="0"/>
              <a:t> - To ensure encrypted data exchange in high-risk environments</a:t>
            </a:r>
            <a:endParaRPr lang="en-IN" dirty="0" smtClean="0"/>
          </a:p>
          <a:p>
            <a:pPr>
              <a:buNone/>
            </a:pPr>
            <a:r>
              <a:rPr lang="en-US" b="1" dirty="0" smtClean="0"/>
              <a:t>     Businesses &amp; Corporations</a:t>
            </a:r>
            <a:r>
              <a:rPr lang="en-US" dirty="0" smtClean="0"/>
              <a:t> - For protecting confidential documents and trade secrets.</a:t>
            </a:r>
            <a:endParaRPr lang="en-IN" dirty="0" smtClean="0"/>
          </a:p>
          <a:p>
            <a:pPr>
              <a:buNone/>
            </a:pPr>
            <a:r>
              <a:rPr lang="en-US" b="1" dirty="0" smtClean="0"/>
              <a:t>     General Users</a:t>
            </a:r>
            <a:r>
              <a:rPr lang="en-US" dirty="0" smtClean="0"/>
              <a:t> - Individuals who need personal data protection and privacy in digital communication.</a:t>
            </a:r>
            <a:endParaRPr lang="en-IN" dirty="0" smtClean="0"/>
          </a:p>
          <a:p>
            <a:pPr>
              <a:buNone/>
            </a:pPr>
            <a:r>
              <a:rPr lang="en-US" b="1" dirty="0" smtClean="0"/>
              <a:t>     Researchers -</a:t>
            </a:r>
            <a:r>
              <a:rPr lang="en-US" dirty="0" smtClean="0"/>
              <a:t> To safeguard research data, particularly when collaborating with international teams or sharing data remotely.</a:t>
            </a:r>
          </a:p>
          <a:p>
            <a:pPr>
              <a:buNone/>
            </a:pPr>
            <a:r>
              <a:rPr lang="en-US" b="1" dirty="0" smtClean="0"/>
              <a:t>     Cryptographers</a:t>
            </a:r>
            <a:r>
              <a:rPr lang="en-US" dirty="0" smtClean="0"/>
              <a:t> - For developing and testing advanced encryption and data hiding techniques.</a:t>
            </a:r>
          </a:p>
          <a:p>
            <a:pPr>
              <a:buNone/>
            </a:pPr>
            <a:endParaRPr lang="en-IN" dirty="0" smtClean="0"/>
          </a:p>
          <a:p>
            <a:pPr>
              <a:buNone/>
            </a:pPr>
            <a:endParaRPr lang="en-IN" dirty="0" smtClean="0"/>
          </a:p>
          <a:p>
            <a:pPr>
              <a:buNone/>
            </a:pPr>
            <a:endParaRPr lang="en-IN" dirty="0" smtClean="0"/>
          </a:p>
          <a:p>
            <a:pPr>
              <a:buNone/>
            </a:pPr>
            <a:endParaRPr lang="en-IN" dirty="0" smtClean="0"/>
          </a:p>
          <a:p>
            <a:pPr>
              <a:buNone/>
            </a:pPr>
            <a:endParaRPr lang="en-IN" dirty="0" smtClean="0"/>
          </a:p>
          <a:p>
            <a:pPr>
              <a:buNone/>
            </a:pPr>
            <a:endParaRPr lang="en-IN" dirty="0"/>
          </a:p>
        </p:txBody>
      </p:sp>
      <p:sp>
        <p:nvSpPr>
          <p:cNvPr id="4" name="Rectangle 3"/>
          <p:cNvSpPr/>
          <p:nvPr/>
        </p:nvSpPr>
        <p:spPr>
          <a:xfrm>
            <a:off x="562708" y="4141175"/>
            <a:ext cx="87923" cy="87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56847" y="1805353"/>
            <a:ext cx="87923" cy="87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50986" y="2186353"/>
            <a:ext cx="87923" cy="87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53917" y="2637692"/>
            <a:ext cx="87923" cy="87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56846" y="3053860"/>
            <a:ext cx="87923" cy="87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59779" y="3426068"/>
            <a:ext cx="87923" cy="87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descr="Capture 1.PNG"/>
          <p:cNvPicPr>
            <a:picLocks noGrp="1" noChangeAspect="1"/>
          </p:cNvPicPr>
          <p:nvPr>
            <p:ph idx="1"/>
          </p:nvPr>
        </p:nvPicPr>
        <p:blipFill>
          <a:blip r:embed="rId2"/>
          <a:stretch>
            <a:fillRect/>
          </a:stretch>
        </p:blipFill>
        <p:spPr>
          <a:xfrm>
            <a:off x="398953" y="1574800"/>
            <a:ext cx="4193367" cy="4931486"/>
          </a:xfrm>
        </p:spPr>
      </p:pic>
      <p:pic>
        <p:nvPicPr>
          <p:cNvPr id="6" name="Picture 5" descr="Capture 2.PNG"/>
          <p:cNvPicPr>
            <a:picLocks noChangeAspect="1"/>
          </p:cNvPicPr>
          <p:nvPr/>
        </p:nvPicPr>
        <p:blipFill>
          <a:blip r:embed="rId3"/>
          <a:stretch>
            <a:fillRect/>
          </a:stretch>
        </p:blipFill>
        <p:spPr>
          <a:xfrm>
            <a:off x="5524159" y="1388005"/>
            <a:ext cx="5936321" cy="1827003"/>
          </a:xfrm>
          <a:prstGeom prst="rect">
            <a:avLst/>
          </a:prstGeom>
        </p:spPr>
      </p:pic>
      <p:pic>
        <p:nvPicPr>
          <p:cNvPr id="8" name="Picture 7" descr="Capture4.PNG"/>
          <p:cNvPicPr>
            <a:picLocks noChangeAspect="1"/>
          </p:cNvPicPr>
          <p:nvPr/>
        </p:nvPicPr>
        <p:blipFill>
          <a:blip r:embed="rId4"/>
          <a:stretch>
            <a:fillRect/>
          </a:stretch>
        </p:blipFill>
        <p:spPr>
          <a:xfrm>
            <a:off x="5487406" y="4146478"/>
            <a:ext cx="6073667" cy="1653683"/>
          </a:xfrm>
          <a:prstGeom prst="rect">
            <a:avLst/>
          </a:prstGeom>
        </p:spPr>
      </p:pic>
    </p:spTree>
    <p:extLst>
      <p:ext uri="{BB962C8B-B14F-4D97-AF65-F5344CB8AC3E}">
        <p14:creationId xmlns:p14="http://schemas.microsoft.com/office/powerpoint/2010/main" xmlns=""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 xmlns:a16="http://schemas.microsoft.com/office/drawing/2014/main" id="{D4974547-DF1B-77BB-E545-9344EDB9AD3F}"/>
              </a:ext>
            </a:extLst>
          </p:cNvPr>
          <p:cNvSpPr>
            <a:spLocks noGrp="1"/>
          </p:cNvSpPr>
          <p:nvPr>
            <p:ph idx="1"/>
          </p:nvPr>
        </p:nvSpPr>
        <p:spPr>
          <a:xfrm>
            <a:off x="281353" y="1302026"/>
            <a:ext cx="11197569" cy="4673324"/>
          </a:xfrm>
        </p:spPr>
        <p:txBody>
          <a:bodyPr>
            <a:normAutofit lnSpcReduction="10000"/>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r>
              <a:rPr lang="en-US" dirty="0" smtClean="0"/>
              <a:t>      In conclusion, the </a:t>
            </a:r>
            <a:r>
              <a:rPr lang="en-US" b="1" dirty="0" smtClean="0"/>
              <a:t>Secure Data Hiding in Images using </a:t>
            </a:r>
            <a:r>
              <a:rPr lang="en-US" b="1" dirty="0" err="1" smtClean="0"/>
              <a:t>Steganography</a:t>
            </a:r>
            <a:r>
              <a:rPr lang="en-US" dirty="0" smtClean="0"/>
              <a:t> project addresses the critical need for secure communication of sensitive information. By embedding data within images, the project ensures that information remains hidden from unauthorized access. The use of encryption and image processing techniques guarantees confidentiality and data integrity. This method provides a reliable solution for individuals, businesses, and organizations to securely exchange private data. The project showcases the potential of </a:t>
            </a:r>
            <a:r>
              <a:rPr lang="en-US" dirty="0" err="1" smtClean="0"/>
              <a:t>steganography</a:t>
            </a:r>
            <a:r>
              <a:rPr lang="en-US" dirty="0" smtClean="0"/>
              <a:t> in enhancing digital security. It highlights the effectiveness of combining image and cryptographic techniques to protect information. Future improvements could focus on increasing embedding capacity and robustness. Overall, the project reinforces the importance of secure communication in the digital age.</a:t>
            </a:r>
          </a:p>
          <a:p>
            <a:pPr>
              <a:buNone/>
            </a:pPr>
            <a:endParaRPr lang="en-US" dirty="0" smtClean="0"/>
          </a:p>
          <a:p>
            <a:pPr>
              <a:buNone/>
            </a:pPr>
            <a:endParaRPr lang="en-IN" dirty="0" smtClean="0"/>
          </a:p>
          <a:p>
            <a:pPr>
              <a:buNone/>
            </a:pPr>
            <a:endParaRPr lang="en-IN" dirty="0" smtClean="0"/>
          </a:p>
          <a:p>
            <a:pPr>
              <a:buNone/>
            </a:pPr>
            <a:endParaRPr lang="en-IN" dirty="0" smtClean="0"/>
          </a:p>
          <a:p>
            <a:pPr>
              <a:buNone/>
            </a:pPr>
            <a:endParaRPr lang="en-IN" dirty="0" smtClean="0"/>
          </a:p>
          <a:p>
            <a:pPr>
              <a:buNone/>
            </a:pPr>
            <a:endParaRPr lang="en-IN" dirty="0" smtClean="0"/>
          </a:p>
          <a:p>
            <a:pPr>
              <a:buNone/>
            </a:pPr>
            <a:endParaRPr lang="en-IN" dirty="0" smtClean="0"/>
          </a:p>
          <a:p>
            <a:pPr>
              <a:buNone/>
            </a:pPr>
            <a:endParaRPr lang="en-IN" dirty="0" smtClean="0"/>
          </a:p>
          <a:p>
            <a:pPr>
              <a:buNone/>
            </a:pPr>
            <a:endParaRPr lang="en-IN" dirty="0" smtClean="0"/>
          </a:p>
          <a:p>
            <a:pPr>
              <a:buNone/>
            </a:pPr>
            <a:endParaRPr lang="en-IN" dirty="0" smtClean="0"/>
          </a:p>
          <a:p>
            <a:pPr>
              <a:buNone/>
            </a:pPr>
            <a:endParaRPr lang="en-IN" dirty="0"/>
          </a:p>
        </p:txBody>
      </p:sp>
    </p:spTree>
    <p:extLst>
      <p:ext uri="{BB962C8B-B14F-4D97-AF65-F5344CB8AC3E}">
        <p14:creationId xmlns:p14="http://schemas.microsoft.com/office/powerpoint/2010/main" xmlns=""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 xmlns:a16="http://schemas.microsoft.com/office/drawing/2014/main" id="{51A299DD-46FA-7866-41D8-C1BFCC2F69DD}"/>
              </a:ext>
            </a:extLst>
          </p:cNvPr>
          <p:cNvSpPr>
            <a:spLocks noGrp="1"/>
          </p:cNvSpPr>
          <p:nvPr>
            <p:ph idx="1"/>
          </p:nvPr>
        </p:nvSpPr>
        <p:spPr/>
        <p:txBody>
          <a:bodyPr/>
          <a:lstStyle/>
          <a:p>
            <a:r>
              <a:rPr lang="en-IN" b="1" dirty="0" smtClean="0">
                <a:hlinkClick r:id="rId2"/>
              </a:rPr>
              <a:t>https://github.com/Anushka-Rohilla/Aicte_project.git</a:t>
            </a:r>
            <a:endParaRPr lang="en-IN" b="1" dirty="0" smtClean="0"/>
          </a:p>
        </p:txBody>
      </p:sp>
    </p:spTree>
    <p:extLst>
      <p:ext uri="{BB962C8B-B14F-4D97-AF65-F5344CB8AC3E}">
        <p14:creationId xmlns:p14="http://schemas.microsoft.com/office/powerpoint/2010/main" xmlns=""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269</TotalTime>
  <Words>614</Words>
  <Application>Microsoft Office PowerPoint</Application>
  <PresentationFormat>Custom</PresentationFormat>
  <Paragraphs>111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Slide 10</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cp:lastModifiedBy>
  <cp:revision>51</cp:revision>
  <dcterms:created xsi:type="dcterms:W3CDTF">2021-05-26T16:50:10Z</dcterms:created>
  <dcterms:modified xsi:type="dcterms:W3CDTF">2025-02-23T07:05:39Z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