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1" r:id="rId2"/>
    <p:sldId id="262" r:id="rId3"/>
    <p:sldId id="274" r:id="rId4"/>
    <p:sldId id="268" r:id="rId5"/>
    <p:sldId id="272" r:id="rId6"/>
    <p:sldId id="263" r:id="rId7"/>
    <p:sldId id="266" r:id="rId8"/>
    <p:sldId id="271" r:id="rId9"/>
    <p:sldId id="275" r:id="rId10"/>
    <p:sldId id="276" r:id="rId11"/>
    <p:sldId id="267" r:id="rId12"/>
    <p:sldId id="264" r:id="rId13"/>
    <p:sldId id="273" r:id="rId14"/>
    <p:sldId id="269" r:id="rId15"/>
    <p:sldId id="265"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72632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99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876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1374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668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680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1385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72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34195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4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81136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98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470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507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0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182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758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2/24/2020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6324862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914400"/>
            <a:ext cx="6620968" cy="3329581"/>
          </a:xfrm>
        </p:spPr>
        <p:txBody>
          <a:bodyPr>
            <a:normAutofit/>
          </a:bodyPr>
          <a:lstStyle/>
          <a:p>
            <a:r>
              <a:rPr lang="en-IN" sz="5400" dirty="0"/>
              <a:t>Car Price Assignment</a:t>
            </a:r>
          </a:p>
        </p:txBody>
      </p:sp>
      <p:sp>
        <p:nvSpPr>
          <p:cNvPr id="5" name="Subtitle 4"/>
          <p:cNvSpPr>
            <a:spLocks noGrp="1"/>
          </p:cNvSpPr>
          <p:nvPr>
            <p:ph type="subTitle" idx="1"/>
          </p:nvPr>
        </p:nvSpPr>
        <p:spPr>
          <a:xfrm>
            <a:off x="914400" y="4441297"/>
            <a:ext cx="7467600" cy="1015999"/>
          </a:xfrm>
        </p:spPr>
        <p:txBody>
          <a:bodyPr>
            <a:normAutofit fontScale="25000" lnSpcReduction="20000"/>
          </a:bodyPr>
          <a:lstStyle/>
          <a:p>
            <a:r>
              <a:rPr lang="en-IN" sz="5600" dirty="0">
                <a:solidFill>
                  <a:schemeClr val="tx1"/>
                </a:solidFill>
                <a:latin typeface="Cambria" panose="02040503050406030204" pitchFamily="18" charset="0"/>
                <a:ea typeface="Cambria" panose="02040503050406030204" pitchFamily="18" charset="0"/>
              </a:rPr>
              <a:t>Presentation By</a:t>
            </a:r>
          </a:p>
          <a:p>
            <a:r>
              <a:rPr lang="en-IN" sz="6200" b="1" dirty="0">
                <a:solidFill>
                  <a:schemeClr val="tx1"/>
                </a:solidFill>
                <a:latin typeface="Cambria" panose="02040503050406030204" pitchFamily="18" charset="0"/>
                <a:ea typeface="Cambria" panose="02040503050406030204" pitchFamily="18" charset="0"/>
              </a:rPr>
              <a:t>Anushka Singh</a:t>
            </a:r>
          </a:p>
          <a:p>
            <a:r>
              <a:rPr lang="en-IN" sz="6200" b="1" dirty="0">
                <a:solidFill>
                  <a:schemeClr val="tx1"/>
                </a:solidFill>
                <a:latin typeface="Cambria" panose="02040503050406030204" pitchFamily="18" charset="0"/>
                <a:ea typeface="Cambria" panose="02040503050406030204" pitchFamily="18" charset="0"/>
              </a:rPr>
              <a:t>Maharishi University Institute of Technology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250"/>
                            </p:stCondLst>
                            <p:childTnLst>
                              <p:par>
                                <p:cTn id="23" presetID="42" presetClass="entr" presetSubtype="0"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BA961-102F-4F2E-8AF5-3DC82CBF64D8}"/>
              </a:ext>
            </a:extLst>
          </p:cNvPr>
          <p:cNvSpPr>
            <a:spLocks noGrp="1"/>
          </p:cNvSpPr>
          <p:nvPr>
            <p:ph idx="1"/>
          </p:nvPr>
        </p:nvSpPr>
        <p:spPr>
          <a:xfrm>
            <a:off x="533400" y="609600"/>
            <a:ext cx="7086600" cy="5714999"/>
          </a:xfrm>
        </p:spPr>
        <p:txBody>
          <a:bodyPr>
            <a:normAutofit lnSpcReduction="10000"/>
          </a:bodyPr>
          <a:lstStyle/>
          <a:p>
            <a:r>
              <a:rPr lang="en-US" dirty="0"/>
              <a:t>stroke is having p-value &gt; 0.05 . Let's remove this.</a:t>
            </a:r>
          </a:p>
          <a:p>
            <a:r>
              <a:rPr lang="en-US" dirty="0" err="1"/>
              <a:t>enginelocation</a:t>
            </a:r>
            <a:r>
              <a:rPr lang="en-US" dirty="0"/>
              <a:t> is having the highest VIF. Let's remove this.</a:t>
            </a:r>
          </a:p>
          <a:p>
            <a:r>
              <a:rPr lang="en-US" dirty="0"/>
              <a:t>We see there is some obvious multicollinearity going on between predictor variables,</a:t>
            </a:r>
            <a:br>
              <a:rPr lang="en-US" dirty="0"/>
            </a:br>
            <a:endParaRPr lang="en-US" dirty="0"/>
          </a:p>
          <a:p>
            <a:pPr>
              <a:buFont typeface="Arial" panose="020B0604020202020204" pitchFamily="34" charset="0"/>
              <a:buChar char="•"/>
            </a:pPr>
            <a:r>
              <a:rPr lang="en-US" dirty="0" err="1"/>
              <a:t>carlength</a:t>
            </a:r>
            <a:r>
              <a:rPr lang="en-US" dirty="0"/>
              <a:t> with wheelbase, </a:t>
            </a:r>
            <a:r>
              <a:rPr lang="en-US" dirty="0" err="1"/>
              <a:t>carwidth</a:t>
            </a:r>
            <a:r>
              <a:rPr lang="en-US" dirty="0"/>
              <a:t>, </a:t>
            </a:r>
            <a:r>
              <a:rPr lang="en-US" dirty="0" err="1"/>
              <a:t>curbweight</a:t>
            </a:r>
            <a:endParaRPr lang="en-US" dirty="0"/>
          </a:p>
          <a:p>
            <a:pPr>
              <a:buFont typeface="Arial" panose="020B0604020202020204" pitchFamily="34" charset="0"/>
              <a:buChar char="•"/>
            </a:pPr>
            <a:r>
              <a:rPr lang="en-US" dirty="0" err="1"/>
              <a:t>curbweight</a:t>
            </a:r>
            <a:r>
              <a:rPr lang="en-US" dirty="0"/>
              <a:t> with </a:t>
            </a:r>
            <a:r>
              <a:rPr lang="en-US" dirty="0" err="1"/>
              <a:t>enginesize</a:t>
            </a:r>
            <a:r>
              <a:rPr lang="en-US" dirty="0"/>
              <a:t>, </a:t>
            </a:r>
            <a:r>
              <a:rPr lang="en-US" dirty="0" err="1"/>
              <a:t>carlength</a:t>
            </a:r>
            <a:r>
              <a:rPr lang="en-US" dirty="0"/>
              <a:t>, </a:t>
            </a:r>
            <a:r>
              <a:rPr lang="en-US" dirty="0" err="1"/>
              <a:t>carwidth</a:t>
            </a:r>
            <a:r>
              <a:rPr lang="en-US" dirty="0"/>
              <a:t>, wheelbase</a:t>
            </a:r>
          </a:p>
          <a:p>
            <a:pPr>
              <a:buFont typeface="Arial" panose="020B0604020202020204" pitchFamily="34" charset="0"/>
              <a:buChar char="•"/>
            </a:pPr>
            <a:r>
              <a:rPr lang="en-US" dirty="0" err="1"/>
              <a:t>enginesize</a:t>
            </a:r>
            <a:r>
              <a:rPr lang="en-US" dirty="0"/>
              <a:t> with horsepower, </a:t>
            </a:r>
            <a:r>
              <a:rPr lang="en-US" dirty="0" err="1"/>
              <a:t>crubweight</a:t>
            </a:r>
            <a:r>
              <a:rPr lang="en-US" dirty="0"/>
              <a:t> of car</a:t>
            </a:r>
          </a:p>
          <a:p>
            <a:pPr>
              <a:buFont typeface="Arial" panose="020B0604020202020204" pitchFamily="34" charset="0"/>
              <a:buChar char="•"/>
            </a:pPr>
            <a:r>
              <a:rPr lang="en-US" dirty="0"/>
              <a:t>highway and city mpg's are highly correlated. We might choose to drop anyone of these.</a:t>
            </a:r>
            <a:br>
              <a:rPr lang="en-US" dirty="0"/>
            </a:br>
            <a:endParaRPr lang="en-US" dirty="0"/>
          </a:p>
          <a:p>
            <a:r>
              <a:rPr lang="en-US" dirty="0"/>
              <a:t>We also plot some negative correlation among </a:t>
            </a:r>
            <a:r>
              <a:rPr lang="en-US" dirty="0" err="1"/>
              <a:t>varaibles</a:t>
            </a:r>
            <a:r>
              <a:rPr lang="en-US" dirty="0"/>
              <a:t>,</a:t>
            </a:r>
          </a:p>
          <a:p>
            <a:pPr>
              <a:buFont typeface="Arial" panose="020B0604020202020204" pitchFamily="34" charset="0"/>
              <a:buChar char="•"/>
            </a:pPr>
            <a:r>
              <a:rPr lang="en-US" dirty="0" err="1"/>
              <a:t>crubweight</a:t>
            </a:r>
            <a:r>
              <a:rPr lang="en-US" dirty="0"/>
              <a:t>, horsepower with the </a:t>
            </a:r>
            <a:r>
              <a:rPr lang="en-US" dirty="0" err="1"/>
              <a:t>higway</a:t>
            </a:r>
            <a:r>
              <a:rPr lang="en-US" dirty="0"/>
              <a:t> /city mpg's</a:t>
            </a:r>
          </a:p>
          <a:p>
            <a:endParaRPr lang="en-IN" dirty="0"/>
          </a:p>
        </p:txBody>
      </p:sp>
    </p:spTree>
    <p:extLst>
      <p:ext uri="{BB962C8B-B14F-4D97-AF65-F5344CB8AC3E}">
        <p14:creationId xmlns:p14="http://schemas.microsoft.com/office/powerpoint/2010/main" val="254355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Explanation of significant variables</a:t>
            </a:r>
          </a:p>
        </p:txBody>
      </p:sp>
      <p:sp>
        <p:nvSpPr>
          <p:cNvPr id="3" name="Content Placeholder 2"/>
          <p:cNvSpPr>
            <a:spLocks noGrp="1"/>
          </p:cNvSpPr>
          <p:nvPr>
            <p:ph idx="1"/>
          </p:nvPr>
        </p:nvSpPr>
        <p:spPr/>
        <p:txBody>
          <a:bodyPr>
            <a:normAutofit lnSpcReduction="10000"/>
          </a:bodyPr>
          <a:lstStyle/>
          <a:p>
            <a:pPr lvl="0"/>
            <a:r>
              <a:rPr lang="en-IN" i="1" dirty="0"/>
              <a:t>The cylinder number four is the most commonly available feature in 85% of the car data and since having 4 cylinders is attributed with relatively low-price cars the coefficient for this variable is negative.</a:t>
            </a:r>
            <a:endParaRPr lang="en-IN" dirty="0"/>
          </a:p>
          <a:p>
            <a:pPr lvl="0"/>
            <a:r>
              <a:rPr lang="en-IN" i="1" dirty="0"/>
              <a:t>For example, we can say, the price of the car changes by 0.00431 for every unit change in the wheelbase dimension if all other variables are held constant. And so is true for all other variables.</a:t>
            </a:r>
            <a:endParaRPr lang="en-IN" dirty="0"/>
          </a:p>
          <a:p>
            <a:pPr lvl="0"/>
            <a:r>
              <a:rPr lang="en-IN" i="1" dirty="0"/>
              <a:t>The predictor </a:t>
            </a:r>
            <a:r>
              <a:rPr lang="en-IN" i="1" dirty="0" err="1"/>
              <a:t>carbody_wagon</a:t>
            </a:r>
            <a:r>
              <a:rPr lang="en-IN" i="1" dirty="0"/>
              <a:t> suggest that the price of car increases by a factor of 0.83889 when the car body is wagon</a:t>
            </a:r>
            <a:r>
              <a:rPr lang="en-IN" dirty="0"/>
              <a:t>.</a:t>
            </a:r>
          </a:p>
          <a:p>
            <a:pPr lvl="0"/>
            <a:r>
              <a:rPr lang="en-IN" i="1" dirty="0"/>
              <a:t>Horsepower is more business significant variable.</a:t>
            </a:r>
            <a:endParaRPr lang="en-IN"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itannic Bold" pitchFamily="34" charset="0"/>
              </a:rPr>
              <a:t>RESULTS OBTAINED</a:t>
            </a:r>
            <a:endParaRPr lang="en-IN" dirty="0"/>
          </a:p>
        </p:txBody>
      </p:sp>
      <p:sp>
        <p:nvSpPr>
          <p:cNvPr id="3" name="Content Placeholder 2"/>
          <p:cNvSpPr>
            <a:spLocks noGrp="1"/>
          </p:cNvSpPr>
          <p:nvPr>
            <p:ph idx="1"/>
          </p:nvPr>
        </p:nvSpPr>
        <p:spPr/>
        <p:txBody>
          <a:bodyPr>
            <a:normAutofit/>
          </a:bodyPr>
          <a:lstStyle/>
          <a:p>
            <a:r>
              <a:rPr lang="en-IN" dirty="0"/>
              <a:t>Significant variables (</a:t>
            </a:r>
            <a:r>
              <a:rPr lang="en-IN" dirty="0" err="1"/>
              <a:t>carbody_wagon</a:t>
            </a:r>
            <a:r>
              <a:rPr lang="en-IN" dirty="0"/>
              <a:t>, wheelbase, </a:t>
            </a:r>
            <a:r>
              <a:rPr lang="en-IN" dirty="0" err="1"/>
              <a:t>cylinder_number_four</a:t>
            </a:r>
            <a:r>
              <a:rPr lang="en-IN" dirty="0"/>
              <a:t>, horsepower) are useful to describe the Car’s price. </a:t>
            </a:r>
            <a:r>
              <a:rPr lang="en-US" dirty="0"/>
              <a:t>All the independent variable have considerably low VIF and the </a:t>
            </a:r>
            <a:r>
              <a:rPr lang="en-US" b="1" dirty="0"/>
              <a:t>Adj. R-Squared is 0.77</a:t>
            </a:r>
            <a:r>
              <a:rPr lang="en-US" dirty="0"/>
              <a:t> which is quite a significant fit. We will conclude with these variables as the final model predictor variables.</a:t>
            </a:r>
          </a:p>
          <a:p>
            <a:r>
              <a:rPr lang="en-US" dirty="0"/>
              <a:t>The final model accuracy is 85% .</a:t>
            </a:r>
          </a:p>
          <a:p>
            <a:r>
              <a:rPr lang="en-US" dirty="0"/>
              <a:t>In next slide, Test model plot has shown.</a:t>
            </a:r>
            <a:br>
              <a:rPr lang="en-US" dirty="0"/>
            </a:br>
            <a:r>
              <a:rPr lang="en-IN"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5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000"/>
                                        <p:tgtEl>
                                          <p:spTgt spid="3">
                                            <p:txEl>
                                              <p:pRg st="2" end="2"/>
                                            </p:txEl>
                                          </p:spTgt>
                                        </p:tgtEl>
                                      </p:cBhvr>
                                    </p:animEffect>
                                    <p:anim calcmode="lin" valueType="num">
                                      <p:cBhvr>
                                        <p:cTn id="26"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9EE15C-AA60-4D56-BDED-0B9C5273F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0"/>
            <a:ext cx="7239000" cy="6858000"/>
          </a:xfrm>
          <a:prstGeom prst="rect">
            <a:avLst/>
          </a:prstGeom>
        </p:spPr>
      </p:pic>
    </p:spTree>
    <p:extLst>
      <p:ext uri="{BB962C8B-B14F-4D97-AF65-F5344CB8AC3E}">
        <p14:creationId xmlns:p14="http://schemas.microsoft.com/office/powerpoint/2010/main" val="365714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 relationships:</a:t>
            </a:r>
          </a:p>
        </p:txBody>
      </p:sp>
      <p:sp>
        <p:nvSpPr>
          <p:cNvPr id="3" name="Content Placeholder 2"/>
          <p:cNvSpPr>
            <a:spLocks noGrp="1"/>
          </p:cNvSpPr>
          <p:nvPr>
            <p:ph idx="1"/>
          </p:nvPr>
        </p:nvSpPr>
        <p:spPr/>
        <p:txBody>
          <a:bodyPr/>
          <a:lstStyle/>
          <a:p>
            <a:r>
              <a:rPr lang="en-IN" b="1" dirty="0">
                <a:latin typeface="Cambria" pitchFamily="18" charset="0"/>
                <a:ea typeface="Cambria" pitchFamily="18" charset="0"/>
              </a:rPr>
              <a:t>Positive: </a:t>
            </a:r>
            <a:r>
              <a:rPr lang="en-IN" dirty="0" err="1">
                <a:latin typeface="Cambria" pitchFamily="18" charset="0"/>
                <a:ea typeface="Cambria" pitchFamily="18" charset="0"/>
              </a:rPr>
              <a:t>carbody_wagon</a:t>
            </a:r>
            <a:r>
              <a:rPr lang="en-IN" dirty="0">
                <a:latin typeface="Cambria" pitchFamily="18" charset="0"/>
                <a:ea typeface="Cambria" pitchFamily="18" charset="0"/>
              </a:rPr>
              <a:t>, wheelbase, horsepower</a:t>
            </a:r>
          </a:p>
          <a:p>
            <a:endParaRPr lang="en-IN" dirty="0">
              <a:latin typeface="Cambria" pitchFamily="18" charset="0"/>
              <a:ea typeface="Cambria" pitchFamily="18" charset="0"/>
            </a:endParaRPr>
          </a:p>
          <a:p>
            <a:pPr marL="0" indent="0">
              <a:buNone/>
            </a:pPr>
            <a:endParaRPr lang="en-IN" dirty="0">
              <a:latin typeface="Cambria" pitchFamily="18" charset="0"/>
              <a:ea typeface="Cambria" pitchFamily="18" charset="0"/>
            </a:endParaRPr>
          </a:p>
          <a:p>
            <a:r>
              <a:rPr lang="en-IN" b="1" dirty="0">
                <a:latin typeface="Cambria" pitchFamily="18" charset="0"/>
                <a:ea typeface="Cambria" pitchFamily="18" charset="0"/>
              </a:rPr>
              <a:t>Negative: </a:t>
            </a:r>
            <a:r>
              <a:rPr lang="en-IN" dirty="0" err="1">
                <a:latin typeface="Cambria" pitchFamily="18" charset="0"/>
                <a:ea typeface="Cambria" pitchFamily="18" charset="0"/>
              </a:rPr>
              <a:t>cylindernumber_four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500"/>
                                        <p:tgtEl>
                                          <p:spTgt spid="3">
                                            <p:txEl>
                                              <p:pRg st="0" end="0"/>
                                            </p:txEl>
                                          </p:spTgt>
                                        </p:tgtEl>
                                      </p:cBhvr>
                                    </p:animEffect>
                                    <p:anim calcmode="lin" valueType="num">
                                      <p:cBhvr>
                                        <p:cTn id="14"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500"/>
                                        <p:tgtEl>
                                          <p:spTgt spid="3">
                                            <p:txEl>
                                              <p:pRg st="3" end="3"/>
                                            </p:txEl>
                                          </p:spTgt>
                                        </p:tgtEl>
                                      </p:cBhvr>
                                    </p:animEffect>
                                    <p:anim calcmode="lin" valueType="num">
                                      <p:cBhvr>
                                        <p:cTn id="20"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6830490" cy="1147482"/>
          </a:xfrm>
        </p:spPr>
        <p:txBody>
          <a:bodyPr/>
          <a:lstStyle/>
          <a:p>
            <a:r>
              <a:rPr lang="en-US" dirty="0">
                <a:latin typeface="Britannic Bold" pitchFamily="34" charset="0"/>
              </a:rPr>
              <a:t>RECOMMENDATION</a:t>
            </a:r>
            <a:endParaRPr lang="en-IN" dirty="0"/>
          </a:p>
        </p:txBody>
      </p:sp>
      <p:sp>
        <p:nvSpPr>
          <p:cNvPr id="3" name="Content Placeholder 2"/>
          <p:cNvSpPr>
            <a:spLocks noGrp="1"/>
          </p:cNvSpPr>
          <p:nvPr>
            <p:ph idx="1"/>
          </p:nvPr>
        </p:nvSpPr>
        <p:spPr>
          <a:xfrm>
            <a:off x="827700" y="1295400"/>
            <a:ext cx="7831590" cy="5109882"/>
          </a:xfrm>
        </p:spPr>
        <p:txBody>
          <a:bodyPr>
            <a:noAutofit/>
          </a:bodyPr>
          <a:lstStyle/>
          <a:p>
            <a:r>
              <a:rPr lang="en-US" sz="1800" dirty="0"/>
              <a:t>For profitability and effective pricing of cars in the market, the model's price predictors variables have to be regulated and balanced effectively to meet certain price levels and gain an edge over the other competitors.</a:t>
            </a:r>
            <a:br>
              <a:rPr lang="en-US" sz="1800" dirty="0"/>
            </a:br>
            <a:endParaRPr lang="en-IN" sz="1800" dirty="0">
              <a:latin typeface="Cambria" pitchFamily="18" charset="0"/>
              <a:ea typeface="Cambria" pitchFamily="18" charset="0"/>
            </a:endParaRPr>
          </a:p>
          <a:p>
            <a:r>
              <a:rPr lang="en-US" sz="1800" dirty="0"/>
              <a:t>Also, keeping into account the predominating or the popular factors of a car in market will give a better understanding of the needs and requirement of the clients.</a:t>
            </a:r>
          </a:p>
          <a:p>
            <a:pPr marL="0" indent="0">
              <a:buNone/>
            </a:pPr>
            <a:r>
              <a:rPr lang="en-US" sz="1800" b="1" dirty="0"/>
              <a:t>	</a:t>
            </a:r>
            <a:r>
              <a:rPr lang="en-US" sz="1800" b="1" dirty="0" err="1"/>
              <a:t>symboling</a:t>
            </a:r>
            <a:r>
              <a:rPr lang="en-US" sz="1800" b="1" dirty="0"/>
              <a:t>:</a:t>
            </a:r>
            <a:r>
              <a:rPr lang="en-US" sz="1800" dirty="0"/>
              <a:t> moderate (0,1)		</a:t>
            </a:r>
            <a:r>
              <a:rPr lang="en-US" sz="1800" b="1" dirty="0" err="1"/>
              <a:t>Carbody</a:t>
            </a:r>
            <a:r>
              <a:rPr lang="en-US" sz="1800" b="1" dirty="0"/>
              <a:t>:</a:t>
            </a:r>
            <a:r>
              <a:rPr lang="en-US" sz="1800" dirty="0"/>
              <a:t> wagon</a:t>
            </a:r>
          </a:p>
          <a:p>
            <a:pPr marL="0" indent="0">
              <a:buNone/>
            </a:pPr>
            <a:r>
              <a:rPr lang="en-US" sz="1800" b="1" dirty="0"/>
              <a:t>	</a:t>
            </a:r>
            <a:r>
              <a:rPr lang="en-US" sz="1800" b="1" dirty="0" err="1"/>
              <a:t>fueltype</a:t>
            </a:r>
            <a:r>
              <a:rPr lang="en-US" sz="1800" b="1" dirty="0"/>
              <a:t>:</a:t>
            </a:r>
            <a:r>
              <a:rPr lang="en-US" sz="1800" dirty="0"/>
              <a:t> gas					</a:t>
            </a:r>
            <a:r>
              <a:rPr lang="en-US" sz="1800" b="1" dirty="0"/>
              <a:t>aspiration:</a:t>
            </a:r>
            <a:r>
              <a:rPr lang="en-US" sz="1800" dirty="0"/>
              <a:t> standard</a:t>
            </a:r>
          </a:p>
          <a:p>
            <a:pPr marL="0" indent="0">
              <a:buNone/>
            </a:pPr>
            <a:r>
              <a:rPr lang="en-US" sz="1800" b="1" dirty="0"/>
              <a:t>	</a:t>
            </a:r>
            <a:r>
              <a:rPr lang="en-US" sz="1800" b="1" dirty="0" err="1"/>
              <a:t>doornumbers</a:t>
            </a:r>
            <a:r>
              <a:rPr lang="en-US" sz="1800" b="1" dirty="0"/>
              <a:t>:</a:t>
            </a:r>
            <a:r>
              <a:rPr lang="en-US" sz="1800" dirty="0"/>
              <a:t> four				</a:t>
            </a:r>
            <a:r>
              <a:rPr lang="en-US" sz="1800" b="1" dirty="0" err="1"/>
              <a:t>drivewheel</a:t>
            </a:r>
            <a:r>
              <a:rPr lang="en-US" sz="1800" b="1" dirty="0"/>
              <a:t>:</a:t>
            </a:r>
            <a:r>
              <a:rPr lang="en-US" sz="1800" dirty="0"/>
              <a:t> forward</a:t>
            </a:r>
          </a:p>
          <a:p>
            <a:pPr marL="0" indent="0">
              <a:buNone/>
            </a:pPr>
            <a:r>
              <a:rPr lang="en-US" sz="1800" b="1" dirty="0"/>
              <a:t>	engine location:</a:t>
            </a:r>
            <a:r>
              <a:rPr lang="en-US" sz="1800" dirty="0"/>
              <a:t> front			</a:t>
            </a:r>
            <a:r>
              <a:rPr lang="en-US" sz="1800" b="1" dirty="0"/>
              <a:t>engine type:</a:t>
            </a:r>
            <a:r>
              <a:rPr lang="en-US" sz="1800" dirty="0"/>
              <a:t> </a:t>
            </a:r>
            <a:r>
              <a:rPr lang="en-US" sz="1800" dirty="0" err="1"/>
              <a:t>ohc</a:t>
            </a:r>
            <a:endParaRPr lang="en-US" sz="1800" dirty="0"/>
          </a:p>
          <a:p>
            <a:pPr marL="0" indent="0">
              <a:buNone/>
            </a:pPr>
            <a:r>
              <a:rPr lang="en-US" sz="1800" b="1" dirty="0"/>
              <a:t>	</a:t>
            </a:r>
            <a:r>
              <a:rPr lang="en-US" sz="1800" b="1" dirty="0" err="1"/>
              <a:t>cylinderNumber</a:t>
            </a:r>
            <a:r>
              <a:rPr lang="en-US" sz="1800" b="1" dirty="0"/>
              <a:t>:</a:t>
            </a:r>
            <a:r>
              <a:rPr lang="en-US" sz="1800" dirty="0"/>
              <a:t> four			</a:t>
            </a:r>
            <a:r>
              <a:rPr lang="en-US" sz="1800" b="1" dirty="0" err="1"/>
              <a:t>fuelSystem</a:t>
            </a:r>
            <a:r>
              <a:rPr lang="en-US" sz="1800" dirty="0"/>
              <a:t>: </a:t>
            </a:r>
            <a:r>
              <a:rPr lang="en-US" sz="1800" dirty="0" err="1"/>
              <a:t>mpfi</a:t>
            </a:r>
            <a:endParaRPr lang="en-US" sz="1800" dirty="0"/>
          </a:p>
          <a:p>
            <a:r>
              <a:rPr lang="en-US" sz="1800" dirty="0"/>
              <a:t>This can be used to make the appropriate changes in design, features and the price offered to the customer.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5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000"/>
                                        <p:tgtEl>
                                          <p:spTgt spid="3">
                                            <p:txEl>
                                              <p:pRg st="2" end="2"/>
                                            </p:txEl>
                                          </p:spTgt>
                                        </p:tgtEl>
                                      </p:cBhvr>
                                    </p:animEffect>
                                    <p:anim calcmode="lin" valueType="num">
                                      <p:cBhvr>
                                        <p:cTn id="26"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7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anim calcmode="lin" valueType="num">
                                      <p:cBhvr>
                                        <p:cTn id="3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9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2000"/>
                                        <p:tgtEl>
                                          <p:spTgt spid="3">
                                            <p:txEl>
                                              <p:pRg st="4" end="4"/>
                                            </p:txEl>
                                          </p:spTgt>
                                        </p:tgtEl>
                                      </p:cBhvr>
                                    </p:animEffect>
                                    <p:anim calcmode="lin" valueType="num">
                                      <p:cBhvr>
                                        <p:cTn id="3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110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2000"/>
                                        <p:tgtEl>
                                          <p:spTgt spid="3">
                                            <p:txEl>
                                              <p:pRg st="5" end="5"/>
                                            </p:txEl>
                                          </p:spTgt>
                                        </p:tgtEl>
                                      </p:cBhvr>
                                    </p:animEffect>
                                    <p:anim calcmode="lin" valueType="num">
                                      <p:cBhvr>
                                        <p:cTn id="44"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13000"/>
                            </p:stCondLst>
                            <p:childTnLst>
                              <p:par>
                                <p:cTn id="47" presetID="42" presetClass="entr" presetSubtype="0" fill="hold" grpId="0" nodeType="after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2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15000"/>
                            </p:stCondLst>
                            <p:childTnLst>
                              <p:par>
                                <p:cTn id="53" presetID="42" presetClass="entr" presetSubtype="0" fill="hold" grpId="0" nodeType="after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2000"/>
                                        <p:tgtEl>
                                          <p:spTgt spid="3">
                                            <p:txEl>
                                              <p:pRg st="7" end="7"/>
                                            </p:txEl>
                                          </p:spTgt>
                                        </p:tgtEl>
                                      </p:cBhvr>
                                    </p:animEffect>
                                    <p:anim calcmode="lin" valueType="num">
                                      <p:cBhvr>
                                        <p:cTn id="56"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2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itchFamily="34" charset="0"/>
              </a:rPr>
              <a:t>OBJECTIVE</a:t>
            </a:r>
            <a:endParaRPr lang="en-IN" dirty="0"/>
          </a:p>
        </p:txBody>
      </p:sp>
      <p:sp>
        <p:nvSpPr>
          <p:cNvPr id="3" name="Content Placeholder 2"/>
          <p:cNvSpPr>
            <a:spLocks noGrp="1"/>
          </p:cNvSpPr>
          <p:nvPr>
            <p:ph idx="1"/>
          </p:nvPr>
        </p:nvSpPr>
        <p:spPr/>
        <p:txBody>
          <a:bodyPr>
            <a:normAutofit/>
          </a:bodyPr>
          <a:lstStyle/>
          <a:p>
            <a:r>
              <a:rPr lang="en-US" b="1" dirty="0"/>
              <a:t>Model</a:t>
            </a:r>
            <a:r>
              <a:rPr lang="en-US" dirty="0"/>
              <a:t> </a:t>
            </a:r>
            <a:r>
              <a:rPr lang="en-US" b="1" dirty="0"/>
              <a:t>question</a:t>
            </a:r>
            <a:r>
              <a:rPr lang="en-US" dirty="0"/>
              <a:t>: Frame a predictive-modelling using R, where you have to predict the </a:t>
            </a:r>
            <a:r>
              <a:rPr lang="en-US" b="1" i="1" dirty="0"/>
              <a:t>Price</a:t>
            </a:r>
            <a:r>
              <a:rPr lang="en-US" dirty="0"/>
              <a:t> of the car.</a:t>
            </a:r>
            <a:endParaRPr lang="en-IN" dirty="0"/>
          </a:p>
          <a:p>
            <a:pPr marL="0" indent="0">
              <a:buNone/>
            </a:pPr>
            <a:r>
              <a:rPr lang="en-US" dirty="0"/>
              <a:t> </a:t>
            </a:r>
            <a:endParaRPr lang="en-IN" dirty="0"/>
          </a:p>
          <a:p>
            <a:r>
              <a:rPr lang="en-US" b="1" dirty="0"/>
              <a:t>Business Question:</a:t>
            </a:r>
            <a:r>
              <a:rPr lang="en-US" dirty="0"/>
              <a:t> Imagine yourself as a Consultant. And your job is to advice customers about their optimum purchase of a car. Interpret the business problem in your way and give as many recommendations as you can from your prospective of understanding of the problem.</a:t>
            </a:r>
            <a:endParaRPr lang="en-US" dirty="0">
              <a:latin typeface="Segoe UI Semibold" pitchFamily="34" charset="0"/>
              <a:cs typeface="Segoe UI Semibold" pitchFamily="34"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5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000"/>
                                        <p:tgtEl>
                                          <p:spTgt spid="3">
                                            <p:txEl>
                                              <p:pRg st="2" end="2"/>
                                            </p:txEl>
                                          </p:spTgt>
                                        </p:tgtEl>
                                      </p:cBhvr>
                                    </p:animEffect>
                                    <p:anim calcmode="lin" valueType="num">
                                      <p:cBhvr>
                                        <p:cTn id="26"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C765-FDF8-4D38-8B35-F18FF0BD6588}"/>
              </a:ext>
            </a:extLst>
          </p:cNvPr>
          <p:cNvSpPr>
            <a:spLocks noGrp="1"/>
          </p:cNvSpPr>
          <p:nvPr>
            <p:ph type="title"/>
          </p:nvPr>
        </p:nvSpPr>
        <p:spPr/>
        <p:txBody>
          <a:bodyPr/>
          <a:lstStyle/>
          <a:p>
            <a:r>
              <a:rPr lang="en-IN" dirty="0"/>
              <a:t>Count of Variables</a:t>
            </a:r>
          </a:p>
        </p:txBody>
      </p:sp>
      <p:sp>
        <p:nvSpPr>
          <p:cNvPr id="4" name="Content Placeholder 3">
            <a:extLst>
              <a:ext uri="{FF2B5EF4-FFF2-40B4-BE49-F238E27FC236}">
                <a16:creationId xmlns:a16="http://schemas.microsoft.com/office/drawing/2014/main" id="{7FB6EC70-EDA5-4432-9F03-AEBB137432F8}"/>
              </a:ext>
            </a:extLst>
          </p:cNvPr>
          <p:cNvSpPr>
            <a:spLocks noGrp="1"/>
          </p:cNvSpPr>
          <p:nvPr>
            <p:ph sz="half" idx="1"/>
          </p:nvPr>
        </p:nvSpPr>
        <p:spPr>
          <a:xfrm>
            <a:off x="685800" y="1752600"/>
            <a:ext cx="3440013" cy="4492624"/>
          </a:xfrm>
        </p:spPr>
        <p:txBody>
          <a:bodyPr>
            <a:normAutofit fontScale="62500" lnSpcReduction="20000"/>
          </a:bodyPr>
          <a:lstStyle/>
          <a:p>
            <a:pPr marL="514350" indent="-514350">
              <a:buFont typeface="+mj-lt"/>
              <a:buAutoNum type="arabicPeriod"/>
            </a:pPr>
            <a:r>
              <a:rPr lang="en-IN" sz="2600" dirty="0" err="1"/>
              <a:t>Carbody</a:t>
            </a:r>
            <a:r>
              <a:rPr lang="en-IN" sz="2600" dirty="0"/>
              <a:t>(wagon)</a:t>
            </a:r>
          </a:p>
          <a:p>
            <a:pPr marL="514350" indent="-514350">
              <a:buFont typeface="+mj-lt"/>
              <a:buAutoNum type="arabicPeriod"/>
            </a:pPr>
            <a:r>
              <a:rPr lang="en-IN" sz="2600" dirty="0"/>
              <a:t>Wheelbase</a:t>
            </a:r>
          </a:p>
          <a:p>
            <a:pPr marL="514350" indent="-514350">
              <a:buFont typeface="+mj-lt"/>
              <a:buAutoNum type="arabicPeriod"/>
            </a:pPr>
            <a:r>
              <a:rPr lang="en-IN" sz="2600" dirty="0" err="1"/>
              <a:t>Cylinder_number</a:t>
            </a:r>
            <a:r>
              <a:rPr lang="en-IN" sz="2600" dirty="0"/>
              <a:t>(four)</a:t>
            </a:r>
          </a:p>
          <a:p>
            <a:pPr marL="514350" indent="-514350">
              <a:buFont typeface="+mj-lt"/>
              <a:buAutoNum type="arabicPeriod"/>
            </a:pPr>
            <a:r>
              <a:rPr lang="en-IN" sz="2600" dirty="0"/>
              <a:t>Horsepower</a:t>
            </a:r>
          </a:p>
          <a:p>
            <a:pPr marL="514350" indent="-514350">
              <a:buFont typeface="+mj-lt"/>
              <a:buAutoNum type="arabicPeriod"/>
            </a:pPr>
            <a:r>
              <a:rPr lang="en-US" sz="2600" dirty="0" err="1"/>
              <a:t>Car_ID</a:t>
            </a:r>
            <a:r>
              <a:rPr lang="en-US" sz="2600" dirty="0"/>
              <a:t>			</a:t>
            </a:r>
          </a:p>
          <a:p>
            <a:pPr marL="514350" indent="-514350">
              <a:buFont typeface="+mj-lt"/>
              <a:buAutoNum type="arabicPeriod"/>
            </a:pPr>
            <a:r>
              <a:rPr lang="en-US" sz="2600" dirty="0" err="1"/>
              <a:t>Symboling</a:t>
            </a:r>
            <a:endParaRPr lang="en-US" sz="2600" dirty="0"/>
          </a:p>
          <a:p>
            <a:pPr marL="514350" indent="-514350">
              <a:buFont typeface="+mj-lt"/>
              <a:buAutoNum type="arabicPeriod"/>
            </a:pPr>
            <a:r>
              <a:rPr lang="en-US" sz="2600" dirty="0" err="1"/>
              <a:t>Car_Name</a:t>
            </a:r>
            <a:endParaRPr lang="en-US" sz="2600" dirty="0"/>
          </a:p>
          <a:p>
            <a:pPr marL="514350" indent="-514350">
              <a:buFont typeface="+mj-lt"/>
              <a:buAutoNum type="arabicPeriod"/>
            </a:pPr>
            <a:r>
              <a:rPr lang="en-US" sz="2600" dirty="0" err="1"/>
              <a:t>Fuel_Type</a:t>
            </a:r>
            <a:endParaRPr lang="en-US" sz="2600" dirty="0"/>
          </a:p>
          <a:p>
            <a:pPr marL="514350" indent="-514350">
              <a:buFont typeface="+mj-lt"/>
              <a:buAutoNum type="arabicPeriod"/>
            </a:pPr>
            <a:r>
              <a:rPr lang="en-US" sz="2600" dirty="0"/>
              <a:t>Aspiration</a:t>
            </a:r>
          </a:p>
          <a:p>
            <a:pPr marL="514350" indent="-514350">
              <a:buFont typeface="+mj-lt"/>
              <a:buAutoNum type="arabicPeriod"/>
            </a:pPr>
            <a:r>
              <a:rPr lang="en-US" sz="2600" dirty="0" err="1"/>
              <a:t>Door_number</a:t>
            </a:r>
            <a:endParaRPr lang="en-US" sz="2600" dirty="0"/>
          </a:p>
          <a:p>
            <a:pPr marL="514350" indent="-514350">
              <a:buFont typeface="+mj-lt"/>
              <a:buAutoNum type="arabicPeriod"/>
            </a:pPr>
            <a:r>
              <a:rPr lang="en-US" sz="2600" dirty="0" err="1"/>
              <a:t>Compression_ratio</a:t>
            </a:r>
            <a:endParaRPr lang="en-US" sz="2600" dirty="0"/>
          </a:p>
          <a:p>
            <a:pPr marL="514350" indent="-514350">
              <a:buFont typeface="+mj-lt"/>
              <a:buAutoNum type="arabicPeriod"/>
            </a:pPr>
            <a:r>
              <a:rPr lang="en-US" sz="2600" dirty="0" err="1"/>
              <a:t>Drive_wheel</a:t>
            </a:r>
            <a:endParaRPr lang="en-US" sz="2600" dirty="0"/>
          </a:p>
          <a:p>
            <a:pPr marL="514350" indent="-514350">
              <a:buFont typeface="+mj-lt"/>
              <a:buAutoNum type="arabicPeriod"/>
            </a:pPr>
            <a:r>
              <a:rPr lang="en-US" sz="2600" dirty="0" err="1"/>
              <a:t>Citympg</a:t>
            </a:r>
            <a:endParaRPr lang="en-US" sz="2600" dirty="0"/>
          </a:p>
          <a:p>
            <a:pPr marL="514350" indent="-514350">
              <a:buFont typeface="+mj-lt"/>
              <a:buAutoNum type="arabicPeriod"/>
            </a:pPr>
            <a:r>
              <a:rPr lang="en-US" sz="2600" dirty="0" err="1"/>
              <a:t>Peakrpm</a:t>
            </a:r>
            <a:endParaRPr lang="en-US" sz="2600" dirty="0"/>
          </a:p>
          <a:p>
            <a:pPr marL="0" indent="0">
              <a:buNone/>
            </a:pPr>
            <a:endParaRPr lang="en-US" dirty="0"/>
          </a:p>
          <a:p>
            <a:pPr marL="514350" indent="-514350">
              <a:buFont typeface="+mj-lt"/>
              <a:buAutoNum type="arabicPeriod"/>
            </a:pPr>
            <a:endParaRPr lang="en-IN" dirty="0"/>
          </a:p>
          <a:p>
            <a:pPr marL="0" indent="0">
              <a:buNone/>
            </a:pPr>
            <a:endParaRPr lang="en-IN" dirty="0"/>
          </a:p>
        </p:txBody>
      </p:sp>
      <p:sp>
        <p:nvSpPr>
          <p:cNvPr id="5" name="Content Placeholder 4">
            <a:extLst>
              <a:ext uri="{FF2B5EF4-FFF2-40B4-BE49-F238E27FC236}">
                <a16:creationId xmlns:a16="http://schemas.microsoft.com/office/drawing/2014/main" id="{9D35C89E-CE58-43EC-8CB3-817F5EDD2889}"/>
              </a:ext>
            </a:extLst>
          </p:cNvPr>
          <p:cNvSpPr>
            <a:spLocks noGrp="1"/>
          </p:cNvSpPr>
          <p:nvPr>
            <p:ph sz="half" idx="2"/>
          </p:nvPr>
        </p:nvSpPr>
        <p:spPr>
          <a:xfrm>
            <a:off x="4125813" y="1752600"/>
            <a:ext cx="3530425" cy="4349189"/>
          </a:xfrm>
        </p:spPr>
        <p:txBody>
          <a:bodyPr>
            <a:noAutofit/>
          </a:bodyPr>
          <a:lstStyle/>
          <a:p>
            <a:pPr marL="514350" indent="-514350">
              <a:buFont typeface="+mj-lt"/>
              <a:buAutoNum type="arabicPeriod" startAt="15"/>
            </a:pPr>
            <a:r>
              <a:rPr lang="en-IN" sz="1600" dirty="0" err="1"/>
              <a:t>Engine_location</a:t>
            </a:r>
            <a:endParaRPr lang="en-IN" sz="1600" dirty="0"/>
          </a:p>
          <a:p>
            <a:pPr marL="514350" indent="-514350">
              <a:buFont typeface="+mj-lt"/>
              <a:buAutoNum type="arabicPeriod" startAt="15"/>
            </a:pPr>
            <a:r>
              <a:rPr lang="en-IN" sz="1600" dirty="0" err="1"/>
              <a:t>Fuel_system</a:t>
            </a:r>
            <a:endParaRPr lang="en-IN" sz="1600" dirty="0"/>
          </a:p>
          <a:p>
            <a:pPr marL="514350" indent="-514350">
              <a:buFont typeface="+mj-lt"/>
              <a:buAutoNum type="arabicPeriod" startAt="15"/>
            </a:pPr>
            <a:r>
              <a:rPr lang="en-IN" sz="1600" dirty="0" err="1"/>
              <a:t>Car_length</a:t>
            </a:r>
            <a:endParaRPr lang="en-IN" sz="1600" dirty="0"/>
          </a:p>
          <a:p>
            <a:pPr marL="514350" indent="-514350">
              <a:buFont typeface="+mj-lt"/>
              <a:buAutoNum type="arabicPeriod" startAt="15"/>
            </a:pPr>
            <a:r>
              <a:rPr lang="en-IN" sz="1600" dirty="0" err="1"/>
              <a:t>Car_width</a:t>
            </a:r>
            <a:endParaRPr lang="en-IN" sz="1600" dirty="0"/>
          </a:p>
          <a:p>
            <a:pPr marL="514350" indent="-514350">
              <a:buFont typeface="+mj-lt"/>
              <a:buAutoNum type="arabicPeriod" startAt="15"/>
            </a:pPr>
            <a:r>
              <a:rPr lang="en-IN" sz="1600" dirty="0" err="1"/>
              <a:t>Car_height</a:t>
            </a:r>
            <a:endParaRPr lang="en-IN" sz="1600" dirty="0"/>
          </a:p>
          <a:p>
            <a:pPr marL="514350" indent="-514350">
              <a:buFont typeface="+mj-lt"/>
              <a:buAutoNum type="arabicPeriod" startAt="15"/>
            </a:pPr>
            <a:r>
              <a:rPr lang="en-IN" sz="1600" dirty="0" err="1"/>
              <a:t>Engine_type</a:t>
            </a:r>
            <a:endParaRPr lang="en-IN" sz="1600" dirty="0"/>
          </a:p>
          <a:p>
            <a:pPr marL="514350" indent="-514350">
              <a:buFont typeface="+mj-lt"/>
              <a:buAutoNum type="arabicPeriod" startAt="15"/>
            </a:pPr>
            <a:r>
              <a:rPr lang="en-IN" sz="1600" dirty="0" err="1"/>
              <a:t>Curb_weight</a:t>
            </a:r>
            <a:endParaRPr lang="en-IN" sz="1600" dirty="0"/>
          </a:p>
          <a:p>
            <a:pPr marL="514350" indent="-514350">
              <a:buFont typeface="+mj-lt"/>
              <a:buAutoNum type="arabicPeriod" startAt="15"/>
            </a:pPr>
            <a:r>
              <a:rPr lang="en-IN" sz="1600" dirty="0" err="1"/>
              <a:t>Engine_size</a:t>
            </a:r>
            <a:endParaRPr lang="en-IN" sz="1600" dirty="0"/>
          </a:p>
          <a:p>
            <a:pPr marL="514350" indent="-514350">
              <a:buFont typeface="+mj-lt"/>
              <a:buAutoNum type="arabicPeriod" startAt="15"/>
            </a:pPr>
            <a:r>
              <a:rPr lang="en-IN" sz="1600" dirty="0" err="1"/>
              <a:t>Boreratio</a:t>
            </a:r>
            <a:endParaRPr lang="en-IN" sz="1600" dirty="0"/>
          </a:p>
          <a:p>
            <a:pPr marL="514350" indent="-514350">
              <a:buFont typeface="+mj-lt"/>
              <a:buAutoNum type="arabicPeriod" startAt="15"/>
            </a:pPr>
            <a:r>
              <a:rPr lang="en-IN" sz="1600" dirty="0"/>
              <a:t>Stroke</a:t>
            </a:r>
          </a:p>
          <a:p>
            <a:pPr marL="514350" indent="-514350">
              <a:buFont typeface="+mj-lt"/>
              <a:buAutoNum type="arabicPeriod" startAt="15"/>
            </a:pPr>
            <a:r>
              <a:rPr lang="en-IN" sz="1600" dirty="0" err="1"/>
              <a:t>Highwaympg</a:t>
            </a:r>
            <a:endParaRPr lang="en-IN" sz="1600" dirty="0"/>
          </a:p>
          <a:p>
            <a:pPr marL="514350" indent="-514350">
              <a:buFont typeface="+mj-lt"/>
              <a:buAutoNum type="arabicPeriod" startAt="15"/>
            </a:pPr>
            <a:r>
              <a:rPr lang="en-IN" sz="1600" dirty="0"/>
              <a:t>price</a:t>
            </a:r>
          </a:p>
        </p:txBody>
      </p:sp>
    </p:spTree>
    <p:extLst>
      <p:ext uri="{BB962C8B-B14F-4D97-AF65-F5344CB8AC3E}">
        <p14:creationId xmlns:p14="http://schemas.microsoft.com/office/powerpoint/2010/main" val="346342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1000"/>
                                        <p:tgtEl>
                                          <p:spTgt spid="4">
                                            <p:txEl>
                                              <p:pRg st="3" end="3"/>
                                            </p:txEl>
                                          </p:spTgt>
                                        </p:tgtEl>
                                      </p:cBhvr>
                                    </p:animEffect>
                                    <p:anim calcmode="lin" valueType="num">
                                      <p:cBhvr>
                                        <p:cTn id="3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1000"/>
                                        <p:tgtEl>
                                          <p:spTgt spid="4">
                                            <p:txEl>
                                              <p:pRg st="4" end="4"/>
                                            </p:txEl>
                                          </p:spTgt>
                                        </p:tgtEl>
                                      </p:cBhvr>
                                    </p:animEffect>
                                    <p:anim calcmode="lin" valueType="num">
                                      <p:cBhvr>
                                        <p:cTn id="3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1000"/>
                                        <p:tgtEl>
                                          <p:spTgt spid="4">
                                            <p:txEl>
                                              <p:pRg st="5" end="5"/>
                                            </p:txEl>
                                          </p:spTgt>
                                        </p:tgtEl>
                                      </p:cBhvr>
                                    </p:animEffect>
                                    <p:anim calcmode="lin" valueType="num">
                                      <p:cBhvr>
                                        <p:cTn id="4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1000"/>
                                        <p:tgtEl>
                                          <p:spTgt spid="4">
                                            <p:txEl>
                                              <p:pRg st="7" end="7"/>
                                            </p:txEl>
                                          </p:spTgt>
                                        </p:tgtEl>
                                      </p:cBhvr>
                                    </p:animEffect>
                                    <p:anim calcmode="lin" valueType="num">
                                      <p:cBhvr>
                                        <p:cTn id="5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1000"/>
                                        <p:tgtEl>
                                          <p:spTgt spid="4">
                                            <p:txEl>
                                              <p:pRg st="8" end="8"/>
                                            </p:txEl>
                                          </p:spTgt>
                                        </p:tgtEl>
                                      </p:cBhvr>
                                    </p:animEffect>
                                    <p:anim calcmode="lin" valueType="num">
                                      <p:cBhvr>
                                        <p:cTn id="6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1000"/>
                                        <p:tgtEl>
                                          <p:spTgt spid="4">
                                            <p:txEl>
                                              <p:pRg st="9" end="9"/>
                                            </p:txEl>
                                          </p:spTgt>
                                        </p:tgtEl>
                                      </p:cBhvr>
                                    </p:animEffect>
                                    <p:anim calcmode="lin" valueType="num">
                                      <p:cBhvr>
                                        <p:cTn id="6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Effect transition="in" filter="fade">
                                      <p:cBhvr>
                                        <p:cTn id="73" dur="1000"/>
                                        <p:tgtEl>
                                          <p:spTgt spid="4">
                                            <p:txEl>
                                              <p:pRg st="10" end="10"/>
                                            </p:txEl>
                                          </p:spTgt>
                                        </p:tgtEl>
                                      </p:cBhvr>
                                    </p:animEffect>
                                    <p:anim calcmode="lin" valueType="num">
                                      <p:cBhvr>
                                        <p:cTn id="7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animEffect transition="in" filter="fade">
                                      <p:cBhvr>
                                        <p:cTn id="79" dur="1000"/>
                                        <p:tgtEl>
                                          <p:spTgt spid="4">
                                            <p:txEl>
                                              <p:pRg st="11" end="11"/>
                                            </p:txEl>
                                          </p:spTgt>
                                        </p:tgtEl>
                                      </p:cBhvr>
                                    </p:animEffect>
                                    <p:anim calcmode="lin" valueType="num">
                                      <p:cBhvr>
                                        <p:cTn id="8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grpId="0" nodeType="after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fade">
                                      <p:cBhvr>
                                        <p:cTn id="85" dur="1000"/>
                                        <p:tgtEl>
                                          <p:spTgt spid="4">
                                            <p:txEl>
                                              <p:pRg st="12" end="12"/>
                                            </p:txEl>
                                          </p:spTgt>
                                        </p:tgtEl>
                                      </p:cBhvr>
                                    </p:animEffect>
                                    <p:anim calcmode="lin" valueType="num">
                                      <p:cBhvr>
                                        <p:cTn id="86"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grpId="0" nodeType="afterEffect">
                                  <p:stCondLst>
                                    <p:cond delay="0"/>
                                  </p:stCondLst>
                                  <p:childTnLst>
                                    <p:set>
                                      <p:cBhvr>
                                        <p:cTn id="90" dur="1" fill="hold">
                                          <p:stCondLst>
                                            <p:cond delay="0"/>
                                          </p:stCondLst>
                                        </p:cTn>
                                        <p:tgtEl>
                                          <p:spTgt spid="4">
                                            <p:txEl>
                                              <p:pRg st="13" end="13"/>
                                            </p:txEl>
                                          </p:spTgt>
                                        </p:tgtEl>
                                        <p:attrNameLst>
                                          <p:attrName>style.visibility</p:attrName>
                                        </p:attrNameLst>
                                      </p:cBhvr>
                                      <p:to>
                                        <p:strVal val="visible"/>
                                      </p:to>
                                    </p:set>
                                    <p:animEffect transition="in" filter="fade">
                                      <p:cBhvr>
                                        <p:cTn id="91" dur="1000"/>
                                        <p:tgtEl>
                                          <p:spTgt spid="4">
                                            <p:txEl>
                                              <p:pRg st="13" end="13"/>
                                            </p:txEl>
                                          </p:spTgt>
                                        </p:tgtEl>
                                      </p:cBhvr>
                                    </p:animEffect>
                                    <p:anim calcmode="lin" valueType="num">
                                      <p:cBhvr>
                                        <p:cTn id="9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par>
                          <p:cTn id="94" fill="hold">
                            <p:stCondLst>
                              <p:cond delay="15000"/>
                            </p:stCondLst>
                            <p:childTnLst>
                              <p:par>
                                <p:cTn id="95" presetID="42" presetClass="entr" presetSubtype="0" fill="hold" grpId="0" nodeType="afterEffect">
                                  <p:stCondLst>
                                    <p:cond delay="0"/>
                                  </p:stCondLst>
                                  <p:childTnLst>
                                    <p:set>
                                      <p:cBhvr>
                                        <p:cTn id="96" dur="1" fill="hold">
                                          <p:stCondLst>
                                            <p:cond delay="0"/>
                                          </p:stCondLst>
                                        </p:cTn>
                                        <p:tgtEl>
                                          <p:spTgt spid="5">
                                            <p:txEl>
                                              <p:pRg st="0" end="0"/>
                                            </p:txEl>
                                          </p:spTgt>
                                        </p:tgtEl>
                                        <p:attrNameLst>
                                          <p:attrName>style.visibility</p:attrName>
                                        </p:attrNameLst>
                                      </p:cBhvr>
                                      <p:to>
                                        <p:strVal val="visible"/>
                                      </p:to>
                                    </p:set>
                                    <p:animEffect transition="in" filter="fade">
                                      <p:cBhvr>
                                        <p:cTn id="97" dur="1000"/>
                                        <p:tgtEl>
                                          <p:spTgt spid="5">
                                            <p:txEl>
                                              <p:pRg st="0" end="0"/>
                                            </p:txEl>
                                          </p:spTgt>
                                        </p:tgtEl>
                                      </p:cBhvr>
                                    </p:animEffect>
                                    <p:anim calcmode="lin" valueType="num">
                                      <p:cBhvr>
                                        <p:cTn id="9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0" fill="hold">
                            <p:stCondLst>
                              <p:cond delay="16000"/>
                            </p:stCondLst>
                            <p:childTnLst>
                              <p:par>
                                <p:cTn id="101" presetID="42" presetClass="entr" presetSubtype="0" fill="hold" grpId="0" nodeType="afterEffect">
                                  <p:stCondLst>
                                    <p:cond delay="0"/>
                                  </p:stCondLst>
                                  <p:childTnLst>
                                    <p:set>
                                      <p:cBhvr>
                                        <p:cTn id="102" dur="1" fill="hold">
                                          <p:stCondLst>
                                            <p:cond delay="0"/>
                                          </p:stCondLst>
                                        </p:cTn>
                                        <p:tgtEl>
                                          <p:spTgt spid="5">
                                            <p:txEl>
                                              <p:pRg st="1" end="1"/>
                                            </p:txEl>
                                          </p:spTgt>
                                        </p:tgtEl>
                                        <p:attrNameLst>
                                          <p:attrName>style.visibility</p:attrName>
                                        </p:attrNameLst>
                                      </p:cBhvr>
                                      <p:to>
                                        <p:strVal val="visible"/>
                                      </p:to>
                                    </p:set>
                                    <p:animEffect transition="in" filter="fade">
                                      <p:cBhvr>
                                        <p:cTn id="103" dur="1000"/>
                                        <p:tgtEl>
                                          <p:spTgt spid="5">
                                            <p:txEl>
                                              <p:pRg st="1" end="1"/>
                                            </p:txEl>
                                          </p:spTgt>
                                        </p:tgtEl>
                                      </p:cBhvr>
                                    </p:animEffect>
                                    <p:anim calcmode="lin" valueType="num">
                                      <p:cBhvr>
                                        <p:cTn id="10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0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06" fill="hold">
                            <p:stCondLst>
                              <p:cond delay="17000"/>
                            </p:stCondLst>
                            <p:childTnLst>
                              <p:par>
                                <p:cTn id="107" presetID="42" presetClass="entr" presetSubtype="0" fill="hold" grpId="0" nodeType="afterEffect">
                                  <p:stCondLst>
                                    <p:cond delay="0"/>
                                  </p:stCondLst>
                                  <p:childTnLst>
                                    <p:set>
                                      <p:cBhvr>
                                        <p:cTn id="108" dur="1" fill="hold">
                                          <p:stCondLst>
                                            <p:cond delay="0"/>
                                          </p:stCondLst>
                                        </p:cTn>
                                        <p:tgtEl>
                                          <p:spTgt spid="5">
                                            <p:txEl>
                                              <p:pRg st="2" end="2"/>
                                            </p:txEl>
                                          </p:spTgt>
                                        </p:tgtEl>
                                        <p:attrNameLst>
                                          <p:attrName>style.visibility</p:attrName>
                                        </p:attrNameLst>
                                      </p:cBhvr>
                                      <p:to>
                                        <p:strVal val="visible"/>
                                      </p:to>
                                    </p:set>
                                    <p:animEffect transition="in" filter="fade">
                                      <p:cBhvr>
                                        <p:cTn id="109" dur="1000"/>
                                        <p:tgtEl>
                                          <p:spTgt spid="5">
                                            <p:txEl>
                                              <p:pRg st="2" end="2"/>
                                            </p:txEl>
                                          </p:spTgt>
                                        </p:tgtEl>
                                      </p:cBhvr>
                                    </p:animEffect>
                                    <p:anim calcmode="lin" valueType="num">
                                      <p:cBhvr>
                                        <p:cTn id="11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1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8000"/>
                            </p:stCondLst>
                            <p:childTnLst>
                              <p:par>
                                <p:cTn id="113" presetID="42" presetClass="entr" presetSubtype="0" fill="hold" grpId="0" nodeType="afterEffect">
                                  <p:stCondLst>
                                    <p:cond delay="0"/>
                                  </p:stCondLst>
                                  <p:childTnLst>
                                    <p:set>
                                      <p:cBhvr>
                                        <p:cTn id="114" dur="1" fill="hold">
                                          <p:stCondLst>
                                            <p:cond delay="0"/>
                                          </p:stCondLst>
                                        </p:cTn>
                                        <p:tgtEl>
                                          <p:spTgt spid="5">
                                            <p:txEl>
                                              <p:pRg st="3" end="3"/>
                                            </p:txEl>
                                          </p:spTgt>
                                        </p:tgtEl>
                                        <p:attrNameLst>
                                          <p:attrName>style.visibility</p:attrName>
                                        </p:attrNameLst>
                                      </p:cBhvr>
                                      <p:to>
                                        <p:strVal val="visible"/>
                                      </p:to>
                                    </p:set>
                                    <p:animEffect transition="in" filter="fade">
                                      <p:cBhvr>
                                        <p:cTn id="115" dur="1000"/>
                                        <p:tgtEl>
                                          <p:spTgt spid="5">
                                            <p:txEl>
                                              <p:pRg st="3" end="3"/>
                                            </p:txEl>
                                          </p:spTgt>
                                        </p:tgtEl>
                                      </p:cBhvr>
                                    </p:animEffect>
                                    <p:anim calcmode="lin" valueType="num">
                                      <p:cBhvr>
                                        <p:cTn id="11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1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118" fill="hold">
                            <p:stCondLst>
                              <p:cond delay="19000"/>
                            </p:stCondLst>
                            <p:childTnLst>
                              <p:par>
                                <p:cTn id="119" presetID="42" presetClass="entr" presetSubtype="0" fill="hold" grpId="0" nodeType="afterEffect">
                                  <p:stCondLst>
                                    <p:cond delay="0"/>
                                  </p:stCondLst>
                                  <p:childTnLst>
                                    <p:set>
                                      <p:cBhvr>
                                        <p:cTn id="120" dur="1" fill="hold">
                                          <p:stCondLst>
                                            <p:cond delay="0"/>
                                          </p:stCondLst>
                                        </p:cTn>
                                        <p:tgtEl>
                                          <p:spTgt spid="5">
                                            <p:txEl>
                                              <p:pRg st="4" end="4"/>
                                            </p:txEl>
                                          </p:spTgt>
                                        </p:tgtEl>
                                        <p:attrNameLst>
                                          <p:attrName>style.visibility</p:attrName>
                                        </p:attrNameLst>
                                      </p:cBhvr>
                                      <p:to>
                                        <p:strVal val="visible"/>
                                      </p:to>
                                    </p:set>
                                    <p:animEffect transition="in" filter="fade">
                                      <p:cBhvr>
                                        <p:cTn id="121" dur="1000"/>
                                        <p:tgtEl>
                                          <p:spTgt spid="5">
                                            <p:txEl>
                                              <p:pRg st="4" end="4"/>
                                            </p:txEl>
                                          </p:spTgt>
                                        </p:tgtEl>
                                      </p:cBhvr>
                                    </p:animEffect>
                                    <p:anim calcmode="lin" valueType="num">
                                      <p:cBhvr>
                                        <p:cTn id="1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124" fill="hold">
                            <p:stCondLst>
                              <p:cond delay="20000"/>
                            </p:stCondLst>
                            <p:childTnLst>
                              <p:par>
                                <p:cTn id="125" presetID="42" presetClass="entr" presetSubtype="0" fill="hold" grpId="0" nodeType="afterEffect">
                                  <p:stCondLst>
                                    <p:cond delay="0"/>
                                  </p:stCondLst>
                                  <p:childTnLst>
                                    <p:set>
                                      <p:cBhvr>
                                        <p:cTn id="126" dur="1" fill="hold">
                                          <p:stCondLst>
                                            <p:cond delay="0"/>
                                          </p:stCondLst>
                                        </p:cTn>
                                        <p:tgtEl>
                                          <p:spTgt spid="5">
                                            <p:txEl>
                                              <p:pRg st="5" end="5"/>
                                            </p:txEl>
                                          </p:spTgt>
                                        </p:tgtEl>
                                        <p:attrNameLst>
                                          <p:attrName>style.visibility</p:attrName>
                                        </p:attrNameLst>
                                      </p:cBhvr>
                                      <p:to>
                                        <p:strVal val="visible"/>
                                      </p:to>
                                    </p:set>
                                    <p:animEffect transition="in" filter="fade">
                                      <p:cBhvr>
                                        <p:cTn id="127" dur="1000"/>
                                        <p:tgtEl>
                                          <p:spTgt spid="5">
                                            <p:txEl>
                                              <p:pRg st="5" end="5"/>
                                            </p:txEl>
                                          </p:spTgt>
                                        </p:tgtEl>
                                      </p:cBhvr>
                                    </p:animEffect>
                                    <p:anim calcmode="lin" valueType="num">
                                      <p:cBhvr>
                                        <p:cTn id="1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2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130" fill="hold">
                            <p:stCondLst>
                              <p:cond delay="21000"/>
                            </p:stCondLst>
                            <p:childTnLst>
                              <p:par>
                                <p:cTn id="131" presetID="42" presetClass="entr" presetSubtype="0" fill="hold" grpId="0" nodeType="afterEffect">
                                  <p:stCondLst>
                                    <p:cond delay="0"/>
                                  </p:stCondLst>
                                  <p:childTnLst>
                                    <p:set>
                                      <p:cBhvr>
                                        <p:cTn id="132" dur="1" fill="hold">
                                          <p:stCondLst>
                                            <p:cond delay="0"/>
                                          </p:stCondLst>
                                        </p:cTn>
                                        <p:tgtEl>
                                          <p:spTgt spid="5">
                                            <p:txEl>
                                              <p:pRg st="6" end="6"/>
                                            </p:txEl>
                                          </p:spTgt>
                                        </p:tgtEl>
                                        <p:attrNameLst>
                                          <p:attrName>style.visibility</p:attrName>
                                        </p:attrNameLst>
                                      </p:cBhvr>
                                      <p:to>
                                        <p:strVal val="visible"/>
                                      </p:to>
                                    </p:set>
                                    <p:animEffect transition="in" filter="fade">
                                      <p:cBhvr>
                                        <p:cTn id="133" dur="1000"/>
                                        <p:tgtEl>
                                          <p:spTgt spid="5">
                                            <p:txEl>
                                              <p:pRg st="6" end="6"/>
                                            </p:txEl>
                                          </p:spTgt>
                                        </p:tgtEl>
                                      </p:cBhvr>
                                    </p:animEffect>
                                    <p:anim calcmode="lin" valueType="num">
                                      <p:cBhvr>
                                        <p:cTn id="13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3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136" fill="hold">
                            <p:stCondLst>
                              <p:cond delay="22000"/>
                            </p:stCondLst>
                            <p:childTnLst>
                              <p:par>
                                <p:cTn id="137" presetID="42" presetClass="entr" presetSubtype="0" fill="hold" grpId="0" nodeType="afterEffect">
                                  <p:stCondLst>
                                    <p:cond delay="0"/>
                                  </p:stCondLst>
                                  <p:childTnLst>
                                    <p:set>
                                      <p:cBhvr>
                                        <p:cTn id="138" dur="1" fill="hold">
                                          <p:stCondLst>
                                            <p:cond delay="0"/>
                                          </p:stCondLst>
                                        </p:cTn>
                                        <p:tgtEl>
                                          <p:spTgt spid="5">
                                            <p:txEl>
                                              <p:pRg st="7" end="7"/>
                                            </p:txEl>
                                          </p:spTgt>
                                        </p:tgtEl>
                                        <p:attrNameLst>
                                          <p:attrName>style.visibility</p:attrName>
                                        </p:attrNameLst>
                                      </p:cBhvr>
                                      <p:to>
                                        <p:strVal val="visible"/>
                                      </p:to>
                                    </p:set>
                                    <p:animEffect transition="in" filter="fade">
                                      <p:cBhvr>
                                        <p:cTn id="139" dur="1000"/>
                                        <p:tgtEl>
                                          <p:spTgt spid="5">
                                            <p:txEl>
                                              <p:pRg st="7" end="7"/>
                                            </p:txEl>
                                          </p:spTgt>
                                        </p:tgtEl>
                                      </p:cBhvr>
                                    </p:animEffect>
                                    <p:anim calcmode="lin" valueType="num">
                                      <p:cBhvr>
                                        <p:cTn id="1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142" fill="hold">
                            <p:stCondLst>
                              <p:cond delay="23000"/>
                            </p:stCondLst>
                            <p:childTnLst>
                              <p:par>
                                <p:cTn id="143" presetID="42" presetClass="entr" presetSubtype="0" fill="hold" grpId="0" nodeType="afterEffect">
                                  <p:stCondLst>
                                    <p:cond delay="0"/>
                                  </p:stCondLst>
                                  <p:childTnLst>
                                    <p:set>
                                      <p:cBhvr>
                                        <p:cTn id="144" dur="1" fill="hold">
                                          <p:stCondLst>
                                            <p:cond delay="0"/>
                                          </p:stCondLst>
                                        </p:cTn>
                                        <p:tgtEl>
                                          <p:spTgt spid="5">
                                            <p:txEl>
                                              <p:pRg st="8" end="8"/>
                                            </p:txEl>
                                          </p:spTgt>
                                        </p:tgtEl>
                                        <p:attrNameLst>
                                          <p:attrName>style.visibility</p:attrName>
                                        </p:attrNameLst>
                                      </p:cBhvr>
                                      <p:to>
                                        <p:strVal val="visible"/>
                                      </p:to>
                                    </p:set>
                                    <p:animEffect transition="in" filter="fade">
                                      <p:cBhvr>
                                        <p:cTn id="145" dur="1000"/>
                                        <p:tgtEl>
                                          <p:spTgt spid="5">
                                            <p:txEl>
                                              <p:pRg st="8" end="8"/>
                                            </p:txEl>
                                          </p:spTgt>
                                        </p:tgtEl>
                                      </p:cBhvr>
                                    </p:animEffect>
                                    <p:anim calcmode="lin" valueType="num">
                                      <p:cBhvr>
                                        <p:cTn id="14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4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148" fill="hold">
                            <p:stCondLst>
                              <p:cond delay="24000"/>
                            </p:stCondLst>
                            <p:childTnLst>
                              <p:par>
                                <p:cTn id="149" presetID="42" presetClass="entr" presetSubtype="0" fill="hold" grpId="0" nodeType="afterEffect">
                                  <p:stCondLst>
                                    <p:cond delay="0"/>
                                  </p:stCondLst>
                                  <p:childTnLst>
                                    <p:set>
                                      <p:cBhvr>
                                        <p:cTn id="150" dur="1" fill="hold">
                                          <p:stCondLst>
                                            <p:cond delay="0"/>
                                          </p:stCondLst>
                                        </p:cTn>
                                        <p:tgtEl>
                                          <p:spTgt spid="5">
                                            <p:txEl>
                                              <p:pRg st="9" end="9"/>
                                            </p:txEl>
                                          </p:spTgt>
                                        </p:tgtEl>
                                        <p:attrNameLst>
                                          <p:attrName>style.visibility</p:attrName>
                                        </p:attrNameLst>
                                      </p:cBhvr>
                                      <p:to>
                                        <p:strVal val="visible"/>
                                      </p:to>
                                    </p:set>
                                    <p:animEffect transition="in" filter="fade">
                                      <p:cBhvr>
                                        <p:cTn id="151" dur="1000"/>
                                        <p:tgtEl>
                                          <p:spTgt spid="5">
                                            <p:txEl>
                                              <p:pRg st="9" end="9"/>
                                            </p:txEl>
                                          </p:spTgt>
                                        </p:tgtEl>
                                      </p:cBhvr>
                                    </p:animEffect>
                                    <p:anim calcmode="lin" valueType="num">
                                      <p:cBhvr>
                                        <p:cTn id="15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5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par>
                          <p:cTn id="154" fill="hold">
                            <p:stCondLst>
                              <p:cond delay="25000"/>
                            </p:stCondLst>
                            <p:childTnLst>
                              <p:par>
                                <p:cTn id="155" presetID="42" presetClass="entr" presetSubtype="0" fill="hold" grpId="0" nodeType="afterEffect">
                                  <p:stCondLst>
                                    <p:cond delay="0"/>
                                  </p:stCondLst>
                                  <p:childTnLst>
                                    <p:set>
                                      <p:cBhvr>
                                        <p:cTn id="156" dur="1" fill="hold">
                                          <p:stCondLst>
                                            <p:cond delay="0"/>
                                          </p:stCondLst>
                                        </p:cTn>
                                        <p:tgtEl>
                                          <p:spTgt spid="5">
                                            <p:txEl>
                                              <p:pRg st="10" end="10"/>
                                            </p:txEl>
                                          </p:spTgt>
                                        </p:tgtEl>
                                        <p:attrNameLst>
                                          <p:attrName>style.visibility</p:attrName>
                                        </p:attrNameLst>
                                      </p:cBhvr>
                                      <p:to>
                                        <p:strVal val="visible"/>
                                      </p:to>
                                    </p:set>
                                    <p:animEffect transition="in" filter="fade">
                                      <p:cBhvr>
                                        <p:cTn id="157" dur="1000"/>
                                        <p:tgtEl>
                                          <p:spTgt spid="5">
                                            <p:txEl>
                                              <p:pRg st="10" end="10"/>
                                            </p:txEl>
                                          </p:spTgt>
                                        </p:tgtEl>
                                      </p:cBhvr>
                                    </p:animEffect>
                                    <p:anim calcmode="lin" valueType="num">
                                      <p:cBhvr>
                                        <p:cTn id="15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5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par>
                          <p:cTn id="160" fill="hold">
                            <p:stCondLst>
                              <p:cond delay="26000"/>
                            </p:stCondLst>
                            <p:childTnLst>
                              <p:par>
                                <p:cTn id="161" presetID="42" presetClass="entr" presetSubtype="0" fill="hold" grpId="0" nodeType="afterEffect">
                                  <p:stCondLst>
                                    <p:cond delay="0"/>
                                  </p:stCondLst>
                                  <p:childTnLst>
                                    <p:set>
                                      <p:cBhvr>
                                        <p:cTn id="162" dur="1" fill="hold">
                                          <p:stCondLst>
                                            <p:cond delay="0"/>
                                          </p:stCondLst>
                                        </p:cTn>
                                        <p:tgtEl>
                                          <p:spTgt spid="5">
                                            <p:txEl>
                                              <p:pRg st="11" end="11"/>
                                            </p:txEl>
                                          </p:spTgt>
                                        </p:tgtEl>
                                        <p:attrNameLst>
                                          <p:attrName>style.visibility</p:attrName>
                                        </p:attrNameLst>
                                      </p:cBhvr>
                                      <p:to>
                                        <p:strVal val="visible"/>
                                      </p:to>
                                    </p:set>
                                    <p:animEffect transition="in" filter="fade">
                                      <p:cBhvr>
                                        <p:cTn id="163" dur="1000"/>
                                        <p:tgtEl>
                                          <p:spTgt spid="5">
                                            <p:txEl>
                                              <p:pRg st="11" end="11"/>
                                            </p:txEl>
                                          </p:spTgt>
                                        </p:tgtEl>
                                      </p:cBhvr>
                                    </p:animEffect>
                                    <p:anim calcmode="lin" valueType="num">
                                      <p:cBhvr>
                                        <p:cTn id="16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65"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DEPENDENT VARIABLE</a:t>
            </a:r>
          </a:p>
        </p:txBody>
      </p:sp>
      <p:sp>
        <p:nvSpPr>
          <p:cNvPr id="3" name="Content Placeholder 2"/>
          <p:cNvSpPr>
            <a:spLocks noGrp="1"/>
          </p:cNvSpPr>
          <p:nvPr>
            <p:ph idx="1"/>
          </p:nvPr>
        </p:nvSpPr>
        <p:spPr/>
        <p:txBody>
          <a:bodyPr/>
          <a:lstStyle/>
          <a:p>
            <a:pPr marL="0" indent="0">
              <a:buNone/>
            </a:pPr>
            <a:r>
              <a:rPr lang="en-US" dirty="0"/>
              <a:t>The dependent variable is “Price” of a car because after plotting a boxplot graph of a price variable there are so many outliers present in it. And the price of a car depends on a car features.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750"/>
                                        <p:tgtEl>
                                          <p:spTgt spid="3">
                                            <p:txEl>
                                              <p:pRg st="0" end="0"/>
                                            </p:txEl>
                                          </p:spTgt>
                                        </p:tgtEl>
                                      </p:cBhvr>
                                    </p:animEffect>
                                    <p:anim calcmode="lin" valueType="num">
                                      <p:cBhvr>
                                        <p:cTn id="14" dur="1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B7FD2D-0C06-4B8C-A789-817C46EBE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6507"/>
            <a:ext cx="5652000" cy="6563385"/>
          </a:xfrm>
          <a:prstGeom prst="rect">
            <a:avLst/>
          </a:prstGeom>
        </p:spPr>
      </p:pic>
    </p:spTree>
    <p:extLst>
      <p:ext uri="{BB962C8B-B14F-4D97-AF65-F5344CB8AC3E}">
        <p14:creationId xmlns:p14="http://schemas.microsoft.com/office/powerpoint/2010/main" val="210395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ritannic Bold" pitchFamily="34" charset="0"/>
              </a:rPr>
              <a:t>SIGNIFICANT VARIABLES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err="1"/>
              <a:t>Carbody</a:t>
            </a:r>
            <a:r>
              <a:rPr lang="en-IN" dirty="0"/>
              <a:t>(wagon)</a:t>
            </a:r>
          </a:p>
          <a:p>
            <a:pPr marL="514350" indent="-514350">
              <a:buFont typeface="+mj-lt"/>
              <a:buAutoNum type="arabicPeriod"/>
            </a:pPr>
            <a:r>
              <a:rPr lang="en-IN" dirty="0"/>
              <a:t>Wheelbase</a:t>
            </a:r>
          </a:p>
          <a:p>
            <a:pPr marL="514350" indent="-514350">
              <a:buFont typeface="+mj-lt"/>
              <a:buAutoNum type="arabicPeriod"/>
            </a:pPr>
            <a:r>
              <a:rPr lang="en-IN" dirty="0" err="1"/>
              <a:t>Cylinder_number</a:t>
            </a:r>
            <a:r>
              <a:rPr lang="en-IN" dirty="0"/>
              <a:t>(four)</a:t>
            </a:r>
          </a:p>
          <a:p>
            <a:pPr marL="514350" indent="-514350">
              <a:buFont typeface="+mj-lt"/>
              <a:buAutoNum type="arabicPeriod"/>
            </a:pPr>
            <a:r>
              <a:rPr lang="en-IN" dirty="0"/>
              <a:t>Horsepower</a:t>
            </a:r>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ppt_x</p:attrName>
                                        </p:attrNameLst>
                                      </p:cBhvr>
                                      <p:tavLst>
                                        <p:tav tm="0">
                                          <p:val>
                                            <p:strVal val="#ppt_x"/>
                                          </p:val>
                                        </p:tav>
                                        <p:tav tm="100000">
                                          <p:val>
                                            <p:strVal val="#ppt_x"/>
                                          </p:val>
                                        </p:tav>
                                      </p:tavLst>
                                    </p:anim>
                                    <p:anim calcmode="lin" valueType="num">
                                      <p:cBhvr>
                                        <p:cTn id="9" dur="1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32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525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000"/>
                                        <p:tgtEl>
                                          <p:spTgt spid="3">
                                            <p:txEl>
                                              <p:pRg st="2" end="2"/>
                                            </p:txEl>
                                          </p:spTgt>
                                        </p:tgtEl>
                                      </p:cBhvr>
                                    </p:animEffect>
                                    <p:anim calcmode="lin" valueType="num">
                                      <p:cBhvr>
                                        <p:cTn id="26"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725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anim calcmode="lin" valueType="num">
                                      <p:cBhvr>
                                        <p:cTn id="3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INSIGNIFICANT VARIABLES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err="1"/>
              <a:t>Car_ID</a:t>
            </a:r>
            <a:r>
              <a:rPr lang="en-US" dirty="0"/>
              <a:t>			</a:t>
            </a:r>
          </a:p>
          <a:p>
            <a:pPr marL="514350" indent="-514350">
              <a:buFont typeface="+mj-lt"/>
              <a:buAutoNum type="arabicPeriod"/>
            </a:pPr>
            <a:r>
              <a:rPr lang="en-US" dirty="0" err="1"/>
              <a:t>Symboling</a:t>
            </a:r>
            <a:endParaRPr lang="en-US" dirty="0"/>
          </a:p>
          <a:p>
            <a:pPr marL="514350" indent="-514350">
              <a:buFont typeface="+mj-lt"/>
              <a:buAutoNum type="arabicPeriod"/>
            </a:pPr>
            <a:r>
              <a:rPr lang="en-US" dirty="0" err="1"/>
              <a:t>Car_Name</a:t>
            </a:r>
            <a:endParaRPr lang="en-US" dirty="0"/>
          </a:p>
          <a:p>
            <a:pPr marL="514350" indent="-514350">
              <a:buFont typeface="+mj-lt"/>
              <a:buAutoNum type="arabicPeriod"/>
            </a:pPr>
            <a:r>
              <a:rPr lang="en-US" dirty="0" err="1"/>
              <a:t>Fuel_Type</a:t>
            </a:r>
            <a:endParaRPr lang="en-US" dirty="0"/>
          </a:p>
          <a:p>
            <a:pPr marL="514350" indent="-514350">
              <a:buFont typeface="+mj-lt"/>
              <a:buAutoNum type="arabicPeriod"/>
            </a:pPr>
            <a:r>
              <a:rPr lang="en-US" dirty="0"/>
              <a:t>Aspiration</a:t>
            </a:r>
          </a:p>
          <a:p>
            <a:pPr marL="514350" indent="-514350">
              <a:buFont typeface="+mj-lt"/>
              <a:buAutoNum type="arabicPeriod"/>
            </a:pPr>
            <a:r>
              <a:rPr lang="en-US" dirty="0" err="1"/>
              <a:t>Door_number</a:t>
            </a:r>
            <a:endParaRPr lang="en-US" dirty="0"/>
          </a:p>
          <a:p>
            <a:pPr marL="514350" indent="-514350">
              <a:buFont typeface="+mj-lt"/>
              <a:buAutoNum type="arabicPeriod"/>
            </a:pPr>
            <a:r>
              <a:rPr lang="en-US" dirty="0" err="1"/>
              <a:t>Compression_ratio</a:t>
            </a:r>
            <a:endParaRPr lang="en-US" dirty="0"/>
          </a:p>
          <a:p>
            <a:pPr marL="514350" indent="-514350">
              <a:buFont typeface="+mj-lt"/>
              <a:buAutoNum type="arabicPeriod"/>
            </a:pPr>
            <a:r>
              <a:rPr lang="en-US" dirty="0" err="1"/>
              <a:t>Drive_wheel</a:t>
            </a:r>
            <a:endParaRPr lang="en-US" dirty="0"/>
          </a:p>
          <a:p>
            <a:pPr marL="514350" indent="-514350">
              <a:buFont typeface="+mj-lt"/>
              <a:buAutoNum type="arabicPeriod"/>
            </a:pPr>
            <a:r>
              <a:rPr lang="en-US" dirty="0" err="1"/>
              <a:t>Citympg</a:t>
            </a:r>
            <a:endParaRPr lang="en-US" dirty="0"/>
          </a:p>
          <a:p>
            <a:pPr marL="514350" indent="-514350">
              <a:buFont typeface="+mj-lt"/>
              <a:buAutoNum type="arabicPeriod"/>
            </a:pPr>
            <a:r>
              <a:rPr lang="en-US" dirty="0" err="1"/>
              <a:t>Peakrpm</a:t>
            </a: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750"/>
                                        <p:tgtEl>
                                          <p:spTgt spid="3">
                                            <p:txEl>
                                              <p:pRg st="0" end="0"/>
                                            </p:txEl>
                                          </p:spTgt>
                                        </p:tgtEl>
                                      </p:cBhvr>
                                    </p:animEffect>
                                    <p:anim calcmode="lin" valueType="num">
                                      <p:cBhvr>
                                        <p:cTn id="14" dur="1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7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750"/>
                                        <p:tgtEl>
                                          <p:spTgt spid="3">
                                            <p:txEl>
                                              <p:pRg st="1" end="1"/>
                                            </p:txEl>
                                          </p:spTgt>
                                        </p:tgtEl>
                                      </p:cBhvr>
                                    </p:animEffect>
                                    <p:anim calcmode="lin" valueType="num">
                                      <p:cBhvr>
                                        <p:cTn id="20" dur="1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750"/>
                                        <p:tgtEl>
                                          <p:spTgt spid="3">
                                            <p:txEl>
                                              <p:pRg st="2" end="2"/>
                                            </p:txEl>
                                          </p:spTgt>
                                        </p:tgtEl>
                                      </p:cBhvr>
                                    </p:animEffect>
                                    <p:anim calcmode="lin" valueType="num">
                                      <p:cBhvr>
                                        <p:cTn id="26" dur="1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625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750"/>
                                        <p:tgtEl>
                                          <p:spTgt spid="3">
                                            <p:txEl>
                                              <p:pRg st="3" end="3"/>
                                            </p:txEl>
                                          </p:spTgt>
                                        </p:tgtEl>
                                      </p:cBhvr>
                                    </p:animEffect>
                                    <p:anim calcmode="lin" valueType="num">
                                      <p:cBhvr>
                                        <p:cTn id="32" dur="1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8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750"/>
                                        <p:tgtEl>
                                          <p:spTgt spid="3">
                                            <p:txEl>
                                              <p:pRg st="4" end="4"/>
                                            </p:txEl>
                                          </p:spTgt>
                                        </p:tgtEl>
                                      </p:cBhvr>
                                    </p:animEffect>
                                    <p:anim calcmode="lin" valueType="num">
                                      <p:cBhvr>
                                        <p:cTn id="38"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975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750"/>
                                        <p:tgtEl>
                                          <p:spTgt spid="3">
                                            <p:txEl>
                                              <p:pRg st="5" end="5"/>
                                            </p:txEl>
                                          </p:spTgt>
                                        </p:tgtEl>
                                      </p:cBhvr>
                                    </p:animEffect>
                                    <p:anim calcmode="lin" valueType="num">
                                      <p:cBhvr>
                                        <p:cTn id="44" dur="1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11500"/>
                            </p:stCondLst>
                            <p:childTnLst>
                              <p:par>
                                <p:cTn id="47" presetID="42" presetClass="entr" presetSubtype="0" fill="hold" grpId="0" nodeType="after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750"/>
                                        <p:tgtEl>
                                          <p:spTgt spid="3">
                                            <p:txEl>
                                              <p:pRg st="6" end="6"/>
                                            </p:txEl>
                                          </p:spTgt>
                                        </p:tgtEl>
                                      </p:cBhvr>
                                    </p:animEffect>
                                    <p:anim calcmode="lin" valueType="num">
                                      <p:cBhvr>
                                        <p:cTn id="50" dur="1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13250"/>
                            </p:stCondLst>
                            <p:childTnLst>
                              <p:par>
                                <p:cTn id="53" presetID="42" presetClass="entr" presetSubtype="0" fill="hold" grpId="0" nodeType="after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750"/>
                                        <p:tgtEl>
                                          <p:spTgt spid="3">
                                            <p:txEl>
                                              <p:pRg st="7" end="7"/>
                                            </p:txEl>
                                          </p:spTgt>
                                        </p:tgtEl>
                                      </p:cBhvr>
                                    </p:animEffect>
                                    <p:anim calcmode="lin" valueType="num">
                                      <p:cBhvr>
                                        <p:cTn id="56" dur="17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75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8" fill="hold">
                            <p:stCondLst>
                              <p:cond delay="15000"/>
                            </p:stCondLst>
                            <p:childTnLst>
                              <p:par>
                                <p:cTn id="59" presetID="42" presetClass="entr" presetSubtype="0" fill="hold" grpId="0" nodeType="after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750"/>
                                        <p:tgtEl>
                                          <p:spTgt spid="3">
                                            <p:txEl>
                                              <p:pRg st="8" end="8"/>
                                            </p:txEl>
                                          </p:spTgt>
                                        </p:tgtEl>
                                      </p:cBhvr>
                                    </p:animEffect>
                                    <p:anim calcmode="lin" valueType="num">
                                      <p:cBhvr>
                                        <p:cTn id="62" dur="1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64" fill="hold">
                            <p:stCondLst>
                              <p:cond delay="16750"/>
                            </p:stCondLst>
                            <p:childTnLst>
                              <p:par>
                                <p:cTn id="65" presetID="42" presetClass="entr" presetSubtype="0" fill="hold" grpId="0" nodeType="after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750"/>
                                        <p:tgtEl>
                                          <p:spTgt spid="3">
                                            <p:txEl>
                                              <p:pRg st="9" end="9"/>
                                            </p:txEl>
                                          </p:spTgt>
                                        </p:tgtEl>
                                      </p:cBhvr>
                                    </p:animEffect>
                                    <p:anim calcmode="lin" valueType="num">
                                      <p:cBhvr>
                                        <p:cTn id="68" dur="1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1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D7E88-BA6E-4637-A62C-0CA9FC5E4010}"/>
              </a:ext>
            </a:extLst>
          </p:cNvPr>
          <p:cNvSpPr>
            <a:spLocks noGrp="1"/>
          </p:cNvSpPr>
          <p:nvPr>
            <p:ph idx="1"/>
          </p:nvPr>
        </p:nvSpPr>
        <p:spPr>
          <a:xfrm>
            <a:off x="457200" y="533400"/>
            <a:ext cx="8229600" cy="5592763"/>
          </a:xfrm>
        </p:spPr>
        <p:txBody>
          <a:bodyPr>
            <a:normAutofit/>
          </a:bodyPr>
          <a:lstStyle/>
          <a:p>
            <a:pPr marL="514350" indent="-514350">
              <a:buFont typeface="+mj-lt"/>
              <a:buAutoNum type="arabicPeriod" startAt="11"/>
            </a:pPr>
            <a:r>
              <a:rPr lang="en-IN" dirty="0" err="1"/>
              <a:t>Engine_location</a:t>
            </a:r>
            <a:endParaRPr lang="en-IN" dirty="0"/>
          </a:p>
          <a:p>
            <a:pPr marL="514350" indent="-514350">
              <a:buFont typeface="+mj-lt"/>
              <a:buAutoNum type="arabicPeriod" startAt="11"/>
            </a:pPr>
            <a:r>
              <a:rPr lang="en-IN" dirty="0" err="1"/>
              <a:t>Fuel_system</a:t>
            </a:r>
            <a:endParaRPr lang="en-IN" dirty="0"/>
          </a:p>
          <a:p>
            <a:pPr marL="514350" indent="-514350">
              <a:buFont typeface="+mj-lt"/>
              <a:buAutoNum type="arabicPeriod" startAt="11"/>
            </a:pPr>
            <a:r>
              <a:rPr lang="en-IN" dirty="0" err="1"/>
              <a:t>Car_length</a:t>
            </a:r>
            <a:endParaRPr lang="en-IN" dirty="0"/>
          </a:p>
          <a:p>
            <a:pPr marL="514350" indent="-514350">
              <a:buFont typeface="+mj-lt"/>
              <a:buAutoNum type="arabicPeriod" startAt="11"/>
            </a:pPr>
            <a:r>
              <a:rPr lang="en-IN" dirty="0" err="1"/>
              <a:t>Car_width</a:t>
            </a:r>
            <a:endParaRPr lang="en-IN" dirty="0"/>
          </a:p>
          <a:p>
            <a:pPr marL="514350" indent="-514350">
              <a:buFont typeface="+mj-lt"/>
              <a:buAutoNum type="arabicPeriod" startAt="11"/>
            </a:pPr>
            <a:r>
              <a:rPr lang="en-IN" dirty="0" err="1"/>
              <a:t>Car_height</a:t>
            </a:r>
            <a:endParaRPr lang="en-IN" dirty="0"/>
          </a:p>
          <a:p>
            <a:pPr marL="514350" indent="-514350">
              <a:buFont typeface="+mj-lt"/>
              <a:buAutoNum type="arabicPeriod" startAt="11"/>
            </a:pPr>
            <a:r>
              <a:rPr lang="en-IN" dirty="0" err="1"/>
              <a:t>Engine_type</a:t>
            </a:r>
            <a:endParaRPr lang="en-IN" dirty="0"/>
          </a:p>
          <a:p>
            <a:pPr marL="514350" indent="-514350">
              <a:buFont typeface="+mj-lt"/>
              <a:buAutoNum type="arabicPeriod" startAt="11"/>
            </a:pPr>
            <a:r>
              <a:rPr lang="en-IN" dirty="0" err="1"/>
              <a:t>Curb_weight</a:t>
            </a:r>
            <a:endParaRPr lang="en-IN" dirty="0"/>
          </a:p>
          <a:p>
            <a:pPr marL="514350" indent="-514350">
              <a:buFont typeface="+mj-lt"/>
              <a:buAutoNum type="arabicPeriod" startAt="11"/>
            </a:pPr>
            <a:r>
              <a:rPr lang="en-IN" dirty="0" err="1"/>
              <a:t>Engine_size</a:t>
            </a:r>
            <a:endParaRPr lang="en-IN" dirty="0"/>
          </a:p>
          <a:p>
            <a:pPr marL="514350" indent="-514350">
              <a:buFont typeface="+mj-lt"/>
              <a:buAutoNum type="arabicPeriod" startAt="11"/>
            </a:pPr>
            <a:r>
              <a:rPr lang="en-IN" dirty="0" err="1"/>
              <a:t>Boreratio</a:t>
            </a:r>
            <a:endParaRPr lang="en-IN" dirty="0"/>
          </a:p>
          <a:p>
            <a:pPr marL="514350" indent="-514350">
              <a:buFont typeface="+mj-lt"/>
              <a:buAutoNum type="arabicPeriod" startAt="11"/>
            </a:pPr>
            <a:r>
              <a:rPr lang="en-IN" dirty="0"/>
              <a:t>Stroke</a:t>
            </a:r>
          </a:p>
          <a:p>
            <a:pPr marL="514350" indent="-514350">
              <a:buFont typeface="+mj-lt"/>
              <a:buAutoNum type="arabicPeriod" startAt="11"/>
            </a:pPr>
            <a:r>
              <a:rPr lang="en-IN" dirty="0" err="1"/>
              <a:t>Highwaympg</a:t>
            </a:r>
            <a:endParaRPr lang="en-IN" dirty="0"/>
          </a:p>
          <a:p>
            <a:pPr marL="0" indent="0">
              <a:buNone/>
            </a:pPr>
            <a:endParaRPr lang="en-IN" dirty="0"/>
          </a:p>
          <a:p>
            <a:pPr marL="514350" indent="-514350">
              <a:buFont typeface="+mj-lt"/>
              <a:buAutoNum type="arabicPeriod" startAt="9"/>
            </a:pPr>
            <a:endParaRPr lang="en-IN" dirty="0"/>
          </a:p>
          <a:p>
            <a:pPr marL="514350" indent="-514350">
              <a:buFont typeface="+mj-lt"/>
              <a:buAutoNum type="arabicPeriod" startAt="9"/>
            </a:pPr>
            <a:endParaRPr lang="en-IN" dirty="0"/>
          </a:p>
        </p:txBody>
      </p:sp>
    </p:spTree>
    <p:extLst>
      <p:ext uri="{BB962C8B-B14F-4D97-AF65-F5344CB8AC3E}">
        <p14:creationId xmlns:p14="http://schemas.microsoft.com/office/powerpoint/2010/main" val="38629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anim calcmode="lin" valueType="num">
                                      <p:cBhvr>
                                        <p:cTn id="8" dur="1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500"/>
                                        <p:tgtEl>
                                          <p:spTgt spid="3">
                                            <p:txEl>
                                              <p:pRg st="1" end="1"/>
                                            </p:txEl>
                                          </p:spTgt>
                                        </p:tgtEl>
                                      </p:cBhvr>
                                    </p:animEffect>
                                    <p:anim calcmode="lin" valueType="num">
                                      <p:cBhvr>
                                        <p:cTn id="14" dur="1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500"/>
                                        <p:tgtEl>
                                          <p:spTgt spid="3">
                                            <p:txEl>
                                              <p:pRg st="2" end="2"/>
                                            </p:txEl>
                                          </p:spTgt>
                                        </p:tgtEl>
                                      </p:cBhvr>
                                    </p:animEffect>
                                    <p:anim calcmode="lin" valueType="num">
                                      <p:cBhvr>
                                        <p:cTn id="20" dur="1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500"/>
                                        <p:tgtEl>
                                          <p:spTgt spid="3">
                                            <p:txEl>
                                              <p:pRg st="3" end="3"/>
                                            </p:txEl>
                                          </p:spTgt>
                                        </p:tgtEl>
                                      </p:cBhvr>
                                    </p:animEffect>
                                    <p:anim calcmode="lin" valueType="num">
                                      <p:cBhvr>
                                        <p:cTn id="26"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500"/>
                                        <p:tgtEl>
                                          <p:spTgt spid="3">
                                            <p:txEl>
                                              <p:pRg st="4" end="4"/>
                                            </p:txEl>
                                          </p:spTgt>
                                        </p:tgtEl>
                                      </p:cBhvr>
                                    </p:animEffect>
                                    <p:anim calcmode="lin" valueType="num">
                                      <p:cBhvr>
                                        <p:cTn id="32"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7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500"/>
                                        <p:tgtEl>
                                          <p:spTgt spid="3">
                                            <p:txEl>
                                              <p:pRg st="5" end="5"/>
                                            </p:txEl>
                                          </p:spTgt>
                                        </p:tgtEl>
                                      </p:cBhvr>
                                    </p:animEffect>
                                    <p:anim calcmode="lin" valueType="num">
                                      <p:cBhvr>
                                        <p:cTn id="38"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500"/>
                                        <p:tgtEl>
                                          <p:spTgt spid="3">
                                            <p:txEl>
                                              <p:pRg st="6" end="6"/>
                                            </p:txEl>
                                          </p:spTgt>
                                        </p:tgtEl>
                                      </p:cBhvr>
                                    </p:animEffect>
                                    <p:anim calcmode="lin" valueType="num">
                                      <p:cBhvr>
                                        <p:cTn id="44" dur="1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5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500"/>
                                        <p:tgtEl>
                                          <p:spTgt spid="3">
                                            <p:txEl>
                                              <p:pRg st="7" end="7"/>
                                            </p:txEl>
                                          </p:spTgt>
                                        </p:tgtEl>
                                      </p:cBhvr>
                                    </p:animEffect>
                                    <p:anim calcmode="lin" valueType="num">
                                      <p:cBhvr>
                                        <p:cTn id="50" dur="1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12000"/>
                            </p:stCondLst>
                            <p:childTnLst>
                              <p:par>
                                <p:cTn id="53" presetID="42" presetClass="entr" presetSubtype="0" fill="hold" grpId="0"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500"/>
                                        <p:tgtEl>
                                          <p:spTgt spid="3">
                                            <p:txEl>
                                              <p:pRg st="8" end="8"/>
                                            </p:txEl>
                                          </p:spTgt>
                                        </p:tgtEl>
                                      </p:cBhvr>
                                    </p:animEffect>
                                    <p:anim calcmode="lin" valueType="num">
                                      <p:cBhvr>
                                        <p:cTn id="56" dur="1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8" fill="hold">
                            <p:stCondLst>
                              <p:cond delay="13500"/>
                            </p:stCondLst>
                            <p:childTnLst>
                              <p:par>
                                <p:cTn id="59" presetID="42" presetClass="entr" presetSubtype="0" fill="hold" grpId="0" nodeType="after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500"/>
                                        <p:tgtEl>
                                          <p:spTgt spid="3">
                                            <p:txEl>
                                              <p:pRg st="9" end="9"/>
                                            </p:txEl>
                                          </p:spTgt>
                                        </p:tgtEl>
                                      </p:cBhvr>
                                    </p:animEffect>
                                    <p:anim calcmode="lin" valueType="num">
                                      <p:cBhvr>
                                        <p:cTn id="62" dur="1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64" fill="hold">
                            <p:stCondLst>
                              <p:cond delay="15000"/>
                            </p:stCondLst>
                            <p:childTnLst>
                              <p:par>
                                <p:cTn id="65" presetID="42" presetClass="entr" presetSubtype="0" fill="hold" grpId="0" nodeType="after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500"/>
                                        <p:tgtEl>
                                          <p:spTgt spid="3">
                                            <p:txEl>
                                              <p:pRg st="10" end="10"/>
                                            </p:txEl>
                                          </p:spTgt>
                                        </p:tgtEl>
                                      </p:cBhvr>
                                    </p:animEffect>
                                    <p:anim calcmode="lin" valueType="num">
                                      <p:cBhvr>
                                        <p:cTn id="68" dur="1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2EBF-6988-4AA3-9423-E4CCE34AF515}"/>
              </a:ext>
            </a:extLst>
          </p:cNvPr>
          <p:cNvSpPr>
            <a:spLocks noGrp="1"/>
          </p:cNvSpPr>
          <p:nvPr>
            <p:ph type="title"/>
          </p:nvPr>
        </p:nvSpPr>
        <p:spPr/>
        <p:txBody>
          <a:bodyPr/>
          <a:lstStyle/>
          <a:p>
            <a:r>
              <a:rPr lang="en-IN" dirty="0"/>
              <a:t>Reason behind eliminating the variables</a:t>
            </a:r>
          </a:p>
        </p:txBody>
      </p:sp>
      <p:sp>
        <p:nvSpPr>
          <p:cNvPr id="3" name="Content Placeholder 2">
            <a:extLst>
              <a:ext uri="{FF2B5EF4-FFF2-40B4-BE49-F238E27FC236}">
                <a16:creationId xmlns:a16="http://schemas.microsoft.com/office/drawing/2014/main" id="{6A073035-4846-4686-8616-8DF98C37703D}"/>
              </a:ext>
            </a:extLst>
          </p:cNvPr>
          <p:cNvSpPr>
            <a:spLocks noGrp="1"/>
          </p:cNvSpPr>
          <p:nvPr>
            <p:ph idx="1"/>
          </p:nvPr>
        </p:nvSpPr>
        <p:spPr/>
        <p:txBody>
          <a:bodyPr>
            <a:normAutofit fontScale="92500" lnSpcReduction="10000"/>
          </a:bodyPr>
          <a:lstStyle/>
          <a:p>
            <a:r>
              <a:rPr lang="en-US" dirty="0"/>
              <a:t>fuelsystem_4bbl has a p-value &gt; 0.05. Meaning this variable is not having enough impact. Let's drop it.</a:t>
            </a:r>
          </a:p>
          <a:p>
            <a:r>
              <a:rPr lang="en-US" dirty="0" err="1"/>
              <a:t>cylindernumber_five</a:t>
            </a:r>
            <a:r>
              <a:rPr lang="en-US" dirty="0"/>
              <a:t>, six, three has a p-value &gt; 0.05. Meaning this variable is not having enough impact. Let's drop it.</a:t>
            </a:r>
          </a:p>
          <a:p>
            <a:r>
              <a:rPr lang="en-US" dirty="0" err="1"/>
              <a:t>CarName</a:t>
            </a:r>
            <a:r>
              <a:rPr lang="en-US" dirty="0"/>
              <a:t> is having a high VIF and is highly correlated to wheelbase and slightly with horsepower. Let's remove this.</a:t>
            </a:r>
          </a:p>
          <a:p>
            <a:r>
              <a:rPr lang="en-US" dirty="0" err="1"/>
              <a:t>peakrpm</a:t>
            </a:r>
            <a:r>
              <a:rPr lang="en-US" dirty="0"/>
              <a:t> is having high p-value. Let's remove this</a:t>
            </a:r>
          </a:p>
          <a:p>
            <a:r>
              <a:rPr lang="en-US" dirty="0" err="1"/>
              <a:t>enginetype_ohc</a:t>
            </a:r>
            <a:r>
              <a:rPr lang="en-US" dirty="0"/>
              <a:t> is having p-value &gt; 0.05, making it insignificant in the model. Let's remove this.</a:t>
            </a:r>
            <a:br>
              <a:rPr lang="en-US" dirty="0"/>
            </a:br>
            <a:br>
              <a:rPr lang="en-US" dirty="0"/>
            </a:br>
            <a:endParaRPr lang="en-IN" dirty="0"/>
          </a:p>
        </p:txBody>
      </p:sp>
    </p:spTree>
    <p:extLst>
      <p:ext uri="{BB962C8B-B14F-4D97-AF65-F5344CB8AC3E}">
        <p14:creationId xmlns:p14="http://schemas.microsoft.com/office/powerpoint/2010/main" val="34358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261</TotalTime>
  <Words>821</Words>
  <Application>Microsoft Office PowerPoint</Application>
  <PresentationFormat>On-screen Show (4:3)</PresentationFormat>
  <Paragraphs>106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SemiBold</vt:lpstr>
      <vt:lpstr>Britannic Bold</vt:lpstr>
      <vt:lpstr>Cambria</vt:lpstr>
      <vt:lpstr>Century Gothic</vt:lpstr>
      <vt:lpstr>Segoe UI Semibold</vt:lpstr>
      <vt:lpstr>Wingdings 3</vt:lpstr>
      <vt:lpstr>Ion</vt:lpstr>
      <vt:lpstr>Car Price Assignment</vt:lpstr>
      <vt:lpstr>OBJECTIVE</vt:lpstr>
      <vt:lpstr>Count of Variables</vt:lpstr>
      <vt:lpstr>DEPENDENT VARIABLE</vt:lpstr>
      <vt:lpstr>PowerPoint Presentation</vt:lpstr>
      <vt:lpstr>SIGNIFICANT VARIABLES</vt:lpstr>
      <vt:lpstr>INSIGNIFICANT VARIABLES</vt:lpstr>
      <vt:lpstr>PowerPoint Presentation</vt:lpstr>
      <vt:lpstr>Reason behind eliminating the variables</vt:lpstr>
      <vt:lpstr>PowerPoint Presentation</vt:lpstr>
      <vt:lpstr>Explanation of significant variables</vt:lpstr>
      <vt:lpstr>RESULTS OBTAINED</vt:lpstr>
      <vt:lpstr>PowerPoint Presentation</vt:lpstr>
      <vt:lpstr>Variable relationships:</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MARKET CUSTOMER VALUE ANALYSIS</dc:title>
  <dc:creator>Mim Roy</dc:creator>
  <cp:lastModifiedBy>anushka singh</cp:lastModifiedBy>
  <cp:revision>34</cp:revision>
  <dcterms:created xsi:type="dcterms:W3CDTF">2006-08-16T00:00:00Z</dcterms:created>
  <dcterms:modified xsi:type="dcterms:W3CDTF">2020-02-24T17:58:07Z</dcterms:modified>
</cp:coreProperties>
</file>