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9" r:id="rId4"/>
    <p:sldId id="260" r:id="rId5"/>
    <p:sldId id="261" r:id="rId6"/>
    <p:sldId id="262" r:id="rId7"/>
    <p:sldId id="264" r:id="rId8"/>
    <p:sldId id="263" r:id="rId9"/>
    <p:sldId id="271" r:id="rId10"/>
    <p:sldId id="265" r:id="rId11"/>
    <p:sldId id="266" r:id="rId12"/>
    <p:sldId id="267" r:id="rId13"/>
    <p:sldId id="269" r:id="rId14"/>
    <p:sldId id="277" r:id="rId15"/>
    <p:sldId id="278" r:id="rId16"/>
    <p:sldId id="279" r:id="rId17"/>
    <p:sldId id="280" r:id="rId18"/>
    <p:sldId id="281" r:id="rId19"/>
    <p:sldId id="276" r:id="rId20"/>
    <p:sldId id="282" r:id="rId21"/>
    <p:sldId id="270" r:id="rId22"/>
    <p:sldId id="272" r:id="rId23"/>
    <p:sldId id="287" r:id="rId24"/>
    <p:sldId id="283" r:id="rId25"/>
    <p:sldId id="285" r:id="rId26"/>
    <p:sldId id="284" r:id="rId27"/>
    <p:sldId id="286" r:id="rId28"/>
    <p:sldId id="288" r:id="rId29"/>
    <p:sldId id="289" r:id="rId30"/>
    <p:sldId id="290" r:id="rId31"/>
    <p:sldId id="299" r:id="rId32"/>
    <p:sldId id="291" r:id="rId33"/>
    <p:sldId id="292" r:id="rId34"/>
    <p:sldId id="295" r:id="rId35"/>
    <p:sldId id="293" r:id="rId36"/>
    <p:sldId id="294" r:id="rId37"/>
    <p:sldId id="297" r:id="rId38"/>
    <p:sldId id="298" r:id="rId39"/>
    <p:sldId id="300" r:id="rId40"/>
    <p:sldId id="301" r:id="rId41"/>
    <p:sldId id="303" r:id="rId42"/>
    <p:sldId id="304" r:id="rId43"/>
    <p:sldId id="302" r:id="rId44"/>
    <p:sldId id="296" r:id="rId45"/>
    <p:sldId id="305" r:id="rId46"/>
    <p:sldId id="306" r:id="rId47"/>
    <p:sldId id="307" r:id="rId48"/>
    <p:sldId id="308" r:id="rId49"/>
    <p:sldId id="311" r:id="rId50"/>
    <p:sldId id="310" r:id="rId51"/>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EF1E63F6-A78D-40E5-9043-39762D196D9C}" type="datetimeFigureOut">
              <a:rPr lang="en-US" smtClean="0"/>
              <a:pPr/>
              <a:t>11/21/2023</a:t>
            </a:fld>
            <a:endParaRPr lang="en-US"/>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351CE744-7337-4AC3-8C6E-ECD7B36524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DD72D-3910-4763-874F-FB42F67F7602}"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4322F-562A-4493-B05C-192870CFD3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DD72D-3910-4763-874F-FB42F67F7602}" type="datetimeFigureOut">
              <a:rPr lang="en-US" smtClean="0"/>
              <a:pPr/>
              <a:t>11/21/2023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4322F-562A-4493-B05C-192870CFD3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analytics/learn/logistic-regression" TargetMode="External" /><Relationship Id="rId2" Type="http://schemas.openxmlformats.org/officeDocument/2006/relationships/hyperlink" Target="https://www.ibm.com/analytics/learn/linear-regression"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gif"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hyperlink" Target="https://www.hackerearth.com/practice/algorithms/greedy/basics-of-greedy-algorithms/tutorial/" TargetMode="Externa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www.expert.ai/blog/chatbot/?" TargetMode="Externa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hyperlink" Target="https://www.compunneldigital.com/blog/ai-in-healthcare-top-5-real-world-examples/"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securityboulevard.com/2022/02/how-ai-is-becoming-integral-to-fintech-security/" TargetMode="External"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Unit-4 </a:t>
            </a:r>
            <a:br>
              <a:rPr lang="en-US" dirty="0"/>
            </a:br>
            <a:r>
              <a:rPr lang="en-US" dirty="0"/>
              <a:t>Machine Learning</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upervised Machine learning - Javatpoint"/>
          <p:cNvPicPr>
            <a:picLocks noChangeAspect="1" noChangeArrowheads="1"/>
          </p:cNvPicPr>
          <p:nvPr/>
        </p:nvPicPr>
        <p:blipFill>
          <a:blip r:embed="rId2"/>
          <a:srcRect/>
          <a:stretch>
            <a:fillRect/>
          </a:stretch>
        </p:blipFill>
        <p:spPr bwMode="auto">
          <a:xfrm>
            <a:off x="914400" y="3124200"/>
            <a:ext cx="6858000" cy="3352800"/>
          </a:xfrm>
          <a:prstGeom prst="rect">
            <a:avLst/>
          </a:prstGeom>
          <a:noFill/>
        </p:spPr>
      </p:pic>
      <p:sp>
        <p:nvSpPr>
          <p:cNvPr id="4" name="TextBox 3"/>
          <p:cNvSpPr txBox="1"/>
          <p:nvPr/>
        </p:nvSpPr>
        <p:spPr>
          <a:xfrm>
            <a:off x="914400" y="304800"/>
            <a:ext cx="3613874" cy="584775"/>
          </a:xfrm>
          <a:prstGeom prst="rect">
            <a:avLst/>
          </a:prstGeom>
          <a:noFill/>
        </p:spPr>
        <p:txBody>
          <a:bodyPr wrap="none" rtlCol="0">
            <a:spAutoFit/>
          </a:bodyPr>
          <a:lstStyle/>
          <a:p>
            <a:r>
              <a:rPr lang="en-US" sz="3200" b="1" dirty="0"/>
              <a:t>Supervised Learning</a:t>
            </a:r>
          </a:p>
        </p:txBody>
      </p:sp>
      <p:sp>
        <p:nvSpPr>
          <p:cNvPr id="5" name="Rectangle 4"/>
          <p:cNvSpPr/>
          <p:nvPr/>
        </p:nvSpPr>
        <p:spPr>
          <a:xfrm>
            <a:off x="914400" y="1295400"/>
            <a:ext cx="7772400" cy="923330"/>
          </a:xfrm>
          <a:prstGeom prst="rect">
            <a:avLst/>
          </a:prstGeom>
        </p:spPr>
        <p:txBody>
          <a:bodyPr wrap="square">
            <a:spAutoFit/>
          </a:bodyPr>
          <a:lstStyle/>
          <a:p>
            <a:pPr algn="just"/>
            <a:r>
              <a:rPr lang="en-US" dirty="0"/>
              <a:t>Supervised learning is an approach to </a:t>
            </a:r>
            <a:r>
              <a:rPr lang="en-US" b="1" dirty="0"/>
              <a:t>machine learning (ML) that uses labeled datasets and correct outputs to train learning algorithms how to classify data or predict an outcome.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r>
              <a:rPr lang="en-US" sz="2800" b="1" dirty="0"/>
              <a:t>Supervised learning is useful for grouping data into specific categories </a:t>
            </a:r>
            <a:r>
              <a:rPr lang="en-US" sz="2800" dirty="0"/>
              <a:t>(classification) and </a:t>
            </a:r>
            <a:r>
              <a:rPr lang="en-US" sz="2800" b="1" dirty="0"/>
              <a:t>understanding the relationship between variables in order to make predictions (regression).</a:t>
            </a:r>
          </a:p>
          <a:p>
            <a:pPr algn="just"/>
            <a:r>
              <a:rPr lang="en-US" sz="2800" dirty="0"/>
              <a:t>It is used to provide product recommendations, segment customers based on customer data, </a:t>
            </a:r>
            <a:r>
              <a:rPr lang="en-US" sz="2800" b="1" dirty="0"/>
              <a:t>diagnose disease based on previous symptoms </a:t>
            </a:r>
            <a:r>
              <a:rPr lang="en-US" sz="2800" dirty="0"/>
              <a:t>and perform many other tasks.</a:t>
            </a:r>
          </a:p>
          <a:p>
            <a:pPr algn="just"/>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How supervised learning works?</a:t>
            </a:r>
          </a:p>
        </p:txBody>
      </p:sp>
      <p:sp>
        <p:nvSpPr>
          <p:cNvPr id="3" name="Content Placeholder 2"/>
          <p:cNvSpPr>
            <a:spLocks noGrp="1"/>
          </p:cNvSpPr>
          <p:nvPr>
            <p:ph idx="1"/>
          </p:nvPr>
        </p:nvSpPr>
        <p:spPr>
          <a:xfrm>
            <a:off x="457200" y="990600"/>
            <a:ext cx="8229600" cy="5562600"/>
          </a:xfrm>
        </p:spPr>
        <p:txBody>
          <a:bodyPr>
            <a:normAutofit fontScale="55000" lnSpcReduction="20000"/>
          </a:bodyPr>
          <a:lstStyle/>
          <a:p>
            <a:pPr algn="just" fontAlgn="base"/>
            <a:r>
              <a:rPr lang="en-US" dirty="0"/>
              <a:t>Supervised learning uses a training set to teach models to yield the desired output. </a:t>
            </a:r>
          </a:p>
          <a:p>
            <a:pPr algn="just" fontAlgn="base"/>
            <a:r>
              <a:rPr lang="en-US" dirty="0"/>
              <a:t>This training dataset includes inputs and correct outputs, which allow the model to learn over time. </a:t>
            </a:r>
          </a:p>
          <a:p>
            <a:pPr algn="just" fontAlgn="base"/>
            <a:r>
              <a:rPr lang="en-US" dirty="0"/>
              <a:t>The algorithm measures its accuracy through the loss function, adjusting until the error has been sufficiently minimized.</a:t>
            </a:r>
          </a:p>
          <a:p>
            <a:pPr algn="just" fontAlgn="base"/>
            <a:r>
              <a:rPr lang="en-US" dirty="0"/>
              <a:t>Supervised learning can be separated into two types of problems when data mining—classification and regression:</a:t>
            </a:r>
          </a:p>
          <a:p>
            <a:pPr algn="just" fontAlgn="base"/>
            <a:r>
              <a:rPr lang="en-US" b="1" dirty="0"/>
              <a:t>Classification</a:t>
            </a:r>
            <a:r>
              <a:rPr lang="en-US" dirty="0"/>
              <a:t> uses an algorithm to accurately assign test data into specific categories. </a:t>
            </a:r>
          </a:p>
          <a:p>
            <a:pPr algn="just" fontAlgn="base"/>
            <a:r>
              <a:rPr lang="en-US" dirty="0"/>
              <a:t>It recognizes specific entities within the dataset and attempts to draw some conclusions on how those entities should be labeled or defined. Common classification algorithms are linear classifiers, support vector machines (SVM), decision trees, k-nearest neighbor, and random forest, which are described in more detail below.</a:t>
            </a:r>
          </a:p>
          <a:p>
            <a:pPr algn="just" fontAlgn="base"/>
            <a:r>
              <a:rPr lang="en-US" b="1" dirty="0"/>
              <a:t>Regression</a:t>
            </a:r>
            <a:r>
              <a:rPr lang="en-US" dirty="0"/>
              <a:t> is used to understand the relationship between dependent and independent variables. </a:t>
            </a:r>
          </a:p>
          <a:p>
            <a:pPr algn="just" fontAlgn="base"/>
            <a:r>
              <a:rPr lang="en-US" dirty="0"/>
              <a:t>It is commonly used to make projections, such as for sales revenue for a given business.</a:t>
            </a:r>
          </a:p>
          <a:p>
            <a:pPr algn="just" fontAlgn="base"/>
            <a:r>
              <a:rPr lang="en-US" dirty="0"/>
              <a:t> </a:t>
            </a:r>
            <a:r>
              <a:rPr lang="en-US" dirty="0">
                <a:hlinkClick r:id="rId2"/>
              </a:rPr>
              <a:t>Linear regression</a:t>
            </a:r>
            <a:r>
              <a:rPr lang="en-US" dirty="0"/>
              <a:t>, </a:t>
            </a:r>
            <a:r>
              <a:rPr lang="en-US" dirty="0">
                <a:hlinkClick r:id="rId3"/>
              </a:rPr>
              <a:t>logistical regression</a:t>
            </a:r>
            <a:r>
              <a:rPr lang="en-US" dirty="0"/>
              <a:t>, and polynomial regression are popular regression algorithms.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a:bodyPr>
          <a:lstStyle/>
          <a:p>
            <a:pPr algn="just"/>
            <a:r>
              <a:rPr lang="en-US" sz="2400" dirty="0"/>
              <a:t>Classification algorithms are used when the output variable is categorical, which means there are </a:t>
            </a:r>
            <a:r>
              <a:rPr lang="en-US" sz="2400" b="1" dirty="0"/>
              <a:t>two classes such as Yes-No, Male-Female, True-false, etc.</a:t>
            </a:r>
          </a:p>
          <a:p>
            <a:pPr algn="just"/>
            <a:r>
              <a:rPr lang="en-US" sz="2400" b="1" dirty="0"/>
              <a:t>Spam Filtering</a:t>
            </a:r>
          </a:p>
          <a:p>
            <a:pPr algn="just"/>
            <a:r>
              <a:rPr lang="en-US" sz="2400" dirty="0"/>
              <a:t>Random Forest</a:t>
            </a:r>
          </a:p>
          <a:p>
            <a:pPr algn="just"/>
            <a:r>
              <a:rPr lang="en-US" sz="2400" b="1" dirty="0"/>
              <a:t>Decision Trees</a:t>
            </a:r>
          </a:p>
          <a:p>
            <a:pPr algn="just"/>
            <a:r>
              <a:rPr lang="en-US" sz="2400" dirty="0"/>
              <a:t>Logistic Regression</a:t>
            </a:r>
          </a:p>
          <a:p>
            <a:pPr algn="just"/>
            <a:r>
              <a:rPr lang="en-US" sz="2400" b="1" dirty="0"/>
              <a:t>Support vector Machines</a:t>
            </a:r>
          </a:p>
          <a:p>
            <a:pPr algn="just"/>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normAutofit lnSpcReduction="10000"/>
          </a:bodyPr>
          <a:lstStyle/>
          <a:p>
            <a:pPr algn="just"/>
            <a:r>
              <a:rPr lang="en-US" sz="2800" dirty="0"/>
              <a:t>In Unsupervised Learning, </a:t>
            </a:r>
            <a:r>
              <a:rPr lang="en-US" sz="2800" b="1" dirty="0">
                <a:solidFill>
                  <a:srgbClr val="0070C0"/>
                </a:solidFill>
              </a:rPr>
              <a:t>the machine uses unlabeled data and learns on itself without any supervision. </a:t>
            </a:r>
          </a:p>
          <a:p>
            <a:pPr algn="just"/>
            <a:r>
              <a:rPr lang="en-US" sz="2800" dirty="0">
                <a:solidFill>
                  <a:srgbClr val="FF0000"/>
                </a:solidFill>
              </a:rPr>
              <a:t>The machine tries to find a pattern in the unlabeled data and gives a response.</a:t>
            </a:r>
          </a:p>
          <a:p>
            <a:pPr algn="just"/>
            <a:r>
              <a:rPr lang="en-US" sz="2800" i="1" dirty="0"/>
              <a:t>Unsupervised learning is a type of machine learning in which models are trained using unlabeled dataset and are allowed to act on that data without any supervision.</a:t>
            </a:r>
            <a:br>
              <a:rPr lang="en-US" sz="2800" dirty="0"/>
            </a:b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ervised Machine learning"/>
          <p:cNvPicPr>
            <a:picLocks noChangeAspect="1" noChangeArrowheads="1"/>
          </p:cNvPicPr>
          <p:nvPr/>
        </p:nvPicPr>
        <p:blipFill>
          <a:blip r:embed="rId2"/>
          <a:srcRect/>
          <a:stretch>
            <a:fillRect/>
          </a:stretch>
        </p:blipFill>
        <p:spPr bwMode="auto">
          <a:xfrm>
            <a:off x="1676400" y="304800"/>
            <a:ext cx="5715000" cy="2857500"/>
          </a:xfrm>
          <a:prstGeom prst="rect">
            <a:avLst/>
          </a:prstGeom>
          <a:noFill/>
        </p:spPr>
      </p:pic>
      <p:pic>
        <p:nvPicPr>
          <p:cNvPr id="1028" name="Picture 4" descr="Supervised Machine learning"/>
          <p:cNvPicPr>
            <a:picLocks noChangeAspect="1" noChangeArrowheads="1"/>
          </p:cNvPicPr>
          <p:nvPr/>
        </p:nvPicPr>
        <p:blipFill>
          <a:blip r:embed="rId3"/>
          <a:srcRect/>
          <a:stretch>
            <a:fillRect/>
          </a:stretch>
        </p:blipFill>
        <p:spPr bwMode="auto">
          <a:xfrm>
            <a:off x="2286000" y="3200400"/>
            <a:ext cx="3810000" cy="28575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Clustering</a:t>
            </a:r>
          </a:p>
        </p:txBody>
      </p:sp>
      <p:sp>
        <p:nvSpPr>
          <p:cNvPr id="3" name="Content Placeholder 2"/>
          <p:cNvSpPr>
            <a:spLocks noGrp="1"/>
          </p:cNvSpPr>
          <p:nvPr>
            <p:ph idx="1"/>
          </p:nvPr>
        </p:nvSpPr>
        <p:spPr/>
        <p:txBody>
          <a:bodyPr>
            <a:normAutofit/>
          </a:bodyPr>
          <a:lstStyle/>
          <a:p>
            <a:pPr algn="just"/>
            <a:r>
              <a:rPr lang="en-US" sz="2400" dirty="0">
                <a:solidFill>
                  <a:srgbClr val="FF0000"/>
                </a:solidFill>
              </a:rPr>
              <a:t>Clustering is the method of dividing the objects into clusters </a:t>
            </a:r>
            <a:r>
              <a:rPr lang="en-US" sz="2400" dirty="0"/>
              <a:t>that are </a:t>
            </a:r>
            <a:r>
              <a:rPr lang="en-US" sz="2400" b="1" dirty="0"/>
              <a:t>similar between them and are dissimilar to the objects belonging to another cluster</a:t>
            </a:r>
            <a:r>
              <a:rPr lang="en-US" sz="2400" dirty="0"/>
              <a:t>. </a:t>
            </a:r>
          </a:p>
          <a:p>
            <a:pPr algn="just"/>
            <a:r>
              <a:rPr lang="en-US" sz="2400" dirty="0"/>
              <a:t>For example, finding out which customers made similar product purchases.</a:t>
            </a:r>
          </a:p>
          <a:p>
            <a:pPr algn="just"/>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800" dirty="0"/>
              <a:t>Suppose a telecom company wants to reduce its customer churn rate by providing personalized call and data plans. </a:t>
            </a:r>
            <a:r>
              <a:rPr lang="en-US" sz="1800" b="1" dirty="0"/>
              <a:t>The behavior of the customers is studied and the model segments the customers with similar traits. </a:t>
            </a:r>
            <a:r>
              <a:rPr lang="en-US" sz="1800" dirty="0">
                <a:solidFill>
                  <a:srgbClr val="FF0000"/>
                </a:solidFill>
              </a:rPr>
              <a:t>Several strategies are adopted to minimize churn rate and maximize profit through suitable promotions and campaigns.</a:t>
            </a:r>
          </a:p>
          <a:p>
            <a:pPr algn="just"/>
            <a:r>
              <a:rPr lang="en-US" sz="1800" dirty="0"/>
              <a:t>On the right side of the image, you can see a graph where customers are grouped. </a:t>
            </a:r>
          </a:p>
          <a:p>
            <a:pPr algn="just"/>
            <a:r>
              <a:rPr lang="en-US" sz="1800" b="1" dirty="0"/>
              <a:t>Group A customers use more data and also have high call durations. </a:t>
            </a:r>
          </a:p>
          <a:p>
            <a:pPr algn="just"/>
            <a:r>
              <a:rPr lang="en-US" sz="1800" dirty="0">
                <a:solidFill>
                  <a:srgbClr val="FF0000"/>
                </a:solidFill>
              </a:rPr>
              <a:t>Group B customers are heavy Internet users, while Group C customers have high call duration. </a:t>
            </a:r>
          </a:p>
          <a:p>
            <a:pPr algn="just"/>
            <a:r>
              <a:rPr lang="en-US" sz="1800" dirty="0"/>
              <a:t>So, Group B will be given more data benefit plants, while </a:t>
            </a:r>
          </a:p>
          <a:p>
            <a:pPr algn="just"/>
            <a:r>
              <a:rPr lang="en-US" sz="1800" b="1" dirty="0"/>
              <a:t>Group C will be given cheaper called call rate plans and group A will be given the benefit of both.</a:t>
            </a:r>
          </a:p>
          <a:p>
            <a:pPr algn="just"/>
            <a:endParaRPr lang="en-US" sz="1800" dirty="0"/>
          </a:p>
        </p:txBody>
      </p:sp>
      <p:sp>
        <p:nvSpPr>
          <p:cNvPr id="38914" name="AutoShape 2" descr="Clustering - Unsupervised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915" name="Picture 3"/>
          <p:cNvPicPr>
            <a:picLocks noChangeAspect="1" noChangeArrowheads="1"/>
          </p:cNvPicPr>
          <p:nvPr/>
        </p:nvPicPr>
        <p:blipFill>
          <a:blip r:embed="rId2"/>
          <a:srcRect/>
          <a:stretch>
            <a:fillRect/>
          </a:stretch>
        </p:blipFill>
        <p:spPr bwMode="auto">
          <a:xfrm>
            <a:off x="3962400" y="5010150"/>
            <a:ext cx="4533900" cy="18478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2. Association - Unsupervised Learning</a:t>
            </a:r>
          </a:p>
        </p:txBody>
      </p:sp>
      <p:sp>
        <p:nvSpPr>
          <p:cNvPr id="3" name="Content Placeholder 2"/>
          <p:cNvSpPr>
            <a:spLocks noGrp="1"/>
          </p:cNvSpPr>
          <p:nvPr>
            <p:ph idx="1"/>
          </p:nvPr>
        </p:nvSpPr>
        <p:spPr/>
        <p:txBody>
          <a:bodyPr>
            <a:normAutofit/>
          </a:bodyPr>
          <a:lstStyle/>
          <a:p>
            <a:pPr algn="just"/>
            <a:r>
              <a:rPr lang="en-US" sz="2400" dirty="0">
                <a:solidFill>
                  <a:srgbClr val="FF0000"/>
                </a:solidFill>
              </a:rPr>
              <a:t>Association is a rule-based machine learning to discover the probability of the co-occurrence of items in a collection. </a:t>
            </a:r>
            <a:r>
              <a:rPr lang="en-US" sz="2400" dirty="0"/>
              <a:t>For example, </a:t>
            </a:r>
            <a:r>
              <a:rPr lang="en-US" sz="2400" b="1" dirty="0"/>
              <a:t>finding out which products were purchased together.</a:t>
            </a:r>
          </a:p>
          <a:p>
            <a:pPr algn="just"/>
            <a:endParaRPr lang="en-US" sz="2400" dirty="0"/>
          </a:p>
        </p:txBody>
      </p:sp>
      <p:sp>
        <p:nvSpPr>
          <p:cNvPr id="37890" name="AutoShape 2" descr="Association - Unsupervised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2" name="AutoShape 4" descr="Association - Unsupervised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894" name="AutoShape 6" descr="Association - Unsupervised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7895" name="Picture 7"/>
          <p:cNvPicPr>
            <a:picLocks noChangeAspect="1" noChangeArrowheads="1"/>
          </p:cNvPicPr>
          <p:nvPr/>
        </p:nvPicPr>
        <p:blipFill>
          <a:blip r:embed="rId2"/>
          <a:srcRect/>
          <a:stretch>
            <a:fillRect/>
          </a:stretch>
        </p:blipFill>
        <p:spPr bwMode="auto">
          <a:xfrm>
            <a:off x="1524000" y="3124200"/>
            <a:ext cx="5867400" cy="344751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228600"/>
            <a:ext cx="4040188" cy="639762"/>
          </a:xfrm>
        </p:spPr>
        <p:txBody>
          <a:bodyPr>
            <a:normAutofit/>
          </a:bodyPr>
          <a:lstStyle/>
          <a:p>
            <a:r>
              <a:rPr lang="en-US" dirty="0"/>
              <a:t>Supervised Learning</a:t>
            </a:r>
          </a:p>
        </p:txBody>
      </p:sp>
      <p:sp>
        <p:nvSpPr>
          <p:cNvPr id="4" name="Content Placeholder 3"/>
          <p:cNvSpPr>
            <a:spLocks noGrp="1"/>
          </p:cNvSpPr>
          <p:nvPr>
            <p:ph sz="half" idx="2"/>
          </p:nvPr>
        </p:nvSpPr>
        <p:spPr>
          <a:xfrm>
            <a:off x="457200" y="838200"/>
            <a:ext cx="4040188" cy="5287963"/>
          </a:xfrm>
        </p:spPr>
        <p:txBody>
          <a:bodyPr>
            <a:normAutofit lnSpcReduction="10000"/>
          </a:bodyPr>
          <a:lstStyle/>
          <a:p>
            <a:pPr algn="just"/>
            <a:r>
              <a:rPr lang="en-US" dirty="0">
                <a:solidFill>
                  <a:srgbClr val="FF0000"/>
                </a:solidFill>
              </a:rPr>
              <a:t>It uses known and labeled data as input.</a:t>
            </a:r>
          </a:p>
          <a:p>
            <a:pPr algn="just"/>
            <a:r>
              <a:rPr lang="en-US" dirty="0"/>
              <a:t>Supervised learning model </a:t>
            </a:r>
            <a:r>
              <a:rPr lang="en-US" b="1" dirty="0"/>
              <a:t>takes direct feedback to check if it is </a:t>
            </a:r>
            <a:r>
              <a:rPr lang="en-US" dirty="0"/>
              <a:t>predicting </a:t>
            </a:r>
            <a:r>
              <a:rPr lang="en-US" b="1" dirty="0"/>
              <a:t>correct output or not.</a:t>
            </a:r>
          </a:p>
          <a:p>
            <a:pPr algn="just"/>
            <a:r>
              <a:rPr lang="en-US" dirty="0"/>
              <a:t>Supervised learning </a:t>
            </a:r>
            <a:r>
              <a:rPr lang="en-US" b="1" dirty="0"/>
              <a:t>model predicts the output</a:t>
            </a:r>
            <a:r>
              <a:rPr lang="en-US" dirty="0"/>
              <a:t>.</a:t>
            </a:r>
          </a:p>
          <a:p>
            <a:pPr algn="just"/>
            <a:r>
              <a:rPr lang="en-US" dirty="0"/>
              <a:t>In supervised learning, </a:t>
            </a:r>
            <a:r>
              <a:rPr lang="en-US" dirty="0">
                <a:solidFill>
                  <a:srgbClr val="FF0000"/>
                </a:solidFill>
              </a:rPr>
              <a:t>input data is provided to the model along with the output.</a:t>
            </a:r>
          </a:p>
        </p:txBody>
      </p:sp>
      <p:sp>
        <p:nvSpPr>
          <p:cNvPr id="5" name="Text Placeholder 4"/>
          <p:cNvSpPr>
            <a:spLocks noGrp="1"/>
          </p:cNvSpPr>
          <p:nvPr>
            <p:ph type="body" sz="quarter" idx="3"/>
          </p:nvPr>
        </p:nvSpPr>
        <p:spPr>
          <a:xfrm>
            <a:off x="4495800" y="304800"/>
            <a:ext cx="4041775" cy="639762"/>
          </a:xfrm>
        </p:spPr>
        <p:txBody>
          <a:bodyPr/>
          <a:lstStyle/>
          <a:p>
            <a:r>
              <a:rPr lang="en-US" dirty="0"/>
              <a:t>Unsupervised Learning</a:t>
            </a:r>
          </a:p>
        </p:txBody>
      </p:sp>
      <p:sp>
        <p:nvSpPr>
          <p:cNvPr id="6" name="Content Placeholder 5"/>
          <p:cNvSpPr>
            <a:spLocks noGrp="1"/>
          </p:cNvSpPr>
          <p:nvPr>
            <p:ph sz="quarter" idx="4"/>
          </p:nvPr>
        </p:nvSpPr>
        <p:spPr>
          <a:xfrm>
            <a:off x="4645025" y="990600"/>
            <a:ext cx="4041775" cy="5135563"/>
          </a:xfrm>
        </p:spPr>
        <p:txBody>
          <a:bodyPr/>
          <a:lstStyle/>
          <a:p>
            <a:pPr algn="just"/>
            <a:r>
              <a:rPr lang="en-US" dirty="0">
                <a:solidFill>
                  <a:srgbClr val="FF0000"/>
                </a:solidFill>
              </a:rPr>
              <a:t>It uses unlabeled data as input</a:t>
            </a:r>
          </a:p>
          <a:p>
            <a:pPr algn="just"/>
            <a:r>
              <a:rPr lang="en-US" dirty="0"/>
              <a:t>Unsupervised learning model </a:t>
            </a:r>
            <a:r>
              <a:rPr lang="en-US" b="1" dirty="0"/>
              <a:t>does not take any feedback.</a:t>
            </a:r>
          </a:p>
          <a:p>
            <a:pPr algn="just"/>
            <a:r>
              <a:rPr lang="en-US" dirty="0"/>
              <a:t>Unsupervised learning model </a:t>
            </a:r>
            <a:r>
              <a:rPr lang="en-US" b="1" dirty="0"/>
              <a:t>finds the hidden patterns in data</a:t>
            </a:r>
            <a:r>
              <a:rPr lang="en-US" dirty="0"/>
              <a:t>.</a:t>
            </a:r>
          </a:p>
          <a:p>
            <a:pPr algn="just"/>
            <a:r>
              <a:rPr lang="en-US" dirty="0"/>
              <a:t>In unsupervised learning, </a:t>
            </a:r>
            <a:r>
              <a:rPr lang="en-US" dirty="0">
                <a:solidFill>
                  <a:srgbClr val="FF0000"/>
                </a:solidFill>
              </a:rPr>
              <a:t>only input data is provided to the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p:txBody>
          <a:bodyPr>
            <a:normAutofit lnSpcReduction="10000"/>
          </a:bodyPr>
          <a:lstStyle/>
          <a:p>
            <a:pPr algn="just"/>
            <a:r>
              <a:rPr lang="en-US" sz="2800" dirty="0"/>
              <a:t>Machine Learning is concerned with computer </a:t>
            </a:r>
            <a:r>
              <a:rPr lang="en-US" sz="2800" dirty="0">
                <a:solidFill>
                  <a:srgbClr val="FF0000"/>
                </a:solidFill>
              </a:rPr>
              <a:t>programs that automatically improve their performance through experience. </a:t>
            </a:r>
          </a:p>
          <a:p>
            <a:pPr algn="just"/>
            <a:r>
              <a:rPr lang="en-US" sz="2800" i="1" dirty="0"/>
              <a:t>Machine learning is an application of AI that </a:t>
            </a:r>
            <a:r>
              <a:rPr lang="en-US" sz="2800" i="1" dirty="0">
                <a:solidFill>
                  <a:srgbClr val="002060"/>
                </a:solidFill>
              </a:rPr>
              <a:t>enables systems to learn and improve from experience without being explicitly programmed</a:t>
            </a:r>
            <a:r>
              <a:rPr lang="en-US" sz="2800" i="1" dirty="0"/>
              <a:t>. </a:t>
            </a:r>
          </a:p>
          <a:p>
            <a:pPr algn="just"/>
            <a:r>
              <a:rPr lang="en-US" sz="2800" b="1" i="1" dirty="0"/>
              <a:t>Machine learning focuses on developing computer programs that can access data and use it to learn for themselves.</a:t>
            </a:r>
            <a:endParaRPr 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228600"/>
            <a:ext cx="4040188" cy="639762"/>
          </a:xfrm>
        </p:spPr>
        <p:txBody>
          <a:bodyPr>
            <a:normAutofit/>
          </a:bodyPr>
          <a:lstStyle/>
          <a:p>
            <a:r>
              <a:rPr lang="en-US" dirty="0"/>
              <a:t>Supervised Learning</a:t>
            </a:r>
          </a:p>
        </p:txBody>
      </p:sp>
      <p:sp>
        <p:nvSpPr>
          <p:cNvPr id="4" name="Content Placeholder 3"/>
          <p:cNvSpPr>
            <a:spLocks noGrp="1"/>
          </p:cNvSpPr>
          <p:nvPr>
            <p:ph sz="half" idx="2"/>
          </p:nvPr>
        </p:nvSpPr>
        <p:spPr>
          <a:xfrm>
            <a:off x="457200" y="838200"/>
            <a:ext cx="4040188" cy="5287963"/>
          </a:xfrm>
        </p:spPr>
        <p:txBody>
          <a:bodyPr>
            <a:normAutofit lnSpcReduction="10000"/>
          </a:bodyPr>
          <a:lstStyle/>
          <a:p>
            <a:pPr algn="just"/>
            <a:r>
              <a:rPr lang="en-US" dirty="0"/>
              <a:t>Supervised learning </a:t>
            </a:r>
            <a:r>
              <a:rPr lang="en-US" b="1" dirty="0">
                <a:solidFill>
                  <a:srgbClr val="FF0000"/>
                </a:solidFill>
              </a:rPr>
              <a:t>needs supervision to train the model.</a:t>
            </a:r>
          </a:p>
          <a:p>
            <a:pPr algn="just"/>
            <a:r>
              <a:rPr lang="en-US" dirty="0"/>
              <a:t>Supervised learning can be categorized in </a:t>
            </a:r>
            <a:r>
              <a:rPr lang="en-US" b="1" dirty="0"/>
              <a:t>Classification</a:t>
            </a:r>
            <a:r>
              <a:rPr lang="en-US" dirty="0"/>
              <a:t> and </a:t>
            </a:r>
            <a:r>
              <a:rPr lang="en-US" b="1" dirty="0"/>
              <a:t>Regression</a:t>
            </a:r>
            <a:r>
              <a:rPr lang="en-US" dirty="0"/>
              <a:t> problems.</a:t>
            </a:r>
          </a:p>
          <a:p>
            <a:pPr algn="just"/>
            <a:r>
              <a:rPr lang="en-US" dirty="0"/>
              <a:t>The most commonly used supervised learning algorithms are:</a:t>
            </a:r>
          </a:p>
          <a:p>
            <a:pPr algn="just"/>
            <a:r>
              <a:rPr lang="en-US" b="1" dirty="0"/>
              <a:t>Decision tree</a:t>
            </a:r>
          </a:p>
          <a:p>
            <a:pPr algn="just"/>
            <a:r>
              <a:rPr lang="en-US" b="1" dirty="0"/>
              <a:t>Logistic regression</a:t>
            </a:r>
          </a:p>
          <a:p>
            <a:pPr algn="just"/>
            <a:r>
              <a:rPr lang="en-US" b="1" dirty="0"/>
              <a:t>Support vector machine</a:t>
            </a:r>
          </a:p>
          <a:p>
            <a:pPr algn="just"/>
            <a:endParaRPr lang="en-US" dirty="0"/>
          </a:p>
        </p:txBody>
      </p:sp>
      <p:sp>
        <p:nvSpPr>
          <p:cNvPr id="5" name="Text Placeholder 4"/>
          <p:cNvSpPr>
            <a:spLocks noGrp="1"/>
          </p:cNvSpPr>
          <p:nvPr>
            <p:ph type="body" sz="quarter" idx="3"/>
          </p:nvPr>
        </p:nvSpPr>
        <p:spPr>
          <a:xfrm>
            <a:off x="4495800" y="304800"/>
            <a:ext cx="4041775" cy="639762"/>
          </a:xfrm>
        </p:spPr>
        <p:txBody>
          <a:bodyPr/>
          <a:lstStyle/>
          <a:p>
            <a:r>
              <a:rPr lang="en-US" dirty="0"/>
              <a:t>Unsupervised Learning</a:t>
            </a:r>
          </a:p>
        </p:txBody>
      </p:sp>
      <p:sp>
        <p:nvSpPr>
          <p:cNvPr id="6" name="Content Placeholder 5"/>
          <p:cNvSpPr>
            <a:spLocks noGrp="1"/>
          </p:cNvSpPr>
          <p:nvPr>
            <p:ph sz="quarter" idx="4"/>
          </p:nvPr>
        </p:nvSpPr>
        <p:spPr>
          <a:xfrm>
            <a:off x="4645025" y="838200"/>
            <a:ext cx="4041775" cy="5287963"/>
          </a:xfrm>
        </p:spPr>
        <p:txBody>
          <a:bodyPr>
            <a:normAutofit lnSpcReduction="10000"/>
          </a:bodyPr>
          <a:lstStyle/>
          <a:p>
            <a:pPr algn="just"/>
            <a:r>
              <a:rPr lang="en-US" dirty="0"/>
              <a:t>Unsupervised learning </a:t>
            </a:r>
            <a:r>
              <a:rPr lang="en-US" dirty="0">
                <a:solidFill>
                  <a:srgbClr val="FF0000"/>
                </a:solidFill>
              </a:rPr>
              <a:t>does not need any supervision to train the model.</a:t>
            </a:r>
          </a:p>
          <a:p>
            <a:pPr algn="just"/>
            <a:r>
              <a:rPr lang="en-US" dirty="0"/>
              <a:t>Unsupervised Learning can be classified in </a:t>
            </a:r>
            <a:r>
              <a:rPr lang="en-US" b="1" dirty="0"/>
              <a:t>Clustering</a:t>
            </a:r>
            <a:r>
              <a:rPr lang="en-US" dirty="0"/>
              <a:t> and </a:t>
            </a:r>
            <a:r>
              <a:rPr lang="en-US" b="1" dirty="0"/>
              <a:t>Associations</a:t>
            </a:r>
            <a:r>
              <a:rPr lang="en-US" dirty="0"/>
              <a:t> problems.</a:t>
            </a:r>
          </a:p>
          <a:p>
            <a:pPr algn="just"/>
            <a:r>
              <a:rPr lang="en-US" dirty="0"/>
              <a:t>The most commonly used unsupervised learning algorithms are: </a:t>
            </a:r>
          </a:p>
          <a:p>
            <a:pPr algn="just"/>
            <a:r>
              <a:rPr lang="en-US" b="1" dirty="0"/>
              <a:t>K-means clustering</a:t>
            </a:r>
          </a:p>
          <a:p>
            <a:pPr algn="just"/>
            <a:r>
              <a:rPr lang="en-US" b="1" dirty="0"/>
              <a:t>Hierarchical clustering</a:t>
            </a:r>
          </a:p>
          <a:p>
            <a:pPr algn="just"/>
            <a:r>
              <a:rPr lang="en-US" b="1" dirty="0" err="1"/>
              <a:t>Apriori</a:t>
            </a:r>
            <a:r>
              <a:rPr lang="en-US" b="1" dirty="0"/>
              <a:t> algorithm</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Trees</a:t>
            </a:r>
          </a:p>
        </p:txBody>
      </p:sp>
      <p:sp>
        <p:nvSpPr>
          <p:cNvPr id="3" name="Content Placeholder 2"/>
          <p:cNvSpPr>
            <a:spLocks noGrp="1"/>
          </p:cNvSpPr>
          <p:nvPr>
            <p:ph idx="1"/>
          </p:nvPr>
        </p:nvSpPr>
        <p:spPr/>
        <p:txBody>
          <a:bodyPr>
            <a:normAutofit fontScale="85000" lnSpcReduction="10000"/>
          </a:bodyPr>
          <a:lstStyle/>
          <a:p>
            <a:pPr algn="just"/>
            <a:r>
              <a:rPr lang="en-US" dirty="0"/>
              <a:t>Decision Tree algorithm belongs to the family of supervised learning algorithms. Unlike other supervised learning algorithms, </a:t>
            </a:r>
            <a:r>
              <a:rPr lang="en-US" dirty="0">
                <a:solidFill>
                  <a:srgbClr val="FF0000"/>
                </a:solidFill>
              </a:rPr>
              <a:t>the decision tree algorithm can be used for solving </a:t>
            </a:r>
            <a:r>
              <a:rPr lang="en-US" b="1" dirty="0"/>
              <a:t>regression and classification problems</a:t>
            </a:r>
            <a:r>
              <a:rPr lang="en-US" dirty="0">
                <a:solidFill>
                  <a:srgbClr val="FF0000"/>
                </a:solidFill>
              </a:rPr>
              <a:t> too.</a:t>
            </a:r>
          </a:p>
          <a:p>
            <a:pPr algn="just"/>
            <a:r>
              <a:rPr lang="en-US" dirty="0"/>
              <a:t>The goal of using a Decision Tree is to create a training model that </a:t>
            </a:r>
            <a:r>
              <a:rPr lang="en-US" dirty="0">
                <a:solidFill>
                  <a:srgbClr val="C00000"/>
                </a:solidFill>
              </a:rPr>
              <a:t>can use to predict the class or value of the target variable </a:t>
            </a:r>
            <a:r>
              <a:rPr lang="en-US" dirty="0"/>
              <a:t>by </a:t>
            </a:r>
            <a:r>
              <a:rPr lang="en-US" b="1" dirty="0"/>
              <a:t>learning simple decision rules</a:t>
            </a:r>
            <a:r>
              <a:rPr lang="en-US" dirty="0"/>
              <a:t> inferred </a:t>
            </a:r>
            <a:r>
              <a:rPr lang="en-US" b="1" dirty="0"/>
              <a:t>from prior data(training data).</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idx="1"/>
          </p:nvPr>
        </p:nvSpPr>
        <p:spPr/>
        <p:txBody>
          <a:bodyPr>
            <a:normAutofit/>
          </a:bodyPr>
          <a:lstStyle/>
          <a:p>
            <a:pPr algn="just"/>
            <a:r>
              <a:rPr lang="en-US" sz="2800" dirty="0"/>
              <a:t>In Decision Trees</a:t>
            </a:r>
            <a:r>
              <a:rPr lang="en-US" sz="2800" dirty="0">
                <a:solidFill>
                  <a:srgbClr val="C00000"/>
                </a:solidFill>
              </a:rPr>
              <a:t>, for predicting a class label for a record we start from the </a:t>
            </a:r>
            <a:r>
              <a:rPr lang="en-US" sz="2800" b="1" dirty="0">
                <a:solidFill>
                  <a:srgbClr val="C00000"/>
                </a:solidFill>
              </a:rPr>
              <a:t>root</a:t>
            </a:r>
            <a:r>
              <a:rPr lang="en-US" sz="2800" dirty="0">
                <a:solidFill>
                  <a:srgbClr val="C00000"/>
                </a:solidFill>
              </a:rPr>
              <a:t> of the tree. </a:t>
            </a:r>
          </a:p>
          <a:p>
            <a:pPr algn="just"/>
            <a:r>
              <a:rPr lang="en-US" sz="2800" dirty="0"/>
              <a:t>We compare </a:t>
            </a:r>
            <a:r>
              <a:rPr lang="en-US" sz="2800" b="1" dirty="0"/>
              <a:t>the values of the root attribute with the record’s attribute.</a:t>
            </a:r>
          </a:p>
          <a:p>
            <a:pPr algn="just"/>
            <a:r>
              <a:rPr lang="en-US" sz="2800" dirty="0"/>
              <a:t> On the basis of comparison, </a:t>
            </a:r>
            <a:r>
              <a:rPr lang="en-US" sz="2800" b="1" dirty="0"/>
              <a:t>we follow the branch corresponding to that value </a:t>
            </a:r>
            <a:r>
              <a:rPr lang="en-US" sz="2800" dirty="0"/>
              <a:t>and jump to the next 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04800"/>
            <a:ext cx="8839200" cy="5867400"/>
            <a:chOff x="0" y="304800"/>
            <a:chExt cx="8839200" cy="5867400"/>
          </a:xfrm>
        </p:grpSpPr>
        <p:pic>
          <p:nvPicPr>
            <p:cNvPr id="45058" name="Picture 2" descr="https://miro.medium.com/max/512/1*2jnsFCe0YmRjb8EvVAo93w.gif"/>
            <p:cNvPicPr>
              <a:picLocks noChangeAspect="1" noChangeArrowheads="1"/>
            </p:cNvPicPr>
            <p:nvPr/>
          </p:nvPicPr>
          <p:blipFill>
            <a:blip r:embed="rId2"/>
            <a:srcRect/>
            <a:stretch>
              <a:fillRect/>
            </a:stretch>
          </p:blipFill>
          <p:spPr bwMode="auto">
            <a:xfrm>
              <a:off x="228600" y="304800"/>
              <a:ext cx="8610600" cy="5867400"/>
            </a:xfrm>
            <a:prstGeom prst="rect">
              <a:avLst/>
            </a:prstGeom>
            <a:noFill/>
          </p:spPr>
        </p:pic>
        <p:pic>
          <p:nvPicPr>
            <p:cNvPr id="45060" name="Picture 4"/>
            <p:cNvPicPr>
              <a:picLocks noChangeAspect="1" noChangeArrowheads="1"/>
            </p:cNvPicPr>
            <p:nvPr/>
          </p:nvPicPr>
          <p:blipFill>
            <a:blip r:embed="rId3"/>
            <a:srcRect/>
            <a:stretch>
              <a:fillRect/>
            </a:stretch>
          </p:blipFill>
          <p:spPr bwMode="auto">
            <a:xfrm>
              <a:off x="0" y="2209800"/>
              <a:ext cx="2592284" cy="2362200"/>
            </a:xfrm>
            <a:prstGeom prst="rect">
              <a:avLst/>
            </a:prstGeom>
            <a:noFill/>
            <a:ln w="9525">
              <a:noFill/>
              <a:miter lim="800000"/>
              <a:headEnd/>
              <a:tailEnd/>
            </a:ln>
            <a:effectLst/>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Important Terminology related to Decision Trees</a:t>
            </a:r>
            <a:endParaRPr lang="en-US" sz="3200" dirty="0"/>
          </a:p>
        </p:txBody>
      </p:sp>
      <p:sp>
        <p:nvSpPr>
          <p:cNvPr id="3" name="Content Placeholder 2"/>
          <p:cNvSpPr>
            <a:spLocks noGrp="1"/>
          </p:cNvSpPr>
          <p:nvPr>
            <p:ph idx="1"/>
          </p:nvPr>
        </p:nvSpPr>
        <p:spPr/>
        <p:txBody>
          <a:bodyPr>
            <a:normAutofit fontScale="92500" lnSpcReduction="20000"/>
          </a:bodyPr>
          <a:lstStyle/>
          <a:p>
            <a:pPr algn="just"/>
            <a:r>
              <a:rPr lang="en-US" dirty="0"/>
              <a:t> </a:t>
            </a:r>
            <a:r>
              <a:rPr lang="en-US" b="1" dirty="0"/>
              <a:t>Root Node: </a:t>
            </a:r>
            <a:r>
              <a:rPr lang="en-US" dirty="0"/>
              <a:t>It </a:t>
            </a:r>
            <a:r>
              <a:rPr lang="en-US" b="1" dirty="0"/>
              <a:t>represents the entire population or sample </a:t>
            </a:r>
            <a:r>
              <a:rPr lang="en-US" dirty="0"/>
              <a:t>and this further gets divided into two or more homogeneous sets.</a:t>
            </a:r>
          </a:p>
          <a:p>
            <a:pPr algn="just"/>
            <a:r>
              <a:rPr lang="en-US" b="1" dirty="0"/>
              <a:t>Splitting: </a:t>
            </a:r>
            <a:r>
              <a:rPr lang="en-US" dirty="0"/>
              <a:t>It is a process of dividing a node into two or more sub-nodes.</a:t>
            </a:r>
          </a:p>
          <a:p>
            <a:pPr algn="just"/>
            <a:r>
              <a:rPr lang="en-US" b="1" dirty="0"/>
              <a:t>Decision Node: </a:t>
            </a:r>
            <a:r>
              <a:rPr lang="en-US" dirty="0"/>
              <a:t>When </a:t>
            </a:r>
            <a:r>
              <a:rPr lang="en-US" dirty="0">
                <a:solidFill>
                  <a:srgbClr val="C00000"/>
                </a:solidFill>
              </a:rPr>
              <a:t>a sub-node splits into further sub-nodes, then it is called the decision node.</a:t>
            </a:r>
          </a:p>
          <a:p>
            <a:pPr algn="just"/>
            <a:r>
              <a:rPr lang="en-US" b="1" dirty="0"/>
              <a:t>Leaf / Terminal Node: </a:t>
            </a:r>
            <a:r>
              <a:rPr lang="en-US" dirty="0"/>
              <a:t>Nodes do not split is called Leaf or Terminal node.</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s://miro.medium.com/max/688/1*bcLAJfWN2GpVQNTVOCrrvw.png"/>
          <p:cNvPicPr>
            <a:picLocks noChangeAspect="1" noChangeArrowheads="1"/>
          </p:cNvPicPr>
          <p:nvPr/>
        </p:nvPicPr>
        <p:blipFill>
          <a:blip r:embed="rId2"/>
          <a:srcRect/>
          <a:stretch>
            <a:fillRect/>
          </a:stretch>
        </p:blipFill>
        <p:spPr bwMode="auto">
          <a:xfrm>
            <a:off x="533400" y="1066800"/>
            <a:ext cx="7772400" cy="4191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Important Terminology related to Decision Trees</a:t>
            </a:r>
            <a:endParaRPr lang="en-US" sz="3200" dirty="0"/>
          </a:p>
        </p:txBody>
      </p:sp>
      <p:sp>
        <p:nvSpPr>
          <p:cNvPr id="3" name="Content Placeholder 2"/>
          <p:cNvSpPr>
            <a:spLocks noGrp="1"/>
          </p:cNvSpPr>
          <p:nvPr>
            <p:ph idx="1"/>
          </p:nvPr>
        </p:nvSpPr>
        <p:spPr/>
        <p:txBody>
          <a:bodyPr>
            <a:normAutofit lnSpcReduction="10000"/>
          </a:bodyPr>
          <a:lstStyle/>
          <a:p>
            <a:pPr algn="just"/>
            <a:r>
              <a:rPr lang="en-US" dirty="0"/>
              <a:t> </a:t>
            </a:r>
            <a:r>
              <a:rPr lang="en-US" b="1" dirty="0"/>
              <a:t>Pruning: </a:t>
            </a:r>
            <a:r>
              <a:rPr lang="en-US" dirty="0"/>
              <a:t>When we remove sub-nodes of a decision node, this process is called pruning. </a:t>
            </a:r>
          </a:p>
          <a:p>
            <a:pPr algn="just"/>
            <a:r>
              <a:rPr lang="en-US" b="1" dirty="0"/>
              <a:t>Branch / Sub-Tree: </a:t>
            </a:r>
            <a:r>
              <a:rPr lang="en-US" dirty="0"/>
              <a:t>A subsection of the entire tree is called branch or sub-tree.</a:t>
            </a:r>
          </a:p>
          <a:p>
            <a:pPr algn="just"/>
            <a:r>
              <a:rPr lang="en-US" b="1" dirty="0"/>
              <a:t>Parent and Child Node: </a:t>
            </a:r>
            <a:r>
              <a:rPr lang="en-US" dirty="0"/>
              <a:t>A node, which is divided into sub-nodes is called a parent node of sub-nodes whereas </a:t>
            </a:r>
            <a:r>
              <a:rPr lang="en-US" b="1" dirty="0"/>
              <a:t>sub-nodes are the child</a:t>
            </a:r>
            <a:r>
              <a:rPr lang="en-US" dirty="0"/>
              <a:t> of a parent node.</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dirty="0"/>
              <a:t>Decision trees </a:t>
            </a:r>
            <a:r>
              <a:rPr lang="en-US" dirty="0">
                <a:solidFill>
                  <a:srgbClr val="C00000"/>
                </a:solidFill>
              </a:rPr>
              <a:t>use multiple algorithms to decide to split a node into two or more sub-nodes.</a:t>
            </a:r>
          </a:p>
          <a:p>
            <a:pPr algn="just"/>
            <a:r>
              <a:rPr lang="en-US" dirty="0"/>
              <a:t>In other words, we can say that </a:t>
            </a:r>
            <a:r>
              <a:rPr lang="en-US" dirty="0">
                <a:solidFill>
                  <a:srgbClr val="FF0000"/>
                </a:solidFill>
              </a:rPr>
              <a:t>the purity of the node increases with respect to the target variable. </a:t>
            </a:r>
          </a:p>
          <a:p>
            <a:pPr algn="just"/>
            <a:r>
              <a:rPr lang="en-US" dirty="0"/>
              <a:t>The algorithm selection is also based on the type of target variables. some algorithms used in Decision Trees:</a:t>
            </a:r>
          </a:p>
          <a:p>
            <a:pPr algn="just"/>
            <a:r>
              <a:rPr lang="en-US" b="1" dirty="0"/>
              <a:t>ID3</a:t>
            </a:r>
            <a:r>
              <a:rPr lang="en-US" dirty="0"/>
              <a:t> →(Iterative </a:t>
            </a:r>
            <a:r>
              <a:rPr lang="en-US" dirty="0" err="1"/>
              <a:t>Dichotomiser</a:t>
            </a:r>
            <a:r>
              <a:rPr lang="en-US" dirty="0"/>
              <a:t> 3)</a:t>
            </a:r>
            <a:br>
              <a:rPr lang="en-US" dirty="0"/>
            </a:br>
            <a:br>
              <a:rPr lang="en-US" dirty="0"/>
            </a:br>
            <a:r>
              <a:rPr lang="en-US" b="1" dirty="0"/>
              <a:t>CART</a:t>
            </a:r>
            <a:r>
              <a:rPr lang="en-US" dirty="0"/>
              <a:t> → (Classification And Regression Tree)</a:t>
            </a:r>
            <a:br>
              <a:rPr lang="en-US" dirty="0"/>
            </a:br>
            <a:endParaRPr lang="en-US" dirty="0"/>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ID3 Algorithm</a:t>
            </a:r>
          </a:p>
        </p:txBody>
      </p:sp>
      <p:sp>
        <p:nvSpPr>
          <p:cNvPr id="3" name="Content Placeholder 2"/>
          <p:cNvSpPr>
            <a:spLocks noGrp="1"/>
          </p:cNvSpPr>
          <p:nvPr>
            <p:ph idx="1"/>
          </p:nvPr>
        </p:nvSpPr>
        <p:spPr/>
        <p:txBody>
          <a:bodyPr>
            <a:normAutofit/>
          </a:bodyPr>
          <a:lstStyle/>
          <a:p>
            <a:pPr algn="just"/>
            <a:r>
              <a:rPr lang="en-US" sz="2400" dirty="0"/>
              <a:t>The ID3 algorithm builds decision trees using a top-down </a:t>
            </a:r>
            <a:r>
              <a:rPr lang="en-US" sz="2400" u="sng" dirty="0">
                <a:hlinkClick r:id="rId2"/>
              </a:rPr>
              <a:t>greedy search </a:t>
            </a:r>
            <a:r>
              <a:rPr lang="en-US" sz="2400" dirty="0"/>
              <a:t>approach through the space of possible branches with no backtracking. </a:t>
            </a:r>
          </a:p>
          <a:p>
            <a:pPr algn="just"/>
            <a:r>
              <a:rPr lang="en-US" sz="2400" dirty="0"/>
              <a:t>A greedy algorithm, as the name suggests, always makes the choice that seems to be the best at that moment.</a:t>
            </a:r>
          </a:p>
          <a:p>
            <a:pPr algn="just"/>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20000"/>
          </a:bodyPr>
          <a:lstStyle/>
          <a:p>
            <a:pPr algn="just"/>
            <a:r>
              <a:rPr lang="en-US" b="1" dirty="0"/>
              <a:t>Steps in ID3 algorithm:</a:t>
            </a:r>
            <a:endParaRPr lang="en-US" dirty="0"/>
          </a:p>
          <a:p>
            <a:pPr algn="just"/>
            <a:r>
              <a:rPr lang="en-US" dirty="0">
                <a:solidFill>
                  <a:srgbClr val="FF0000"/>
                </a:solidFill>
              </a:rPr>
              <a:t>It begins with the original set S as the root node.</a:t>
            </a:r>
          </a:p>
          <a:p>
            <a:pPr algn="just"/>
            <a:r>
              <a:rPr lang="en-US" dirty="0"/>
              <a:t>On each iteration of the algorithm, </a:t>
            </a:r>
            <a:r>
              <a:rPr lang="en-US" b="1" dirty="0">
                <a:solidFill>
                  <a:srgbClr val="FF0000"/>
                </a:solidFill>
              </a:rPr>
              <a:t>it iterates through the very unused attribute of the set S </a:t>
            </a:r>
            <a:r>
              <a:rPr lang="en-US" dirty="0"/>
              <a:t>and calculates </a:t>
            </a:r>
            <a:r>
              <a:rPr lang="en-US" b="1" dirty="0"/>
              <a:t>Entropy(H)</a:t>
            </a:r>
            <a:r>
              <a:rPr lang="en-US" dirty="0"/>
              <a:t> and </a:t>
            </a:r>
            <a:r>
              <a:rPr lang="en-US" b="1" dirty="0"/>
              <a:t>Information gain(IG) </a:t>
            </a:r>
            <a:r>
              <a:rPr lang="en-US" dirty="0"/>
              <a:t>of this attribute.</a:t>
            </a:r>
          </a:p>
          <a:p>
            <a:pPr algn="just"/>
            <a:r>
              <a:rPr lang="en-US" b="1" dirty="0"/>
              <a:t>It then selects the attribute which has the smallest Entropy or Largest Information gain.</a:t>
            </a:r>
          </a:p>
          <a:p>
            <a:pPr algn="just"/>
            <a:r>
              <a:rPr lang="en-US" dirty="0"/>
              <a:t>The </a:t>
            </a:r>
            <a:r>
              <a:rPr lang="en-US" dirty="0">
                <a:solidFill>
                  <a:srgbClr val="FF0000"/>
                </a:solidFill>
              </a:rPr>
              <a:t>set S is then split by the selected attribute to produce a subset of the data.</a:t>
            </a:r>
          </a:p>
          <a:p>
            <a:pPr algn="just"/>
            <a:r>
              <a:rPr lang="en-US" dirty="0"/>
              <a:t>The algorithm continues to recur on each subset, considering only attributes never selected before.</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ML important?</a:t>
            </a:r>
          </a:p>
        </p:txBody>
      </p:sp>
      <p:sp>
        <p:nvSpPr>
          <p:cNvPr id="3" name="Content Placeholder 2"/>
          <p:cNvSpPr>
            <a:spLocks noGrp="1"/>
          </p:cNvSpPr>
          <p:nvPr>
            <p:ph idx="1"/>
          </p:nvPr>
        </p:nvSpPr>
        <p:spPr/>
        <p:txBody>
          <a:bodyPr>
            <a:normAutofit fontScale="85000" lnSpcReduction="10000"/>
          </a:bodyPr>
          <a:lstStyle/>
          <a:p>
            <a:pPr algn="just"/>
            <a:r>
              <a:rPr lang="en-US" b="1" i="1" dirty="0"/>
              <a:t>Machine learning is important because it gives </a:t>
            </a:r>
            <a:r>
              <a:rPr lang="en-US" i="1" dirty="0">
                <a:solidFill>
                  <a:srgbClr val="002060"/>
                </a:solidFill>
              </a:rPr>
              <a:t>enterprises a view of trends in customer behavior and operational business patterns</a:t>
            </a:r>
            <a:r>
              <a:rPr lang="en-US" b="1" i="1" dirty="0"/>
              <a:t>, as well as supports the development of new products.</a:t>
            </a:r>
            <a:r>
              <a:rPr lang="en-US" dirty="0"/>
              <a:t> </a:t>
            </a:r>
          </a:p>
          <a:p>
            <a:pPr algn="just"/>
            <a:r>
              <a:rPr lang="en-US" dirty="0">
                <a:solidFill>
                  <a:srgbClr val="FF0000"/>
                </a:solidFill>
              </a:rPr>
              <a:t>The term “machine learning” was coined by Arthur Samuel, a computer scientist at IBM and a pioneer in AI and computer gaming. </a:t>
            </a:r>
          </a:p>
          <a:p>
            <a:pPr algn="just"/>
            <a:r>
              <a:rPr lang="en-US" dirty="0"/>
              <a:t>Samuel designed a computer program for playing checkers. </a:t>
            </a:r>
            <a:r>
              <a:rPr lang="en-US" b="1" dirty="0"/>
              <a:t>The more the program played, the more it learned from experience, using algorithms to make predictions.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800" b="1" dirty="0"/>
              <a:t>Attribute Selection Measures</a:t>
            </a:r>
          </a:p>
          <a:p>
            <a:pPr algn="just"/>
            <a:r>
              <a:rPr lang="en-US" sz="2800" dirty="0">
                <a:solidFill>
                  <a:srgbClr val="FF0000"/>
                </a:solidFill>
              </a:rPr>
              <a:t>If the dataset consists of </a:t>
            </a:r>
            <a:r>
              <a:rPr lang="en-US" sz="2800" b="1" dirty="0">
                <a:solidFill>
                  <a:srgbClr val="FF0000"/>
                </a:solidFill>
              </a:rPr>
              <a:t>N</a:t>
            </a:r>
            <a:r>
              <a:rPr lang="en-US" sz="2800" dirty="0">
                <a:solidFill>
                  <a:srgbClr val="FF0000"/>
                </a:solidFill>
              </a:rPr>
              <a:t> attributes then deciding which attribute to place at the root </a:t>
            </a:r>
            <a:r>
              <a:rPr lang="en-US" sz="2800" dirty="0"/>
              <a:t>or at different levels of the tree as internal nodes is a complicated step. </a:t>
            </a:r>
          </a:p>
          <a:p>
            <a:pPr algn="just"/>
            <a:r>
              <a:rPr lang="en-US" sz="2800" b="1" dirty="0"/>
              <a:t>By just randomly selecting any node to be the root can’t solve the issue</a:t>
            </a:r>
            <a:r>
              <a:rPr lang="en-US" sz="2800" dirty="0"/>
              <a:t>. </a:t>
            </a:r>
          </a:p>
          <a:p>
            <a:pPr algn="just"/>
            <a:r>
              <a:rPr lang="en-US" sz="2800" dirty="0"/>
              <a:t>If we follow a random approach, it may give us bad results with low accuracy.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dirty="0"/>
              <a:t>For solving this attribute selection problem, suggested using some </a:t>
            </a:r>
            <a:r>
              <a:rPr lang="en-US" i="1" dirty="0"/>
              <a:t>criteria</a:t>
            </a:r>
            <a:r>
              <a:rPr lang="en-US" dirty="0"/>
              <a:t> like :</a:t>
            </a:r>
            <a:endParaRPr lang="en-US" b="1" dirty="0"/>
          </a:p>
          <a:p>
            <a:r>
              <a:rPr lang="en-US" b="1" dirty="0"/>
              <a:t>Entropy</a:t>
            </a:r>
            <a:r>
              <a:rPr lang="en-US" dirty="0"/>
              <a:t>,</a:t>
            </a:r>
            <a:br>
              <a:rPr lang="en-US" dirty="0"/>
            </a:br>
            <a:r>
              <a:rPr lang="en-US" b="1" dirty="0"/>
              <a:t>Information gain,</a:t>
            </a:r>
          </a:p>
          <a:p>
            <a:pPr algn="just"/>
            <a:r>
              <a:rPr lang="en-US" dirty="0"/>
              <a:t>These criteria will calculate values for every attribute. </a:t>
            </a:r>
          </a:p>
          <a:p>
            <a:pPr algn="just"/>
            <a:r>
              <a:rPr lang="en-US" dirty="0"/>
              <a:t>The values are sorted, and attributes are placed in the tree by following the order </a:t>
            </a:r>
            <a:r>
              <a:rPr lang="en-US" dirty="0" err="1"/>
              <a:t>i.e</a:t>
            </a:r>
            <a:r>
              <a:rPr lang="en-US" dirty="0"/>
              <a:t>, the attribute with a high value(in case of information gain) is placed at the root.</a:t>
            </a:r>
            <a:br>
              <a:rPr lang="en-US" dirty="0"/>
            </a:br>
            <a:endParaRPr lang="en-US" dirty="0"/>
          </a:p>
          <a:p>
            <a:pPr algn="just"/>
            <a:r>
              <a:rPr lang="en-US" dirty="0"/>
              <a:t>While using </a:t>
            </a:r>
            <a:r>
              <a:rPr lang="en-US" dirty="0">
                <a:solidFill>
                  <a:srgbClr val="FF0000"/>
                </a:solidFill>
              </a:rPr>
              <a:t>Information Gain as a criterion</a:t>
            </a:r>
            <a:r>
              <a:rPr lang="en-US" dirty="0"/>
              <a:t>, we </a:t>
            </a:r>
            <a:r>
              <a:rPr lang="en-US" b="1" dirty="0"/>
              <a:t>assume attributes to be categorical</a:t>
            </a:r>
            <a:r>
              <a:rPr lang="en-US" dirty="0"/>
              <a:t>, and for the </a:t>
            </a:r>
            <a:r>
              <a:rPr lang="en-US" dirty="0" err="1">
                <a:solidFill>
                  <a:srgbClr val="FF0000"/>
                </a:solidFill>
              </a:rPr>
              <a:t>Gini</a:t>
            </a:r>
            <a:r>
              <a:rPr lang="en-US" dirty="0">
                <a:solidFill>
                  <a:srgbClr val="FF0000"/>
                </a:solidFill>
              </a:rPr>
              <a:t> index, attributes are assumed to be continuous</a:t>
            </a:r>
            <a:r>
              <a:rPr lang="en-US" dirty="0"/>
              <a: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4525963"/>
          </a:xfrm>
        </p:spPr>
        <p:txBody>
          <a:bodyPr>
            <a:normAutofit/>
          </a:bodyPr>
          <a:lstStyle/>
          <a:p>
            <a:pPr algn="just"/>
            <a:r>
              <a:rPr lang="en-US" sz="2400" b="1" dirty="0"/>
              <a:t>Entropy</a:t>
            </a:r>
          </a:p>
          <a:p>
            <a:pPr algn="just"/>
            <a:r>
              <a:rPr lang="en-US" sz="2400" dirty="0">
                <a:solidFill>
                  <a:srgbClr val="0070C0"/>
                </a:solidFill>
              </a:rPr>
              <a:t>Entropy is a measure of the randomness in the information being processed. </a:t>
            </a:r>
          </a:p>
          <a:p>
            <a:pPr algn="just"/>
            <a:r>
              <a:rPr lang="en-US" sz="2400" b="1" dirty="0"/>
              <a:t>It measures impurity or uncertainty in group of observations.</a:t>
            </a:r>
          </a:p>
          <a:p>
            <a:pPr algn="just"/>
            <a:r>
              <a:rPr lang="en-US" sz="2400" dirty="0">
                <a:solidFill>
                  <a:srgbClr val="FF0000"/>
                </a:solidFill>
              </a:rPr>
              <a:t>The higher the entropy, the harder it is to draw any conclusions from that information. </a:t>
            </a:r>
          </a:p>
          <a:p>
            <a:pPr algn="just"/>
            <a:r>
              <a:rPr lang="en-US" sz="2400" dirty="0"/>
              <a:t>Flipping a coin is an example of an action that provides information that is random.</a:t>
            </a:r>
          </a:p>
          <a:p>
            <a:pPr algn="just"/>
            <a:endParaRPr lang="en-US" sz="2400" dirty="0"/>
          </a:p>
        </p:txBody>
      </p:sp>
      <p:pic>
        <p:nvPicPr>
          <p:cNvPr id="47106" name="Picture 2" descr="https://miro.medium.com/max/249/0*0EjpvqWE7YcGDOIQ.png"/>
          <p:cNvPicPr>
            <a:picLocks noChangeAspect="1" noChangeArrowheads="1"/>
          </p:cNvPicPr>
          <p:nvPr/>
        </p:nvPicPr>
        <p:blipFill>
          <a:blip r:embed="rId2"/>
          <a:srcRect/>
          <a:stretch>
            <a:fillRect/>
          </a:stretch>
        </p:blipFill>
        <p:spPr bwMode="auto">
          <a:xfrm>
            <a:off x="3352800" y="4343400"/>
            <a:ext cx="4038600" cy="2286001"/>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just"/>
            <a:r>
              <a:rPr lang="en-US" sz="2400" dirty="0"/>
              <a:t>From the above graph, it is quite evident that the </a:t>
            </a:r>
            <a:r>
              <a:rPr lang="en-US" sz="2400" b="1" dirty="0"/>
              <a:t>entropy H(X) is zero when the probability is either 0 or 1</a:t>
            </a:r>
            <a:r>
              <a:rPr lang="en-US" sz="2400" dirty="0"/>
              <a:t>. </a:t>
            </a:r>
          </a:p>
          <a:p>
            <a:pPr algn="just"/>
            <a:r>
              <a:rPr lang="en-US" sz="2400" dirty="0">
                <a:solidFill>
                  <a:srgbClr val="0070C0"/>
                </a:solidFill>
              </a:rPr>
              <a:t>The Entropy is maximum when the probability is 0.5 </a:t>
            </a:r>
            <a:r>
              <a:rPr lang="en-US" sz="2400" dirty="0"/>
              <a:t>because it projects perfect randomness in the data and there is no chance of perfectly determining the outcome.</a:t>
            </a:r>
          </a:p>
          <a:p>
            <a:pPr algn="just"/>
            <a:r>
              <a:rPr lang="en-US" sz="2400" b="1" dirty="0"/>
              <a:t>ID3 follows the rule — A branch with an entropy of zero is a leaf node and A </a:t>
            </a:r>
            <a:r>
              <a:rPr lang="en-US" sz="2400" b="1" dirty="0" err="1"/>
              <a:t>brach</a:t>
            </a:r>
            <a:r>
              <a:rPr lang="en-US" sz="2400" b="1" dirty="0"/>
              <a:t> with entropy more than zero needs further splitting.</a:t>
            </a:r>
            <a:endParaRPr lang="en-US" sz="2400" dirty="0"/>
          </a:p>
          <a:p>
            <a:pPr algn="just"/>
            <a:r>
              <a:rPr lang="en-US" sz="2400" dirty="0"/>
              <a:t>Mathematically Entropy for 1 attribute is represented as:</a:t>
            </a:r>
          </a:p>
          <a:p>
            <a:pPr algn="just"/>
            <a:endParaRPr lang="en-US" sz="2400" dirty="0"/>
          </a:p>
        </p:txBody>
      </p:sp>
      <p:pic>
        <p:nvPicPr>
          <p:cNvPr id="52225" name="Picture 1"/>
          <p:cNvPicPr>
            <a:picLocks noChangeAspect="1" noChangeArrowheads="1"/>
          </p:cNvPicPr>
          <p:nvPr/>
        </p:nvPicPr>
        <p:blipFill>
          <a:blip r:embed="rId2"/>
          <a:srcRect/>
          <a:stretch>
            <a:fillRect/>
          </a:stretch>
        </p:blipFill>
        <p:spPr bwMode="auto">
          <a:xfrm>
            <a:off x="1905000" y="5638800"/>
            <a:ext cx="6286500" cy="762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play-golf-example"/>
          <p:cNvPicPr>
            <a:picLocks noChangeAspect="1" noChangeArrowheads="1"/>
          </p:cNvPicPr>
          <p:nvPr/>
        </p:nvPicPr>
        <p:blipFill>
          <a:blip r:embed="rId2"/>
          <a:srcRect/>
          <a:stretch>
            <a:fillRect/>
          </a:stretch>
        </p:blipFill>
        <p:spPr bwMode="auto">
          <a:xfrm>
            <a:off x="838200" y="-1"/>
            <a:ext cx="7391400" cy="541156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s://miro.medium.com/max/446/0*BdgOokoatW17zEK7.png"/>
          <p:cNvPicPr>
            <a:picLocks noChangeAspect="1" noChangeArrowheads="1"/>
          </p:cNvPicPr>
          <p:nvPr/>
        </p:nvPicPr>
        <p:blipFill>
          <a:blip r:embed="rId2"/>
          <a:srcRect/>
          <a:stretch>
            <a:fillRect/>
          </a:stretch>
        </p:blipFill>
        <p:spPr bwMode="auto">
          <a:xfrm>
            <a:off x="2057400" y="0"/>
            <a:ext cx="4248150" cy="2600325"/>
          </a:xfrm>
          <a:prstGeom prst="rect">
            <a:avLst/>
          </a:prstGeom>
          <a:noFill/>
        </p:spPr>
      </p:pic>
      <p:sp>
        <p:nvSpPr>
          <p:cNvPr id="4" name="Rectangle 3"/>
          <p:cNvSpPr/>
          <p:nvPr/>
        </p:nvSpPr>
        <p:spPr>
          <a:xfrm>
            <a:off x="381000" y="2438400"/>
            <a:ext cx="8534400" cy="646331"/>
          </a:xfrm>
          <a:prstGeom prst="rect">
            <a:avLst/>
          </a:prstGeom>
        </p:spPr>
        <p:txBody>
          <a:bodyPr wrap="square">
            <a:spAutoFit/>
          </a:bodyPr>
          <a:lstStyle/>
          <a:p>
            <a:r>
              <a:rPr lang="en-US" dirty="0"/>
              <a:t>Where </a:t>
            </a:r>
            <a:r>
              <a:rPr lang="en-US" b="1" dirty="0"/>
              <a:t>S → Current state, and Pi → Probability of an event </a:t>
            </a:r>
            <a:r>
              <a:rPr lang="en-US" b="1" i="1" dirty="0" err="1"/>
              <a:t>i</a:t>
            </a:r>
            <a:r>
              <a:rPr lang="en-US" b="1" i="1" dirty="0"/>
              <a:t> </a:t>
            </a:r>
            <a:r>
              <a:rPr lang="en-US" b="1" dirty="0"/>
              <a:t>of state S or Percentage of class </a:t>
            </a:r>
            <a:r>
              <a:rPr lang="en-US" b="1" i="1" dirty="0" err="1"/>
              <a:t>i</a:t>
            </a:r>
            <a:r>
              <a:rPr lang="en-US" b="1" dirty="0"/>
              <a:t> in a node of state S.</a:t>
            </a:r>
            <a:endParaRPr lang="en-US" dirty="0"/>
          </a:p>
        </p:txBody>
      </p:sp>
      <p:sp>
        <p:nvSpPr>
          <p:cNvPr id="5" name="Rectangle 4"/>
          <p:cNvSpPr/>
          <p:nvPr/>
        </p:nvSpPr>
        <p:spPr>
          <a:xfrm>
            <a:off x="304800" y="3276600"/>
            <a:ext cx="8382000" cy="2308324"/>
          </a:xfrm>
          <a:prstGeom prst="rect">
            <a:avLst/>
          </a:prstGeom>
        </p:spPr>
        <p:txBody>
          <a:bodyPr wrap="square">
            <a:spAutoFit/>
          </a:bodyPr>
          <a:lstStyle/>
          <a:p>
            <a:r>
              <a:rPr lang="en-US" b="1" i="1" dirty="0"/>
              <a:t>Probability that the situation is play = 9 / 14</a:t>
            </a:r>
            <a:endParaRPr lang="en-US" dirty="0"/>
          </a:p>
          <a:p>
            <a:r>
              <a:rPr lang="en-US" b="1" i="1" dirty="0"/>
              <a:t>Probability that the situation not to play = 5 / 14</a:t>
            </a:r>
            <a:endParaRPr lang="en-US" dirty="0"/>
          </a:p>
          <a:p>
            <a:r>
              <a:rPr lang="en-US" dirty="0"/>
              <a:t>Calculating the Entropy for one attribute,</a:t>
            </a:r>
          </a:p>
          <a:p>
            <a:r>
              <a:rPr lang="en-US" b="1" i="1" dirty="0"/>
              <a:t>Entropy(Play Golf) = Entropy(5, 9)</a:t>
            </a:r>
            <a:endParaRPr lang="en-US" dirty="0"/>
          </a:p>
          <a:p>
            <a:r>
              <a:rPr lang="en-US" b="1" i="1" dirty="0"/>
              <a:t>                                                                             = Entropy(5/14, 9/14) = Entropy(0.36, 0.64)</a:t>
            </a:r>
            <a:endParaRPr lang="en-US" dirty="0"/>
          </a:p>
          <a:p>
            <a:r>
              <a:rPr lang="en-US" b="1" i="1" dirty="0"/>
              <a:t>                                                             = -(0.36 log2 0.36) – (0.64 log2 0.64)</a:t>
            </a:r>
            <a:endParaRPr lang="en-US" dirty="0"/>
          </a:p>
          <a:p>
            <a:r>
              <a:rPr lang="en-US" b="1" i="1" dirty="0"/>
              <a:t>        = 0.94</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descr="https://miro.medium.com/max/491/0*d-tAV4Ci2D2mzhr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2" name="AutoShape 4" descr="https://miro.medium.com/max/491/0*d-tAV4Ci2D2mzhr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4" name="AutoShape 6" descr="https://miro.medium.com/max/491/0*d-tAV4Ci2D2mzhr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6" name="AutoShape 8" descr="https://miro.medium.com/max/491/0*d-tAV4Ci2D2mzhr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8" name="AutoShape 10" descr="https://miro.medium.com/max/491/0*d-tAV4Ci2D2mzhr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259" name="Picture 11"/>
          <p:cNvPicPr>
            <a:picLocks noChangeAspect="1" noChangeArrowheads="1"/>
          </p:cNvPicPr>
          <p:nvPr/>
        </p:nvPicPr>
        <p:blipFill>
          <a:blip r:embed="rId2"/>
          <a:srcRect/>
          <a:stretch>
            <a:fillRect/>
          </a:stretch>
        </p:blipFill>
        <p:spPr bwMode="auto">
          <a:xfrm>
            <a:off x="1219200" y="914400"/>
            <a:ext cx="7316897" cy="5105400"/>
          </a:xfrm>
          <a:prstGeom prst="rect">
            <a:avLst/>
          </a:prstGeom>
          <a:noFill/>
          <a:ln w="9525">
            <a:noFill/>
            <a:miter lim="800000"/>
            <a:headEnd/>
            <a:tailEnd/>
          </a:ln>
          <a:effectLst/>
        </p:spPr>
      </p:pic>
      <p:sp>
        <p:nvSpPr>
          <p:cNvPr id="8" name="Rectangle 7"/>
          <p:cNvSpPr/>
          <p:nvPr/>
        </p:nvSpPr>
        <p:spPr>
          <a:xfrm>
            <a:off x="1447800" y="5867400"/>
            <a:ext cx="4572000" cy="646331"/>
          </a:xfrm>
          <a:prstGeom prst="rect">
            <a:avLst/>
          </a:prstGeom>
        </p:spPr>
        <p:txBody>
          <a:bodyPr>
            <a:spAutoFit/>
          </a:bodyPr>
          <a:lstStyle/>
          <a:p>
            <a:r>
              <a:rPr lang="en-US" dirty="0"/>
              <a:t>where</a:t>
            </a:r>
            <a:r>
              <a:rPr lang="en-US" b="1" dirty="0"/>
              <a:t> T→ Current state and X → Selected attribute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6629400" cy="1754326"/>
          </a:xfrm>
          <a:prstGeom prst="rect">
            <a:avLst/>
          </a:prstGeom>
        </p:spPr>
        <p:txBody>
          <a:bodyPr wrap="square">
            <a:spAutoFit/>
          </a:bodyPr>
          <a:lstStyle/>
          <a:p>
            <a:r>
              <a:rPr lang="en-US" dirty="0"/>
              <a:t>Calculating the Entropy for more than one attribute,</a:t>
            </a:r>
          </a:p>
          <a:p>
            <a:r>
              <a:rPr lang="en-US" b="1" i="1" dirty="0"/>
              <a:t>E(T, X) = ∑ P(c) E(c)</a:t>
            </a:r>
            <a:endParaRPr lang="en-US" dirty="0"/>
          </a:p>
          <a:p>
            <a:r>
              <a:rPr lang="en-US" b="1" i="1" dirty="0"/>
              <a:t>E(</a:t>
            </a:r>
            <a:r>
              <a:rPr lang="en-US" b="1" i="1" dirty="0" err="1"/>
              <a:t>PlayGolf</a:t>
            </a:r>
            <a:r>
              <a:rPr lang="en-US" b="1" i="1" dirty="0"/>
              <a:t>, Outlook) = P(Sunny)*E(3,2) + P(Overcast)*E(4,0) + P(Rainy)*E(2,3)</a:t>
            </a:r>
            <a:endParaRPr lang="en-US" dirty="0"/>
          </a:p>
          <a:p>
            <a:r>
              <a:rPr lang="en-US" dirty="0"/>
              <a:t>                                                = (5/14) * 0.971 + (4/14) * 0 + (5/14) * 0.971 = </a:t>
            </a:r>
            <a:r>
              <a:rPr lang="en-US" b="1" i="1" dirty="0"/>
              <a:t>0.693</a:t>
            </a:r>
            <a:endParaRPr lang="en-US" dirty="0"/>
          </a:p>
        </p:txBody>
      </p:sp>
      <p:sp>
        <p:nvSpPr>
          <p:cNvPr id="3" name="Rectangle 2"/>
          <p:cNvSpPr/>
          <p:nvPr/>
        </p:nvSpPr>
        <p:spPr>
          <a:xfrm>
            <a:off x="533400" y="2133600"/>
            <a:ext cx="8382000" cy="2585323"/>
          </a:xfrm>
          <a:prstGeom prst="rect">
            <a:avLst/>
          </a:prstGeom>
        </p:spPr>
        <p:txBody>
          <a:bodyPr wrap="square">
            <a:spAutoFit/>
          </a:bodyPr>
          <a:lstStyle/>
          <a:p>
            <a:pPr algn="just"/>
            <a:r>
              <a:rPr lang="en-US" b="1" dirty="0"/>
              <a:t>Information Gain</a:t>
            </a:r>
          </a:p>
          <a:p>
            <a:pPr algn="just"/>
            <a:r>
              <a:rPr lang="en-US" dirty="0"/>
              <a:t>Information gain or </a:t>
            </a:r>
            <a:r>
              <a:rPr lang="en-US" b="1" dirty="0"/>
              <a:t>IG </a:t>
            </a:r>
            <a:r>
              <a:rPr lang="en-US" dirty="0"/>
              <a:t> measures how well a given attribute separates the training examples according to their target classification. </a:t>
            </a:r>
          </a:p>
          <a:p>
            <a:pPr algn="just"/>
            <a:r>
              <a:rPr lang="en-US" b="1" dirty="0"/>
              <a:t>Constructing a decision tree is all about finding an attribute that returns the highest information gain and the smallest entropy.</a:t>
            </a:r>
          </a:p>
          <a:p>
            <a:pPr algn="just"/>
            <a:r>
              <a:rPr lang="en-US" dirty="0"/>
              <a:t>Information gain computes </a:t>
            </a:r>
            <a:r>
              <a:rPr lang="en-US" b="1" dirty="0"/>
              <a:t>the difference between entropy before split </a:t>
            </a:r>
            <a:r>
              <a:rPr lang="en-US" dirty="0"/>
              <a:t>and </a:t>
            </a:r>
            <a:r>
              <a:rPr lang="en-US" dirty="0">
                <a:solidFill>
                  <a:srgbClr val="FF0000"/>
                </a:solidFill>
              </a:rPr>
              <a:t>average entropy after split of the dataset </a:t>
            </a:r>
            <a:r>
              <a:rPr lang="en-US" dirty="0"/>
              <a:t>based on given attribute values. </a:t>
            </a:r>
          </a:p>
          <a:p>
            <a:pPr algn="just"/>
            <a:r>
              <a:rPr lang="en-US" b="1" dirty="0">
                <a:solidFill>
                  <a:srgbClr val="FF0000"/>
                </a:solidFill>
              </a:rPr>
              <a:t>ID3 (Iterative </a:t>
            </a:r>
            <a:r>
              <a:rPr lang="en-US" b="1" dirty="0" err="1">
                <a:solidFill>
                  <a:srgbClr val="FF0000"/>
                </a:solidFill>
              </a:rPr>
              <a:t>Dichotomiser</a:t>
            </a:r>
            <a:r>
              <a:rPr lang="en-US" b="1" dirty="0">
                <a:solidFill>
                  <a:srgbClr val="FF0000"/>
                </a:solidFill>
              </a:rPr>
              <a:t>) decision tree algorithm uses information gain.</a:t>
            </a:r>
          </a:p>
        </p:txBody>
      </p:sp>
      <p:pic>
        <p:nvPicPr>
          <p:cNvPr id="56322" name="Picture 2" descr="https://miro.medium.com/max/622/1*Pc3S9yJPxrKvCkobQc8t0g.png"/>
          <p:cNvPicPr>
            <a:picLocks noChangeAspect="1" noChangeArrowheads="1"/>
          </p:cNvPicPr>
          <p:nvPr/>
        </p:nvPicPr>
        <p:blipFill>
          <a:blip r:embed="rId2"/>
          <a:srcRect/>
          <a:stretch>
            <a:fillRect/>
          </a:stretch>
        </p:blipFill>
        <p:spPr bwMode="auto">
          <a:xfrm>
            <a:off x="2209800" y="4983626"/>
            <a:ext cx="4857750" cy="1874374"/>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1"/>
          <p:cNvPicPr>
            <a:picLocks noChangeAspect="1" noChangeArrowheads="1"/>
          </p:cNvPicPr>
          <p:nvPr/>
        </p:nvPicPr>
        <p:blipFill>
          <a:blip r:embed="rId2"/>
          <a:srcRect/>
          <a:stretch>
            <a:fillRect/>
          </a:stretch>
        </p:blipFill>
        <p:spPr bwMode="auto">
          <a:xfrm>
            <a:off x="0" y="0"/>
            <a:ext cx="9144000" cy="6324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
          <p:cNvPicPr>
            <a:picLocks noChangeAspect="1" noChangeArrowheads="1"/>
          </p:cNvPicPr>
          <p:nvPr/>
        </p:nvPicPr>
        <p:blipFill>
          <a:blip r:embed="rId2"/>
          <a:srcRect/>
          <a:stretch>
            <a:fillRect/>
          </a:stretch>
        </p:blipFill>
        <p:spPr bwMode="auto">
          <a:xfrm>
            <a:off x="0" y="0"/>
            <a:ext cx="9144000" cy="6705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ML important?</a:t>
            </a:r>
          </a:p>
        </p:txBody>
      </p:sp>
      <p:sp>
        <p:nvSpPr>
          <p:cNvPr id="3" name="Content Placeholder 2"/>
          <p:cNvSpPr>
            <a:spLocks noGrp="1"/>
          </p:cNvSpPr>
          <p:nvPr>
            <p:ph idx="1"/>
          </p:nvPr>
        </p:nvSpPr>
        <p:spPr/>
        <p:txBody>
          <a:bodyPr>
            <a:normAutofit fontScale="85000" lnSpcReduction="10000"/>
          </a:bodyPr>
          <a:lstStyle/>
          <a:p>
            <a:pPr algn="just"/>
            <a:r>
              <a:rPr lang="en-US" dirty="0"/>
              <a:t>machine learning explores the analysis and </a:t>
            </a:r>
            <a:r>
              <a:rPr lang="en-US" dirty="0">
                <a:solidFill>
                  <a:srgbClr val="FF0000"/>
                </a:solidFill>
              </a:rPr>
              <a:t>construction of algorithms that can learn from and make predictions on data.</a:t>
            </a:r>
          </a:p>
          <a:p>
            <a:pPr algn="just"/>
            <a:r>
              <a:rPr lang="en-US" dirty="0"/>
              <a:t>ML has proven valuable because </a:t>
            </a:r>
            <a:r>
              <a:rPr lang="en-US" b="1" dirty="0"/>
              <a:t>it can solve problems at a speed and scale that cannot be duplicated </a:t>
            </a:r>
            <a:r>
              <a:rPr lang="en-US" dirty="0"/>
              <a:t>by the human mind alone. </a:t>
            </a:r>
          </a:p>
          <a:p>
            <a:pPr algn="just"/>
            <a:r>
              <a:rPr lang="en-US" dirty="0"/>
              <a:t>With massive amounts of computational ability behind a single task or multiple specific tasks, </a:t>
            </a:r>
          </a:p>
          <a:p>
            <a:pPr algn="just"/>
            <a:r>
              <a:rPr lang="en-US" dirty="0">
                <a:solidFill>
                  <a:srgbClr val="FF0000"/>
                </a:solidFill>
              </a:rPr>
              <a:t>machines can be trained to identify patterns in and relationships between input data and automate routine processes.</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211763"/>
          </a:xfrm>
        </p:spPr>
        <p:txBody>
          <a:bodyPr>
            <a:normAutofit/>
          </a:bodyPr>
          <a:lstStyle/>
          <a:p>
            <a:r>
              <a:rPr lang="en-US" sz="2800" dirty="0"/>
              <a:t>After calculating information gain for all attributes: </a:t>
            </a:r>
          </a:p>
          <a:p>
            <a:r>
              <a:rPr lang="en-US" sz="2800" b="1" dirty="0"/>
              <a:t>Gain(</a:t>
            </a:r>
            <a:r>
              <a:rPr lang="en-US" sz="2800" b="1" dirty="0" err="1"/>
              <a:t>S,Outlook</a:t>
            </a:r>
            <a:r>
              <a:rPr lang="en-US" sz="2800" b="1" dirty="0"/>
              <a:t>)= 0.2464, </a:t>
            </a:r>
            <a:r>
              <a:rPr lang="en-US" sz="2800" dirty="0"/>
              <a:t>Gain(</a:t>
            </a:r>
            <a:r>
              <a:rPr lang="en-US" sz="2800" dirty="0" err="1"/>
              <a:t>S,Temperature</a:t>
            </a:r>
            <a:r>
              <a:rPr lang="en-US" sz="2800" dirty="0"/>
              <a:t>)= 0.0289 Gain(</a:t>
            </a:r>
            <a:r>
              <a:rPr lang="en-US" sz="2800" dirty="0" err="1"/>
              <a:t>S,Humidity</a:t>
            </a:r>
            <a:r>
              <a:rPr lang="en-US" sz="2800" dirty="0"/>
              <a:t>)=0.1516 </a:t>
            </a:r>
          </a:p>
          <a:p>
            <a:r>
              <a:rPr lang="en-US" sz="2800" dirty="0"/>
              <a:t>Gain(</a:t>
            </a:r>
            <a:r>
              <a:rPr lang="en-US" sz="2800" dirty="0" err="1"/>
              <a:t>S,Wind</a:t>
            </a:r>
            <a:r>
              <a:rPr lang="en-US" sz="2800" dirty="0"/>
              <a:t>) =0.0478 </a:t>
            </a:r>
          </a:p>
          <a:p>
            <a:r>
              <a:rPr lang="en-US" sz="2800" dirty="0"/>
              <a:t> We can clearly see that IG(S, Outlook) has the highest information gain of 0.246, hence </a:t>
            </a:r>
            <a:r>
              <a:rPr lang="en-US" sz="2800" b="1" dirty="0"/>
              <a:t>we chose Outlook attribute as the root node. </a:t>
            </a:r>
            <a:r>
              <a:rPr lang="en-US" sz="2800" dirty="0"/>
              <a:t>At this point, the decision tree looks like.</a:t>
            </a:r>
          </a:p>
        </p:txBody>
      </p:sp>
      <p:pic>
        <p:nvPicPr>
          <p:cNvPr id="59394" name="Picture 2"/>
          <p:cNvPicPr>
            <a:picLocks noChangeAspect="1" noChangeArrowheads="1"/>
          </p:cNvPicPr>
          <p:nvPr/>
        </p:nvPicPr>
        <p:blipFill>
          <a:blip r:embed="rId2"/>
          <a:srcRect/>
          <a:stretch>
            <a:fillRect/>
          </a:stretch>
        </p:blipFill>
        <p:spPr bwMode="auto">
          <a:xfrm>
            <a:off x="2514600" y="4800600"/>
            <a:ext cx="3619500" cy="16002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pPr algn="just"/>
            <a:r>
              <a:rPr lang="en-US" dirty="0"/>
              <a:t>Here we observe that whenever the </a:t>
            </a:r>
            <a:r>
              <a:rPr lang="en-US" b="1" dirty="0"/>
              <a:t>outlook is Overcast, Play Golf is always ‘Yes’</a:t>
            </a:r>
          </a:p>
          <a:p>
            <a:pPr algn="just"/>
            <a:r>
              <a:rPr lang="en-US" dirty="0"/>
              <a:t> </a:t>
            </a:r>
            <a:r>
              <a:rPr lang="en-US" dirty="0">
                <a:solidFill>
                  <a:srgbClr val="FF0000"/>
                </a:solidFill>
              </a:rPr>
              <a:t>the simple tree resulted because of the highest information gain is given by the attribute Outlook. </a:t>
            </a:r>
          </a:p>
          <a:p>
            <a:pPr algn="just"/>
            <a:r>
              <a:rPr lang="en-US" dirty="0"/>
              <a:t> Now how do we proceed from this point? </a:t>
            </a:r>
            <a:r>
              <a:rPr lang="en-US" b="1" dirty="0"/>
              <a:t>We can simply apply recursion</a:t>
            </a:r>
            <a:r>
              <a:rPr lang="en-US" dirty="0"/>
              <a:t>. </a:t>
            </a:r>
          </a:p>
          <a:p>
            <a:pPr algn="just"/>
            <a:r>
              <a:rPr lang="en-US" dirty="0"/>
              <a:t> Now that we’ve used Outlook, we’ve got three of them </a:t>
            </a:r>
            <a:r>
              <a:rPr lang="en-US" b="1" dirty="0"/>
              <a:t>remaining Humidity, Temperature, and Wind</a:t>
            </a:r>
            <a:r>
              <a:rPr lang="en-US" dirty="0"/>
              <a:t>. And, we had </a:t>
            </a:r>
            <a:r>
              <a:rPr lang="en-US" dirty="0">
                <a:solidFill>
                  <a:srgbClr val="FF0000"/>
                </a:solidFill>
              </a:rPr>
              <a:t>three possible values of Outlook: Sunny, Overcast, Rain. </a:t>
            </a:r>
          </a:p>
          <a:p>
            <a:pPr algn="just"/>
            <a:r>
              <a:rPr lang="en-US" dirty="0"/>
              <a:t> Where the Overcast node already ended up having leaf node ‘Yes’, </a:t>
            </a:r>
            <a:r>
              <a:rPr lang="en-US" b="1" dirty="0"/>
              <a:t>so we’re left with two </a:t>
            </a:r>
            <a:r>
              <a:rPr lang="en-US" b="1" dirty="0" err="1"/>
              <a:t>subtrees</a:t>
            </a:r>
            <a:r>
              <a:rPr lang="en-US" b="1" dirty="0"/>
              <a:t> to compute: Sunny and Rain.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762000" y="381000"/>
            <a:ext cx="8119004" cy="51054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play-golf-decsion-tree"/>
          <p:cNvPicPr>
            <a:picLocks noChangeAspect="1" noChangeArrowheads="1"/>
          </p:cNvPicPr>
          <p:nvPr/>
        </p:nvPicPr>
        <p:blipFill>
          <a:blip r:embed="rId2"/>
          <a:srcRect/>
          <a:stretch>
            <a:fillRect/>
          </a:stretch>
        </p:blipFill>
        <p:spPr bwMode="auto">
          <a:xfrm>
            <a:off x="1219200" y="685800"/>
            <a:ext cx="6629400" cy="5421904"/>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Inductive learning</a:t>
            </a:r>
          </a:p>
        </p:txBody>
      </p:sp>
      <p:sp>
        <p:nvSpPr>
          <p:cNvPr id="3" name="Content Placeholder 2"/>
          <p:cNvSpPr>
            <a:spLocks noGrp="1"/>
          </p:cNvSpPr>
          <p:nvPr>
            <p:ph idx="1"/>
          </p:nvPr>
        </p:nvSpPr>
        <p:spPr/>
        <p:txBody>
          <a:bodyPr>
            <a:normAutofit fontScale="85000" lnSpcReduction="10000"/>
          </a:bodyPr>
          <a:lstStyle/>
          <a:p>
            <a:pPr algn="just"/>
            <a:r>
              <a:rPr lang="en-US" dirty="0"/>
              <a:t> Inductive learning also known as discovery learning, is a </a:t>
            </a:r>
            <a:r>
              <a:rPr lang="en-US" b="1" dirty="0"/>
              <a:t>process where the learner discovers rules by observing examples. </a:t>
            </a:r>
          </a:p>
          <a:p>
            <a:pPr algn="just"/>
            <a:r>
              <a:rPr lang="en-US" dirty="0"/>
              <a:t> We can often work out rules for ourselves by observing examples. </a:t>
            </a:r>
            <a:r>
              <a:rPr lang="en-US" b="1" dirty="0"/>
              <a:t>If there is a pattern; then record it. </a:t>
            </a:r>
          </a:p>
          <a:p>
            <a:pPr algn="just"/>
            <a:r>
              <a:rPr lang="en-US" dirty="0"/>
              <a:t> </a:t>
            </a:r>
            <a:r>
              <a:rPr lang="en-US" dirty="0">
                <a:solidFill>
                  <a:srgbClr val="FF0000"/>
                </a:solidFill>
              </a:rPr>
              <a:t>We then apply the rule in different situations to see if it works</a:t>
            </a:r>
            <a:r>
              <a:rPr lang="en-US" dirty="0"/>
              <a:t>. </a:t>
            </a:r>
          </a:p>
          <a:p>
            <a:pPr algn="just"/>
            <a:r>
              <a:rPr lang="en-US" dirty="0"/>
              <a:t> With inductive language learning, </a:t>
            </a:r>
            <a:r>
              <a:rPr lang="en-US" b="1" dirty="0"/>
              <a:t>tasks are designed specifically to guide the learner and assist them in discovering a rule.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 </a:t>
            </a:r>
            <a:r>
              <a:rPr lang="en-US" b="1" dirty="0"/>
              <a:t>Inductive learning: </a:t>
            </a:r>
            <a:r>
              <a:rPr lang="en-US" dirty="0"/>
              <a:t>System tries to make a “general rule” from a set of observed instances. </a:t>
            </a:r>
          </a:p>
          <a:p>
            <a:pPr algn="just"/>
            <a:r>
              <a:rPr lang="en-US" dirty="0"/>
              <a:t> Example: </a:t>
            </a:r>
          </a:p>
          <a:p>
            <a:pPr algn="just"/>
            <a:r>
              <a:rPr lang="en-US" b="1" dirty="0"/>
              <a:t>Mango → f(Mango) -&gt; sweet (e1)</a:t>
            </a:r>
            <a:r>
              <a:rPr lang="en-US" dirty="0"/>
              <a:t> </a:t>
            </a:r>
          </a:p>
          <a:p>
            <a:pPr algn="just"/>
            <a:r>
              <a:rPr lang="en-US" dirty="0"/>
              <a:t>Banana → f(Banana) -&gt; sweet (e2) ….. </a:t>
            </a:r>
          </a:p>
          <a:p>
            <a:pPr algn="just"/>
            <a:r>
              <a:rPr lang="en-US" b="1" dirty="0"/>
              <a:t>Fruits → f(Fruits) → sweet (general rule)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Example</a:t>
            </a:r>
          </a:p>
        </p:txBody>
      </p:sp>
      <p:sp>
        <p:nvSpPr>
          <p:cNvPr id="3" name="Content Placeholder 2"/>
          <p:cNvSpPr>
            <a:spLocks noGrp="1"/>
          </p:cNvSpPr>
          <p:nvPr>
            <p:ph idx="1"/>
          </p:nvPr>
        </p:nvSpPr>
        <p:spPr>
          <a:xfrm>
            <a:off x="457200" y="990600"/>
            <a:ext cx="8229600" cy="2362200"/>
          </a:xfrm>
        </p:spPr>
        <p:txBody>
          <a:bodyPr>
            <a:normAutofit/>
          </a:bodyPr>
          <a:lstStyle/>
          <a:p>
            <a:pPr algn="just"/>
            <a:r>
              <a:rPr lang="en-US" sz="2800" dirty="0"/>
              <a:t>Suppose an </a:t>
            </a:r>
            <a:r>
              <a:rPr lang="en-US" sz="2800" dirty="0">
                <a:solidFill>
                  <a:srgbClr val="FF0000"/>
                </a:solidFill>
              </a:rPr>
              <a:t>example set having attributes - Place type, weather, location, decision and seven examples. </a:t>
            </a:r>
          </a:p>
          <a:p>
            <a:pPr algn="just"/>
            <a:r>
              <a:rPr lang="en-US" sz="2800" dirty="0"/>
              <a:t> Our task is to generate a set of rules that under what condition what is the decision.</a:t>
            </a:r>
          </a:p>
        </p:txBody>
      </p:sp>
      <p:pic>
        <p:nvPicPr>
          <p:cNvPr id="1026" name="Picture 2"/>
          <p:cNvPicPr>
            <a:picLocks noChangeAspect="1" noChangeArrowheads="1"/>
          </p:cNvPicPr>
          <p:nvPr/>
        </p:nvPicPr>
        <p:blipFill>
          <a:blip r:embed="rId2"/>
          <a:srcRect/>
          <a:stretch>
            <a:fillRect/>
          </a:stretch>
        </p:blipFill>
        <p:spPr bwMode="auto">
          <a:xfrm>
            <a:off x="2209800" y="3352800"/>
            <a:ext cx="5895975" cy="3352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9600" y="152400"/>
            <a:ext cx="8201232" cy="60198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Autofit/>
          </a:bodyPr>
          <a:lstStyle/>
          <a:p>
            <a:pPr algn="just"/>
            <a:r>
              <a:rPr lang="en-US" sz="2000" b="1" dirty="0"/>
              <a:t>at iteration 1</a:t>
            </a:r>
          </a:p>
          <a:p>
            <a:pPr algn="just"/>
            <a:r>
              <a:rPr lang="en-US" sz="2000" dirty="0"/>
              <a:t> </a:t>
            </a:r>
            <a:r>
              <a:rPr lang="en-US" sz="2000" dirty="0">
                <a:solidFill>
                  <a:srgbClr val="FF0000"/>
                </a:solidFill>
              </a:rPr>
              <a:t>row 3 &amp; 4 column weather is selected </a:t>
            </a:r>
            <a:r>
              <a:rPr lang="en-US" sz="2000" dirty="0"/>
              <a:t>and </a:t>
            </a:r>
            <a:r>
              <a:rPr lang="en-US" sz="2000" b="1" dirty="0"/>
              <a:t>row 3 &amp; 4 are marked</a:t>
            </a:r>
            <a:r>
              <a:rPr lang="en-US" sz="2000" dirty="0"/>
              <a:t>. </a:t>
            </a:r>
          </a:p>
          <a:p>
            <a:pPr algn="just"/>
            <a:r>
              <a:rPr lang="en-US" sz="2000" dirty="0"/>
              <a:t>the rule is added to R </a:t>
            </a:r>
            <a:r>
              <a:rPr lang="en-US" sz="2000" dirty="0">
                <a:solidFill>
                  <a:srgbClr val="FF0000"/>
                </a:solidFill>
              </a:rPr>
              <a:t>IF weather is warm then a decision is yes</a:t>
            </a:r>
            <a:r>
              <a:rPr lang="en-US" sz="2000" dirty="0"/>
              <a:t>. </a:t>
            </a:r>
          </a:p>
          <a:p>
            <a:pPr algn="just"/>
            <a:r>
              <a:rPr lang="en-US" sz="2000" b="1" dirty="0"/>
              <a:t> at iteration 2 </a:t>
            </a:r>
          </a:p>
          <a:p>
            <a:pPr algn="just"/>
            <a:r>
              <a:rPr lang="en-US" sz="2000" b="1" dirty="0"/>
              <a:t>row 1 column place type is selected and row 1 is marked</a:t>
            </a:r>
            <a:r>
              <a:rPr lang="en-US" sz="2000" dirty="0"/>
              <a:t>. </a:t>
            </a:r>
          </a:p>
          <a:p>
            <a:pPr algn="just"/>
            <a:r>
              <a:rPr lang="en-US" sz="2000" dirty="0">
                <a:solidFill>
                  <a:srgbClr val="FF0000"/>
                </a:solidFill>
              </a:rPr>
              <a:t>the rule is added to R IF place type is hilly then the decision is yes. </a:t>
            </a:r>
          </a:p>
          <a:p>
            <a:pPr algn="just"/>
            <a:r>
              <a:rPr lang="en-US" sz="2000" b="1" dirty="0"/>
              <a:t> at iteration 3 </a:t>
            </a:r>
          </a:p>
          <a:p>
            <a:pPr algn="just"/>
            <a:r>
              <a:rPr lang="en-US" sz="2000" dirty="0">
                <a:solidFill>
                  <a:srgbClr val="FF0000"/>
                </a:solidFill>
              </a:rPr>
              <a:t>row 2 column location is selected and row 2 is marked</a:t>
            </a:r>
            <a:r>
              <a:rPr lang="en-US" sz="2000" dirty="0"/>
              <a:t>. </a:t>
            </a:r>
          </a:p>
          <a:p>
            <a:pPr algn="just"/>
            <a:r>
              <a:rPr lang="en-US" sz="2000" b="1" dirty="0"/>
              <a:t>the rule is added to R IF location is </a:t>
            </a:r>
            <a:r>
              <a:rPr lang="en-US" sz="2000" b="1" dirty="0" err="1"/>
              <a:t>Shimla</a:t>
            </a:r>
            <a:r>
              <a:rPr lang="en-US" sz="2000" b="1" dirty="0"/>
              <a:t> then the decision is yes</a:t>
            </a:r>
            <a:r>
              <a:rPr lang="en-US" sz="2000" dirty="0"/>
              <a:t>. </a:t>
            </a:r>
          </a:p>
          <a:p>
            <a:pPr algn="just"/>
            <a:r>
              <a:rPr lang="en-US" sz="2000" b="1" dirty="0"/>
              <a:t> at iteration 4 </a:t>
            </a:r>
          </a:p>
          <a:p>
            <a:pPr algn="just"/>
            <a:r>
              <a:rPr lang="en-US" sz="2000" dirty="0">
                <a:solidFill>
                  <a:srgbClr val="FF0000"/>
                </a:solidFill>
              </a:rPr>
              <a:t>row 5&amp;6 column location is selected and row 5&amp;6 are marked. </a:t>
            </a:r>
          </a:p>
          <a:p>
            <a:pPr algn="just"/>
            <a:r>
              <a:rPr lang="en-US" sz="2000" dirty="0"/>
              <a:t>the rule is added to R IF location is Mumbai then a decision is no. </a:t>
            </a:r>
          </a:p>
          <a:p>
            <a:pPr algn="just"/>
            <a:r>
              <a:rPr lang="en-US" sz="2000" b="1" dirty="0"/>
              <a:t> at iteration 5 </a:t>
            </a:r>
          </a:p>
          <a:p>
            <a:pPr algn="just"/>
            <a:r>
              <a:rPr lang="en-US" sz="2000" dirty="0">
                <a:solidFill>
                  <a:srgbClr val="FF0000"/>
                </a:solidFill>
              </a:rPr>
              <a:t>row 7 column place type &amp; the weather is selected and row 7 is marked. </a:t>
            </a:r>
            <a:r>
              <a:rPr lang="en-US" sz="2000" b="1" dirty="0"/>
              <a:t>rule is added to R IF place type is beach AND weather is windy then the decision is no.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ML important?</a:t>
            </a:r>
          </a:p>
        </p:txBody>
      </p:sp>
      <p:sp>
        <p:nvSpPr>
          <p:cNvPr id="3" name="Content Placeholder 2"/>
          <p:cNvSpPr>
            <a:spLocks noGrp="1"/>
          </p:cNvSpPr>
          <p:nvPr>
            <p:ph idx="1"/>
          </p:nvPr>
        </p:nvSpPr>
        <p:spPr/>
        <p:txBody>
          <a:bodyPr>
            <a:normAutofit fontScale="62500" lnSpcReduction="20000"/>
          </a:bodyPr>
          <a:lstStyle/>
          <a:p>
            <a:pPr algn="just"/>
            <a:r>
              <a:rPr lang="en-US" b="1" dirty="0"/>
              <a:t>Data Is Key</a:t>
            </a:r>
            <a:r>
              <a:rPr lang="en-US" dirty="0"/>
              <a:t>: The algorithms that drive machine learning are critical to success. </a:t>
            </a:r>
          </a:p>
          <a:p>
            <a:pPr algn="just"/>
            <a:r>
              <a:rPr lang="en-US" dirty="0">
                <a:solidFill>
                  <a:srgbClr val="FF0000"/>
                </a:solidFill>
              </a:rPr>
              <a:t>ML algorithms build a mathematical model based on sample data, known as “training data,” to make predictions or decisions without being explicitly programmed to do so. </a:t>
            </a:r>
          </a:p>
          <a:p>
            <a:pPr algn="just"/>
            <a:r>
              <a:rPr lang="en-US" dirty="0"/>
              <a:t>This can reveal trends within data that information businesses can use to improve decision making, optimize efficiency and capture actionable data at scale.</a:t>
            </a:r>
          </a:p>
          <a:p>
            <a:pPr algn="just"/>
            <a:r>
              <a:rPr lang="en-US" b="1" dirty="0"/>
              <a:t>AI Is the Goal</a:t>
            </a:r>
            <a:r>
              <a:rPr lang="en-US" dirty="0"/>
              <a:t>: ML provides the foundation for AI systems that automate processes and solve data-based business problems autonomously. </a:t>
            </a:r>
          </a:p>
          <a:p>
            <a:pPr algn="just"/>
            <a:r>
              <a:rPr lang="en-US" dirty="0"/>
              <a:t>It enables companies to replace or augment certain human capabilities. </a:t>
            </a:r>
          </a:p>
          <a:p>
            <a:pPr algn="just"/>
            <a:r>
              <a:rPr lang="en-US" b="1" dirty="0"/>
              <a:t>Common machine learning applications you may find in the real world include </a:t>
            </a:r>
            <a:r>
              <a:rPr lang="en-US" b="1" dirty="0" err="1">
                <a:hlinkClick r:id="rId2"/>
              </a:rPr>
              <a:t>chatbots</a:t>
            </a:r>
            <a:r>
              <a:rPr lang="en-US" b="1" dirty="0"/>
              <a:t>, self-driving cars and speech recognition.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76375" y="1866900"/>
            <a:ext cx="6191250" cy="3124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Applications of ML</a:t>
            </a:r>
          </a:p>
        </p:txBody>
      </p:sp>
      <p:sp>
        <p:nvSpPr>
          <p:cNvPr id="3" name="Content Placeholder 2"/>
          <p:cNvSpPr>
            <a:spLocks noGrp="1"/>
          </p:cNvSpPr>
          <p:nvPr>
            <p:ph idx="1"/>
          </p:nvPr>
        </p:nvSpPr>
        <p:spPr>
          <a:xfrm>
            <a:off x="0" y="838200"/>
            <a:ext cx="8686800" cy="5867400"/>
          </a:xfrm>
        </p:spPr>
        <p:txBody>
          <a:bodyPr>
            <a:noAutofit/>
          </a:bodyPr>
          <a:lstStyle/>
          <a:p>
            <a:pPr algn="just"/>
            <a:r>
              <a:rPr lang="en-US" sz="1800" b="1" dirty="0"/>
              <a:t>Data security</a:t>
            </a:r>
            <a:r>
              <a:rPr lang="en-US" sz="1800" dirty="0"/>
              <a:t>: Machine learning models can identify data security vulnerabilities before they can turn into breaches. </a:t>
            </a:r>
          </a:p>
          <a:p>
            <a:pPr algn="just"/>
            <a:r>
              <a:rPr lang="en-US" sz="1800" dirty="0"/>
              <a:t>By looking at past experiences, machine learning models can predict future high-risk activities so risk can be proactively mitigated.</a:t>
            </a:r>
          </a:p>
          <a:p>
            <a:pPr algn="just"/>
            <a:r>
              <a:rPr lang="en-US" sz="1800" b="1" dirty="0"/>
              <a:t>Finance</a:t>
            </a:r>
            <a:r>
              <a:rPr lang="en-US" sz="1800" dirty="0"/>
              <a:t>: Banks, trading brokerages and </a:t>
            </a:r>
            <a:r>
              <a:rPr lang="en-US" sz="1800" dirty="0" err="1"/>
              <a:t>fintech</a:t>
            </a:r>
            <a:r>
              <a:rPr lang="en-US" sz="1800" dirty="0"/>
              <a:t> firms use machine learning algorithms to automate trading and to provide financial advisory services to investors. </a:t>
            </a:r>
          </a:p>
          <a:p>
            <a:pPr algn="just"/>
            <a:r>
              <a:rPr lang="en-US" sz="1800" dirty="0"/>
              <a:t>Bank of America is using a </a:t>
            </a:r>
            <a:r>
              <a:rPr lang="en-US" sz="1800" dirty="0" err="1"/>
              <a:t>chatbot</a:t>
            </a:r>
            <a:r>
              <a:rPr lang="en-US" sz="1800" dirty="0"/>
              <a:t>, Erica, to automate customer support.</a:t>
            </a:r>
          </a:p>
          <a:p>
            <a:pPr algn="just"/>
            <a:r>
              <a:rPr lang="en-US" sz="1800" b="1" dirty="0"/>
              <a:t>Healthcare</a:t>
            </a:r>
            <a:r>
              <a:rPr lang="en-US" sz="1800" dirty="0"/>
              <a:t>: ML is used to analyze massive healthcare data sets to accelerate </a:t>
            </a:r>
            <a:r>
              <a:rPr lang="en-US" sz="1800" b="1" dirty="0"/>
              <a:t>discovery of treatments </a:t>
            </a:r>
            <a:r>
              <a:rPr lang="en-US" sz="1800" dirty="0"/>
              <a:t>and cures, </a:t>
            </a:r>
            <a:r>
              <a:rPr lang="en-US" sz="1800" b="1" dirty="0"/>
              <a:t>improve patient outcomes</a:t>
            </a:r>
            <a:r>
              <a:rPr lang="en-US" sz="1800" dirty="0"/>
              <a:t>, and </a:t>
            </a:r>
            <a:r>
              <a:rPr lang="en-US" sz="1800" b="1" dirty="0"/>
              <a:t>automate routine processes </a:t>
            </a:r>
            <a:r>
              <a:rPr lang="en-US" sz="1800" dirty="0"/>
              <a:t>to prevent human error. </a:t>
            </a:r>
          </a:p>
          <a:p>
            <a:pPr algn="just"/>
            <a:r>
              <a:rPr lang="en-US" sz="1800" dirty="0"/>
              <a:t>For example, IBM’s Watson uses </a:t>
            </a:r>
            <a:r>
              <a:rPr lang="en-US" sz="1800" dirty="0">
                <a:hlinkClick r:id="rId2"/>
              </a:rPr>
              <a:t>data mining to provide physicians data</a:t>
            </a:r>
            <a:r>
              <a:rPr lang="en-US" sz="1800" dirty="0"/>
              <a:t> they can use to personalize patient treatment.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38200" y="3200400"/>
            <a:ext cx="6934200" cy="2990850"/>
          </a:xfrm>
          <a:prstGeom prst="rect">
            <a:avLst/>
          </a:prstGeom>
          <a:noFill/>
          <a:ln w="9525">
            <a:noFill/>
            <a:miter lim="800000"/>
            <a:headEnd/>
            <a:tailEnd/>
          </a:ln>
          <a:effectLst/>
        </p:spPr>
      </p:pic>
      <p:sp>
        <p:nvSpPr>
          <p:cNvPr id="5" name="Rectangle 4"/>
          <p:cNvSpPr/>
          <p:nvPr/>
        </p:nvSpPr>
        <p:spPr>
          <a:xfrm>
            <a:off x="457200" y="304800"/>
            <a:ext cx="8305800" cy="2862322"/>
          </a:xfrm>
          <a:prstGeom prst="rect">
            <a:avLst/>
          </a:prstGeom>
        </p:spPr>
        <p:txBody>
          <a:bodyPr wrap="square">
            <a:spAutoFit/>
          </a:bodyPr>
          <a:lstStyle/>
          <a:p>
            <a:pPr algn="just"/>
            <a:r>
              <a:rPr lang="en-US" b="1" dirty="0"/>
              <a:t>Fraud detection</a:t>
            </a:r>
            <a:r>
              <a:rPr lang="en-US" dirty="0"/>
              <a:t>: </a:t>
            </a:r>
            <a:r>
              <a:rPr lang="en-US" dirty="0">
                <a:solidFill>
                  <a:srgbClr val="FF0000"/>
                </a:solidFill>
              </a:rPr>
              <a:t>AI is being used in the financial and banking sector to autonomously analyze large numbers of transactions to uncover fraudulent activity in real time</a:t>
            </a:r>
            <a:r>
              <a:rPr lang="en-US" dirty="0"/>
              <a:t>. </a:t>
            </a:r>
          </a:p>
          <a:p>
            <a:pPr algn="just"/>
            <a:r>
              <a:rPr lang="en-US" dirty="0">
                <a:solidFill>
                  <a:srgbClr val="7030A0"/>
                </a:solidFill>
              </a:rPr>
              <a:t>Technology services firm </a:t>
            </a:r>
            <a:r>
              <a:rPr lang="en-US" dirty="0" err="1">
                <a:solidFill>
                  <a:srgbClr val="7030A0"/>
                </a:solidFill>
              </a:rPr>
              <a:t>Capgemini</a:t>
            </a:r>
            <a:r>
              <a:rPr lang="en-US" dirty="0">
                <a:solidFill>
                  <a:srgbClr val="7030A0"/>
                </a:solidFill>
              </a:rPr>
              <a:t> claims that fraud detection systems using machine learning and analytics </a:t>
            </a:r>
            <a:r>
              <a:rPr lang="en-US" dirty="0">
                <a:solidFill>
                  <a:srgbClr val="7030A0"/>
                </a:solidFill>
                <a:hlinkClick r:id="rId3"/>
              </a:rPr>
              <a:t>minimize fraud investigation time by 70% and improve detection accuracy by 90%</a:t>
            </a:r>
            <a:r>
              <a:rPr lang="en-US" dirty="0">
                <a:solidFill>
                  <a:srgbClr val="7030A0"/>
                </a:solidFill>
              </a:rPr>
              <a:t>.</a:t>
            </a:r>
          </a:p>
          <a:p>
            <a:pPr algn="just"/>
            <a:r>
              <a:rPr lang="en-US" b="1" dirty="0"/>
              <a:t>Retail</a:t>
            </a:r>
            <a:r>
              <a:rPr lang="en-US" dirty="0"/>
              <a:t>: AI researchers and developers are using ML algorithms to develop AI recommendation engines that offer relevant product suggestions based on buyers’ past choices, as well as historical, geographic and demographic data.</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Types of ML</a:t>
            </a:r>
          </a:p>
        </p:txBody>
      </p:sp>
      <p:sp>
        <p:nvSpPr>
          <p:cNvPr id="3" name="Content Placeholder 2"/>
          <p:cNvSpPr>
            <a:spLocks noGrp="1"/>
          </p:cNvSpPr>
          <p:nvPr>
            <p:ph idx="1"/>
          </p:nvPr>
        </p:nvSpPr>
        <p:spPr>
          <a:xfrm>
            <a:off x="457200" y="1143000"/>
            <a:ext cx="8229600" cy="4983163"/>
          </a:xfrm>
        </p:spPr>
        <p:txBody>
          <a:bodyPr>
            <a:noAutofit/>
          </a:bodyPr>
          <a:lstStyle/>
          <a:p>
            <a:pPr algn="just"/>
            <a:r>
              <a:rPr lang="en-US" sz="2000" dirty="0">
                <a:solidFill>
                  <a:srgbClr val="FF0000"/>
                </a:solidFill>
              </a:rPr>
              <a:t>Supervised learning: </a:t>
            </a:r>
            <a:r>
              <a:rPr lang="en-US" sz="2000" dirty="0"/>
              <a:t>We are </a:t>
            </a:r>
            <a:r>
              <a:rPr lang="en-US" sz="2000" b="1" dirty="0"/>
              <a:t>given an input, for example a photograph with a traffic sign, </a:t>
            </a:r>
            <a:r>
              <a:rPr lang="en-US" sz="2000" dirty="0"/>
              <a:t>and </a:t>
            </a:r>
            <a:r>
              <a:rPr lang="en-US" sz="2000" dirty="0">
                <a:solidFill>
                  <a:srgbClr val="FF0000"/>
                </a:solidFill>
              </a:rPr>
              <a:t>the task is to predict the correct output or label</a:t>
            </a:r>
            <a:r>
              <a:rPr lang="en-US" sz="2000" dirty="0"/>
              <a:t>, for example </a:t>
            </a:r>
            <a:r>
              <a:rPr lang="en-US" sz="2000" b="1" dirty="0"/>
              <a:t>which traffic sign is in the picture (speed limit, stop sign, etc.). </a:t>
            </a:r>
          </a:p>
          <a:p>
            <a:pPr algn="just"/>
            <a:r>
              <a:rPr lang="en-US" sz="2000" dirty="0">
                <a:solidFill>
                  <a:schemeClr val="accent2">
                    <a:lumMod val="50000"/>
                  </a:schemeClr>
                </a:solidFill>
              </a:rPr>
              <a:t>In the simplest cases, the answers are in the form of yes/no (we call these </a:t>
            </a:r>
            <a:r>
              <a:rPr lang="en-US" sz="2000" i="1" dirty="0">
                <a:solidFill>
                  <a:schemeClr val="accent2">
                    <a:lumMod val="50000"/>
                  </a:schemeClr>
                </a:solidFill>
              </a:rPr>
              <a:t>binary classification problems</a:t>
            </a:r>
            <a:r>
              <a:rPr lang="en-US" sz="2000" dirty="0">
                <a:solidFill>
                  <a:schemeClr val="accent2">
                    <a:lumMod val="50000"/>
                  </a:schemeClr>
                </a:solidFill>
              </a:rPr>
              <a:t>).</a:t>
            </a:r>
          </a:p>
          <a:p>
            <a:pPr algn="just"/>
            <a:r>
              <a:rPr lang="en-US" sz="2000" dirty="0">
                <a:solidFill>
                  <a:srgbClr val="FF0000"/>
                </a:solidFill>
              </a:rPr>
              <a:t>Unsupervised learning: </a:t>
            </a:r>
            <a:r>
              <a:rPr lang="en-US" sz="2000" dirty="0"/>
              <a:t>There are no labels or correct outputs. The task is to discover the structure of the data: </a:t>
            </a:r>
          </a:p>
          <a:p>
            <a:pPr algn="just"/>
            <a:r>
              <a:rPr lang="en-US" sz="2000" b="1" dirty="0"/>
              <a:t>for example, grouping similar items to form “clusters”, or reducing the data to a small number of important “dimensions”. </a:t>
            </a:r>
          </a:p>
          <a:p>
            <a:pPr algn="just"/>
            <a:r>
              <a:rPr lang="en-US" sz="2000" dirty="0">
                <a:solidFill>
                  <a:schemeClr val="accent2">
                    <a:lumMod val="50000"/>
                  </a:schemeClr>
                </a:solidFill>
              </a:rPr>
              <a:t>Data visualization can also be considered unsupervised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Types of ML</a:t>
            </a:r>
          </a:p>
        </p:txBody>
      </p:sp>
      <p:sp>
        <p:nvSpPr>
          <p:cNvPr id="3" name="Content Placeholder 2"/>
          <p:cNvSpPr>
            <a:spLocks noGrp="1"/>
          </p:cNvSpPr>
          <p:nvPr>
            <p:ph idx="1"/>
          </p:nvPr>
        </p:nvSpPr>
        <p:spPr>
          <a:xfrm>
            <a:off x="457200" y="1143000"/>
            <a:ext cx="8229600" cy="4983163"/>
          </a:xfrm>
        </p:spPr>
        <p:txBody>
          <a:bodyPr>
            <a:noAutofit/>
          </a:bodyPr>
          <a:lstStyle/>
          <a:p>
            <a:pPr algn="just"/>
            <a:r>
              <a:rPr lang="en-US" sz="2400" dirty="0">
                <a:solidFill>
                  <a:srgbClr val="FF0000"/>
                </a:solidFill>
              </a:rPr>
              <a:t>Reinforcement learning: </a:t>
            </a:r>
            <a:r>
              <a:rPr lang="en-US" sz="2400" dirty="0"/>
              <a:t>Commonly used in situations where an AI agent like a self-driving car must operate in an environment and where feedback about good or bad choices is available with some delay. </a:t>
            </a:r>
          </a:p>
          <a:p>
            <a:pPr algn="just"/>
            <a:r>
              <a:rPr lang="en-US" sz="2400" dirty="0"/>
              <a:t>Also used in games where the outcome may be decided only at the end of the game.</a:t>
            </a:r>
          </a:p>
          <a:p>
            <a:pPr algn="just"/>
            <a:r>
              <a:rPr lang="en-US" sz="2400" dirty="0">
                <a:solidFill>
                  <a:srgbClr val="FF0000"/>
                </a:solidFill>
              </a:rPr>
              <a:t>The categories are somewhat overlapping and fuzzy, so a particular method can sometimes be hard to place in one category. </a:t>
            </a:r>
          </a:p>
          <a:p>
            <a:pPr algn="just"/>
            <a:r>
              <a:rPr lang="en-US" sz="2400" b="1" dirty="0"/>
              <a:t>For example, as the name suggests, so-called </a:t>
            </a:r>
            <a:r>
              <a:rPr lang="en-US" sz="2400" b="1" dirty="0" err="1"/>
              <a:t>semisupervised</a:t>
            </a:r>
            <a:r>
              <a:rPr lang="en-US" sz="2400" b="1" dirty="0"/>
              <a:t> learning is partly supervised and partly unsupervised.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2066</Words>
  <Application>Microsoft Office PowerPoint</Application>
  <PresentationFormat>On-screen Show (4:3)</PresentationFormat>
  <Paragraphs>204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Unit-4  Machine Learning</vt:lpstr>
      <vt:lpstr>What is Machine Learning?</vt:lpstr>
      <vt:lpstr>Why is ML important?</vt:lpstr>
      <vt:lpstr>Why is ML important?</vt:lpstr>
      <vt:lpstr>Why is ML important?</vt:lpstr>
      <vt:lpstr>Applications of ML</vt:lpstr>
      <vt:lpstr>PowerPoint Presentation</vt:lpstr>
      <vt:lpstr>Types of ML</vt:lpstr>
      <vt:lpstr>Types of ML</vt:lpstr>
      <vt:lpstr>PowerPoint Presentation</vt:lpstr>
      <vt:lpstr>PowerPoint Presentation</vt:lpstr>
      <vt:lpstr>How supervised learning works?</vt:lpstr>
      <vt:lpstr>Classification</vt:lpstr>
      <vt:lpstr>Unsupervised  learning</vt:lpstr>
      <vt:lpstr>PowerPoint Presentation</vt:lpstr>
      <vt:lpstr>1. Clustering</vt:lpstr>
      <vt:lpstr>example</vt:lpstr>
      <vt:lpstr>2. Association - Unsupervised Learning</vt:lpstr>
      <vt:lpstr>PowerPoint Presentation</vt:lpstr>
      <vt:lpstr>PowerPoint Presentation</vt:lpstr>
      <vt:lpstr>Decision Trees</vt:lpstr>
      <vt:lpstr>Decision Tree</vt:lpstr>
      <vt:lpstr>PowerPoint Presentation</vt:lpstr>
      <vt:lpstr>Important Terminology related to Decision Trees</vt:lpstr>
      <vt:lpstr>PowerPoint Presentation</vt:lpstr>
      <vt:lpstr>Important Terminology related to Decision Trees</vt:lpstr>
      <vt:lpstr>PowerPoint Presentation</vt:lpstr>
      <vt:lpstr>ID3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Inductive learning</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Machine Learning</dc:title>
  <dc:creator>Sana</dc:creator>
  <cp:lastModifiedBy>mateensana68@gmail.com</cp:lastModifiedBy>
  <cp:revision>95</cp:revision>
  <dcterms:created xsi:type="dcterms:W3CDTF">2022-11-27T08:16:50Z</dcterms:created>
  <dcterms:modified xsi:type="dcterms:W3CDTF">2023-11-21T14:52:47Z</dcterms:modified>
</cp:coreProperties>
</file>