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Lst>
  <p:sldSz cx="18288000" cy="10287000"/>
  <p:notesSz cx="6858000" cy="9144000"/>
  <p:embeddedFontLst>
    <p:embeddedFont>
      <p:font typeface="Bosk" charset="0"/>
      <p:regular r:id="rId9"/>
    </p:embeddedFont>
    <p:embeddedFont>
      <p:font typeface="Cambria" panose="02040503050406030204" pitchFamily="18" charset="0"/>
      <p:regular r:id="rId10"/>
      <p:bold r:id="rId11"/>
      <p:italic r:id="rId12"/>
      <p:boldItalic r:id="rId13"/>
    </p:embeddedFont>
    <p:embeddedFont>
      <p:font typeface="Cambria Bold" panose="02040803050406030204" pitchFamily="18" charset="0"/>
      <p:regular r:id="rId14"/>
      <p:bold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4" d="100"/>
          <a:sy n="54" d="100"/>
        </p:scale>
        <p:origin x="754"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5.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6/30/2024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01010"/>
        </a:solidFill>
        <a:effectLst/>
      </p:bgPr>
    </p:bg>
    <p:spTree>
      <p:nvGrpSpPr>
        <p:cNvPr id="1" name=""/>
        <p:cNvGrpSpPr/>
        <p:nvPr/>
      </p:nvGrpSpPr>
      <p:grpSpPr>
        <a:xfrm>
          <a:off x="0" y="0"/>
          <a:ext cx="0" cy="0"/>
          <a:chOff x="0" y="0"/>
          <a:chExt cx="0" cy="0"/>
        </a:xfrm>
      </p:grpSpPr>
      <p:sp>
        <p:nvSpPr>
          <p:cNvPr id="2" name="TextBox 2"/>
          <p:cNvSpPr txBox="1"/>
          <p:nvPr/>
        </p:nvSpPr>
        <p:spPr>
          <a:xfrm>
            <a:off x="794890" y="5673850"/>
            <a:ext cx="16698220" cy="4447172"/>
          </a:xfrm>
          <a:prstGeom prst="rect">
            <a:avLst/>
          </a:prstGeom>
        </p:spPr>
        <p:txBody>
          <a:bodyPr lIns="0" tIns="0" rIns="0" bIns="0" rtlCol="0" anchor="t">
            <a:spAutoFit/>
          </a:bodyPr>
          <a:lstStyle/>
          <a:p>
            <a:pPr algn="ctr">
              <a:lnSpc>
                <a:spcPts val="12486"/>
              </a:lnSpc>
            </a:pPr>
            <a:r>
              <a:rPr lang="en-US" sz="8919" u="sng">
                <a:solidFill>
                  <a:srgbClr val="FFFFFF"/>
                </a:solidFill>
                <a:latin typeface="Bosk"/>
              </a:rPr>
              <a:t>Theme 3: : </a:t>
            </a:r>
            <a:r>
              <a:rPr lang="en-US" sz="8919" u="sng">
                <a:solidFill>
                  <a:srgbClr val="FFCC4D"/>
                </a:solidFill>
                <a:latin typeface="Bosk"/>
              </a:rPr>
              <a:t>Trend Demand Forecasting(Using Multimodal Approach)</a:t>
            </a:r>
          </a:p>
          <a:p>
            <a:pPr algn="ctr">
              <a:lnSpc>
                <a:spcPts val="10378"/>
              </a:lnSpc>
            </a:pPr>
            <a:endParaRPr lang="en-US" sz="8919" u="sng">
              <a:solidFill>
                <a:srgbClr val="FFCC4D"/>
              </a:solidFill>
              <a:latin typeface="Bosk"/>
            </a:endParaRPr>
          </a:p>
        </p:txBody>
      </p:sp>
      <p:sp>
        <p:nvSpPr>
          <p:cNvPr id="3" name="Freeform 3"/>
          <p:cNvSpPr/>
          <p:nvPr/>
        </p:nvSpPr>
        <p:spPr>
          <a:xfrm>
            <a:off x="6541790" y="1213745"/>
            <a:ext cx="4835039" cy="3929755"/>
          </a:xfrm>
          <a:custGeom>
            <a:avLst/>
            <a:gdLst/>
            <a:ahLst/>
            <a:cxnLst/>
            <a:rect l="l" t="t" r="r" b="b"/>
            <a:pathLst>
              <a:path w="4835039" h="3929755">
                <a:moveTo>
                  <a:pt x="0" y="0"/>
                </a:moveTo>
                <a:lnTo>
                  <a:pt x="4835039" y="0"/>
                </a:lnTo>
                <a:lnTo>
                  <a:pt x="4835039" y="3929755"/>
                </a:lnTo>
                <a:lnTo>
                  <a:pt x="0" y="3929755"/>
                </a:lnTo>
                <a:lnTo>
                  <a:pt x="0" y="0"/>
                </a:lnTo>
                <a:close/>
              </a:path>
            </a:pathLst>
          </a:custGeom>
          <a:blipFill>
            <a:blip r:embed="rId2"/>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01010"/>
        </a:solidFill>
        <a:effectLst/>
      </p:bgPr>
    </p:bg>
    <p:spTree>
      <p:nvGrpSpPr>
        <p:cNvPr id="1" name=""/>
        <p:cNvGrpSpPr/>
        <p:nvPr/>
      </p:nvGrpSpPr>
      <p:grpSpPr>
        <a:xfrm>
          <a:off x="0" y="0"/>
          <a:ext cx="0" cy="0"/>
          <a:chOff x="0" y="0"/>
          <a:chExt cx="0" cy="0"/>
        </a:xfrm>
      </p:grpSpPr>
      <p:sp>
        <p:nvSpPr>
          <p:cNvPr id="2" name="Freeform 2"/>
          <p:cNvSpPr/>
          <p:nvPr/>
        </p:nvSpPr>
        <p:spPr>
          <a:xfrm>
            <a:off x="10240029" y="1927344"/>
            <a:ext cx="7598649" cy="4890618"/>
          </a:xfrm>
          <a:custGeom>
            <a:avLst/>
            <a:gdLst/>
            <a:ahLst/>
            <a:cxnLst/>
            <a:rect l="l" t="t" r="r" b="b"/>
            <a:pathLst>
              <a:path w="7598649" h="4890618">
                <a:moveTo>
                  <a:pt x="0" y="0"/>
                </a:moveTo>
                <a:lnTo>
                  <a:pt x="7598649" y="0"/>
                </a:lnTo>
                <a:lnTo>
                  <a:pt x="7598649" y="4890619"/>
                </a:lnTo>
                <a:lnTo>
                  <a:pt x="0" y="4890619"/>
                </a:lnTo>
                <a:lnTo>
                  <a:pt x="0" y="0"/>
                </a:lnTo>
                <a:close/>
              </a:path>
            </a:pathLst>
          </a:custGeom>
          <a:blipFill>
            <a:blip r:embed="rId2"/>
            <a:stretch>
              <a:fillRect b="-534"/>
            </a:stretch>
          </a:blipFill>
        </p:spPr>
      </p:sp>
      <p:sp>
        <p:nvSpPr>
          <p:cNvPr id="3" name="TextBox 3"/>
          <p:cNvSpPr txBox="1"/>
          <p:nvPr/>
        </p:nvSpPr>
        <p:spPr>
          <a:xfrm>
            <a:off x="598684" y="132080"/>
            <a:ext cx="10090667" cy="896620"/>
          </a:xfrm>
          <a:prstGeom prst="rect">
            <a:avLst/>
          </a:prstGeom>
        </p:spPr>
        <p:txBody>
          <a:bodyPr lIns="0" tIns="0" rIns="0" bIns="0" rtlCol="0" anchor="t">
            <a:spAutoFit/>
          </a:bodyPr>
          <a:lstStyle/>
          <a:p>
            <a:pPr algn="ctr">
              <a:lnSpc>
                <a:spcPts val="7279"/>
              </a:lnSpc>
            </a:pPr>
            <a:r>
              <a:rPr lang="en-US" sz="5199" u="sng">
                <a:solidFill>
                  <a:srgbClr val="FFCC4D"/>
                </a:solidFill>
                <a:latin typeface="Cambria Bold"/>
              </a:rPr>
              <a:t>Problem with the existing system</a:t>
            </a:r>
          </a:p>
        </p:txBody>
      </p:sp>
      <p:sp>
        <p:nvSpPr>
          <p:cNvPr id="4" name="TextBox 4"/>
          <p:cNvSpPr txBox="1"/>
          <p:nvPr/>
        </p:nvSpPr>
        <p:spPr>
          <a:xfrm>
            <a:off x="598684" y="1084866"/>
            <a:ext cx="9641345" cy="7313402"/>
          </a:xfrm>
          <a:prstGeom prst="rect">
            <a:avLst/>
          </a:prstGeom>
        </p:spPr>
        <p:txBody>
          <a:bodyPr lIns="0" tIns="0" rIns="0" bIns="0" rtlCol="0" anchor="t">
            <a:spAutoFit/>
          </a:bodyPr>
          <a:lstStyle/>
          <a:p>
            <a:pPr marL="743947" lvl="1" indent="-371973" algn="l">
              <a:lnSpc>
                <a:spcPts val="4824"/>
              </a:lnSpc>
              <a:buFont typeface="Arial"/>
              <a:buChar char="•"/>
            </a:pPr>
            <a:r>
              <a:rPr lang="en-US" sz="3445">
                <a:solidFill>
                  <a:srgbClr val="57FFFF"/>
                </a:solidFill>
                <a:latin typeface="Cambria"/>
              </a:rPr>
              <a:t>Fashion Retailers try to draw inspiration from external sources such as e-commerce portals and online fashion magazines to design the next set of fashion products that they can launch in order to delight the customer. However, it is a manual effort intensive process, requiring a large team of fashion designers. In order to reduce dependency and make the overall process more efficient, we want to create a scalable tech solution to extract winning designs of apparel to design upcoming batches of fashion products.</a:t>
            </a:r>
          </a:p>
        </p:txBody>
      </p:sp>
      <p:sp>
        <p:nvSpPr>
          <p:cNvPr id="5" name="TextBox 5"/>
          <p:cNvSpPr txBox="1"/>
          <p:nvPr/>
        </p:nvSpPr>
        <p:spPr>
          <a:xfrm>
            <a:off x="1028700" y="8464943"/>
            <a:ext cx="16556139" cy="1147652"/>
          </a:xfrm>
          <a:prstGeom prst="rect">
            <a:avLst/>
          </a:prstGeom>
        </p:spPr>
        <p:txBody>
          <a:bodyPr lIns="0" tIns="0" rIns="0" bIns="0" rtlCol="0" anchor="t">
            <a:spAutoFit/>
          </a:bodyPr>
          <a:lstStyle/>
          <a:p>
            <a:pPr algn="l">
              <a:lnSpc>
                <a:spcPts val="4608"/>
              </a:lnSpc>
            </a:pPr>
            <a:r>
              <a:rPr lang="en-US" sz="3291">
                <a:solidFill>
                  <a:srgbClr val="FF0000"/>
                </a:solidFill>
                <a:latin typeface="Cambria Bold"/>
              </a:rPr>
              <a:t>Ask the question why is most popular item specifically popular. It's amazing what a small difference between two products makes one favored over the other.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01010"/>
        </a:solidFill>
        <a:effectLst/>
      </p:bgPr>
    </p:bg>
    <p:spTree>
      <p:nvGrpSpPr>
        <p:cNvPr id="1" name=""/>
        <p:cNvGrpSpPr/>
        <p:nvPr/>
      </p:nvGrpSpPr>
      <p:grpSpPr>
        <a:xfrm>
          <a:off x="0" y="0"/>
          <a:ext cx="0" cy="0"/>
          <a:chOff x="0" y="0"/>
          <a:chExt cx="0" cy="0"/>
        </a:xfrm>
      </p:grpSpPr>
      <p:sp>
        <p:nvSpPr>
          <p:cNvPr id="2" name="TextBox 2"/>
          <p:cNvSpPr txBox="1"/>
          <p:nvPr/>
        </p:nvSpPr>
        <p:spPr>
          <a:xfrm>
            <a:off x="614369" y="-104775"/>
            <a:ext cx="17343044" cy="863600"/>
          </a:xfrm>
          <a:prstGeom prst="rect">
            <a:avLst/>
          </a:prstGeom>
        </p:spPr>
        <p:txBody>
          <a:bodyPr lIns="0" tIns="0" rIns="0" bIns="0" rtlCol="0" anchor="t">
            <a:spAutoFit/>
          </a:bodyPr>
          <a:lstStyle/>
          <a:p>
            <a:pPr algn="l">
              <a:lnSpc>
                <a:spcPts val="7000"/>
              </a:lnSpc>
            </a:pPr>
            <a:r>
              <a:rPr lang="en-US" sz="5000">
                <a:solidFill>
                  <a:srgbClr val="FF0000"/>
                </a:solidFill>
                <a:latin typeface="Cambria Bold"/>
              </a:rPr>
              <a:t>What is the scale and Impact of the Problem?</a:t>
            </a:r>
          </a:p>
        </p:txBody>
      </p:sp>
      <p:sp>
        <p:nvSpPr>
          <p:cNvPr id="3" name="TextBox 3"/>
          <p:cNvSpPr txBox="1"/>
          <p:nvPr/>
        </p:nvSpPr>
        <p:spPr>
          <a:xfrm>
            <a:off x="307431" y="781880"/>
            <a:ext cx="17502505" cy="9333988"/>
          </a:xfrm>
          <a:prstGeom prst="rect">
            <a:avLst/>
          </a:prstGeom>
        </p:spPr>
        <p:txBody>
          <a:bodyPr lIns="0" tIns="0" rIns="0" bIns="0" rtlCol="0" anchor="t">
            <a:spAutoFit/>
          </a:bodyPr>
          <a:lstStyle/>
          <a:p>
            <a:pPr algn="l">
              <a:lnSpc>
                <a:spcPts val="3703"/>
              </a:lnSpc>
            </a:pPr>
            <a:r>
              <a:rPr lang="en-US" sz="2645" u="sng">
                <a:solidFill>
                  <a:srgbClr val="FFCC4D"/>
                </a:solidFill>
                <a:latin typeface="Cambria Bold"/>
              </a:rPr>
              <a:t>Scale of the Problem:</a:t>
            </a:r>
          </a:p>
          <a:p>
            <a:pPr algn="l">
              <a:lnSpc>
                <a:spcPts val="3703"/>
              </a:lnSpc>
            </a:pPr>
            <a:r>
              <a:rPr lang="en-US" sz="2645">
                <a:solidFill>
                  <a:srgbClr val="57FFFF"/>
                </a:solidFill>
                <a:latin typeface="Cambria Bold"/>
              </a:rPr>
              <a:t>The fashion industry is a vast and constantly evolving market, with global revenues estimated to reach over $2 trillion by 2025. </a:t>
            </a:r>
            <a:r>
              <a:rPr lang="en-US" sz="2645">
                <a:solidFill>
                  <a:srgbClr val="FFFFFF"/>
                </a:solidFill>
                <a:latin typeface="Cambria Bold"/>
              </a:rPr>
              <a:t>Fashion retailers, both online and offline, face the challenge of staying ahead of the curve and meeting the ever-changing demands of their customers. Currently, the process of designing and developing new fashion products is heavily reliant on manual efforts from teams of fashion designers, who must sift through numerous sources, such as e-commerce portals and fashion magazines, to identify winning designs and trends.</a:t>
            </a:r>
          </a:p>
          <a:p>
            <a:pPr algn="l">
              <a:lnSpc>
                <a:spcPts val="3703"/>
              </a:lnSpc>
            </a:pPr>
            <a:endParaRPr lang="en-US" sz="2645">
              <a:solidFill>
                <a:srgbClr val="FFFFFF"/>
              </a:solidFill>
              <a:latin typeface="Cambria Bold"/>
            </a:endParaRPr>
          </a:p>
          <a:p>
            <a:pPr algn="l">
              <a:lnSpc>
                <a:spcPts val="3703"/>
              </a:lnSpc>
            </a:pPr>
            <a:r>
              <a:rPr lang="en-US" sz="2645" u="sng">
                <a:solidFill>
                  <a:srgbClr val="FFCC4D"/>
                </a:solidFill>
                <a:latin typeface="Cambria Bold"/>
              </a:rPr>
              <a:t>Impact of the Problem:</a:t>
            </a:r>
          </a:p>
          <a:p>
            <a:pPr algn="l">
              <a:lnSpc>
                <a:spcPts val="3703"/>
              </a:lnSpc>
            </a:pPr>
            <a:r>
              <a:rPr lang="en-US" sz="2645">
                <a:solidFill>
                  <a:srgbClr val="FFFFFF"/>
                </a:solidFill>
                <a:latin typeface="Cambria Bold"/>
              </a:rPr>
              <a:t>The reliance on manual, labor-intensive processes to design new fashion products can have significant consequences for fashion retailers, including:</a:t>
            </a:r>
          </a:p>
          <a:p>
            <a:pPr marL="571088" lvl="1" indent="-285544" algn="l">
              <a:lnSpc>
                <a:spcPts val="3703"/>
              </a:lnSpc>
              <a:buAutoNum type="arabicPeriod"/>
            </a:pPr>
            <a:r>
              <a:rPr lang="en-US" sz="2645">
                <a:solidFill>
                  <a:srgbClr val="FFCC4D"/>
                </a:solidFill>
                <a:latin typeface="Cambria Bold"/>
              </a:rPr>
              <a:t>Reduced Competitiveness:</a:t>
            </a:r>
            <a:r>
              <a:rPr lang="en-US" sz="2645">
                <a:solidFill>
                  <a:srgbClr val="FFFFFF"/>
                </a:solidFill>
                <a:latin typeface="Cambria Bold"/>
              </a:rPr>
              <a:t> The slow pace of the current design process can make it difficult for fashion retailers to quickly respond to market trends and introduce new, desirable products, ultimately impacting their competitiveness in the market.</a:t>
            </a:r>
          </a:p>
          <a:p>
            <a:pPr marL="571088" lvl="1" indent="-285544" algn="l">
              <a:lnSpc>
                <a:spcPts val="3703"/>
              </a:lnSpc>
              <a:buAutoNum type="arabicPeriod"/>
            </a:pPr>
            <a:r>
              <a:rPr lang="en-US" sz="2645">
                <a:solidFill>
                  <a:srgbClr val="FFCC4D"/>
                </a:solidFill>
                <a:latin typeface="Cambria Bold"/>
              </a:rPr>
              <a:t>Increased Costs: </a:t>
            </a:r>
            <a:r>
              <a:rPr lang="en-US" sz="2645">
                <a:solidFill>
                  <a:srgbClr val="FFFFFF"/>
                </a:solidFill>
                <a:latin typeface="Cambria Bold"/>
              </a:rPr>
              <a:t>The large teams of fashion designers required to manually sift through data sources and identify winning designs can be a significant cost burden for fashion retailers, especially for smaller and medium-sized businesses.</a:t>
            </a:r>
          </a:p>
          <a:p>
            <a:pPr marL="571088" lvl="1" indent="-285544" algn="l">
              <a:lnSpc>
                <a:spcPts val="3703"/>
              </a:lnSpc>
              <a:buAutoNum type="arabicPeriod"/>
            </a:pPr>
            <a:r>
              <a:rPr lang="en-US" sz="2645">
                <a:solidFill>
                  <a:srgbClr val="FFCC4D"/>
                </a:solidFill>
                <a:latin typeface="Cambria Bold"/>
              </a:rPr>
              <a:t>Missed Opportunities:</a:t>
            </a:r>
            <a:r>
              <a:rPr lang="en-US" sz="2645">
                <a:solidFill>
                  <a:srgbClr val="FFFFFF"/>
                </a:solidFill>
                <a:latin typeface="Cambria Bold"/>
              </a:rPr>
              <a:t> By not effectively leveraging the wealth of data available from e-commerce portals and online fashion magazines, fashion retailers may be missing out on valuable insights and opportunities to create products that truly resonate with their customers.</a:t>
            </a:r>
          </a:p>
          <a:p>
            <a:pPr algn="l">
              <a:lnSpc>
                <a:spcPts val="3703"/>
              </a:lnSpc>
            </a:pPr>
            <a:endParaRPr lang="en-US" sz="2645">
              <a:solidFill>
                <a:srgbClr val="FFFFFF"/>
              </a:solidFill>
              <a:latin typeface="Cambria Bo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01010"/>
        </a:solidFill>
        <a:effectLst/>
      </p:bgPr>
    </p:bg>
    <p:spTree>
      <p:nvGrpSpPr>
        <p:cNvPr id="1" name=""/>
        <p:cNvGrpSpPr/>
        <p:nvPr/>
      </p:nvGrpSpPr>
      <p:grpSpPr>
        <a:xfrm>
          <a:off x="0" y="0"/>
          <a:ext cx="0" cy="0"/>
          <a:chOff x="0" y="0"/>
          <a:chExt cx="0" cy="0"/>
        </a:xfrm>
      </p:grpSpPr>
      <p:sp>
        <p:nvSpPr>
          <p:cNvPr id="2" name="TextBox 2"/>
          <p:cNvSpPr txBox="1"/>
          <p:nvPr/>
        </p:nvSpPr>
        <p:spPr>
          <a:xfrm>
            <a:off x="425674" y="814705"/>
            <a:ext cx="17436653" cy="4328795"/>
          </a:xfrm>
          <a:prstGeom prst="rect">
            <a:avLst/>
          </a:prstGeom>
        </p:spPr>
        <p:txBody>
          <a:bodyPr lIns="0" tIns="0" rIns="0" bIns="0" rtlCol="0" anchor="t">
            <a:spAutoFit/>
          </a:bodyPr>
          <a:lstStyle/>
          <a:p>
            <a:pPr algn="l">
              <a:lnSpc>
                <a:spcPts val="4200"/>
              </a:lnSpc>
            </a:pPr>
            <a:r>
              <a:rPr lang="en-US" sz="3000">
                <a:solidFill>
                  <a:srgbClr val="FFFFFF"/>
                </a:solidFill>
                <a:latin typeface="Cambria Bold"/>
              </a:rPr>
              <a:t>Social media plays a significant role in shaping fashion trends. Platforms offering social media analytics track mentions, engagement levels, sentiment analysis, and influencer activity across various social media platforms. </a:t>
            </a:r>
            <a:r>
              <a:rPr lang="en-US" sz="3000">
                <a:solidFill>
                  <a:srgbClr val="FFCC4D"/>
                </a:solidFill>
                <a:latin typeface="Cambria Bold"/>
              </a:rPr>
              <a:t>By analyzing social media data, we can identify emerging trends, monitor brand perception, and leverage influencer partnerships to amplify their reach. </a:t>
            </a:r>
            <a:r>
              <a:rPr lang="en-US" sz="3000">
                <a:solidFill>
                  <a:srgbClr val="FFFFFF"/>
                </a:solidFill>
                <a:latin typeface="Cambria Bold"/>
              </a:rPr>
              <a:t>These insights enable you us quickly adapt your designs to align with popular trends. By tapping into the pulse of social media, we can ensure our collections are timely, relevant, and appealing, effectively capturing the attention of your target audience.</a:t>
            </a:r>
          </a:p>
          <a:p>
            <a:pPr algn="l">
              <a:lnSpc>
                <a:spcPts val="4759"/>
              </a:lnSpc>
            </a:pPr>
            <a:endParaRPr lang="en-US" sz="3000">
              <a:solidFill>
                <a:srgbClr val="FFFFFF"/>
              </a:solidFill>
              <a:latin typeface="Cambria Bold"/>
            </a:endParaRPr>
          </a:p>
        </p:txBody>
      </p:sp>
      <p:sp>
        <p:nvSpPr>
          <p:cNvPr id="3" name="Freeform 3"/>
          <p:cNvSpPr/>
          <p:nvPr/>
        </p:nvSpPr>
        <p:spPr>
          <a:xfrm>
            <a:off x="16715362" y="0"/>
            <a:ext cx="1363015" cy="1107812"/>
          </a:xfrm>
          <a:custGeom>
            <a:avLst/>
            <a:gdLst/>
            <a:ahLst/>
            <a:cxnLst/>
            <a:rect l="l" t="t" r="r" b="b"/>
            <a:pathLst>
              <a:path w="1363015" h="1107812">
                <a:moveTo>
                  <a:pt x="0" y="0"/>
                </a:moveTo>
                <a:lnTo>
                  <a:pt x="1363015" y="0"/>
                </a:lnTo>
                <a:lnTo>
                  <a:pt x="1363015" y="1107812"/>
                </a:lnTo>
                <a:lnTo>
                  <a:pt x="0" y="1107812"/>
                </a:lnTo>
                <a:lnTo>
                  <a:pt x="0" y="0"/>
                </a:lnTo>
                <a:close/>
              </a:path>
            </a:pathLst>
          </a:custGeom>
          <a:blipFill>
            <a:blip r:embed="rId2"/>
            <a:stretch>
              <a:fillRect/>
            </a:stretch>
          </a:blipFill>
        </p:spPr>
      </p:sp>
      <p:sp>
        <p:nvSpPr>
          <p:cNvPr id="4" name="Freeform 4"/>
          <p:cNvSpPr/>
          <p:nvPr/>
        </p:nvSpPr>
        <p:spPr>
          <a:xfrm>
            <a:off x="2326147" y="4704960"/>
            <a:ext cx="13115438" cy="5417598"/>
          </a:xfrm>
          <a:custGeom>
            <a:avLst/>
            <a:gdLst/>
            <a:ahLst/>
            <a:cxnLst/>
            <a:rect l="l" t="t" r="r" b="b"/>
            <a:pathLst>
              <a:path w="13115438" h="5417598">
                <a:moveTo>
                  <a:pt x="0" y="0"/>
                </a:moveTo>
                <a:lnTo>
                  <a:pt x="13115438" y="0"/>
                </a:lnTo>
                <a:lnTo>
                  <a:pt x="13115438" y="5417598"/>
                </a:lnTo>
                <a:lnTo>
                  <a:pt x="0" y="5417598"/>
                </a:lnTo>
                <a:lnTo>
                  <a:pt x="0" y="0"/>
                </a:lnTo>
                <a:close/>
              </a:path>
            </a:pathLst>
          </a:custGeom>
          <a:blipFill>
            <a:blip r:embed="rId3"/>
            <a:stretch>
              <a:fillRect/>
            </a:stretch>
          </a:blipFill>
        </p:spPr>
      </p:sp>
      <p:sp>
        <p:nvSpPr>
          <p:cNvPr id="5" name="TextBox 5"/>
          <p:cNvSpPr txBox="1"/>
          <p:nvPr/>
        </p:nvSpPr>
        <p:spPr>
          <a:xfrm>
            <a:off x="425674" y="-104775"/>
            <a:ext cx="8614529" cy="830580"/>
          </a:xfrm>
          <a:prstGeom prst="rect">
            <a:avLst/>
          </a:prstGeom>
        </p:spPr>
        <p:txBody>
          <a:bodyPr lIns="0" tIns="0" rIns="0" bIns="0" rtlCol="0" anchor="t">
            <a:spAutoFit/>
          </a:bodyPr>
          <a:lstStyle/>
          <a:p>
            <a:pPr algn="ctr">
              <a:lnSpc>
                <a:spcPts val="6720"/>
              </a:lnSpc>
            </a:pPr>
            <a:r>
              <a:rPr lang="en-US" sz="4800" u="sng">
                <a:solidFill>
                  <a:srgbClr val="FF0000"/>
                </a:solidFill>
                <a:latin typeface="Cambria Bold"/>
              </a:rPr>
              <a:t>Solution that we are proposing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01010"/>
        </a:solidFill>
        <a:effectLst/>
      </p:bgPr>
    </p:bg>
    <p:spTree>
      <p:nvGrpSpPr>
        <p:cNvPr id="1" name=""/>
        <p:cNvGrpSpPr/>
        <p:nvPr/>
      </p:nvGrpSpPr>
      <p:grpSpPr>
        <a:xfrm>
          <a:off x="0" y="0"/>
          <a:ext cx="0" cy="0"/>
          <a:chOff x="0" y="0"/>
          <a:chExt cx="0" cy="0"/>
        </a:xfrm>
      </p:grpSpPr>
      <p:sp>
        <p:nvSpPr>
          <p:cNvPr id="2" name="TextBox 2"/>
          <p:cNvSpPr txBox="1"/>
          <p:nvPr/>
        </p:nvSpPr>
        <p:spPr>
          <a:xfrm>
            <a:off x="9139238" y="4652327"/>
            <a:ext cx="9525" cy="887095"/>
          </a:xfrm>
          <a:prstGeom prst="rect">
            <a:avLst/>
          </a:prstGeom>
        </p:spPr>
        <p:txBody>
          <a:bodyPr lIns="0" tIns="0" rIns="0" bIns="0" rtlCol="0" anchor="t">
            <a:spAutoFit/>
          </a:bodyPr>
          <a:lstStyle/>
          <a:p>
            <a:pPr algn="ctr">
              <a:lnSpc>
                <a:spcPts val="7279"/>
              </a:lnSpc>
            </a:pPr>
            <a:endParaRPr/>
          </a:p>
        </p:txBody>
      </p:sp>
      <p:sp>
        <p:nvSpPr>
          <p:cNvPr id="3" name="TextBox 3"/>
          <p:cNvSpPr txBox="1"/>
          <p:nvPr/>
        </p:nvSpPr>
        <p:spPr>
          <a:xfrm>
            <a:off x="113593" y="145470"/>
            <a:ext cx="18174407" cy="11436761"/>
          </a:xfrm>
          <a:prstGeom prst="rect">
            <a:avLst/>
          </a:prstGeom>
        </p:spPr>
        <p:txBody>
          <a:bodyPr lIns="0" tIns="0" rIns="0" bIns="0" rtlCol="0" anchor="t">
            <a:spAutoFit/>
          </a:bodyPr>
          <a:lstStyle/>
          <a:p>
            <a:pPr algn="just">
              <a:lnSpc>
                <a:spcPts val="3897"/>
              </a:lnSpc>
            </a:pPr>
            <a:r>
              <a:rPr lang="en-US" sz="2783">
                <a:solidFill>
                  <a:srgbClr val="FFCC4D"/>
                </a:solidFill>
                <a:latin typeface="Cambria Bold"/>
              </a:rPr>
              <a:t>The solution being proposed in the given text is a multi-pronged approach to identify and predict fashion trends using various data sources and techniques. The key components of the proposed solution are:</a:t>
            </a:r>
          </a:p>
          <a:p>
            <a:pPr marL="579439" lvl="1" indent="-289719" algn="just">
              <a:lnSpc>
                <a:spcPts val="3757"/>
              </a:lnSpc>
              <a:buAutoNum type="arabicPeriod"/>
            </a:pPr>
            <a:r>
              <a:rPr lang="en-US" sz="2683" u="sng">
                <a:solidFill>
                  <a:srgbClr val="FF0000"/>
                </a:solidFill>
                <a:latin typeface="Cambria"/>
              </a:rPr>
              <a:t>E-commerce Website Data Analysis:</a:t>
            </a:r>
          </a:p>
          <a:p>
            <a:pPr marL="1158878" lvl="2" indent="-386293" algn="just">
              <a:lnSpc>
                <a:spcPts val="3757"/>
              </a:lnSpc>
              <a:buFont typeface="Arial"/>
              <a:buChar char="⚬"/>
            </a:pPr>
            <a:r>
              <a:rPr lang="en-US" sz="2683">
                <a:solidFill>
                  <a:srgbClr val="FFFFFF"/>
                </a:solidFill>
                <a:latin typeface="Cambria"/>
              </a:rPr>
              <a:t>first we will Gather data from popular e-commerce websites like Flipkart, Amazon, H&amp;M, and Nordstrom.</a:t>
            </a:r>
          </a:p>
          <a:p>
            <a:pPr marL="1158878" lvl="2" indent="-386293" algn="just">
              <a:lnSpc>
                <a:spcPts val="3757"/>
              </a:lnSpc>
              <a:buFont typeface="Arial"/>
              <a:buChar char="⚬"/>
            </a:pPr>
            <a:r>
              <a:rPr lang="en-US" sz="2683">
                <a:solidFill>
                  <a:srgbClr val="FFFFFF"/>
                </a:solidFill>
                <a:latin typeface="Cambria"/>
              </a:rPr>
              <a:t>Then we will Analyze key metrics such as reviews, ratings, and the number of reviews to gain insights into current trends.</a:t>
            </a:r>
          </a:p>
          <a:p>
            <a:pPr marL="1158878" lvl="2" indent="-386293" algn="just">
              <a:lnSpc>
                <a:spcPts val="3757"/>
              </a:lnSpc>
              <a:buFont typeface="Arial"/>
              <a:buChar char="⚬"/>
            </a:pPr>
            <a:r>
              <a:rPr lang="en-US" sz="2683">
                <a:solidFill>
                  <a:srgbClr val="FFFFFF"/>
                </a:solidFill>
                <a:latin typeface="Cambria"/>
              </a:rPr>
              <a:t>After that we will Extract specific product features (e.g., neckline, prints, colors, fit) from product descriptions using techniques like named entity recognition or bigram analysis.</a:t>
            </a:r>
          </a:p>
          <a:p>
            <a:pPr marL="1158878" lvl="2" indent="-386293" algn="just">
              <a:lnSpc>
                <a:spcPts val="3757"/>
              </a:lnSpc>
              <a:buFont typeface="Arial"/>
              <a:buChar char="⚬"/>
            </a:pPr>
            <a:r>
              <a:rPr lang="en-US" sz="2683">
                <a:solidFill>
                  <a:srgbClr val="FFFFFF"/>
                </a:solidFill>
                <a:latin typeface="Cambria"/>
              </a:rPr>
              <a:t>And then Analyze the extracted features to identify trending elements in different clothing categories.</a:t>
            </a:r>
          </a:p>
          <a:p>
            <a:pPr marL="1158878" lvl="2" indent="-386293" algn="just">
              <a:lnSpc>
                <a:spcPts val="3757"/>
              </a:lnSpc>
              <a:buFont typeface="Arial"/>
              <a:buChar char="⚬"/>
            </a:pPr>
            <a:r>
              <a:rPr lang="en-US" sz="2683">
                <a:solidFill>
                  <a:srgbClr val="FFFFFF"/>
                </a:solidFill>
                <a:latin typeface="Cambria"/>
              </a:rPr>
              <a:t>Utilize the Myntra Dataset and a multimodal dataset to train the fashion trend prediction model.</a:t>
            </a:r>
          </a:p>
          <a:p>
            <a:pPr marL="579439" lvl="1" indent="-289719" algn="just">
              <a:lnSpc>
                <a:spcPts val="3757"/>
              </a:lnSpc>
              <a:buAutoNum type="arabicPeriod"/>
            </a:pPr>
            <a:r>
              <a:rPr lang="en-US" sz="2683" u="sng">
                <a:solidFill>
                  <a:srgbClr val="FF0000"/>
                </a:solidFill>
                <a:latin typeface="Cambria"/>
              </a:rPr>
              <a:t>Celebrity and High-End Fashion Influence:</a:t>
            </a:r>
          </a:p>
          <a:p>
            <a:pPr marL="1158878" lvl="2" indent="-386293" algn="just">
              <a:lnSpc>
                <a:spcPts val="3757"/>
              </a:lnSpc>
              <a:buFont typeface="Arial"/>
              <a:buChar char="⚬"/>
            </a:pPr>
            <a:r>
              <a:rPr lang="en-US" sz="2683">
                <a:solidFill>
                  <a:srgbClr val="FFFFFF"/>
                </a:solidFill>
                <a:latin typeface="Cambria"/>
              </a:rPr>
              <a:t>For this we will first Scrape images from celebrities' Instagram handles, fashion blogs, and online magazines like Vogue.</a:t>
            </a:r>
          </a:p>
          <a:p>
            <a:pPr marL="1158878" lvl="2" indent="-386293" algn="just">
              <a:lnSpc>
                <a:spcPts val="3757"/>
              </a:lnSpc>
              <a:buFont typeface="Arial"/>
              <a:buChar char="⚬"/>
            </a:pPr>
            <a:r>
              <a:rPr lang="en-US" sz="2683">
                <a:solidFill>
                  <a:srgbClr val="FFFFFF"/>
                </a:solidFill>
                <a:latin typeface="Cambria"/>
              </a:rPr>
              <a:t>Then we will Analyze the data to identify features and styles that are gaining popularity among celebrities and high-end fashion influencers.</a:t>
            </a:r>
          </a:p>
          <a:p>
            <a:pPr marL="1158878" lvl="2" indent="-386293" algn="just">
              <a:lnSpc>
                <a:spcPts val="3757"/>
              </a:lnSpc>
              <a:buFont typeface="Arial"/>
              <a:buChar char="⚬"/>
            </a:pPr>
            <a:r>
              <a:rPr lang="en-US" sz="2683">
                <a:solidFill>
                  <a:srgbClr val="FFFFFF"/>
                </a:solidFill>
                <a:latin typeface="Cambria"/>
              </a:rPr>
              <a:t>Lastly, we will Use this data to predict future fashion trends.</a:t>
            </a:r>
          </a:p>
          <a:p>
            <a:pPr marL="579439" lvl="1" indent="-289719" algn="just">
              <a:lnSpc>
                <a:spcPts val="3757"/>
              </a:lnSpc>
              <a:buAutoNum type="arabicPeriod"/>
            </a:pPr>
            <a:r>
              <a:rPr lang="en-US" sz="2683" u="sng">
                <a:solidFill>
                  <a:srgbClr val="FF0000"/>
                </a:solidFill>
                <a:latin typeface="Cambria"/>
              </a:rPr>
              <a:t>Social Media Hashtag Analysis:</a:t>
            </a:r>
          </a:p>
          <a:p>
            <a:pPr marL="1158878" lvl="2" indent="-386293" algn="just">
              <a:lnSpc>
                <a:spcPts val="3757"/>
              </a:lnSpc>
              <a:buFont typeface="Arial"/>
              <a:buChar char="⚬"/>
            </a:pPr>
            <a:r>
              <a:rPr lang="en-US" sz="2683">
                <a:solidFill>
                  <a:srgbClr val="FFFFFF"/>
                </a:solidFill>
                <a:latin typeface="Cambria"/>
              </a:rPr>
              <a:t>First Scrape the latest fashion images using popular hashtags and search terms on platforms like Instagram and Pinterest.</a:t>
            </a:r>
          </a:p>
          <a:p>
            <a:pPr marL="1158878" lvl="2" indent="-386293" algn="just">
              <a:lnSpc>
                <a:spcPts val="3757"/>
              </a:lnSpc>
              <a:buFont typeface="Arial"/>
              <a:buChar char="⚬"/>
            </a:pPr>
            <a:r>
              <a:rPr lang="en-US" sz="2683">
                <a:solidFill>
                  <a:srgbClr val="FFFFFF"/>
                </a:solidFill>
                <a:latin typeface="Cambria"/>
              </a:rPr>
              <a:t>Then we will Analyze the data to understand what is currently in fashion and identify emerging trends.</a:t>
            </a:r>
          </a:p>
          <a:p>
            <a:pPr marL="1158878" lvl="2" indent="-386293" algn="just">
              <a:lnSpc>
                <a:spcPts val="3757"/>
              </a:lnSpc>
              <a:buFont typeface="Arial"/>
              <a:buChar char="⚬"/>
            </a:pPr>
            <a:r>
              <a:rPr lang="en-US" sz="2683">
                <a:solidFill>
                  <a:srgbClr val="FFFFFF"/>
                </a:solidFill>
                <a:latin typeface="Cambria"/>
              </a:rPr>
              <a:t>Then Use the data from fashion weeks to help forecast future fashion trends.</a:t>
            </a:r>
          </a:p>
          <a:p>
            <a:pPr algn="just">
              <a:lnSpc>
                <a:spcPts val="3757"/>
              </a:lnSpc>
            </a:pPr>
            <a:endParaRPr lang="en-US" sz="2683">
              <a:solidFill>
                <a:srgbClr val="FFFFFF"/>
              </a:solidFill>
              <a:latin typeface="Cambria"/>
            </a:endParaRPr>
          </a:p>
          <a:p>
            <a:pPr algn="just">
              <a:lnSpc>
                <a:spcPts val="3757"/>
              </a:lnSpc>
            </a:pPr>
            <a:endParaRPr lang="en-US" sz="2683">
              <a:solidFill>
                <a:srgbClr val="FFFFFF"/>
              </a:solidFill>
              <a:latin typeface="Cambria"/>
            </a:endParaRPr>
          </a:p>
          <a:p>
            <a:pPr algn="just">
              <a:lnSpc>
                <a:spcPts val="3757"/>
              </a:lnSpc>
            </a:pPr>
            <a:endParaRPr lang="en-US" sz="2683">
              <a:solidFill>
                <a:srgbClr val="FFFFFF"/>
              </a:solidFill>
              <a:latin typeface="Cambri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01010"/>
        </a:solidFill>
        <a:effectLst/>
      </p:bgPr>
    </p:bg>
    <p:spTree>
      <p:nvGrpSpPr>
        <p:cNvPr id="1" name=""/>
        <p:cNvGrpSpPr/>
        <p:nvPr/>
      </p:nvGrpSpPr>
      <p:grpSpPr>
        <a:xfrm>
          <a:off x="0" y="0"/>
          <a:ext cx="0" cy="0"/>
          <a:chOff x="0" y="0"/>
          <a:chExt cx="0" cy="0"/>
        </a:xfrm>
      </p:grpSpPr>
      <p:sp>
        <p:nvSpPr>
          <p:cNvPr id="2" name="Freeform 2"/>
          <p:cNvSpPr/>
          <p:nvPr/>
        </p:nvSpPr>
        <p:spPr>
          <a:xfrm>
            <a:off x="11035954" y="3047758"/>
            <a:ext cx="7252046" cy="4191484"/>
          </a:xfrm>
          <a:custGeom>
            <a:avLst/>
            <a:gdLst/>
            <a:ahLst/>
            <a:cxnLst/>
            <a:rect l="l" t="t" r="r" b="b"/>
            <a:pathLst>
              <a:path w="7252046" h="4191484">
                <a:moveTo>
                  <a:pt x="0" y="0"/>
                </a:moveTo>
                <a:lnTo>
                  <a:pt x="7252046" y="0"/>
                </a:lnTo>
                <a:lnTo>
                  <a:pt x="7252046" y="4191484"/>
                </a:lnTo>
                <a:lnTo>
                  <a:pt x="0" y="4191484"/>
                </a:lnTo>
                <a:lnTo>
                  <a:pt x="0" y="0"/>
                </a:lnTo>
                <a:close/>
              </a:path>
            </a:pathLst>
          </a:custGeom>
          <a:blipFill>
            <a:blip r:embed="rId2"/>
            <a:stretch>
              <a:fillRect t="-480" b="-480"/>
            </a:stretch>
          </a:blipFill>
        </p:spPr>
      </p:sp>
      <p:sp>
        <p:nvSpPr>
          <p:cNvPr id="3" name="TextBox 3"/>
          <p:cNvSpPr txBox="1"/>
          <p:nvPr/>
        </p:nvSpPr>
        <p:spPr>
          <a:xfrm>
            <a:off x="285393" y="-104775"/>
            <a:ext cx="15961043" cy="896620"/>
          </a:xfrm>
          <a:prstGeom prst="rect">
            <a:avLst/>
          </a:prstGeom>
        </p:spPr>
        <p:txBody>
          <a:bodyPr lIns="0" tIns="0" rIns="0" bIns="0" rtlCol="0" anchor="t">
            <a:spAutoFit/>
          </a:bodyPr>
          <a:lstStyle/>
          <a:p>
            <a:pPr algn="ctr">
              <a:lnSpc>
                <a:spcPts val="7279"/>
              </a:lnSpc>
            </a:pPr>
            <a:r>
              <a:rPr lang="en-US" sz="5199">
                <a:solidFill>
                  <a:srgbClr val="FF0000"/>
                </a:solidFill>
                <a:latin typeface="Cambria Bold"/>
              </a:rPr>
              <a:t>What is the feasibility of  implementing the solution?</a:t>
            </a:r>
          </a:p>
        </p:txBody>
      </p:sp>
      <p:sp>
        <p:nvSpPr>
          <p:cNvPr id="4" name="TextBox 4"/>
          <p:cNvSpPr txBox="1"/>
          <p:nvPr/>
        </p:nvSpPr>
        <p:spPr>
          <a:xfrm>
            <a:off x="285393" y="962025"/>
            <a:ext cx="10624265" cy="8976994"/>
          </a:xfrm>
          <a:prstGeom prst="rect">
            <a:avLst/>
          </a:prstGeom>
        </p:spPr>
        <p:txBody>
          <a:bodyPr lIns="0" tIns="0" rIns="0" bIns="0" rtlCol="0" anchor="t">
            <a:spAutoFit/>
          </a:bodyPr>
          <a:lstStyle/>
          <a:p>
            <a:pPr marL="690890" lvl="1" indent="-345445" algn="l">
              <a:lnSpc>
                <a:spcPts val="4480"/>
              </a:lnSpc>
              <a:buFont typeface="Arial"/>
              <a:buChar char="•"/>
            </a:pPr>
            <a:r>
              <a:rPr lang="en-US" sz="3200">
                <a:solidFill>
                  <a:srgbClr val="FFFFFF"/>
                </a:solidFill>
                <a:latin typeface="Cambria Bold"/>
              </a:rPr>
              <a:t>This project aims to predict future fashion trends by analyzing Instagram posts. It uses a mix of machine learning techniques, image processing, and sentiment analysis to group similar fashion styles and assess public sentiment toward them. Here we are implementing well-established techniques, such as image segmentation, feature extraction to accurately identify the features</a:t>
            </a:r>
            <a:r>
              <a:rPr lang="en-US" sz="3200">
                <a:solidFill>
                  <a:srgbClr val="FFCC4D"/>
                </a:solidFill>
                <a:latin typeface="Cambria Bold"/>
              </a:rPr>
              <a:t>(ex. patterns, floral prints, necklines, etc.), </a:t>
            </a:r>
            <a:r>
              <a:rPr lang="en-US" sz="3200">
                <a:solidFill>
                  <a:srgbClr val="FFFFFF"/>
                </a:solidFill>
                <a:latin typeface="Cambria Bold"/>
              </a:rPr>
              <a:t>clustering, and a bit of sentiment analysis. In addition to that for the project, we are collecting the data from various means like e-commerce platforms, social media sites, and fashion magazines and also scraping hashtag data from online. </a:t>
            </a:r>
            <a:r>
              <a:rPr lang="en-US" sz="3200">
                <a:solidFill>
                  <a:srgbClr val="FF0000"/>
                </a:solidFill>
                <a:latin typeface="Cambria Bold"/>
              </a:rPr>
              <a:t> by making use of the Multimodal dataset collected from various places we can achieve better results as compared to traditional text datasets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01010"/>
        </a:solidFill>
        <a:effectLst/>
      </p:bgPr>
    </p:bg>
    <p:spTree>
      <p:nvGrpSpPr>
        <p:cNvPr id="1" name=""/>
        <p:cNvGrpSpPr/>
        <p:nvPr/>
      </p:nvGrpSpPr>
      <p:grpSpPr>
        <a:xfrm>
          <a:off x="0" y="0"/>
          <a:ext cx="0" cy="0"/>
          <a:chOff x="0" y="0"/>
          <a:chExt cx="0" cy="0"/>
        </a:xfrm>
      </p:grpSpPr>
      <p:sp>
        <p:nvSpPr>
          <p:cNvPr id="2" name="TextBox 2"/>
          <p:cNvSpPr txBox="1"/>
          <p:nvPr/>
        </p:nvSpPr>
        <p:spPr>
          <a:xfrm>
            <a:off x="0" y="-85725"/>
            <a:ext cx="10250806" cy="688974"/>
          </a:xfrm>
          <a:prstGeom prst="rect">
            <a:avLst/>
          </a:prstGeom>
        </p:spPr>
        <p:txBody>
          <a:bodyPr lIns="0" tIns="0" rIns="0" bIns="0" rtlCol="0" anchor="t">
            <a:spAutoFit/>
          </a:bodyPr>
          <a:lstStyle/>
          <a:p>
            <a:pPr algn="ctr">
              <a:lnSpc>
                <a:spcPts val="5600"/>
              </a:lnSpc>
            </a:pPr>
            <a:r>
              <a:rPr lang="en-US" sz="4000" u="sng">
                <a:solidFill>
                  <a:srgbClr val="FF0000"/>
                </a:solidFill>
                <a:latin typeface="Cambria Bold"/>
              </a:rPr>
              <a:t>Tech Stack used and Benefits of the Solution</a:t>
            </a:r>
          </a:p>
        </p:txBody>
      </p:sp>
      <p:sp>
        <p:nvSpPr>
          <p:cNvPr id="3" name="TextBox 3"/>
          <p:cNvSpPr txBox="1"/>
          <p:nvPr/>
        </p:nvSpPr>
        <p:spPr>
          <a:xfrm>
            <a:off x="167640" y="536574"/>
            <a:ext cx="9468304" cy="3593465"/>
          </a:xfrm>
          <a:prstGeom prst="rect">
            <a:avLst/>
          </a:prstGeom>
        </p:spPr>
        <p:txBody>
          <a:bodyPr lIns="0" tIns="0" rIns="0" bIns="0" rtlCol="0" anchor="t">
            <a:spAutoFit/>
          </a:bodyPr>
          <a:lstStyle/>
          <a:p>
            <a:pPr algn="l">
              <a:lnSpc>
                <a:spcPts val="4060"/>
              </a:lnSpc>
            </a:pPr>
            <a:r>
              <a:rPr lang="en-US" sz="2900">
                <a:solidFill>
                  <a:srgbClr val="FFFFFF"/>
                </a:solidFill>
                <a:latin typeface="Cambria"/>
              </a:rPr>
              <a:t>The concepts and tech stack used here are:</a:t>
            </a:r>
          </a:p>
          <a:p>
            <a:pPr marL="626112" lvl="1" indent="-313056" algn="l">
              <a:lnSpc>
                <a:spcPts val="4060"/>
              </a:lnSpc>
              <a:buFont typeface="Arial"/>
              <a:buChar char="•"/>
            </a:pPr>
            <a:r>
              <a:rPr lang="en-US" sz="2900">
                <a:solidFill>
                  <a:srgbClr val="FFCC4D"/>
                </a:solidFill>
                <a:latin typeface="Cambria Bold"/>
              </a:rPr>
              <a:t>Web scraping (Python)</a:t>
            </a:r>
          </a:p>
          <a:p>
            <a:pPr marL="626112" lvl="1" indent="-313056" algn="l">
              <a:lnSpc>
                <a:spcPts val="4060"/>
              </a:lnSpc>
              <a:buFont typeface="Arial"/>
              <a:buChar char="•"/>
            </a:pPr>
            <a:r>
              <a:rPr lang="en-US" sz="2900">
                <a:solidFill>
                  <a:srgbClr val="FFCC4D"/>
                </a:solidFill>
                <a:latin typeface="Cambria Bold"/>
              </a:rPr>
              <a:t>Natural Language Processing (Python)</a:t>
            </a:r>
          </a:p>
          <a:p>
            <a:pPr marL="626112" lvl="1" indent="-313056" algn="l">
              <a:lnSpc>
                <a:spcPts val="4060"/>
              </a:lnSpc>
              <a:buFont typeface="Arial"/>
              <a:buChar char="•"/>
            </a:pPr>
            <a:r>
              <a:rPr lang="en-US" sz="2900">
                <a:solidFill>
                  <a:srgbClr val="FFFFFF"/>
                </a:solidFill>
                <a:latin typeface="Cambria"/>
              </a:rPr>
              <a:t>a. Sentiment Analysis</a:t>
            </a:r>
          </a:p>
          <a:p>
            <a:pPr marL="626112" lvl="1" indent="-313056" algn="l">
              <a:lnSpc>
                <a:spcPts val="4060"/>
              </a:lnSpc>
              <a:buFont typeface="Arial"/>
              <a:buChar char="•"/>
            </a:pPr>
            <a:r>
              <a:rPr lang="en-US" sz="2900">
                <a:solidFill>
                  <a:srgbClr val="FFFFFF"/>
                </a:solidFill>
                <a:latin typeface="Cambria"/>
              </a:rPr>
              <a:t>b. Bigram Analysis</a:t>
            </a:r>
          </a:p>
          <a:p>
            <a:pPr marL="626112" lvl="1" indent="-313056" algn="l">
              <a:lnSpc>
                <a:spcPts val="4060"/>
              </a:lnSpc>
              <a:buFont typeface="Arial"/>
              <a:buChar char="•"/>
            </a:pPr>
            <a:r>
              <a:rPr lang="en-US" sz="2900">
                <a:solidFill>
                  <a:srgbClr val="FFFFFF"/>
                </a:solidFill>
                <a:latin typeface="Cambria"/>
              </a:rPr>
              <a:t>Data Visualizations (Flask APIs, d3.js)</a:t>
            </a:r>
          </a:p>
          <a:p>
            <a:pPr algn="l">
              <a:lnSpc>
                <a:spcPts val="4060"/>
              </a:lnSpc>
            </a:pPr>
            <a:endParaRPr lang="en-US" sz="2900">
              <a:solidFill>
                <a:srgbClr val="FFFFFF"/>
              </a:solidFill>
              <a:latin typeface="Cambria"/>
            </a:endParaRPr>
          </a:p>
        </p:txBody>
      </p:sp>
      <p:sp>
        <p:nvSpPr>
          <p:cNvPr id="4" name="TextBox 4"/>
          <p:cNvSpPr txBox="1"/>
          <p:nvPr/>
        </p:nvSpPr>
        <p:spPr>
          <a:xfrm>
            <a:off x="522971" y="3776156"/>
            <a:ext cx="7551567" cy="5650865"/>
          </a:xfrm>
          <a:prstGeom prst="rect">
            <a:avLst/>
          </a:prstGeom>
        </p:spPr>
        <p:txBody>
          <a:bodyPr lIns="0" tIns="0" rIns="0" bIns="0" rtlCol="0" anchor="t">
            <a:spAutoFit/>
          </a:bodyPr>
          <a:lstStyle/>
          <a:p>
            <a:pPr algn="l">
              <a:lnSpc>
                <a:spcPts val="4060"/>
              </a:lnSpc>
            </a:pPr>
            <a:r>
              <a:rPr lang="en-US" sz="2900">
                <a:solidFill>
                  <a:srgbClr val="FFCC4D"/>
                </a:solidFill>
                <a:latin typeface="Cambria Bold"/>
              </a:rPr>
              <a:t>Python: </a:t>
            </a:r>
            <a:r>
              <a:rPr lang="en-US" sz="2900">
                <a:solidFill>
                  <a:srgbClr val="FFFFFF"/>
                </a:solidFill>
                <a:latin typeface="Cambria"/>
              </a:rPr>
              <a:t>for the project we will use Python, a powerful and versatile programming language that is widely used in data science and machine learning.</a:t>
            </a:r>
          </a:p>
          <a:p>
            <a:pPr algn="l">
              <a:lnSpc>
                <a:spcPts val="4060"/>
              </a:lnSpc>
            </a:pPr>
            <a:r>
              <a:rPr lang="en-US" sz="2900">
                <a:solidFill>
                  <a:srgbClr val="FFCC4D"/>
                </a:solidFill>
                <a:latin typeface="Cambria Bold"/>
              </a:rPr>
              <a:t>YOLO &amp; SAM:</a:t>
            </a:r>
            <a:r>
              <a:rPr lang="en-US" sz="2900">
                <a:solidFill>
                  <a:srgbClr val="FFFFFF"/>
                </a:solidFill>
                <a:latin typeface="Cambria"/>
              </a:rPr>
              <a:t> These algorithms will be used for image segmentation.</a:t>
            </a:r>
          </a:p>
          <a:p>
            <a:pPr algn="l">
              <a:lnSpc>
                <a:spcPts val="4060"/>
              </a:lnSpc>
            </a:pPr>
            <a:r>
              <a:rPr lang="en-US" sz="2900">
                <a:solidFill>
                  <a:srgbClr val="FFCC4D"/>
                </a:solidFill>
                <a:latin typeface="Cambria Bold"/>
              </a:rPr>
              <a:t>PCA &amp; KMeans:</a:t>
            </a:r>
            <a:r>
              <a:rPr lang="en-US" sz="2900">
                <a:solidFill>
                  <a:srgbClr val="FFFFFF"/>
                </a:solidFill>
                <a:latin typeface="Cambria"/>
              </a:rPr>
              <a:t> These techniques will be used for dimensionality reduction and clustering.</a:t>
            </a:r>
          </a:p>
          <a:p>
            <a:pPr algn="l">
              <a:lnSpc>
                <a:spcPts val="4060"/>
              </a:lnSpc>
            </a:pPr>
            <a:r>
              <a:rPr lang="en-US" sz="2900">
                <a:solidFill>
                  <a:srgbClr val="FFCC4D"/>
                </a:solidFill>
                <a:latin typeface="Cambria Bold"/>
              </a:rPr>
              <a:t>AdaBoost:</a:t>
            </a:r>
            <a:r>
              <a:rPr lang="en-US" sz="2900">
                <a:solidFill>
                  <a:srgbClr val="FFFFFF"/>
                </a:solidFill>
                <a:latin typeface="Cambria"/>
              </a:rPr>
              <a:t> This machine learning algorithm we will use for sentiment analysis.</a:t>
            </a:r>
          </a:p>
          <a:p>
            <a:pPr algn="l">
              <a:lnSpc>
                <a:spcPts val="4060"/>
              </a:lnSpc>
            </a:pPr>
            <a:endParaRPr lang="en-US" sz="2900">
              <a:solidFill>
                <a:srgbClr val="FFFFFF"/>
              </a:solidFill>
              <a:latin typeface="Cambria"/>
            </a:endParaRPr>
          </a:p>
        </p:txBody>
      </p:sp>
      <p:sp>
        <p:nvSpPr>
          <p:cNvPr id="5" name="TextBox 5"/>
          <p:cNvSpPr txBox="1"/>
          <p:nvPr/>
        </p:nvSpPr>
        <p:spPr>
          <a:xfrm>
            <a:off x="8631714" y="536574"/>
            <a:ext cx="9656286" cy="6635902"/>
          </a:xfrm>
          <a:prstGeom prst="rect">
            <a:avLst/>
          </a:prstGeom>
        </p:spPr>
        <p:txBody>
          <a:bodyPr lIns="0" tIns="0" rIns="0" bIns="0" rtlCol="0" anchor="t">
            <a:spAutoFit/>
          </a:bodyPr>
          <a:lstStyle/>
          <a:p>
            <a:pPr marL="623377" lvl="1" indent="-311689" algn="l">
              <a:lnSpc>
                <a:spcPts val="4042"/>
              </a:lnSpc>
              <a:buFont typeface="Arial"/>
              <a:buChar char="•"/>
            </a:pPr>
            <a:r>
              <a:rPr lang="en-US" sz="2887">
                <a:solidFill>
                  <a:srgbClr val="FFFFFF"/>
                </a:solidFill>
                <a:latin typeface="Cambria"/>
              </a:rPr>
              <a:t>Social media is a vital tool for understanding fashion trends.  These insights enable us to quickly adapt our designs to align with popular trends. By tapping into the pulse of social media, we can ensure our collections are timely and relevant.</a:t>
            </a:r>
          </a:p>
          <a:p>
            <a:pPr marL="623377" lvl="1" indent="-311689" algn="l">
              <a:lnSpc>
                <a:spcPts val="4042"/>
              </a:lnSpc>
              <a:buFont typeface="Arial"/>
              <a:buChar char="•"/>
            </a:pPr>
            <a:r>
              <a:rPr lang="en-US" sz="2887">
                <a:solidFill>
                  <a:srgbClr val="FFFFFF"/>
                </a:solidFill>
                <a:latin typeface="Cambria"/>
              </a:rPr>
              <a:t>By Building our model by</a:t>
            </a:r>
            <a:r>
              <a:rPr lang="en-US" sz="2887">
                <a:solidFill>
                  <a:srgbClr val="57FFFF"/>
                </a:solidFill>
                <a:latin typeface="Cambria"/>
              </a:rPr>
              <a:t> using deep learning and natural language processing we can combine both text and image data for trend analysis and prediction. </a:t>
            </a:r>
          </a:p>
          <a:p>
            <a:pPr marL="623377" lvl="1" indent="-311689" algn="l">
              <a:lnSpc>
                <a:spcPts val="4042"/>
              </a:lnSpc>
              <a:buFont typeface="Arial"/>
              <a:buChar char="•"/>
            </a:pPr>
            <a:r>
              <a:rPr lang="en-US" sz="2887">
                <a:solidFill>
                  <a:srgbClr val="57FFFF"/>
                </a:solidFill>
                <a:latin typeface="Cambria"/>
              </a:rPr>
              <a:t>Using PCA we are making sure to include only important features that predict the results to enhance the accuracy  </a:t>
            </a:r>
          </a:p>
          <a:p>
            <a:pPr marL="623377" lvl="1" indent="-311689" algn="l">
              <a:lnSpc>
                <a:spcPts val="4042"/>
              </a:lnSpc>
              <a:buFont typeface="Arial"/>
              <a:buChar char="•"/>
            </a:pPr>
            <a:r>
              <a:rPr lang="en-US" sz="2887">
                <a:solidFill>
                  <a:srgbClr val="FFFFFF"/>
                </a:solidFill>
                <a:latin typeface="Cambria"/>
              </a:rPr>
              <a:t>Will also be useful for future trend prediction ahead of anyone else using technology and stats.   </a:t>
            </a:r>
          </a:p>
          <a:p>
            <a:pPr algn="l">
              <a:lnSpc>
                <a:spcPts val="4690"/>
              </a:lnSpc>
            </a:pPr>
            <a:endParaRPr lang="en-US" sz="2887">
              <a:solidFill>
                <a:srgbClr val="FFFFFF"/>
              </a:solidFill>
              <a:latin typeface="Cambria"/>
            </a:endParaRPr>
          </a:p>
        </p:txBody>
      </p:sp>
      <p:sp>
        <p:nvSpPr>
          <p:cNvPr id="6" name="TextBox 6"/>
          <p:cNvSpPr txBox="1"/>
          <p:nvPr/>
        </p:nvSpPr>
        <p:spPr>
          <a:xfrm>
            <a:off x="8631714" y="6568251"/>
            <a:ext cx="10213462" cy="3593465"/>
          </a:xfrm>
          <a:prstGeom prst="rect">
            <a:avLst/>
          </a:prstGeom>
        </p:spPr>
        <p:txBody>
          <a:bodyPr lIns="0" tIns="0" rIns="0" bIns="0" rtlCol="0" anchor="t">
            <a:spAutoFit/>
          </a:bodyPr>
          <a:lstStyle/>
          <a:p>
            <a:pPr marL="626112" lvl="1" indent="-313056" algn="l">
              <a:lnSpc>
                <a:spcPts val="4060"/>
              </a:lnSpc>
              <a:buFont typeface="Arial"/>
              <a:buChar char="•"/>
            </a:pPr>
            <a:r>
              <a:rPr lang="en-US" sz="2900">
                <a:solidFill>
                  <a:srgbClr val="FFFFFF"/>
                </a:solidFill>
                <a:latin typeface="Cambria"/>
              </a:rPr>
              <a:t>By using the multimodal dataset for the trend identifications and prediction design we can obtain much better results as compared to that of the traditional text and sentiments related data.</a:t>
            </a:r>
            <a:r>
              <a:rPr lang="en-US" sz="2900">
                <a:solidFill>
                  <a:srgbClr val="57FFFF"/>
                </a:solidFill>
                <a:latin typeface="Cambria"/>
              </a:rPr>
              <a:t> by combining the traditional methodologies with the multimodal approach and using advanced ensemble technique we can achieve maximum results for trends identification and accurately capture customers attention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1190</Words>
  <Application>Microsoft Office PowerPoint</Application>
  <PresentationFormat>Custom</PresentationFormat>
  <Paragraphs>49</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Bosk</vt:lpstr>
      <vt:lpstr>Cambria</vt:lpstr>
      <vt:lpstr>Arial</vt:lpstr>
      <vt:lpstr>Calibri</vt:lpstr>
      <vt:lpstr>Cambria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Brainstorm Presentation in Black Neon Bright Dark Mode Digital Style</dc:title>
  <dc:creator>Anushka Thakur</dc:creator>
  <cp:lastModifiedBy>Anushka Thakur</cp:lastModifiedBy>
  <cp:revision>1</cp:revision>
  <dcterms:created xsi:type="dcterms:W3CDTF">2006-08-16T00:00:00Z</dcterms:created>
  <dcterms:modified xsi:type="dcterms:W3CDTF">2024-06-30T17:12:18Z</dcterms:modified>
  <dc:identifier>DAGJieJPlPo</dc:identifier>
</cp:coreProperties>
</file>