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9FF7-C8F9-88F5-F38B-C3D2BB31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5C733-5E88-C5DA-CEA5-F0E2E736B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2CB4-3D2B-FF7A-59BB-9D6E0D14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F2D8-C70D-90EB-2A88-2E5E043D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AC6B-0A94-E5B6-0420-3C9287F4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5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61A3-F135-4AAA-540A-8D2F14C2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4AC6F-EEA1-608D-82FC-1E92DCA1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43B85-07D3-591C-0B34-C0AE766C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07E-20BA-8BF0-CB92-515938F2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42C8-2345-2AFF-ED01-9D206C43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2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06055-63B1-B3B4-CE56-F19851720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086C-2C41-021D-8181-B070E0037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83A4-F9F6-3B86-AA3D-04684AE6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82DD3-F0F0-D29C-AE2D-DC6FF790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4E1B-B16E-5F0D-8442-61C9734C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3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F0A1-EA1A-D933-9E0A-F242E131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1B66-FAC0-350B-E7B4-10464C3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CBAB-F9DA-1395-0D8E-5597A83A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9013-5F66-9E07-D4F3-817EAB30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FE42-0D29-7A65-8BD8-AED0E4D8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8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1C3-4AE5-556E-6198-429304C7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E5BBC-2C75-E4AD-DFC3-B2097341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8985-5186-EDF0-369F-44E25858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998F-EDE2-5920-1047-C170F428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2915-8AF5-DFA7-C2EE-88AD97D3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8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F22C-4E05-A83F-500C-D2274A98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D6C7-97B6-E396-3567-8F8B8B25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28CF1-BA32-D319-9277-AC3DAB20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5566-23EF-1211-E010-3377FC8D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2DB4F-3FE4-20A9-E788-F0233924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D5C3F-675A-7548-B045-F2E6C0F3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8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35A8-3F20-FD76-C58C-9E4FA4D0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2136-CF12-E7CD-DCF0-7E5E956F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CBD38-2D2C-82BC-CE1E-ADD1C009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0EF7D-BC9E-3A02-0C00-244B057D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E5516-E875-3FA5-BB94-5B2593DB6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FD5B2-D22F-505A-473B-50C543B0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FA318-EFC7-A83A-F0FB-F40CF8FC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A06E8-509D-7DDD-4892-40D27688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633-9F6E-F14B-440C-A8D195FC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C73D-9F13-F1C9-5A09-7F349907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A53A6-F54F-1D4E-B3F3-8AE2D27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85A11-6FBF-772E-37AF-1265DA87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2F1CB-260E-AC4C-4B9A-6C4DC399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CBC79-668E-974E-3CF6-6F2D5105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685B4-5A58-4994-F1DB-8F57DEE4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0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5D1B-0A94-DBC5-913E-66AB34D2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C519-A843-885E-6A21-99A0CE6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046DA-CC96-6C5C-58A2-5875F0BC7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2B997-36CE-7F9A-06EA-C1522C98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D06E4-8B78-529B-D8E9-34BE93F3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03305-AFB9-1AF0-A2F4-032A9564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88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7BEF-8B5F-96AD-9285-06F7206D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0D928-0175-F6B0-419C-2D3DDC3DB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0F4BC-31CC-60E0-3183-DD00F3DBC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4D89-0212-A4F3-DA8F-D083DE95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D377E-FEA3-0325-F39C-C80BC428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7662-A1DC-8EB9-18C5-0628C415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84FFE-4B8A-EFAA-A487-427694E9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885A-6075-7BA7-F69D-D28497FA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16E9-B39B-8148-EA3A-943FB47FB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7E92-F0C2-444C-8590-447BEA959D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EA80D-ED6B-C9AD-1784-D4E1B3981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03E5-708E-771E-E711-DF618B1DD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5E6A-D60A-46F6-AAD2-164E163B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926A0-F5AB-6BD7-D501-FB0BCDA1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PROFITABILITY RATIO OF Tata Consultancy Services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8285CD04-40CA-CDFA-F2C4-D8C45920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FA71A-08E3-5113-C9E4-D25AAA22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6" y="1094509"/>
            <a:ext cx="5531015" cy="52785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Profitability ratios are financial metrics used to measure how well a company generates profit and value for shareholders.</a:t>
            </a:r>
            <a:b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</a:br>
            <a:b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</a:br>
            <a:r>
              <a:rPr lang="en-US" sz="1600" b="1" i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  <a:t>GROSS PROFIT</a:t>
            </a:r>
            <a:r>
              <a:rPr lang="en-US" sz="1600" i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  <a:t>= Gross Profit/ Sales*100</a:t>
            </a:r>
            <a:br>
              <a:rPr lang="en-US" sz="1600" i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US" sz="1600" b="1" i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  <a:t>NET PROFIT</a:t>
            </a:r>
            <a:r>
              <a:rPr lang="en-US" sz="1600" i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  <a:t>= Net Profit/ Sales*100</a:t>
            </a:r>
            <a:b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US" sz="1600" u="sng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  <a:t>CALCULATIONS:</a:t>
            </a:r>
            <a:b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US" sz="1600" b="1" u="sng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  <a:t>Gross Profit:</a:t>
            </a:r>
            <a:br>
              <a:rPr lang="en-US" sz="16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REVENUE –  COST OF GOOD SOLD</a:t>
            </a:r>
            <a:b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US" sz="1600" b="1" u="sng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  <a:t>Net Profit</a:t>
            </a:r>
            <a:r>
              <a:rPr lang="en-US" sz="1600" u="sng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  <a:t>:</a:t>
            </a:r>
            <a:b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I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Net Profit =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NET PROFIT/SALES*100</a:t>
            </a:r>
            <a:b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OR-</a:t>
            </a:r>
            <a:b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EARNINGS AFTER TAX/SALES*100</a:t>
            </a:r>
            <a:b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+mj-cs"/>
              </a:rPr>
            </a:br>
            <a:endParaRPr lang="en-US" sz="1600" kern="12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26D5A7-1D64-A1BF-22CA-6A0431A2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47926"/>
              </p:ext>
            </p:extLst>
          </p:nvPr>
        </p:nvGraphicFramePr>
        <p:xfrm>
          <a:off x="5999018" y="193963"/>
          <a:ext cx="5957457" cy="6428514"/>
        </p:xfrm>
        <a:graphic>
          <a:graphicData uri="http://schemas.openxmlformats.org/drawingml/2006/table">
            <a:tbl>
              <a:tblPr/>
              <a:tblGrid>
                <a:gridCol w="3652194">
                  <a:extLst>
                    <a:ext uri="{9D8B030D-6E8A-4147-A177-3AD203B41FA5}">
                      <a16:colId xmlns:a16="http://schemas.microsoft.com/office/drawing/2014/main" val="614055921"/>
                    </a:ext>
                  </a:extLst>
                </a:gridCol>
                <a:gridCol w="768421">
                  <a:extLst>
                    <a:ext uri="{9D8B030D-6E8A-4147-A177-3AD203B41FA5}">
                      <a16:colId xmlns:a16="http://schemas.microsoft.com/office/drawing/2014/main" val="1718852416"/>
                    </a:ext>
                  </a:extLst>
                </a:gridCol>
                <a:gridCol w="768421">
                  <a:extLst>
                    <a:ext uri="{9D8B030D-6E8A-4147-A177-3AD203B41FA5}">
                      <a16:colId xmlns:a16="http://schemas.microsoft.com/office/drawing/2014/main" val="2903262251"/>
                    </a:ext>
                  </a:extLst>
                </a:gridCol>
                <a:gridCol w="768421">
                  <a:extLst>
                    <a:ext uri="{9D8B030D-6E8A-4147-A177-3AD203B41FA5}">
                      <a16:colId xmlns:a16="http://schemas.microsoft.com/office/drawing/2014/main" val="2937785619"/>
                    </a:ext>
                  </a:extLst>
                </a:gridCol>
              </a:tblGrid>
              <a:tr h="425289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CONSULTANCY SERVICES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99" marR="96599" marT="48300" marB="483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285"/>
                  </a:ext>
                </a:extLst>
              </a:tr>
              <a:tr h="425289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PROFITABILITY RATIO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99" marR="96599" marT="48300" marB="483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97049"/>
                  </a:ext>
                </a:extLst>
              </a:tr>
              <a:tr h="28526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INR (CRORES)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690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010176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331026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from Operation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1,64,177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1,91,754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2,25,458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776156"/>
                  </a:ext>
                </a:extLst>
              </a:tr>
              <a:tr h="4751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of Good Sold[Cost of equipment &amp; Software Licenses]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1,462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1,163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1,881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05358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1,62,715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1,90,591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2,23,577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281476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 Margin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99.11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99.39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511259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19385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PROFIT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5340"/>
                  </a:ext>
                </a:extLst>
              </a:tr>
              <a:tr h="4751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Income [revenue from operation + other income]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1,67,311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1,95,772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2,28,907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2794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Expenses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1,22,333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1,44,085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1,72,000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31380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44,978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51,687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56,907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13314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Provision Towards Legal Claim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1,218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428029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Before Tax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43,760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51,687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56,907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77347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Tax Expense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11,198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13,238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14,604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863518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After Tax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32,562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38,449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42,303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58950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Profit Margin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19.64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18.48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15596"/>
                  </a:ext>
                </a:extLst>
              </a:tr>
              <a:tr h="2662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" marR="10062" marT="1006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48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203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PROFITABILITY RATIO OF Tata Consultancy Services</vt:lpstr>
      <vt:lpstr>Profitability ratios are financial metrics used to measure how well a company generates profit and value for shareholders.  GROSS PROFIT= Gross Profit/ Sales*100 NET PROFIT= Net Profit/ Sales*100  CALCULATIONS:  Gross Profit:  REVENUE –  COST OF GOOD SOLD  Net Profit:  Net Profit = NET PROFIT/SALES*100 OR-  EARNINGS AFTER TAX/SALES*100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Anushka Rastogi</dc:creator>
  <cp:lastModifiedBy>Anushka Rastogi</cp:lastModifiedBy>
  <cp:revision>20</cp:revision>
  <dcterms:created xsi:type="dcterms:W3CDTF">2023-10-17T09:31:45Z</dcterms:created>
  <dcterms:modified xsi:type="dcterms:W3CDTF">2023-12-01T07:43:16Z</dcterms:modified>
</cp:coreProperties>
</file>