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3" r:id="rId4"/>
    <p:sldId id="264" r:id="rId5"/>
    <p:sldId id="265" r:id="rId6"/>
    <p:sldId id="266"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11/18/2023</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11/18/2023</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11/18/2023</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11/18/2023</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11/18/2023</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11/18/2023</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11/18/2023</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11/18/2023</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11/18/2023</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11/18/2023</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11/18/2023</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11/18/2023</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2.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3.jpeg"/><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2.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2.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7.m4a"/><Relationship Id="rId1" Type="http://schemas.microsoft.com/office/2007/relationships/media" Target="../media/media7.m4a"/><Relationship Id="rId5" Type="http://schemas.openxmlformats.org/officeDocument/2006/relationships/image" Target="../media/image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ibrant multicolour checkered floor design">
            <a:extLst>
              <a:ext uri="{FF2B5EF4-FFF2-40B4-BE49-F238E27FC236}">
                <a16:creationId xmlns:a16="http://schemas.microsoft.com/office/drawing/2014/main" id="{7A7559CA-78C9-E659-2F6A-9642C8DBB2DC}"/>
              </a:ext>
            </a:extLst>
          </p:cNvPr>
          <p:cNvPicPr>
            <a:picLocks noChangeAspect="1"/>
          </p:cNvPicPr>
          <p:nvPr/>
        </p:nvPicPr>
        <p:blipFill rotWithShape="1">
          <a:blip r:embed="rId4"/>
          <a:srcRect r="14680"/>
          <a:stretch/>
        </p:blipFill>
        <p:spPr>
          <a:xfrm>
            <a:off x="3523488" y="10"/>
            <a:ext cx="8668512" cy="6857990"/>
          </a:xfrm>
          <a:prstGeom prst="rect">
            <a:avLst/>
          </a:prstGeom>
        </p:spPr>
      </p:pic>
      <p:sp>
        <p:nvSpPr>
          <p:cNvPr id="10" name="Rectangle 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614B55-991B-1D04-FAC3-D69F8342263B}"/>
              </a:ext>
            </a:extLst>
          </p:cNvPr>
          <p:cNvSpPr>
            <a:spLocks noGrp="1"/>
          </p:cNvSpPr>
          <p:nvPr>
            <p:ph type="title"/>
          </p:nvPr>
        </p:nvSpPr>
        <p:spPr>
          <a:xfrm>
            <a:off x="477981" y="1122363"/>
            <a:ext cx="5299364" cy="3204134"/>
          </a:xfrm>
        </p:spPr>
        <p:txBody>
          <a:bodyPr vert="horz" lIns="91440" tIns="45720" rIns="91440" bIns="45720" rtlCol="0" anchor="b">
            <a:normAutofit/>
          </a:bodyPr>
          <a:lstStyle/>
          <a:p>
            <a:r>
              <a:rPr lang="en-US" sz="4800" b="1" dirty="0">
                <a:solidFill>
                  <a:schemeClr val="bg1"/>
                </a:solidFill>
              </a:rPr>
              <a:t>TATA DATA VISULAIZATION</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Audio 16">
            <a:hlinkClick r:id="" action="ppaction://media"/>
            <a:extLst>
              <a:ext uri="{FF2B5EF4-FFF2-40B4-BE49-F238E27FC236}">
                <a16:creationId xmlns:a16="http://schemas.microsoft.com/office/drawing/2014/main" id="{A49DEEDB-5C45-B3FF-2F19-360A5D627E9A}"/>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118750" t="-118750" r="-118750" b="-118750"/>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815996290"/>
      </p:ext>
    </p:extLst>
  </p:cSld>
  <p:clrMapOvr>
    <a:masterClrMapping/>
  </p:clrMapOvr>
  <mc:AlternateContent xmlns:mc="http://schemas.openxmlformats.org/markup-compatibility/2006">
    <mc:Choice xmlns:p14="http://schemas.microsoft.com/office/powerpoint/2010/main" Requires="p14">
      <p:transition spd="slow" p14:dur="2000" advTm="7637"/>
    </mc:Choice>
    <mc:Fallback>
      <p:transition spd="slow" advTm="763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7"/>
                                        </p:tgtEl>
                                      </p:cBhvr>
                                    </p:cmd>
                                  </p:childTnLst>
                                </p:cTn>
                              </p:par>
                              <p:par>
                                <p:cTn id="7" presetID="10" presetClass="entr" presetSubtype="0" fill="hold" grpId="0" nodeType="withEffect">
                                  <p:stCondLst>
                                    <p:cond delay="1000"/>
                                  </p:stCondLst>
                                  <p:iterate>
                                    <p:tmPct val="10000"/>
                                  </p:iterate>
                                  <p:childTnLst>
                                    <p:set>
                                      <p:cBhvr>
                                        <p:cTn id="8" dur="1" fill="hold">
                                          <p:stCondLst>
                                            <p:cond delay="0"/>
                                          </p:stCondLst>
                                        </p:cTn>
                                        <p:tgtEl>
                                          <p:spTgt spid="2"/>
                                        </p:tgtEl>
                                        <p:attrNameLst>
                                          <p:attrName>style.visibility</p:attrName>
                                        </p:attrNameLst>
                                      </p:cBhvr>
                                      <p:to>
                                        <p:strVal val="visible"/>
                                      </p:to>
                                    </p:set>
                                    <p:animEffect transition="in" filter="fade">
                                      <p:cBhvr>
                                        <p:cTn id="9"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0" fill="hold" display="0">
                  <p:stCondLst>
                    <p:cond delay="indefinite"/>
                  </p:stCondLst>
                  <p:endCondLst>
                    <p:cond evt="onStopAudio" delay="0">
                      <p:tgtEl>
                        <p:sldTgt/>
                      </p:tgtEl>
                    </p:cond>
                  </p:endCondLst>
                </p:cTn>
                <p:tgtEl>
                  <p:spTgt spid="17"/>
                </p:tgtEl>
              </p:cMediaNode>
            </p:audio>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4">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30F8071D-DCAB-10BF-616E-D6BEC6AC88A4}"/>
              </a:ext>
            </a:extLst>
          </p:cNvPr>
          <p:cNvSpPr>
            <a:spLocks noGrp="1"/>
          </p:cNvSpPr>
          <p:nvPr>
            <p:ph type="title"/>
          </p:nvPr>
        </p:nvSpPr>
        <p:spPr>
          <a:xfrm>
            <a:off x="838199" y="1120676"/>
            <a:ext cx="7021513" cy="1237817"/>
          </a:xfrm>
        </p:spPr>
        <p:txBody>
          <a:bodyPr vert="horz" lIns="91440" tIns="45720" rIns="91440" bIns="45720" rtlCol="0" anchor="b">
            <a:normAutofit/>
          </a:bodyPr>
          <a:lstStyle/>
          <a:p>
            <a:r>
              <a:rPr lang="en-US" sz="7200" kern="1200" dirty="0">
                <a:solidFill>
                  <a:schemeClr val="bg1"/>
                </a:solidFill>
                <a:latin typeface="+mj-lt"/>
                <a:ea typeface="+mj-ea"/>
                <a:cs typeface="+mj-cs"/>
              </a:rPr>
              <a:t>INTRODUCTION</a:t>
            </a:r>
          </a:p>
        </p:txBody>
      </p:sp>
      <p:sp>
        <p:nvSpPr>
          <p:cNvPr id="3" name="Text Placeholder 2">
            <a:extLst>
              <a:ext uri="{FF2B5EF4-FFF2-40B4-BE49-F238E27FC236}">
                <a16:creationId xmlns:a16="http://schemas.microsoft.com/office/drawing/2014/main" id="{69212E5E-F0BA-99F9-B8F6-201C993A93D7}"/>
              </a:ext>
            </a:extLst>
          </p:cNvPr>
          <p:cNvSpPr>
            <a:spLocks noGrp="1"/>
          </p:cNvSpPr>
          <p:nvPr>
            <p:ph type="body" idx="1"/>
          </p:nvPr>
        </p:nvSpPr>
        <p:spPr>
          <a:xfrm>
            <a:off x="835024" y="2583998"/>
            <a:ext cx="7655833" cy="2539546"/>
          </a:xfrm>
        </p:spPr>
        <p:txBody>
          <a:bodyPr vert="horz" lIns="91440" tIns="45720" rIns="91440" bIns="45720" rtlCol="0">
            <a:noAutofit/>
          </a:bodyPr>
          <a:lstStyle/>
          <a:p>
            <a:r>
              <a:rPr lang="en-US" sz="2000" kern="1200" dirty="0">
                <a:solidFill>
                  <a:schemeClr val="bg1"/>
                </a:solidFill>
                <a:latin typeface="+mn-lt"/>
                <a:ea typeface="+mn-ea"/>
                <a:cs typeface="+mn-cs"/>
              </a:rPr>
              <a:t>Hello and welcome. In this presentation. I will take you through our company sales performance for the years 2010 and 2011.</a:t>
            </a:r>
          </a:p>
          <a:p>
            <a:r>
              <a:rPr lang="en-US" sz="2000" kern="1200" dirty="0">
                <a:solidFill>
                  <a:schemeClr val="bg1"/>
                </a:solidFill>
                <a:latin typeface="+mn-lt"/>
                <a:ea typeface="+mn-ea"/>
                <a:cs typeface="+mn-cs"/>
              </a:rPr>
              <a:t>I appreciate the opportunity you gave me to dive into this data to gain insightful information about the store’s performance .</a:t>
            </a:r>
          </a:p>
          <a:p>
            <a:r>
              <a:rPr lang="en-US" sz="2000" kern="1200" dirty="0">
                <a:solidFill>
                  <a:schemeClr val="bg1"/>
                </a:solidFill>
                <a:latin typeface="+mn-lt"/>
                <a:ea typeface="+mn-ea"/>
                <a:cs typeface="+mn-cs"/>
              </a:rPr>
              <a:t>Thank you also for the questions you asked since they provided a general direction for the kind of insights you are looking to get from this analysis.</a:t>
            </a:r>
          </a:p>
        </p:txBody>
      </p:sp>
      <p:pic>
        <p:nvPicPr>
          <p:cNvPr id="17" name="Audio 16">
            <a:hlinkClick r:id="" action="ppaction://media"/>
            <a:extLst>
              <a:ext uri="{FF2B5EF4-FFF2-40B4-BE49-F238E27FC236}">
                <a16:creationId xmlns:a16="http://schemas.microsoft.com/office/drawing/2014/main" id="{255CD9F0-F40C-86A2-DA2C-32001AC5FC98}"/>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118750" t="-118750" r="-118750" b="-118750"/>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589313556"/>
      </p:ext>
    </p:extLst>
  </p:cSld>
  <p:clrMapOvr>
    <a:masterClrMapping/>
  </p:clrMapOvr>
  <mc:AlternateContent xmlns:mc="http://schemas.openxmlformats.org/markup-compatibility/2006">
    <mc:Choice xmlns:p14="http://schemas.microsoft.com/office/powerpoint/2010/main" Requires="p14">
      <p:transition spd="slow" p14:dur="2000" advTm="3437"/>
    </mc:Choice>
    <mc:Fallback>
      <p:transition spd="slow" advTm="343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7"/>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heckmark">
            <a:extLst>
              <a:ext uri="{FF2B5EF4-FFF2-40B4-BE49-F238E27FC236}">
                <a16:creationId xmlns:a16="http://schemas.microsoft.com/office/drawing/2014/main" id="{4C07A226-82F0-F152-1AA3-C25B862569B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42228" y="782595"/>
            <a:ext cx="2727366" cy="2727366"/>
          </a:xfrm>
          <a:prstGeom prst="rect">
            <a:avLst/>
          </a:prstGeom>
        </p:spPr>
      </p:pic>
      <p:grpSp>
        <p:nvGrpSpPr>
          <p:cNvPr id="12" name="Group 11">
            <a:extLst>
              <a:ext uri="{FF2B5EF4-FFF2-40B4-BE49-F238E27FC236}">
                <a16:creationId xmlns:a16="http://schemas.microsoft.com/office/drawing/2014/main" id="{59A59B10-9D94-4C5B-8BF0-95928DCE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3" name="Group 12">
              <a:extLst>
                <a:ext uri="{FF2B5EF4-FFF2-40B4-BE49-F238E27FC236}">
                  <a16:creationId xmlns:a16="http://schemas.microsoft.com/office/drawing/2014/main" id="{354E31B9-72DD-4DE4-B3E3-4395530BEC1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7" name="Freeform: Shape 16">
                <a:extLst>
                  <a:ext uri="{FF2B5EF4-FFF2-40B4-BE49-F238E27FC236}">
                    <a16:creationId xmlns:a16="http://schemas.microsoft.com/office/drawing/2014/main" id="{68738192-1FEA-49E1-BFF3-6D1C324A5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F3C51644-0F34-453B-92B8-9FF33932E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 name="Group 13">
              <a:extLst>
                <a:ext uri="{FF2B5EF4-FFF2-40B4-BE49-F238E27FC236}">
                  <a16:creationId xmlns:a16="http://schemas.microsoft.com/office/drawing/2014/main" id="{8ADB9AB8-2EB4-4B5E-9A1E-84F2E44D918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5" name="Freeform: Shape 14">
                <a:extLst>
                  <a:ext uri="{FF2B5EF4-FFF2-40B4-BE49-F238E27FC236}">
                    <a16:creationId xmlns:a16="http://schemas.microsoft.com/office/drawing/2014/main" id="{95F439B0-E080-4B01-85AF-D226A85BA4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DEC643B-AA3F-4913-B411-1458BCEF26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6">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9304185A-F861-4B9E-CE40-05B669EE694C}"/>
              </a:ext>
            </a:extLst>
          </p:cNvPr>
          <p:cNvSpPr>
            <a:spLocks noGrp="1"/>
          </p:cNvSpPr>
          <p:nvPr>
            <p:ph type="title"/>
          </p:nvPr>
        </p:nvSpPr>
        <p:spPr>
          <a:xfrm>
            <a:off x="751782" y="550853"/>
            <a:ext cx="6338665" cy="1488450"/>
          </a:xfrm>
        </p:spPr>
        <p:txBody>
          <a:bodyPr vert="horz" lIns="91440" tIns="45720" rIns="91440" bIns="45720" rtlCol="0" anchor="b">
            <a:normAutofit/>
          </a:bodyPr>
          <a:lstStyle/>
          <a:p>
            <a:r>
              <a:rPr lang="en-US" sz="7200" kern="1200" dirty="0">
                <a:solidFill>
                  <a:schemeClr val="bg1"/>
                </a:solidFill>
                <a:latin typeface="+mj-lt"/>
                <a:ea typeface="+mj-ea"/>
                <a:cs typeface="+mj-cs"/>
              </a:rPr>
              <a:t>Thought Process</a:t>
            </a:r>
          </a:p>
        </p:txBody>
      </p:sp>
      <p:sp>
        <p:nvSpPr>
          <p:cNvPr id="3" name="Text Placeholder 2">
            <a:extLst>
              <a:ext uri="{FF2B5EF4-FFF2-40B4-BE49-F238E27FC236}">
                <a16:creationId xmlns:a16="http://schemas.microsoft.com/office/drawing/2014/main" id="{4C9D94F5-FE22-CD64-162E-A0EF71DF5605}"/>
              </a:ext>
            </a:extLst>
          </p:cNvPr>
          <p:cNvSpPr>
            <a:spLocks noGrp="1"/>
          </p:cNvSpPr>
          <p:nvPr>
            <p:ph type="body" idx="1"/>
          </p:nvPr>
        </p:nvSpPr>
        <p:spPr>
          <a:xfrm>
            <a:off x="751782" y="2922611"/>
            <a:ext cx="7025753" cy="1630108"/>
          </a:xfrm>
        </p:spPr>
        <p:txBody>
          <a:bodyPr vert="horz" lIns="91440" tIns="45720" rIns="91440" bIns="45720" rtlCol="0">
            <a:normAutofit/>
          </a:bodyPr>
          <a:lstStyle/>
          <a:p>
            <a:r>
              <a:rPr lang="en-US" sz="2000" kern="1200" dirty="0">
                <a:solidFill>
                  <a:schemeClr val="bg1"/>
                </a:solidFill>
                <a:latin typeface="+mn-lt"/>
                <a:ea typeface="+mn-ea"/>
                <a:cs typeface="+mn-cs"/>
              </a:rPr>
              <a:t>I assure you that I took all the necessary steps to ensure that this analysi</a:t>
            </a:r>
            <a:r>
              <a:rPr lang="en-US" sz="2000" dirty="0">
                <a:solidFill>
                  <a:schemeClr val="bg1"/>
                </a:solidFill>
              </a:rPr>
              <a:t>s</a:t>
            </a:r>
            <a:r>
              <a:rPr lang="en-US" sz="2000" kern="1200" dirty="0">
                <a:solidFill>
                  <a:schemeClr val="bg1"/>
                </a:solidFill>
                <a:latin typeface="+mn-lt"/>
                <a:ea typeface="+mn-ea"/>
                <a:cs typeface="+mn-cs"/>
              </a:rPr>
              <a:t> is accurate and correct.</a:t>
            </a:r>
          </a:p>
          <a:p>
            <a:r>
              <a:rPr lang="en-US" sz="2000" kern="1200" dirty="0">
                <a:solidFill>
                  <a:schemeClr val="bg1"/>
                </a:solidFill>
                <a:latin typeface="+mn-lt"/>
                <a:ea typeface="+mn-ea"/>
                <a:cs typeface="+mn-cs"/>
              </a:rPr>
              <a:t>I cleaned up the data you provided by removing all the negative values in the Unit Price and the Quantity columns and  also the filtered data as required for all the visualizations.</a:t>
            </a:r>
          </a:p>
        </p:txBody>
      </p:sp>
      <p:pic>
        <p:nvPicPr>
          <p:cNvPr id="8" name="Audio 7">
            <a:hlinkClick r:id="" action="ppaction://media"/>
            <a:extLst>
              <a:ext uri="{FF2B5EF4-FFF2-40B4-BE49-F238E27FC236}">
                <a16:creationId xmlns:a16="http://schemas.microsoft.com/office/drawing/2014/main" id="{C9E33C14-0B15-9C44-42C0-01AC7B2D9CC6}"/>
              </a:ext>
            </a:extLst>
          </p:cNvPr>
          <p:cNvPicPr>
            <a:picLocks noChangeAspect="1"/>
          </p:cNvPicPr>
          <p:nvPr>
            <a:audioFile r:link="rId2"/>
            <p:extLst>
              <p:ext uri="{DAA4B4D4-6D71-4841-9C94-3DE7FCFB9230}">
                <p14:media xmlns:p14="http://schemas.microsoft.com/office/powerpoint/2010/main" r:embed="rId1"/>
              </p:ext>
            </p:extLst>
          </p:nvPr>
        </p:nvPicPr>
        <p:blipFill>
          <a:blip r:embed="rId7"/>
          <a:srcRect l="-118750" t="-118750" r="-118750" b="-118750"/>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717351695"/>
      </p:ext>
    </p:extLst>
  </p:cSld>
  <p:clrMapOvr>
    <a:masterClrMapping/>
  </p:clrMapOvr>
  <mc:AlternateContent xmlns:mc="http://schemas.openxmlformats.org/markup-compatibility/2006">
    <mc:Choice xmlns:p14="http://schemas.microsoft.com/office/powerpoint/2010/main" Requires="p14">
      <p:transition spd="slow" p14:dur="2000" advTm="2751"/>
    </mc:Choice>
    <mc:Fallback>
      <p:transition spd="slow" advTm="275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FE7B1-AD1D-502B-7E63-3A1C3F56FC34}"/>
              </a:ext>
            </a:extLst>
          </p:cNvPr>
          <p:cNvSpPr>
            <a:spLocks noGrp="1"/>
          </p:cNvSpPr>
          <p:nvPr>
            <p:ph type="title"/>
          </p:nvPr>
        </p:nvSpPr>
        <p:spPr>
          <a:xfrm>
            <a:off x="9235248" y="348615"/>
            <a:ext cx="3107119" cy="1508320"/>
          </a:xfrm>
        </p:spPr>
        <p:txBody>
          <a:bodyPr vert="horz" lIns="91440" tIns="45720" rIns="91440" bIns="45720" rtlCol="0" anchor="ctr">
            <a:normAutofit/>
          </a:bodyPr>
          <a:lstStyle/>
          <a:p>
            <a:r>
              <a:rPr lang="en-US" sz="3700" kern="1200" dirty="0">
                <a:solidFill>
                  <a:schemeClr val="tx1"/>
                </a:solidFill>
                <a:latin typeface="+mj-lt"/>
                <a:ea typeface="+mj-ea"/>
                <a:cs typeface="+mj-cs"/>
              </a:rPr>
              <a:t>REVENUE BY MONTH 2011</a:t>
            </a:r>
          </a:p>
        </p:txBody>
      </p:sp>
      <p:sp>
        <p:nvSpPr>
          <p:cNvPr id="3" name="Text Placeholder 2">
            <a:extLst>
              <a:ext uri="{FF2B5EF4-FFF2-40B4-BE49-F238E27FC236}">
                <a16:creationId xmlns:a16="http://schemas.microsoft.com/office/drawing/2014/main" id="{E8B5B2FB-5E39-B13A-9CAF-779BB492DE4E}"/>
              </a:ext>
            </a:extLst>
          </p:cNvPr>
          <p:cNvSpPr>
            <a:spLocks noGrp="1"/>
          </p:cNvSpPr>
          <p:nvPr>
            <p:ph type="body" idx="1"/>
          </p:nvPr>
        </p:nvSpPr>
        <p:spPr>
          <a:xfrm>
            <a:off x="9146066" y="1856935"/>
            <a:ext cx="2786040" cy="4213496"/>
          </a:xfrm>
        </p:spPr>
        <p:txBody>
          <a:bodyPr vert="horz" lIns="91440" tIns="45720" rIns="91440" bIns="45720" rtlCol="0">
            <a:normAutofit fontScale="92500" lnSpcReduction="10000"/>
          </a:bodyPr>
          <a:lstStyle/>
          <a:p>
            <a:pPr marL="285750" indent="-285750">
              <a:buFont typeface="Arial" panose="020B0604020202020204" pitchFamily="34" charset="0"/>
              <a:buChar char="•"/>
            </a:pPr>
            <a:r>
              <a:rPr lang="en-US" sz="1800" kern="1200" dirty="0">
                <a:solidFill>
                  <a:schemeClr val="tx1"/>
                </a:solidFill>
                <a:latin typeface="+mn-lt"/>
                <a:ea typeface="+mn-ea"/>
                <a:cs typeface="+mn-cs"/>
              </a:rPr>
              <a:t>The first 3 months had a stable monthly revenue with an average of $685,000.</a:t>
            </a:r>
          </a:p>
          <a:p>
            <a:pPr marL="285750" indent="-285750">
              <a:buFont typeface="Arial" panose="020B0604020202020204" pitchFamily="34" charset="0"/>
              <a:buChar char="•"/>
            </a:pPr>
            <a:r>
              <a:rPr lang="en-US" sz="1800" kern="1200" dirty="0">
                <a:solidFill>
                  <a:schemeClr val="tx1"/>
                </a:solidFill>
                <a:latin typeface="+mn-lt"/>
                <a:ea typeface="+mn-ea"/>
                <a:cs typeface="+mn-cs"/>
              </a:rPr>
              <a:t>We had a significant increase in revenue from September with the revenue peaking at $1.51 Million in November and an average of 21.18% increase in revenue from August to November.</a:t>
            </a:r>
          </a:p>
          <a:p>
            <a:pPr marL="285750" indent="-285750">
              <a:buFont typeface="Arial" panose="020B0604020202020204" pitchFamily="34" charset="0"/>
              <a:buChar char="•"/>
            </a:pPr>
            <a:r>
              <a:rPr lang="en-US" sz="1800" kern="1200" dirty="0">
                <a:solidFill>
                  <a:schemeClr val="tx1"/>
                </a:solidFill>
                <a:latin typeface="+mn-lt"/>
                <a:ea typeface="+mn-ea"/>
                <a:cs typeface="+mn-cs"/>
              </a:rPr>
              <a:t>The revenue trend from august to December demonstrates hoe seasonality affect retail store sales .</a:t>
            </a:r>
          </a:p>
          <a:p>
            <a:endParaRPr lang="en-US" sz="600" kern="1200" dirty="0">
              <a:solidFill>
                <a:schemeClr val="tx1"/>
              </a:solidFill>
              <a:latin typeface="+mn-lt"/>
              <a:ea typeface="+mn-ea"/>
              <a:cs typeface="+mn-cs"/>
            </a:endParaRPr>
          </a:p>
        </p:txBody>
      </p:sp>
      <p:sp>
        <p:nvSpPr>
          <p:cNvPr id="11" name="Rectangle 1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slide2" descr="Sheet 1">
            <a:extLst>
              <a:ext uri="{FF2B5EF4-FFF2-40B4-BE49-F238E27FC236}">
                <a16:creationId xmlns:a16="http://schemas.microsoft.com/office/drawing/2014/main" id="{B95BE728-9707-A3A4-F59E-4B3DF4F4E9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658" y="783771"/>
            <a:ext cx="7155542" cy="5286660"/>
          </a:xfrm>
          <a:prstGeom prst="rect">
            <a:avLst/>
          </a:prstGeom>
        </p:spPr>
      </p:pic>
      <p:sp>
        <p:nvSpPr>
          <p:cNvPr id="15" name="Rectangle 1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Audio 7">
            <a:hlinkClick r:id="" action="ppaction://media"/>
            <a:extLst>
              <a:ext uri="{FF2B5EF4-FFF2-40B4-BE49-F238E27FC236}">
                <a16:creationId xmlns:a16="http://schemas.microsoft.com/office/drawing/2014/main" id="{0452014A-C8DE-8ECF-D8EE-A4A519AD48D1}"/>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118750" t="-118750" r="-118750" b="-118750"/>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794093832"/>
      </p:ext>
    </p:extLst>
  </p:cSld>
  <p:clrMapOvr>
    <a:masterClrMapping/>
  </p:clrMapOvr>
  <mc:AlternateContent xmlns:mc="http://schemas.openxmlformats.org/markup-compatibility/2006">
    <mc:Choice xmlns:p14="http://schemas.microsoft.com/office/powerpoint/2010/main" Requires="p14">
      <p:transition spd="slow" p14:dur="2000" advTm="2551"/>
    </mc:Choice>
    <mc:Fallback>
      <p:transition spd="slow" advTm="255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AF624E2-C9F6-D493-6E1B-5DC6D1C4C4FF}"/>
              </a:ext>
            </a:extLst>
          </p:cNvPr>
          <p:cNvSpPr>
            <a:spLocks noGrp="1"/>
          </p:cNvSpPr>
          <p:nvPr>
            <p:ph type="title"/>
          </p:nvPr>
        </p:nvSpPr>
        <p:spPr>
          <a:xfrm>
            <a:off x="477981" y="1122362"/>
            <a:ext cx="4023360" cy="3442846"/>
          </a:xfrm>
        </p:spPr>
        <p:txBody>
          <a:bodyPr vert="horz" lIns="91440" tIns="45720" rIns="91440" bIns="45720" rtlCol="0" anchor="b">
            <a:normAutofit fontScale="90000"/>
          </a:bodyPr>
          <a:lstStyle/>
          <a:p>
            <a:r>
              <a:rPr lang="en-US" sz="1800" kern="1200" dirty="0">
                <a:solidFill>
                  <a:schemeClr val="tx1"/>
                </a:solidFill>
                <a:latin typeface="+mj-lt"/>
                <a:ea typeface="+mj-ea"/>
                <a:cs typeface="+mj-cs"/>
              </a:rPr>
              <a:t>This chart represents the top 10 countries by revenue and the quantities bought in these countries except The United Kingdom.</a:t>
            </a:r>
            <a:br>
              <a:rPr lang="en-US" sz="1800" kern="1200" dirty="0">
                <a:solidFill>
                  <a:schemeClr val="tx1"/>
                </a:solidFill>
                <a:latin typeface="+mj-lt"/>
                <a:ea typeface="+mj-ea"/>
                <a:cs typeface="+mj-cs"/>
              </a:rPr>
            </a:br>
            <a:br>
              <a:rPr lang="en-US" sz="1800" kern="1200" dirty="0">
                <a:solidFill>
                  <a:schemeClr val="tx1"/>
                </a:solidFill>
                <a:latin typeface="+mj-lt"/>
                <a:ea typeface="+mj-ea"/>
                <a:cs typeface="+mj-cs"/>
              </a:rPr>
            </a:br>
            <a:r>
              <a:rPr lang="en-US" sz="1800" kern="1200" dirty="0">
                <a:solidFill>
                  <a:schemeClr val="tx1"/>
                </a:solidFill>
                <a:latin typeface="+mj-lt"/>
                <a:ea typeface="+mj-ea"/>
                <a:cs typeface="+mj-cs"/>
              </a:rPr>
              <a:t>There is no major difference between the revenue and the quantity of goods sold in these countries, showing a high purchasing power in these countries.</a:t>
            </a:r>
            <a:br>
              <a:rPr lang="en-US" sz="1800" kern="1200" dirty="0">
                <a:solidFill>
                  <a:schemeClr val="tx1"/>
                </a:solidFill>
                <a:latin typeface="+mj-lt"/>
                <a:ea typeface="+mj-ea"/>
                <a:cs typeface="+mj-cs"/>
              </a:rPr>
            </a:br>
            <a:br>
              <a:rPr lang="en-US" sz="1800" kern="1200" dirty="0">
                <a:solidFill>
                  <a:schemeClr val="tx1"/>
                </a:solidFill>
                <a:latin typeface="+mj-lt"/>
                <a:ea typeface="+mj-ea"/>
                <a:cs typeface="+mj-cs"/>
              </a:rPr>
            </a:br>
            <a:r>
              <a:rPr lang="en-US" sz="1800" kern="1200" dirty="0">
                <a:solidFill>
                  <a:schemeClr val="tx1"/>
                </a:solidFill>
                <a:latin typeface="+mj-lt"/>
                <a:ea typeface="+mj-ea"/>
                <a:cs typeface="+mj-cs"/>
              </a:rPr>
              <a:t>These countries represent regions with the highest potential to generate more revenue that management needs to focus more on in terms of marketing strategies.</a:t>
            </a:r>
            <a:br>
              <a:rPr lang="en-US" sz="1800" kern="1200" dirty="0">
                <a:solidFill>
                  <a:schemeClr val="tx1"/>
                </a:solidFill>
                <a:latin typeface="+mj-lt"/>
                <a:ea typeface="+mj-ea"/>
                <a:cs typeface="+mj-cs"/>
              </a:rPr>
            </a:br>
            <a:br>
              <a:rPr lang="en-US" sz="1200" kern="1200" dirty="0">
                <a:solidFill>
                  <a:schemeClr val="tx1"/>
                </a:solidFill>
                <a:latin typeface="+mj-lt"/>
                <a:ea typeface="+mj-ea"/>
                <a:cs typeface="+mj-cs"/>
              </a:rPr>
            </a:br>
            <a:br>
              <a:rPr lang="en-US" sz="1200" kern="1200" dirty="0">
                <a:solidFill>
                  <a:schemeClr val="tx1"/>
                </a:solidFill>
                <a:latin typeface="+mj-lt"/>
                <a:ea typeface="+mj-ea"/>
                <a:cs typeface="+mj-cs"/>
              </a:rPr>
            </a:br>
            <a:br>
              <a:rPr lang="en-US" sz="1200" kern="1200" dirty="0">
                <a:solidFill>
                  <a:schemeClr val="tx1"/>
                </a:solidFill>
                <a:latin typeface="+mj-lt"/>
                <a:ea typeface="+mj-ea"/>
                <a:cs typeface="+mj-cs"/>
              </a:rPr>
            </a:br>
            <a:endParaRPr lang="en-US" sz="1200" kern="1200" dirty="0">
              <a:solidFill>
                <a:schemeClr val="tx1"/>
              </a:solidFill>
              <a:latin typeface="+mj-lt"/>
              <a:ea typeface="+mj-ea"/>
              <a:cs typeface="+mj-cs"/>
            </a:endParaRP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slide3" descr="Sheet 2">
            <a:extLst>
              <a:ext uri="{FF2B5EF4-FFF2-40B4-BE49-F238E27FC236}">
                <a16:creationId xmlns:a16="http://schemas.microsoft.com/office/drawing/2014/main" id="{84DED13C-D875-B447-EA71-B08376E53B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4356" y="404734"/>
            <a:ext cx="6296615" cy="5876145"/>
          </a:xfrm>
          <a:prstGeom prst="rect">
            <a:avLst/>
          </a:prstGeom>
        </p:spPr>
      </p:pic>
      <p:pic>
        <p:nvPicPr>
          <p:cNvPr id="15" name="Audio 14">
            <a:hlinkClick r:id="" action="ppaction://media"/>
            <a:extLst>
              <a:ext uri="{FF2B5EF4-FFF2-40B4-BE49-F238E27FC236}">
                <a16:creationId xmlns:a16="http://schemas.microsoft.com/office/drawing/2014/main" id="{902709AB-04CB-6B93-EE55-1B26F3E553B7}"/>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118750" t="-118750" r="-118750" b="-118750"/>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743109673"/>
      </p:ext>
    </p:extLst>
  </p:cSld>
  <p:clrMapOvr>
    <a:masterClrMapping/>
  </p:clrMapOvr>
  <mc:AlternateContent xmlns:mc="http://schemas.openxmlformats.org/markup-compatibility/2006">
    <mc:Choice xmlns:p14="http://schemas.microsoft.com/office/powerpoint/2010/main" Requires="p14">
      <p:transition spd="slow" p14:dur="2000" advTm="2058"/>
    </mc:Choice>
    <mc:Fallback>
      <p:transition spd="slow" advTm="205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5"/>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C3A31EA-E599-7AD2-E460-1E180695FBAE}"/>
              </a:ext>
            </a:extLst>
          </p:cNvPr>
          <p:cNvSpPr>
            <a:spLocks noGrp="1"/>
          </p:cNvSpPr>
          <p:nvPr>
            <p:ph type="title"/>
          </p:nvPr>
        </p:nvSpPr>
        <p:spPr>
          <a:xfrm>
            <a:off x="477981" y="1122363"/>
            <a:ext cx="4023360" cy="3204134"/>
          </a:xfrm>
        </p:spPr>
        <p:txBody>
          <a:bodyPr vert="horz" lIns="91440" tIns="45720" rIns="91440" bIns="45720" rtlCol="0" anchor="b">
            <a:normAutofit/>
          </a:bodyPr>
          <a:lstStyle/>
          <a:p>
            <a:endParaRPr lang="en-US" sz="4800" kern="120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EA359D84-CEA6-54E1-1832-D23C49359545}"/>
              </a:ext>
            </a:extLst>
          </p:cNvPr>
          <p:cNvSpPr>
            <a:spLocks noGrp="1"/>
          </p:cNvSpPr>
          <p:nvPr>
            <p:ph type="body" idx="1"/>
          </p:nvPr>
        </p:nvSpPr>
        <p:spPr>
          <a:xfrm>
            <a:off x="477981" y="4872922"/>
            <a:ext cx="9865232" cy="1208141"/>
          </a:xfrm>
        </p:spPr>
        <p:txBody>
          <a:bodyPr vert="horz" lIns="91440" tIns="45720" rIns="91440" bIns="45720" rtlCol="0">
            <a:normAutofit fontScale="92500" lnSpcReduction="10000"/>
          </a:bodyPr>
          <a:lstStyle/>
          <a:p>
            <a:pPr marL="285750" indent="-285750">
              <a:buFont typeface="Arial" panose="020B0604020202020204" pitchFamily="34" charset="0"/>
              <a:buChar char="•"/>
            </a:pPr>
            <a:r>
              <a:rPr lang="en-US" sz="1600" kern="1200" dirty="0">
                <a:solidFill>
                  <a:schemeClr val="tx1"/>
                </a:solidFill>
                <a:latin typeface="+mn-lt"/>
                <a:ea typeface="+mn-ea"/>
                <a:cs typeface="+mn-cs"/>
              </a:rPr>
              <a:t>There is no major difference between the Top 10 customers in terms of revenue generated.</a:t>
            </a:r>
          </a:p>
          <a:p>
            <a:pPr marL="285750" indent="-285750">
              <a:buFont typeface="Arial" panose="020B0604020202020204" pitchFamily="34" charset="0"/>
              <a:buChar char="•"/>
            </a:pPr>
            <a:r>
              <a:rPr lang="en-US" sz="1600" kern="1200" dirty="0">
                <a:solidFill>
                  <a:schemeClr val="tx1"/>
                </a:solidFill>
                <a:latin typeface="+mn-lt"/>
                <a:ea typeface="+mn-ea"/>
                <a:cs typeface="+mn-cs"/>
              </a:rPr>
              <a:t>The average difference in revenue between the top 10 customers is 15.8%.</a:t>
            </a:r>
          </a:p>
          <a:p>
            <a:pPr marL="285750" indent="-285750">
              <a:buFont typeface="Arial" panose="020B0604020202020204" pitchFamily="34" charset="0"/>
              <a:buChar char="•"/>
            </a:pPr>
            <a:r>
              <a:rPr lang="en-US" sz="1600" kern="1200" dirty="0">
                <a:solidFill>
                  <a:schemeClr val="tx1"/>
                </a:solidFill>
                <a:latin typeface="+mn-lt"/>
                <a:ea typeface="+mn-ea"/>
                <a:cs typeface="+mn-cs"/>
              </a:rPr>
              <a:t>The company can aim to strengthen the relationship with customers to increase customer loyalty and retention, and ultimately drive more sales and revenue for the company</a:t>
            </a:r>
            <a:r>
              <a:rPr lang="en-US" sz="800" kern="1200" dirty="0">
                <a:solidFill>
                  <a:schemeClr val="tx1"/>
                </a:solidFill>
                <a:latin typeface="+mn-lt"/>
                <a:ea typeface="+mn-ea"/>
                <a:cs typeface="+mn-cs"/>
              </a:rPr>
              <a:t>.</a:t>
            </a:r>
            <a:br>
              <a:rPr lang="en-US" sz="800" kern="1200" dirty="0">
                <a:solidFill>
                  <a:schemeClr val="tx1"/>
                </a:solidFill>
                <a:latin typeface="+mn-lt"/>
                <a:ea typeface="+mn-ea"/>
                <a:cs typeface="+mn-cs"/>
              </a:rPr>
            </a:br>
            <a:endParaRPr lang="en-US" sz="800" kern="1200" dirty="0">
              <a:solidFill>
                <a:schemeClr val="tx1"/>
              </a:solidFill>
              <a:latin typeface="+mn-lt"/>
              <a:ea typeface="+mn-ea"/>
              <a:cs typeface="+mn-cs"/>
            </a:endParaRP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slide4" descr="Sheet 3">
            <a:extLst>
              <a:ext uri="{FF2B5EF4-FFF2-40B4-BE49-F238E27FC236}">
                <a16:creationId xmlns:a16="http://schemas.microsoft.com/office/drawing/2014/main" id="{8631DAD4-F312-7225-B554-B084BDAE84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813" y="0"/>
            <a:ext cx="11907187" cy="4546920"/>
          </a:xfrm>
          <a:prstGeom prst="rect">
            <a:avLst/>
          </a:prstGeom>
        </p:spPr>
      </p:pic>
      <p:pic>
        <p:nvPicPr>
          <p:cNvPr id="5" name="Audio 4">
            <a:hlinkClick r:id="" action="ppaction://media"/>
            <a:extLst>
              <a:ext uri="{FF2B5EF4-FFF2-40B4-BE49-F238E27FC236}">
                <a16:creationId xmlns:a16="http://schemas.microsoft.com/office/drawing/2014/main" id="{65D91C64-1E80-B605-24CA-4FB34C0CECCD}"/>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118750" t="-118750" r="-118750" b="-118750"/>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303879259"/>
      </p:ext>
    </p:extLst>
  </p:cSld>
  <p:clrMapOvr>
    <a:masterClrMapping/>
  </p:clrMapOvr>
  <mc:AlternateContent xmlns:mc="http://schemas.openxmlformats.org/markup-compatibility/2006">
    <mc:Choice xmlns:p14="http://schemas.microsoft.com/office/powerpoint/2010/main" Requires="p14">
      <p:transition spd="slow" p14:dur="2000" advTm="1465"/>
    </mc:Choice>
    <mc:Fallback>
      <p:transition spd="slow" advTm="146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8FED90-CE2F-A87A-EF30-8D65439EF754}"/>
              </a:ext>
            </a:extLst>
          </p:cNvPr>
          <p:cNvSpPr>
            <a:spLocks noGrp="1"/>
          </p:cNvSpPr>
          <p:nvPr>
            <p:ph type="title"/>
          </p:nvPr>
        </p:nvSpPr>
        <p:spPr>
          <a:xfrm>
            <a:off x="9092367" y="-73993"/>
            <a:ext cx="2622006" cy="1333167"/>
          </a:xfrm>
        </p:spPr>
        <p:txBody>
          <a:bodyPr vert="horz" lIns="91440" tIns="45720" rIns="91440" bIns="45720" rtlCol="0" anchor="ctr">
            <a:normAutofit/>
          </a:bodyPr>
          <a:lstStyle/>
          <a:p>
            <a:r>
              <a:rPr lang="en-US" sz="3700" dirty="0"/>
              <a:t>REVENUE BY COUNTRY</a:t>
            </a:r>
          </a:p>
        </p:txBody>
      </p:sp>
      <p:sp>
        <p:nvSpPr>
          <p:cNvPr id="3" name="Text Placeholder 2">
            <a:extLst>
              <a:ext uri="{FF2B5EF4-FFF2-40B4-BE49-F238E27FC236}">
                <a16:creationId xmlns:a16="http://schemas.microsoft.com/office/drawing/2014/main" id="{986C7515-CB4B-C11C-F9A3-B8F8A3B755DC}"/>
              </a:ext>
            </a:extLst>
          </p:cNvPr>
          <p:cNvSpPr>
            <a:spLocks noGrp="1"/>
          </p:cNvSpPr>
          <p:nvPr>
            <p:ph type="body" idx="1"/>
          </p:nvPr>
        </p:nvSpPr>
        <p:spPr>
          <a:xfrm>
            <a:off x="8932498" y="1139252"/>
            <a:ext cx="3119594" cy="4931179"/>
          </a:xfrm>
        </p:spPr>
        <p:txBody>
          <a:bodyPr vert="horz" lIns="91440" tIns="45720" rIns="91440" bIns="45720" rtlCol="0">
            <a:noAutofit/>
          </a:bodyPr>
          <a:lstStyle/>
          <a:p>
            <a:pPr marL="285750" indent="-285750">
              <a:buFont typeface="Arial" panose="020B0604020202020204" pitchFamily="34" charset="0"/>
              <a:buChar char="•"/>
            </a:pPr>
            <a:r>
              <a:rPr lang="en-US" sz="1600" dirty="0">
                <a:solidFill>
                  <a:schemeClr val="tx1"/>
                </a:solidFill>
              </a:rPr>
              <a:t>The map chart concludes by comparing the places that have produced the greatest revenue to those that have not.</a:t>
            </a:r>
          </a:p>
          <a:p>
            <a:pPr marL="285750" indent="-285750">
              <a:buFont typeface="Arial" panose="020B0604020202020204" pitchFamily="34" charset="0"/>
              <a:buChar char="•"/>
            </a:pPr>
            <a:r>
              <a:rPr lang="en-US" sz="1600" dirty="0">
                <a:solidFill>
                  <a:schemeClr val="tx1"/>
                </a:solidFill>
              </a:rPr>
              <a:t>The map also reveals that the  majority of sales occur only in the European Zone, with only a small number in the American region.</a:t>
            </a:r>
          </a:p>
          <a:p>
            <a:pPr marL="285750" indent="-285750">
              <a:buFont typeface="Arial" panose="020B0604020202020204" pitchFamily="34" charset="0"/>
              <a:buChar char="•"/>
            </a:pPr>
            <a:r>
              <a:rPr lang="en-US" sz="1600" dirty="0">
                <a:solidFill>
                  <a:schemeClr val="tx1"/>
                </a:solidFill>
              </a:rPr>
              <a:t>Along with Russia, there is no market for the items in Africa or Asia.</a:t>
            </a:r>
          </a:p>
          <a:p>
            <a:pPr marL="285750" indent="-285750">
              <a:buFont typeface="Arial" panose="020B0604020202020204" pitchFamily="34" charset="0"/>
              <a:buChar char="•"/>
            </a:pPr>
            <a:r>
              <a:rPr lang="en-US" sz="1600" dirty="0">
                <a:solidFill>
                  <a:schemeClr val="tx1"/>
                </a:solidFill>
              </a:rPr>
              <a:t>The company can concentrate on the European market more and dive deeper into counties in the region to come  up with strategies that will maximize sales from each country in the region alongside Australia and Japan .</a:t>
            </a:r>
          </a:p>
        </p:txBody>
      </p:sp>
      <p:sp>
        <p:nvSpPr>
          <p:cNvPr id="11" name="Rectangle 1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slide5" descr="Sheet 4">
            <a:extLst>
              <a:ext uri="{FF2B5EF4-FFF2-40B4-BE49-F238E27FC236}">
                <a16:creationId xmlns:a16="http://schemas.microsoft.com/office/drawing/2014/main" id="{ED202328-BD4E-A649-89B6-D53A185F22C7}"/>
              </a:ext>
            </a:extLst>
          </p:cNvPr>
          <p:cNvPicPr>
            <a:picLocks noChangeAspect="1"/>
          </p:cNvPicPr>
          <p:nvPr/>
        </p:nvPicPr>
        <p:blipFill rotWithShape="1">
          <a:blip r:embed="rId4">
            <a:extLst>
              <a:ext uri="{28A0092B-C50C-407E-A947-70E740481C1C}">
                <a14:useLocalDpi xmlns:a14="http://schemas.microsoft.com/office/drawing/2010/main" val="0"/>
              </a:ext>
            </a:extLst>
          </a:blip>
          <a:srcRect l="30063" r="9720" b="-1"/>
          <a:stretch/>
        </p:blipFill>
        <p:spPr>
          <a:xfrm>
            <a:off x="545238" y="858525"/>
            <a:ext cx="7608304" cy="5211906"/>
          </a:xfrm>
          <a:prstGeom prst="rect">
            <a:avLst/>
          </a:prstGeom>
        </p:spPr>
      </p:pic>
      <p:sp>
        <p:nvSpPr>
          <p:cNvPr id="15" name="Rectangle 1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Audio 5">
            <a:hlinkClick r:id="" action="ppaction://media"/>
            <a:extLst>
              <a:ext uri="{FF2B5EF4-FFF2-40B4-BE49-F238E27FC236}">
                <a16:creationId xmlns:a16="http://schemas.microsoft.com/office/drawing/2014/main" id="{A845F5AA-E834-FC9A-6A67-7E0384E507D7}"/>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118750" t="-118750" r="-118750" b="-118750"/>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802724812"/>
      </p:ext>
    </p:extLst>
  </p:cSld>
  <p:clrMapOvr>
    <a:masterClrMapping/>
  </p:clrMapOvr>
  <mc:AlternateContent xmlns:mc="http://schemas.openxmlformats.org/markup-compatibility/2006">
    <mc:Choice xmlns:p14="http://schemas.microsoft.com/office/powerpoint/2010/main" Requires="p14">
      <p:transition spd="slow" p14:dur="2000" advTm="1168"/>
    </mc:Choice>
    <mc:Fallback>
      <p:transition spd="slow" advTm="116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441</Words>
  <Application>Microsoft Office PowerPoint</Application>
  <PresentationFormat>Widescreen</PresentationFormat>
  <Paragraphs>21</Paragraphs>
  <Slides>7</Slides>
  <Notes>0</Notes>
  <HiddenSlides>0</HiddenSlides>
  <MMClips>7</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TATA DATA VISULAIZATION</vt:lpstr>
      <vt:lpstr>INTRODUCTION</vt:lpstr>
      <vt:lpstr>Thought Process</vt:lpstr>
      <vt:lpstr>REVENUE BY MONTH 2011</vt:lpstr>
      <vt:lpstr>This chart represents the top 10 countries by revenue and the quantities bought in these countries except The United Kingdom.  There is no major difference between the revenue and the quantity of goods sold in these countries, showing a high purchasing power in these countries.  These countries represent regions with the highest potential to generate more revenue that management needs to focus more on in terms of marketing strategies.    </vt:lpstr>
      <vt:lpstr>PowerPoint Presentation</vt:lpstr>
      <vt:lpstr>REVENUE BY COUNTRY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TATA DATA VISULAIZATION</dc:title>
  <dc:creator/>
  <cp:lastModifiedBy>Anushka Rastogi</cp:lastModifiedBy>
  <cp:revision>9</cp:revision>
  <dcterms:created xsi:type="dcterms:W3CDTF">2023-11-17T16:26:51Z</dcterms:created>
  <dcterms:modified xsi:type="dcterms:W3CDTF">2023-11-18T05:56:42Z</dcterms:modified>
</cp:coreProperties>
</file>