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ublic Sans Bold" charset="1" panose="00000000000000000000"/>
      <p:regular r:id="rId15"/>
    </p:embeddedFont>
    <p:embeddedFont>
      <p:font typeface="Aptos" charset="1" panose="020B0004020202020204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1529" y="-1614135"/>
            <a:ext cx="1232942" cy="12063709"/>
            <a:chOff x="0" y="0"/>
            <a:chExt cx="1643923" cy="16084945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679961" y="7219969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-679961" y="10490514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679961" y="13761060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-679961" y="3949423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-679961" y="679961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24635" y="3685344"/>
            <a:ext cx="8848746" cy="2916312"/>
            <a:chOff x="0" y="0"/>
            <a:chExt cx="11798328" cy="3888417"/>
          </a:xfrm>
        </p:grpSpPr>
        <p:sp>
          <p:nvSpPr>
            <p:cNvPr name="AutoShape 9" id="9"/>
            <p:cNvSpPr/>
            <p:nvPr/>
          </p:nvSpPr>
          <p:spPr>
            <a:xfrm>
              <a:off x="0" y="2823733"/>
              <a:ext cx="11798328" cy="0"/>
            </a:xfrm>
            <a:prstGeom prst="line">
              <a:avLst/>
            </a:prstGeom>
            <a:ln cap="flat" w="12700">
              <a:solidFill>
                <a:srgbClr val="2B2C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998358"/>
              <a:ext cx="11798274" cy="89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b="true" sz="3999" spc="907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DASHBOARD INSIGHTS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00025"/>
              <a:ext cx="11798274" cy="2363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52"/>
                </a:lnSpc>
              </a:pPr>
              <a:r>
                <a:rPr lang="en-US" sz="7200" spc="36">
                  <a:solidFill>
                    <a:srgbClr val="2B2C30"/>
                  </a:solidFill>
                  <a:latin typeface="Aptos"/>
                  <a:ea typeface="Aptos"/>
                  <a:cs typeface="Aptos"/>
                  <a:sym typeface="Aptos"/>
                </a:rPr>
                <a:t>Indian General Election Result 2024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837624" y="1082379"/>
            <a:ext cx="7833905" cy="8285241"/>
          </a:xfrm>
          <a:custGeom>
            <a:avLst/>
            <a:gdLst/>
            <a:ahLst/>
            <a:cxnLst/>
            <a:rect r="r" b="b" t="t" l="l"/>
            <a:pathLst>
              <a:path h="8285241" w="7833905">
                <a:moveTo>
                  <a:pt x="0" y="0"/>
                </a:moveTo>
                <a:lnTo>
                  <a:pt x="7833905" y="0"/>
                </a:lnTo>
                <a:lnTo>
                  <a:pt x="7833905" y="8285241"/>
                </a:lnTo>
                <a:lnTo>
                  <a:pt x="0" y="8285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54879" y="9380955"/>
            <a:ext cx="17178243" cy="119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5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INDIAN GENERAL </a:t>
            </a: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ELECTION RESULT 2024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4635" y="8678010"/>
            <a:ext cx="3336053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Prepared by</a:t>
            </a:r>
          </a:p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Anushka Srivastava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1529" y="-1614135"/>
            <a:ext cx="1232942" cy="12063709"/>
            <a:chOff x="0" y="0"/>
            <a:chExt cx="1643923" cy="16084945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679961" y="7219969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-679961" y="10490514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679961" y="13761060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-679961" y="3949423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-679961" y="679961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902680" y="2000972"/>
            <a:ext cx="5529036" cy="6479220"/>
          </a:xfrm>
          <a:custGeom>
            <a:avLst/>
            <a:gdLst/>
            <a:ahLst/>
            <a:cxnLst/>
            <a:rect r="r" b="b" t="t" l="l"/>
            <a:pathLst>
              <a:path h="6479220" w="5529036">
                <a:moveTo>
                  <a:pt x="0" y="0"/>
                </a:moveTo>
                <a:lnTo>
                  <a:pt x="5529036" y="0"/>
                </a:lnTo>
                <a:lnTo>
                  <a:pt x="5529036" y="6479219"/>
                </a:lnTo>
                <a:lnTo>
                  <a:pt x="0" y="64792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4000"/>
            </a:blip>
            <a:stretch>
              <a:fillRect l="-26488" t="0" r="-24088" b="-2849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4579" y="1953347"/>
            <a:ext cx="9198288" cy="524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500" indent="-269750" lvl="1">
              <a:lnSpc>
                <a:spcPts val="3498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2024 Indian General Election generated vast, fragmented data across alliances, parties, states, and constituencies, making quick insights difficult.</a:t>
            </a:r>
          </a:p>
          <a:p>
            <a:pPr algn="l" marL="539500" indent="-269750" lvl="1">
              <a:lnSpc>
                <a:spcPts val="3498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Traditional news focuses on high-level numbers, leaving gaps in detailed analysis like state performance, constituency results, and vote-type breakdowns.</a:t>
            </a:r>
          </a:p>
          <a:p>
            <a:pPr algn="l" marL="539500" indent="-269750" lvl="1">
              <a:lnSpc>
                <a:spcPts val="3498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is a need for a centralized, interactive, and visually engaging solution that consolidates and simplifies this complex dataset.</a:t>
            </a:r>
          </a:p>
          <a:p>
            <a:pPr algn="l" marL="539500" indent="-269750" lvl="1">
              <a:lnSpc>
                <a:spcPts val="3498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dashboard fulfills this need by transforming static election results into an accessible, dynamic, and multi-level analytical tool.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4879" y="9380955"/>
            <a:ext cx="17178243" cy="119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5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INDIAN GENERAL </a:t>
            </a: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ELECTION RESULT 2024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64579" y="92493"/>
            <a:ext cx="2882577" cy="936207"/>
            <a:chOff x="0" y="0"/>
            <a:chExt cx="759197" cy="2465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25046" y="67233"/>
            <a:ext cx="2882577" cy="936207"/>
            <a:chOff x="0" y="0"/>
            <a:chExt cx="759197" cy="2465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526573" y="92493"/>
            <a:ext cx="3616002" cy="936207"/>
            <a:chOff x="0" y="0"/>
            <a:chExt cx="952363" cy="24657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2363" cy="246573"/>
            </a:xfrm>
            <a:custGeom>
              <a:avLst/>
              <a:gdLst/>
              <a:ahLst/>
              <a:cxnLst/>
              <a:rect r="r" b="b" t="t" l="l"/>
              <a:pathLst>
                <a:path h="246573" w="952363">
                  <a:moveTo>
                    <a:pt x="107051" y="0"/>
                  </a:moveTo>
                  <a:lnTo>
                    <a:pt x="845312" y="0"/>
                  </a:lnTo>
                  <a:cubicBezTo>
                    <a:pt x="873703" y="0"/>
                    <a:pt x="900932" y="11279"/>
                    <a:pt x="921008" y="31354"/>
                  </a:cubicBezTo>
                  <a:cubicBezTo>
                    <a:pt x="941084" y="51430"/>
                    <a:pt x="952363" y="78659"/>
                    <a:pt x="952363" y="107051"/>
                  </a:cubicBezTo>
                  <a:lnTo>
                    <a:pt x="952363" y="139522"/>
                  </a:lnTo>
                  <a:cubicBezTo>
                    <a:pt x="952363" y="167914"/>
                    <a:pt x="941084" y="195143"/>
                    <a:pt x="921008" y="215219"/>
                  </a:cubicBezTo>
                  <a:cubicBezTo>
                    <a:pt x="900932" y="235295"/>
                    <a:pt x="873703" y="246573"/>
                    <a:pt x="845312" y="246573"/>
                  </a:cubicBezTo>
                  <a:lnTo>
                    <a:pt x="107051" y="246573"/>
                  </a:lnTo>
                  <a:cubicBezTo>
                    <a:pt x="78659" y="246573"/>
                    <a:pt x="51430" y="235295"/>
                    <a:pt x="31354" y="215219"/>
                  </a:cubicBezTo>
                  <a:cubicBezTo>
                    <a:pt x="11279" y="195143"/>
                    <a:pt x="0" y="167914"/>
                    <a:pt x="0" y="139522"/>
                  </a:cubicBezTo>
                  <a:lnTo>
                    <a:pt x="0" y="107051"/>
                  </a:lnTo>
                  <a:cubicBezTo>
                    <a:pt x="0" y="78659"/>
                    <a:pt x="11279" y="51430"/>
                    <a:pt x="31354" y="31354"/>
                  </a:cubicBezTo>
                  <a:cubicBezTo>
                    <a:pt x="51430" y="11279"/>
                    <a:pt x="78659" y="0"/>
                    <a:pt x="107051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95236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487040" y="67233"/>
            <a:ext cx="3588860" cy="936207"/>
            <a:chOff x="0" y="0"/>
            <a:chExt cx="945214" cy="24657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214" cy="246573"/>
            </a:xfrm>
            <a:custGeom>
              <a:avLst/>
              <a:gdLst/>
              <a:ahLst/>
              <a:cxnLst/>
              <a:rect r="r" b="b" t="t" l="l"/>
              <a:pathLst>
                <a:path h="246573" w="945214">
                  <a:moveTo>
                    <a:pt x="107860" y="0"/>
                  </a:moveTo>
                  <a:lnTo>
                    <a:pt x="837354" y="0"/>
                  </a:lnTo>
                  <a:cubicBezTo>
                    <a:pt x="865960" y="0"/>
                    <a:pt x="893395" y="11364"/>
                    <a:pt x="913623" y="31592"/>
                  </a:cubicBezTo>
                  <a:cubicBezTo>
                    <a:pt x="933850" y="51819"/>
                    <a:pt x="945214" y="79254"/>
                    <a:pt x="945214" y="107860"/>
                  </a:cubicBezTo>
                  <a:lnTo>
                    <a:pt x="945214" y="138713"/>
                  </a:lnTo>
                  <a:cubicBezTo>
                    <a:pt x="945214" y="198282"/>
                    <a:pt x="896923" y="246573"/>
                    <a:pt x="837354" y="246573"/>
                  </a:cubicBezTo>
                  <a:lnTo>
                    <a:pt x="107860" y="246573"/>
                  </a:lnTo>
                  <a:cubicBezTo>
                    <a:pt x="48291" y="246573"/>
                    <a:pt x="0" y="198282"/>
                    <a:pt x="0" y="138713"/>
                  </a:cubicBezTo>
                  <a:lnTo>
                    <a:pt x="0" y="107860"/>
                  </a:lnTo>
                  <a:cubicBezTo>
                    <a:pt x="0" y="48291"/>
                    <a:pt x="48291" y="0"/>
                    <a:pt x="107860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945214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275925" y="92493"/>
            <a:ext cx="4072905" cy="936207"/>
            <a:chOff x="0" y="0"/>
            <a:chExt cx="1072699" cy="24657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72699" cy="246573"/>
            </a:xfrm>
            <a:custGeom>
              <a:avLst/>
              <a:gdLst/>
              <a:ahLst/>
              <a:cxnLst/>
              <a:rect r="r" b="b" t="t" l="l"/>
              <a:pathLst>
                <a:path h="246573" w="1072699">
                  <a:moveTo>
                    <a:pt x="95042" y="0"/>
                  </a:moveTo>
                  <a:lnTo>
                    <a:pt x="977657" y="0"/>
                  </a:lnTo>
                  <a:cubicBezTo>
                    <a:pt x="1002864" y="0"/>
                    <a:pt x="1027038" y="10013"/>
                    <a:pt x="1044862" y="27837"/>
                  </a:cubicBezTo>
                  <a:cubicBezTo>
                    <a:pt x="1062686" y="45661"/>
                    <a:pt x="1072699" y="69835"/>
                    <a:pt x="1072699" y="95042"/>
                  </a:cubicBezTo>
                  <a:lnTo>
                    <a:pt x="1072699" y="151531"/>
                  </a:lnTo>
                  <a:cubicBezTo>
                    <a:pt x="1072699" y="176738"/>
                    <a:pt x="1062686" y="200912"/>
                    <a:pt x="1044862" y="218736"/>
                  </a:cubicBezTo>
                  <a:cubicBezTo>
                    <a:pt x="1027038" y="236560"/>
                    <a:pt x="1002864" y="246573"/>
                    <a:pt x="977657" y="246573"/>
                  </a:cubicBezTo>
                  <a:lnTo>
                    <a:pt x="95042" y="246573"/>
                  </a:lnTo>
                  <a:cubicBezTo>
                    <a:pt x="69835" y="246573"/>
                    <a:pt x="45661" y="236560"/>
                    <a:pt x="27837" y="218736"/>
                  </a:cubicBezTo>
                  <a:cubicBezTo>
                    <a:pt x="10013" y="200912"/>
                    <a:pt x="0" y="176738"/>
                    <a:pt x="0" y="151531"/>
                  </a:cubicBezTo>
                  <a:lnTo>
                    <a:pt x="0" y="95042"/>
                  </a:lnTo>
                  <a:cubicBezTo>
                    <a:pt x="0" y="69835"/>
                    <a:pt x="10013" y="45661"/>
                    <a:pt x="27837" y="27837"/>
                  </a:cubicBezTo>
                  <a:cubicBezTo>
                    <a:pt x="45661" y="10013"/>
                    <a:pt x="69835" y="0"/>
                    <a:pt x="95042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072699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275925" y="67233"/>
            <a:ext cx="4007918" cy="936207"/>
            <a:chOff x="0" y="0"/>
            <a:chExt cx="1055583" cy="24657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55583" cy="246573"/>
            </a:xfrm>
            <a:custGeom>
              <a:avLst/>
              <a:gdLst/>
              <a:ahLst/>
              <a:cxnLst/>
              <a:rect r="r" b="b" t="t" l="l"/>
              <a:pathLst>
                <a:path h="246573" w="1055583">
                  <a:moveTo>
                    <a:pt x="96583" y="0"/>
                  </a:moveTo>
                  <a:lnTo>
                    <a:pt x="959001" y="0"/>
                  </a:lnTo>
                  <a:cubicBezTo>
                    <a:pt x="1012342" y="0"/>
                    <a:pt x="1055583" y="43242"/>
                    <a:pt x="1055583" y="96583"/>
                  </a:cubicBezTo>
                  <a:lnTo>
                    <a:pt x="1055583" y="149990"/>
                  </a:lnTo>
                  <a:cubicBezTo>
                    <a:pt x="1055583" y="203331"/>
                    <a:pt x="1012342" y="246573"/>
                    <a:pt x="959001" y="246573"/>
                  </a:cubicBezTo>
                  <a:lnTo>
                    <a:pt x="96583" y="246573"/>
                  </a:lnTo>
                  <a:cubicBezTo>
                    <a:pt x="43242" y="246573"/>
                    <a:pt x="0" y="203331"/>
                    <a:pt x="0" y="149990"/>
                  </a:cubicBezTo>
                  <a:lnTo>
                    <a:pt x="0" y="96583"/>
                  </a:lnTo>
                  <a:cubicBezTo>
                    <a:pt x="0" y="43242"/>
                    <a:pt x="43242" y="0"/>
                    <a:pt x="96583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105558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24545" y="92493"/>
            <a:ext cx="2882577" cy="936207"/>
            <a:chOff x="0" y="0"/>
            <a:chExt cx="759197" cy="24657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485012" y="67233"/>
            <a:ext cx="2882577" cy="936207"/>
            <a:chOff x="0" y="0"/>
            <a:chExt cx="759197" cy="24657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582838" y="92493"/>
            <a:ext cx="2882577" cy="936207"/>
            <a:chOff x="0" y="0"/>
            <a:chExt cx="759197" cy="24657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543304" y="67233"/>
            <a:ext cx="2882577" cy="936207"/>
            <a:chOff x="0" y="0"/>
            <a:chExt cx="759197" cy="24657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759197" cy="284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787295" y="297776"/>
            <a:ext cx="21976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816631" y="318166"/>
            <a:ext cx="30358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State Demographics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553084" y="295308"/>
            <a:ext cx="34536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Political Landscape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893558" y="297776"/>
            <a:ext cx="21433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Constituency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5025147" y="297776"/>
            <a:ext cx="195842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Details Grid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64579" y="1273897"/>
            <a:ext cx="4726781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1529" y="-1614135"/>
            <a:ext cx="1232942" cy="12063709"/>
            <a:chOff x="0" y="0"/>
            <a:chExt cx="1643923" cy="16084945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679961" y="7219969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-679961" y="10490514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679961" y="13761060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-679961" y="3949423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-679961" y="679961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458502" y="2025650"/>
            <a:ext cx="10800798" cy="6401513"/>
          </a:xfrm>
          <a:custGeom>
            <a:avLst/>
            <a:gdLst/>
            <a:ahLst/>
            <a:cxnLst/>
            <a:rect r="r" b="b" t="t" l="l"/>
            <a:pathLst>
              <a:path h="6401513" w="10800798">
                <a:moveTo>
                  <a:pt x="0" y="0"/>
                </a:moveTo>
                <a:lnTo>
                  <a:pt x="10800798" y="0"/>
                </a:lnTo>
                <a:lnTo>
                  <a:pt x="10800798" y="6401512"/>
                </a:lnTo>
                <a:lnTo>
                  <a:pt x="0" y="64015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4579" y="1235095"/>
            <a:ext cx="1286994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Landing Page - </a:t>
            </a:r>
            <a:r>
              <a:rPr lang="en-US" b="true" sz="39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Engaging and interactive project entry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5046" y="1978025"/>
            <a:ext cx="5796544" cy="830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Central hub providing navigation to all other dashboards.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Features clearly labeled buttons with icons for intuitive user experience.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Minimalist design ensures focus on navigation without visual clutter.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Optimized for different devices, ensuring accessibility across desktops and large screens.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Incorporates hover effects to highlight active selections and guide users visually.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Includes a “Home” button on every dashboard for easy return to the landing page.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54879" y="9380955"/>
            <a:ext cx="17178243" cy="119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5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INDIAN GENERAL </a:t>
            </a: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ELECTION RESULT 2024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64579" y="92493"/>
            <a:ext cx="2882577" cy="936207"/>
            <a:chOff x="0" y="0"/>
            <a:chExt cx="759197" cy="2465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25046" y="67233"/>
            <a:ext cx="2882577" cy="936207"/>
            <a:chOff x="0" y="0"/>
            <a:chExt cx="759197" cy="2465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26573" y="92493"/>
            <a:ext cx="3616002" cy="936207"/>
            <a:chOff x="0" y="0"/>
            <a:chExt cx="952363" cy="2465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52363" cy="246573"/>
            </a:xfrm>
            <a:custGeom>
              <a:avLst/>
              <a:gdLst/>
              <a:ahLst/>
              <a:cxnLst/>
              <a:rect r="r" b="b" t="t" l="l"/>
              <a:pathLst>
                <a:path h="246573" w="952363">
                  <a:moveTo>
                    <a:pt x="107051" y="0"/>
                  </a:moveTo>
                  <a:lnTo>
                    <a:pt x="845312" y="0"/>
                  </a:lnTo>
                  <a:cubicBezTo>
                    <a:pt x="873703" y="0"/>
                    <a:pt x="900932" y="11279"/>
                    <a:pt x="921008" y="31354"/>
                  </a:cubicBezTo>
                  <a:cubicBezTo>
                    <a:pt x="941084" y="51430"/>
                    <a:pt x="952363" y="78659"/>
                    <a:pt x="952363" y="107051"/>
                  </a:cubicBezTo>
                  <a:lnTo>
                    <a:pt x="952363" y="139522"/>
                  </a:lnTo>
                  <a:cubicBezTo>
                    <a:pt x="952363" y="167914"/>
                    <a:pt x="941084" y="195143"/>
                    <a:pt x="921008" y="215219"/>
                  </a:cubicBezTo>
                  <a:cubicBezTo>
                    <a:pt x="900932" y="235295"/>
                    <a:pt x="873703" y="246573"/>
                    <a:pt x="845312" y="246573"/>
                  </a:cubicBezTo>
                  <a:lnTo>
                    <a:pt x="107051" y="246573"/>
                  </a:lnTo>
                  <a:cubicBezTo>
                    <a:pt x="78659" y="246573"/>
                    <a:pt x="51430" y="235295"/>
                    <a:pt x="31354" y="215219"/>
                  </a:cubicBezTo>
                  <a:cubicBezTo>
                    <a:pt x="11279" y="195143"/>
                    <a:pt x="0" y="167914"/>
                    <a:pt x="0" y="139522"/>
                  </a:cubicBezTo>
                  <a:lnTo>
                    <a:pt x="0" y="107051"/>
                  </a:lnTo>
                  <a:cubicBezTo>
                    <a:pt x="0" y="78659"/>
                    <a:pt x="11279" y="51430"/>
                    <a:pt x="31354" y="31354"/>
                  </a:cubicBezTo>
                  <a:cubicBezTo>
                    <a:pt x="51430" y="11279"/>
                    <a:pt x="78659" y="0"/>
                    <a:pt x="107051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95236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487040" y="67233"/>
            <a:ext cx="3588860" cy="936207"/>
            <a:chOff x="0" y="0"/>
            <a:chExt cx="945214" cy="24657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5214" cy="246573"/>
            </a:xfrm>
            <a:custGeom>
              <a:avLst/>
              <a:gdLst/>
              <a:ahLst/>
              <a:cxnLst/>
              <a:rect r="r" b="b" t="t" l="l"/>
              <a:pathLst>
                <a:path h="246573" w="945214">
                  <a:moveTo>
                    <a:pt x="107860" y="0"/>
                  </a:moveTo>
                  <a:lnTo>
                    <a:pt x="837354" y="0"/>
                  </a:lnTo>
                  <a:cubicBezTo>
                    <a:pt x="865960" y="0"/>
                    <a:pt x="893395" y="11364"/>
                    <a:pt x="913623" y="31592"/>
                  </a:cubicBezTo>
                  <a:cubicBezTo>
                    <a:pt x="933850" y="51819"/>
                    <a:pt x="945214" y="79254"/>
                    <a:pt x="945214" y="107860"/>
                  </a:cubicBezTo>
                  <a:lnTo>
                    <a:pt x="945214" y="138713"/>
                  </a:lnTo>
                  <a:cubicBezTo>
                    <a:pt x="945214" y="198282"/>
                    <a:pt x="896923" y="246573"/>
                    <a:pt x="837354" y="246573"/>
                  </a:cubicBezTo>
                  <a:lnTo>
                    <a:pt x="107860" y="246573"/>
                  </a:lnTo>
                  <a:cubicBezTo>
                    <a:pt x="48291" y="246573"/>
                    <a:pt x="0" y="198282"/>
                    <a:pt x="0" y="138713"/>
                  </a:cubicBezTo>
                  <a:lnTo>
                    <a:pt x="0" y="107860"/>
                  </a:lnTo>
                  <a:cubicBezTo>
                    <a:pt x="0" y="48291"/>
                    <a:pt x="48291" y="0"/>
                    <a:pt x="107860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45214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275925" y="92493"/>
            <a:ext cx="4072905" cy="936207"/>
            <a:chOff x="0" y="0"/>
            <a:chExt cx="1072699" cy="24657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72699" cy="246573"/>
            </a:xfrm>
            <a:custGeom>
              <a:avLst/>
              <a:gdLst/>
              <a:ahLst/>
              <a:cxnLst/>
              <a:rect r="r" b="b" t="t" l="l"/>
              <a:pathLst>
                <a:path h="246573" w="1072699">
                  <a:moveTo>
                    <a:pt x="95042" y="0"/>
                  </a:moveTo>
                  <a:lnTo>
                    <a:pt x="977657" y="0"/>
                  </a:lnTo>
                  <a:cubicBezTo>
                    <a:pt x="1002864" y="0"/>
                    <a:pt x="1027038" y="10013"/>
                    <a:pt x="1044862" y="27837"/>
                  </a:cubicBezTo>
                  <a:cubicBezTo>
                    <a:pt x="1062686" y="45661"/>
                    <a:pt x="1072699" y="69835"/>
                    <a:pt x="1072699" y="95042"/>
                  </a:cubicBezTo>
                  <a:lnTo>
                    <a:pt x="1072699" y="151531"/>
                  </a:lnTo>
                  <a:cubicBezTo>
                    <a:pt x="1072699" y="176738"/>
                    <a:pt x="1062686" y="200912"/>
                    <a:pt x="1044862" y="218736"/>
                  </a:cubicBezTo>
                  <a:cubicBezTo>
                    <a:pt x="1027038" y="236560"/>
                    <a:pt x="1002864" y="246573"/>
                    <a:pt x="977657" y="246573"/>
                  </a:cubicBezTo>
                  <a:lnTo>
                    <a:pt x="95042" y="246573"/>
                  </a:lnTo>
                  <a:cubicBezTo>
                    <a:pt x="69835" y="246573"/>
                    <a:pt x="45661" y="236560"/>
                    <a:pt x="27837" y="218736"/>
                  </a:cubicBezTo>
                  <a:cubicBezTo>
                    <a:pt x="10013" y="200912"/>
                    <a:pt x="0" y="176738"/>
                    <a:pt x="0" y="151531"/>
                  </a:cubicBezTo>
                  <a:lnTo>
                    <a:pt x="0" y="95042"/>
                  </a:lnTo>
                  <a:cubicBezTo>
                    <a:pt x="0" y="69835"/>
                    <a:pt x="10013" y="45661"/>
                    <a:pt x="27837" y="27837"/>
                  </a:cubicBezTo>
                  <a:cubicBezTo>
                    <a:pt x="45661" y="10013"/>
                    <a:pt x="69835" y="0"/>
                    <a:pt x="95042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072699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275925" y="67233"/>
            <a:ext cx="4007918" cy="936207"/>
            <a:chOff x="0" y="0"/>
            <a:chExt cx="1055583" cy="24657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55583" cy="246573"/>
            </a:xfrm>
            <a:custGeom>
              <a:avLst/>
              <a:gdLst/>
              <a:ahLst/>
              <a:cxnLst/>
              <a:rect r="r" b="b" t="t" l="l"/>
              <a:pathLst>
                <a:path h="246573" w="1055583">
                  <a:moveTo>
                    <a:pt x="96583" y="0"/>
                  </a:moveTo>
                  <a:lnTo>
                    <a:pt x="959001" y="0"/>
                  </a:lnTo>
                  <a:cubicBezTo>
                    <a:pt x="1012342" y="0"/>
                    <a:pt x="1055583" y="43242"/>
                    <a:pt x="1055583" y="96583"/>
                  </a:cubicBezTo>
                  <a:lnTo>
                    <a:pt x="1055583" y="149990"/>
                  </a:lnTo>
                  <a:cubicBezTo>
                    <a:pt x="1055583" y="203331"/>
                    <a:pt x="1012342" y="246573"/>
                    <a:pt x="959001" y="246573"/>
                  </a:cubicBezTo>
                  <a:lnTo>
                    <a:pt x="96583" y="246573"/>
                  </a:lnTo>
                  <a:cubicBezTo>
                    <a:pt x="43242" y="246573"/>
                    <a:pt x="0" y="203331"/>
                    <a:pt x="0" y="149990"/>
                  </a:cubicBezTo>
                  <a:lnTo>
                    <a:pt x="0" y="96583"/>
                  </a:lnTo>
                  <a:cubicBezTo>
                    <a:pt x="0" y="43242"/>
                    <a:pt x="43242" y="0"/>
                    <a:pt x="96583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05558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524545" y="92493"/>
            <a:ext cx="2882577" cy="936207"/>
            <a:chOff x="0" y="0"/>
            <a:chExt cx="759197" cy="24657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485012" y="67233"/>
            <a:ext cx="2882577" cy="936207"/>
            <a:chOff x="0" y="0"/>
            <a:chExt cx="759197" cy="24657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582838" y="92493"/>
            <a:ext cx="2882577" cy="936207"/>
            <a:chOff x="0" y="0"/>
            <a:chExt cx="759197" cy="24657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4543304" y="67233"/>
            <a:ext cx="2882577" cy="936207"/>
            <a:chOff x="0" y="0"/>
            <a:chExt cx="759197" cy="24657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759197" cy="284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787295" y="297776"/>
            <a:ext cx="21976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816631" y="318166"/>
            <a:ext cx="30358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State Demographics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553084" y="295308"/>
            <a:ext cx="34536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Political Landscape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893558" y="297776"/>
            <a:ext cx="21433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Constituency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025147" y="297776"/>
            <a:ext cx="195842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Details Grid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1529" y="-1614135"/>
            <a:ext cx="1232942" cy="12063709"/>
            <a:chOff x="0" y="0"/>
            <a:chExt cx="1643923" cy="16084945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679961" y="7219969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-679961" y="10490514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679961" y="13761060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-679961" y="3949423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-679961" y="679961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760727" y="2025650"/>
            <a:ext cx="11498573" cy="6946900"/>
          </a:xfrm>
          <a:custGeom>
            <a:avLst/>
            <a:gdLst/>
            <a:ahLst/>
            <a:cxnLst/>
            <a:rect r="r" b="b" t="t" l="l"/>
            <a:pathLst>
              <a:path h="6946900" w="11498573">
                <a:moveTo>
                  <a:pt x="0" y="0"/>
                </a:moveTo>
                <a:lnTo>
                  <a:pt x="11498573" y="0"/>
                </a:lnTo>
                <a:lnTo>
                  <a:pt x="11498573" y="6946900"/>
                </a:lnTo>
                <a:lnTo>
                  <a:pt x="0" y="694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70" t="0" r="-97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5046" y="1248357"/>
            <a:ext cx="16768230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 Analysis -  A comprehensive summary of results and trends.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579" y="1978025"/>
            <a:ext cx="4637390" cy="830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Presents a national-level summary of results for major alliances: NDA, I.N.D.I.A., and Others.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Displays total seats, percentage share, and bookmarked views for detailed seat-level tables.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Highlights comparative strengths and weaknesses of each alliance.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high-impact visuals like color-coded bar charts and party logos to make data intuitive.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Enables users to quickly grasp overall election trends before diving deeper.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4879" y="9380955"/>
            <a:ext cx="17178243" cy="119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5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INDIAN GENERAL </a:t>
            </a: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ELECTION RESULT 2024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64579" y="92493"/>
            <a:ext cx="2882577" cy="936207"/>
            <a:chOff x="0" y="0"/>
            <a:chExt cx="759197" cy="2465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25046" y="67233"/>
            <a:ext cx="2882577" cy="936207"/>
            <a:chOff x="0" y="0"/>
            <a:chExt cx="759197" cy="2465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26573" y="92493"/>
            <a:ext cx="3616002" cy="936207"/>
            <a:chOff x="0" y="0"/>
            <a:chExt cx="952363" cy="2465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52363" cy="246573"/>
            </a:xfrm>
            <a:custGeom>
              <a:avLst/>
              <a:gdLst/>
              <a:ahLst/>
              <a:cxnLst/>
              <a:rect r="r" b="b" t="t" l="l"/>
              <a:pathLst>
                <a:path h="246573" w="952363">
                  <a:moveTo>
                    <a:pt x="107051" y="0"/>
                  </a:moveTo>
                  <a:lnTo>
                    <a:pt x="845312" y="0"/>
                  </a:lnTo>
                  <a:cubicBezTo>
                    <a:pt x="873703" y="0"/>
                    <a:pt x="900932" y="11279"/>
                    <a:pt x="921008" y="31354"/>
                  </a:cubicBezTo>
                  <a:cubicBezTo>
                    <a:pt x="941084" y="51430"/>
                    <a:pt x="952363" y="78659"/>
                    <a:pt x="952363" y="107051"/>
                  </a:cubicBezTo>
                  <a:lnTo>
                    <a:pt x="952363" y="139522"/>
                  </a:lnTo>
                  <a:cubicBezTo>
                    <a:pt x="952363" y="167914"/>
                    <a:pt x="941084" y="195143"/>
                    <a:pt x="921008" y="215219"/>
                  </a:cubicBezTo>
                  <a:cubicBezTo>
                    <a:pt x="900932" y="235295"/>
                    <a:pt x="873703" y="246573"/>
                    <a:pt x="845312" y="246573"/>
                  </a:cubicBezTo>
                  <a:lnTo>
                    <a:pt x="107051" y="246573"/>
                  </a:lnTo>
                  <a:cubicBezTo>
                    <a:pt x="78659" y="246573"/>
                    <a:pt x="51430" y="235295"/>
                    <a:pt x="31354" y="215219"/>
                  </a:cubicBezTo>
                  <a:cubicBezTo>
                    <a:pt x="11279" y="195143"/>
                    <a:pt x="0" y="167914"/>
                    <a:pt x="0" y="139522"/>
                  </a:cubicBezTo>
                  <a:lnTo>
                    <a:pt x="0" y="107051"/>
                  </a:lnTo>
                  <a:cubicBezTo>
                    <a:pt x="0" y="78659"/>
                    <a:pt x="11279" y="51430"/>
                    <a:pt x="31354" y="31354"/>
                  </a:cubicBezTo>
                  <a:cubicBezTo>
                    <a:pt x="51430" y="11279"/>
                    <a:pt x="78659" y="0"/>
                    <a:pt x="107051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95236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487040" y="67233"/>
            <a:ext cx="3588860" cy="936207"/>
            <a:chOff x="0" y="0"/>
            <a:chExt cx="945214" cy="24657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5214" cy="246573"/>
            </a:xfrm>
            <a:custGeom>
              <a:avLst/>
              <a:gdLst/>
              <a:ahLst/>
              <a:cxnLst/>
              <a:rect r="r" b="b" t="t" l="l"/>
              <a:pathLst>
                <a:path h="246573" w="945214">
                  <a:moveTo>
                    <a:pt x="107860" y="0"/>
                  </a:moveTo>
                  <a:lnTo>
                    <a:pt x="837354" y="0"/>
                  </a:lnTo>
                  <a:cubicBezTo>
                    <a:pt x="865960" y="0"/>
                    <a:pt x="893395" y="11364"/>
                    <a:pt x="913623" y="31592"/>
                  </a:cubicBezTo>
                  <a:cubicBezTo>
                    <a:pt x="933850" y="51819"/>
                    <a:pt x="945214" y="79254"/>
                    <a:pt x="945214" y="107860"/>
                  </a:cubicBezTo>
                  <a:lnTo>
                    <a:pt x="945214" y="138713"/>
                  </a:lnTo>
                  <a:cubicBezTo>
                    <a:pt x="945214" y="198282"/>
                    <a:pt x="896923" y="246573"/>
                    <a:pt x="837354" y="246573"/>
                  </a:cubicBezTo>
                  <a:lnTo>
                    <a:pt x="107860" y="246573"/>
                  </a:lnTo>
                  <a:cubicBezTo>
                    <a:pt x="48291" y="246573"/>
                    <a:pt x="0" y="198282"/>
                    <a:pt x="0" y="138713"/>
                  </a:cubicBezTo>
                  <a:lnTo>
                    <a:pt x="0" y="107860"/>
                  </a:lnTo>
                  <a:cubicBezTo>
                    <a:pt x="0" y="48291"/>
                    <a:pt x="48291" y="0"/>
                    <a:pt x="107860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45214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275925" y="92493"/>
            <a:ext cx="4072905" cy="936207"/>
            <a:chOff x="0" y="0"/>
            <a:chExt cx="1072699" cy="24657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72699" cy="246573"/>
            </a:xfrm>
            <a:custGeom>
              <a:avLst/>
              <a:gdLst/>
              <a:ahLst/>
              <a:cxnLst/>
              <a:rect r="r" b="b" t="t" l="l"/>
              <a:pathLst>
                <a:path h="246573" w="1072699">
                  <a:moveTo>
                    <a:pt x="95042" y="0"/>
                  </a:moveTo>
                  <a:lnTo>
                    <a:pt x="977657" y="0"/>
                  </a:lnTo>
                  <a:cubicBezTo>
                    <a:pt x="1002864" y="0"/>
                    <a:pt x="1027038" y="10013"/>
                    <a:pt x="1044862" y="27837"/>
                  </a:cubicBezTo>
                  <a:cubicBezTo>
                    <a:pt x="1062686" y="45661"/>
                    <a:pt x="1072699" y="69835"/>
                    <a:pt x="1072699" y="95042"/>
                  </a:cubicBezTo>
                  <a:lnTo>
                    <a:pt x="1072699" y="151531"/>
                  </a:lnTo>
                  <a:cubicBezTo>
                    <a:pt x="1072699" y="176738"/>
                    <a:pt x="1062686" y="200912"/>
                    <a:pt x="1044862" y="218736"/>
                  </a:cubicBezTo>
                  <a:cubicBezTo>
                    <a:pt x="1027038" y="236560"/>
                    <a:pt x="1002864" y="246573"/>
                    <a:pt x="977657" y="246573"/>
                  </a:cubicBezTo>
                  <a:lnTo>
                    <a:pt x="95042" y="246573"/>
                  </a:lnTo>
                  <a:cubicBezTo>
                    <a:pt x="69835" y="246573"/>
                    <a:pt x="45661" y="236560"/>
                    <a:pt x="27837" y="218736"/>
                  </a:cubicBezTo>
                  <a:cubicBezTo>
                    <a:pt x="10013" y="200912"/>
                    <a:pt x="0" y="176738"/>
                    <a:pt x="0" y="151531"/>
                  </a:cubicBezTo>
                  <a:lnTo>
                    <a:pt x="0" y="95042"/>
                  </a:lnTo>
                  <a:cubicBezTo>
                    <a:pt x="0" y="69835"/>
                    <a:pt x="10013" y="45661"/>
                    <a:pt x="27837" y="27837"/>
                  </a:cubicBezTo>
                  <a:cubicBezTo>
                    <a:pt x="45661" y="10013"/>
                    <a:pt x="69835" y="0"/>
                    <a:pt x="95042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072699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275925" y="67233"/>
            <a:ext cx="4007918" cy="936207"/>
            <a:chOff x="0" y="0"/>
            <a:chExt cx="1055583" cy="24657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55583" cy="246573"/>
            </a:xfrm>
            <a:custGeom>
              <a:avLst/>
              <a:gdLst/>
              <a:ahLst/>
              <a:cxnLst/>
              <a:rect r="r" b="b" t="t" l="l"/>
              <a:pathLst>
                <a:path h="246573" w="1055583">
                  <a:moveTo>
                    <a:pt x="96583" y="0"/>
                  </a:moveTo>
                  <a:lnTo>
                    <a:pt x="959001" y="0"/>
                  </a:lnTo>
                  <a:cubicBezTo>
                    <a:pt x="1012342" y="0"/>
                    <a:pt x="1055583" y="43242"/>
                    <a:pt x="1055583" y="96583"/>
                  </a:cubicBezTo>
                  <a:lnTo>
                    <a:pt x="1055583" y="149990"/>
                  </a:lnTo>
                  <a:cubicBezTo>
                    <a:pt x="1055583" y="203331"/>
                    <a:pt x="1012342" y="246573"/>
                    <a:pt x="959001" y="246573"/>
                  </a:cubicBezTo>
                  <a:lnTo>
                    <a:pt x="96583" y="246573"/>
                  </a:lnTo>
                  <a:cubicBezTo>
                    <a:pt x="43242" y="246573"/>
                    <a:pt x="0" y="203331"/>
                    <a:pt x="0" y="149990"/>
                  </a:cubicBezTo>
                  <a:lnTo>
                    <a:pt x="0" y="96583"/>
                  </a:lnTo>
                  <a:cubicBezTo>
                    <a:pt x="0" y="43242"/>
                    <a:pt x="43242" y="0"/>
                    <a:pt x="96583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05558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524545" y="92493"/>
            <a:ext cx="2882577" cy="936207"/>
            <a:chOff x="0" y="0"/>
            <a:chExt cx="759197" cy="24657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485012" y="67233"/>
            <a:ext cx="2882577" cy="936207"/>
            <a:chOff x="0" y="0"/>
            <a:chExt cx="759197" cy="24657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582838" y="92493"/>
            <a:ext cx="2882577" cy="936207"/>
            <a:chOff x="0" y="0"/>
            <a:chExt cx="759197" cy="24657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4543304" y="67233"/>
            <a:ext cx="2882577" cy="936207"/>
            <a:chOff x="0" y="0"/>
            <a:chExt cx="759197" cy="24657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759197" cy="284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787295" y="297776"/>
            <a:ext cx="21976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816631" y="318166"/>
            <a:ext cx="30358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State Demographics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553084" y="295308"/>
            <a:ext cx="34536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Political Landscape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893558" y="297776"/>
            <a:ext cx="21433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Constituency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025147" y="297776"/>
            <a:ext cx="195842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Details Grid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1529" y="-1614135"/>
            <a:ext cx="1232942" cy="12063709"/>
            <a:chOff x="0" y="0"/>
            <a:chExt cx="1643923" cy="16084945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679961" y="7219969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-679961" y="10490514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679961" y="13761060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-679961" y="3949423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-679961" y="679961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702493" y="2025650"/>
            <a:ext cx="11565038" cy="6945622"/>
          </a:xfrm>
          <a:custGeom>
            <a:avLst/>
            <a:gdLst/>
            <a:ahLst/>
            <a:cxnLst/>
            <a:rect r="r" b="b" t="t" l="l"/>
            <a:pathLst>
              <a:path h="6945622" w="11565038">
                <a:moveTo>
                  <a:pt x="0" y="0"/>
                </a:moveTo>
                <a:lnTo>
                  <a:pt x="11565038" y="0"/>
                </a:lnTo>
                <a:lnTo>
                  <a:pt x="11565038" y="6945622"/>
                </a:lnTo>
                <a:lnTo>
                  <a:pt x="0" y="6945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5046" y="1225550"/>
            <a:ext cx="1627175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Demographics Analysis - State-level insights with dynamic metrics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579" y="1978025"/>
            <a:ext cx="5058315" cy="830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Offers a state-by-state breakdown of seat counts for NDA, I.N.D.I.A., and Others.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Interactive state map visualizes political control geographically.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Bubble maps display constituency-level results with size representing total votes and color coding for alliance affiliation.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Drill-through allows exploration of state-specific detailed tables or deeper context.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Supports analysis of regional political dominance and voter distribution patterns.</a:t>
            </a:r>
          </a:p>
          <a:p>
            <a:pPr algn="r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54879" y="9380955"/>
            <a:ext cx="17178243" cy="119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5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INDIAN GENERAL </a:t>
            </a: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ELECTION RESULT 2024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64579" y="92493"/>
            <a:ext cx="2882577" cy="936207"/>
            <a:chOff x="0" y="0"/>
            <a:chExt cx="759197" cy="2465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25046" y="67233"/>
            <a:ext cx="2882577" cy="936207"/>
            <a:chOff x="0" y="0"/>
            <a:chExt cx="759197" cy="2465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26573" y="92493"/>
            <a:ext cx="3616002" cy="936207"/>
            <a:chOff x="0" y="0"/>
            <a:chExt cx="952363" cy="2465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52363" cy="246573"/>
            </a:xfrm>
            <a:custGeom>
              <a:avLst/>
              <a:gdLst/>
              <a:ahLst/>
              <a:cxnLst/>
              <a:rect r="r" b="b" t="t" l="l"/>
              <a:pathLst>
                <a:path h="246573" w="952363">
                  <a:moveTo>
                    <a:pt x="107051" y="0"/>
                  </a:moveTo>
                  <a:lnTo>
                    <a:pt x="845312" y="0"/>
                  </a:lnTo>
                  <a:cubicBezTo>
                    <a:pt x="873703" y="0"/>
                    <a:pt x="900932" y="11279"/>
                    <a:pt x="921008" y="31354"/>
                  </a:cubicBezTo>
                  <a:cubicBezTo>
                    <a:pt x="941084" y="51430"/>
                    <a:pt x="952363" y="78659"/>
                    <a:pt x="952363" y="107051"/>
                  </a:cubicBezTo>
                  <a:lnTo>
                    <a:pt x="952363" y="139522"/>
                  </a:lnTo>
                  <a:cubicBezTo>
                    <a:pt x="952363" y="167914"/>
                    <a:pt x="941084" y="195143"/>
                    <a:pt x="921008" y="215219"/>
                  </a:cubicBezTo>
                  <a:cubicBezTo>
                    <a:pt x="900932" y="235295"/>
                    <a:pt x="873703" y="246573"/>
                    <a:pt x="845312" y="246573"/>
                  </a:cubicBezTo>
                  <a:lnTo>
                    <a:pt x="107051" y="246573"/>
                  </a:lnTo>
                  <a:cubicBezTo>
                    <a:pt x="78659" y="246573"/>
                    <a:pt x="51430" y="235295"/>
                    <a:pt x="31354" y="215219"/>
                  </a:cubicBezTo>
                  <a:cubicBezTo>
                    <a:pt x="11279" y="195143"/>
                    <a:pt x="0" y="167914"/>
                    <a:pt x="0" y="139522"/>
                  </a:cubicBezTo>
                  <a:lnTo>
                    <a:pt x="0" y="107051"/>
                  </a:lnTo>
                  <a:cubicBezTo>
                    <a:pt x="0" y="78659"/>
                    <a:pt x="11279" y="51430"/>
                    <a:pt x="31354" y="31354"/>
                  </a:cubicBezTo>
                  <a:cubicBezTo>
                    <a:pt x="51430" y="11279"/>
                    <a:pt x="78659" y="0"/>
                    <a:pt x="107051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95236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487040" y="67233"/>
            <a:ext cx="3588860" cy="936207"/>
            <a:chOff x="0" y="0"/>
            <a:chExt cx="945214" cy="24657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5214" cy="246573"/>
            </a:xfrm>
            <a:custGeom>
              <a:avLst/>
              <a:gdLst/>
              <a:ahLst/>
              <a:cxnLst/>
              <a:rect r="r" b="b" t="t" l="l"/>
              <a:pathLst>
                <a:path h="246573" w="945214">
                  <a:moveTo>
                    <a:pt x="107860" y="0"/>
                  </a:moveTo>
                  <a:lnTo>
                    <a:pt x="837354" y="0"/>
                  </a:lnTo>
                  <a:cubicBezTo>
                    <a:pt x="865960" y="0"/>
                    <a:pt x="893395" y="11364"/>
                    <a:pt x="913623" y="31592"/>
                  </a:cubicBezTo>
                  <a:cubicBezTo>
                    <a:pt x="933850" y="51819"/>
                    <a:pt x="945214" y="79254"/>
                    <a:pt x="945214" y="107860"/>
                  </a:cubicBezTo>
                  <a:lnTo>
                    <a:pt x="945214" y="138713"/>
                  </a:lnTo>
                  <a:cubicBezTo>
                    <a:pt x="945214" y="198282"/>
                    <a:pt x="896923" y="246573"/>
                    <a:pt x="837354" y="246573"/>
                  </a:cubicBezTo>
                  <a:lnTo>
                    <a:pt x="107860" y="246573"/>
                  </a:lnTo>
                  <a:cubicBezTo>
                    <a:pt x="48291" y="246573"/>
                    <a:pt x="0" y="198282"/>
                    <a:pt x="0" y="138713"/>
                  </a:cubicBezTo>
                  <a:lnTo>
                    <a:pt x="0" y="107860"/>
                  </a:lnTo>
                  <a:cubicBezTo>
                    <a:pt x="0" y="48291"/>
                    <a:pt x="48291" y="0"/>
                    <a:pt x="107860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45214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275925" y="92493"/>
            <a:ext cx="4072905" cy="936207"/>
            <a:chOff x="0" y="0"/>
            <a:chExt cx="1072699" cy="24657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72699" cy="246573"/>
            </a:xfrm>
            <a:custGeom>
              <a:avLst/>
              <a:gdLst/>
              <a:ahLst/>
              <a:cxnLst/>
              <a:rect r="r" b="b" t="t" l="l"/>
              <a:pathLst>
                <a:path h="246573" w="1072699">
                  <a:moveTo>
                    <a:pt x="95042" y="0"/>
                  </a:moveTo>
                  <a:lnTo>
                    <a:pt x="977657" y="0"/>
                  </a:lnTo>
                  <a:cubicBezTo>
                    <a:pt x="1002864" y="0"/>
                    <a:pt x="1027038" y="10013"/>
                    <a:pt x="1044862" y="27837"/>
                  </a:cubicBezTo>
                  <a:cubicBezTo>
                    <a:pt x="1062686" y="45661"/>
                    <a:pt x="1072699" y="69835"/>
                    <a:pt x="1072699" y="95042"/>
                  </a:cubicBezTo>
                  <a:lnTo>
                    <a:pt x="1072699" y="151531"/>
                  </a:lnTo>
                  <a:cubicBezTo>
                    <a:pt x="1072699" y="176738"/>
                    <a:pt x="1062686" y="200912"/>
                    <a:pt x="1044862" y="218736"/>
                  </a:cubicBezTo>
                  <a:cubicBezTo>
                    <a:pt x="1027038" y="236560"/>
                    <a:pt x="1002864" y="246573"/>
                    <a:pt x="977657" y="246573"/>
                  </a:cubicBezTo>
                  <a:lnTo>
                    <a:pt x="95042" y="246573"/>
                  </a:lnTo>
                  <a:cubicBezTo>
                    <a:pt x="69835" y="246573"/>
                    <a:pt x="45661" y="236560"/>
                    <a:pt x="27837" y="218736"/>
                  </a:cubicBezTo>
                  <a:cubicBezTo>
                    <a:pt x="10013" y="200912"/>
                    <a:pt x="0" y="176738"/>
                    <a:pt x="0" y="151531"/>
                  </a:cubicBezTo>
                  <a:lnTo>
                    <a:pt x="0" y="95042"/>
                  </a:lnTo>
                  <a:cubicBezTo>
                    <a:pt x="0" y="69835"/>
                    <a:pt x="10013" y="45661"/>
                    <a:pt x="27837" y="27837"/>
                  </a:cubicBezTo>
                  <a:cubicBezTo>
                    <a:pt x="45661" y="10013"/>
                    <a:pt x="69835" y="0"/>
                    <a:pt x="95042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072699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275925" y="67233"/>
            <a:ext cx="4007918" cy="936207"/>
            <a:chOff x="0" y="0"/>
            <a:chExt cx="1055583" cy="24657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55583" cy="246573"/>
            </a:xfrm>
            <a:custGeom>
              <a:avLst/>
              <a:gdLst/>
              <a:ahLst/>
              <a:cxnLst/>
              <a:rect r="r" b="b" t="t" l="l"/>
              <a:pathLst>
                <a:path h="246573" w="1055583">
                  <a:moveTo>
                    <a:pt x="96583" y="0"/>
                  </a:moveTo>
                  <a:lnTo>
                    <a:pt x="959001" y="0"/>
                  </a:lnTo>
                  <a:cubicBezTo>
                    <a:pt x="1012342" y="0"/>
                    <a:pt x="1055583" y="43242"/>
                    <a:pt x="1055583" y="96583"/>
                  </a:cubicBezTo>
                  <a:lnTo>
                    <a:pt x="1055583" y="149990"/>
                  </a:lnTo>
                  <a:cubicBezTo>
                    <a:pt x="1055583" y="203331"/>
                    <a:pt x="1012342" y="246573"/>
                    <a:pt x="959001" y="246573"/>
                  </a:cubicBezTo>
                  <a:lnTo>
                    <a:pt x="96583" y="246573"/>
                  </a:lnTo>
                  <a:cubicBezTo>
                    <a:pt x="43242" y="246573"/>
                    <a:pt x="0" y="203331"/>
                    <a:pt x="0" y="149990"/>
                  </a:cubicBezTo>
                  <a:lnTo>
                    <a:pt x="0" y="96583"/>
                  </a:lnTo>
                  <a:cubicBezTo>
                    <a:pt x="0" y="43242"/>
                    <a:pt x="43242" y="0"/>
                    <a:pt x="96583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05558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524545" y="92493"/>
            <a:ext cx="2882577" cy="936207"/>
            <a:chOff x="0" y="0"/>
            <a:chExt cx="759197" cy="24657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485012" y="67233"/>
            <a:ext cx="2882577" cy="936207"/>
            <a:chOff x="0" y="0"/>
            <a:chExt cx="759197" cy="24657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582838" y="92493"/>
            <a:ext cx="2882577" cy="936207"/>
            <a:chOff x="0" y="0"/>
            <a:chExt cx="759197" cy="24657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4543304" y="67233"/>
            <a:ext cx="2882577" cy="936207"/>
            <a:chOff x="0" y="0"/>
            <a:chExt cx="759197" cy="24657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759197" cy="284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787295" y="297776"/>
            <a:ext cx="21976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Overview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816631" y="318166"/>
            <a:ext cx="30358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State Demographics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553084" y="295308"/>
            <a:ext cx="34536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Political Landscape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893558" y="297776"/>
            <a:ext cx="21433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Constituency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025147" y="297776"/>
            <a:ext cx="195842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Details Grid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1529" y="-1614135"/>
            <a:ext cx="1232942" cy="12063709"/>
            <a:chOff x="0" y="0"/>
            <a:chExt cx="1643923" cy="16084945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679961" y="7219969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-679961" y="10490514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679961" y="13761060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-679961" y="3949423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-679961" y="679961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169792" y="2033170"/>
            <a:ext cx="11094952" cy="6586651"/>
          </a:xfrm>
          <a:custGeom>
            <a:avLst/>
            <a:gdLst/>
            <a:ahLst/>
            <a:cxnLst/>
            <a:rect r="r" b="b" t="t" l="l"/>
            <a:pathLst>
              <a:path h="6586651" w="11094952">
                <a:moveTo>
                  <a:pt x="0" y="0"/>
                </a:moveTo>
                <a:lnTo>
                  <a:pt x="11094952" y="0"/>
                </a:lnTo>
                <a:lnTo>
                  <a:pt x="11094952" y="6586652"/>
                </a:lnTo>
                <a:lnTo>
                  <a:pt x="0" y="6586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4579" y="1215183"/>
            <a:ext cx="1533093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Political Landscape - State-level insights with dynamic metrics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4579" y="1985545"/>
            <a:ext cx="5298429" cy="699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Allows users to select a specific state and analyze its internal political distribution.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Presents seats won by each alliance and independent parties.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State map overlays show constituency boundaries and party dominance.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Grid view lists winning parties with alliance affiliations for transparency.</a:t>
            </a:r>
          </a:p>
          <a:p>
            <a:pPr algn="l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Donut chart visualizes seat share percentage for visual comparison of party influence.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54879" y="9380955"/>
            <a:ext cx="17178243" cy="119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5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INDIAN GENERAL </a:t>
            </a: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ELECTION RESULT 2024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64579" y="92493"/>
            <a:ext cx="2882577" cy="936207"/>
            <a:chOff x="0" y="0"/>
            <a:chExt cx="759197" cy="2465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25046" y="67233"/>
            <a:ext cx="2882577" cy="936207"/>
            <a:chOff x="0" y="0"/>
            <a:chExt cx="759197" cy="2465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26573" y="92493"/>
            <a:ext cx="3616002" cy="936207"/>
            <a:chOff x="0" y="0"/>
            <a:chExt cx="952363" cy="2465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52363" cy="246573"/>
            </a:xfrm>
            <a:custGeom>
              <a:avLst/>
              <a:gdLst/>
              <a:ahLst/>
              <a:cxnLst/>
              <a:rect r="r" b="b" t="t" l="l"/>
              <a:pathLst>
                <a:path h="246573" w="952363">
                  <a:moveTo>
                    <a:pt x="107051" y="0"/>
                  </a:moveTo>
                  <a:lnTo>
                    <a:pt x="845312" y="0"/>
                  </a:lnTo>
                  <a:cubicBezTo>
                    <a:pt x="873703" y="0"/>
                    <a:pt x="900932" y="11279"/>
                    <a:pt x="921008" y="31354"/>
                  </a:cubicBezTo>
                  <a:cubicBezTo>
                    <a:pt x="941084" y="51430"/>
                    <a:pt x="952363" y="78659"/>
                    <a:pt x="952363" y="107051"/>
                  </a:cubicBezTo>
                  <a:lnTo>
                    <a:pt x="952363" y="139522"/>
                  </a:lnTo>
                  <a:cubicBezTo>
                    <a:pt x="952363" y="167914"/>
                    <a:pt x="941084" y="195143"/>
                    <a:pt x="921008" y="215219"/>
                  </a:cubicBezTo>
                  <a:cubicBezTo>
                    <a:pt x="900932" y="235295"/>
                    <a:pt x="873703" y="246573"/>
                    <a:pt x="845312" y="246573"/>
                  </a:cubicBezTo>
                  <a:lnTo>
                    <a:pt x="107051" y="246573"/>
                  </a:lnTo>
                  <a:cubicBezTo>
                    <a:pt x="78659" y="246573"/>
                    <a:pt x="51430" y="235295"/>
                    <a:pt x="31354" y="215219"/>
                  </a:cubicBezTo>
                  <a:cubicBezTo>
                    <a:pt x="11279" y="195143"/>
                    <a:pt x="0" y="167914"/>
                    <a:pt x="0" y="139522"/>
                  </a:cubicBezTo>
                  <a:lnTo>
                    <a:pt x="0" y="107051"/>
                  </a:lnTo>
                  <a:cubicBezTo>
                    <a:pt x="0" y="78659"/>
                    <a:pt x="11279" y="51430"/>
                    <a:pt x="31354" y="31354"/>
                  </a:cubicBezTo>
                  <a:cubicBezTo>
                    <a:pt x="51430" y="11279"/>
                    <a:pt x="78659" y="0"/>
                    <a:pt x="107051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95236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487040" y="67233"/>
            <a:ext cx="3588860" cy="936207"/>
            <a:chOff x="0" y="0"/>
            <a:chExt cx="945214" cy="24657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5214" cy="246573"/>
            </a:xfrm>
            <a:custGeom>
              <a:avLst/>
              <a:gdLst/>
              <a:ahLst/>
              <a:cxnLst/>
              <a:rect r="r" b="b" t="t" l="l"/>
              <a:pathLst>
                <a:path h="246573" w="945214">
                  <a:moveTo>
                    <a:pt x="107860" y="0"/>
                  </a:moveTo>
                  <a:lnTo>
                    <a:pt x="837354" y="0"/>
                  </a:lnTo>
                  <a:cubicBezTo>
                    <a:pt x="865960" y="0"/>
                    <a:pt x="893395" y="11364"/>
                    <a:pt x="913623" y="31592"/>
                  </a:cubicBezTo>
                  <a:cubicBezTo>
                    <a:pt x="933850" y="51819"/>
                    <a:pt x="945214" y="79254"/>
                    <a:pt x="945214" y="107860"/>
                  </a:cubicBezTo>
                  <a:lnTo>
                    <a:pt x="945214" y="138713"/>
                  </a:lnTo>
                  <a:cubicBezTo>
                    <a:pt x="945214" y="198282"/>
                    <a:pt x="896923" y="246573"/>
                    <a:pt x="837354" y="246573"/>
                  </a:cubicBezTo>
                  <a:lnTo>
                    <a:pt x="107860" y="246573"/>
                  </a:lnTo>
                  <a:cubicBezTo>
                    <a:pt x="48291" y="246573"/>
                    <a:pt x="0" y="198282"/>
                    <a:pt x="0" y="138713"/>
                  </a:cubicBezTo>
                  <a:lnTo>
                    <a:pt x="0" y="107860"/>
                  </a:lnTo>
                  <a:cubicBezTo>
                    <a:pt x="0" y="48291"/>
                    <a:pt x="48291" y="0"/>
                    <a:pt x="107860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45214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275925" y="92493"/>
            <a:ext cx="4072905" cy="936207"/>
            <a:chOff x="0" y="0"/>
            <a:chExt cx="1072699" cy="24657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72699" cy="246573"/>
            </a:xfrm>
            <a:custGeom>
              <a:avLst/>
              <a:gdLst/>
              <a:ahLst/>
              <a:cxnLst/>
              <a:rect r="r" b="b" t="t" l="l"/>
              <a:pathLst>
                <a:path h="246573" w="1072699">
                  <a:moveTo>
                    <a:pt x="95042" y="0"/>
                  </a:moveTo>
                  <a:lnTo>
                    <a:pt x="977657" y="0"/>
                  </a:lnTo>
                  <a:cubicBezTo>
                    <a:pt x="1002864" y="0"/>
                    <a:pt x="1027038" y="10013"/>
                    <a:pt x="1044862" y="27837"/>
                  </a:cubicBezTo>
                  <a:cubicBezTo>
                    <a:pt x="1062686" y="45661"/>
                    <a:pt x="1072699" y="69835"/>
                    <a:pt x="1072699" y="95042"/>
                  </a:cubicBezTo>
                  <a:lnTo>
                    <a:pt x="1072699" y="151531"/>
                  </a:lnTo>
                  <a:cubicBezTo>
                    <a:pt x="1072699" y="176738"/>
                    <a:pt x="1062686" y="200912"/>
                    <a:pt x="1044862" y="218736"/>
                  </a:cubicBezTo>
                  <a:cubicBezTo>
                    <a:pt x="1027038" y="236560"/>
                    <a:pt x="1002864" y="246573"/>
                    <a:pt x="977657" y="246573"/>
                  </a:cubicBezTo>
                  <a:lnTo>
                    <a:pt x="95042" y="246573"/>
                  </a:lnTo>
                  <a:cubicBezTo>
                    <a:pt x="69835" y="246573"/>
                    <a:pt x="45661" y="236560"/>
                    <a:pt x="27837" y="218736"/>
                  </a:cubicBezTo>
                  <a:cubicBezTo>
                    <a:pt x="10013" y="200912"/>
                    <a:pt x="0" y="176738"/>
                    <a:pt x="0" y="151531"/>
                  </a:cubicBezTo>
                  <a:lnTo>
                    <a:pt x="0" y="95042"/>
                  </a:lnTo>
                  <a:cubicBezTo>
                    <a:pt x="0" y="69835"/>
                    <a:pt x="10013" y="45661"/>
                    <a:pt x="27837" y="27837"/>
                  </a:cubicBezTo>
                  <a:cubicBezTo>
                    <a:pt x="45661" y="10013"/>
                    <a:pt x="69835" y="0"/>
                    <a:pt x="95042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072699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275925" y="67233"/>
            <a:ext cx="4007918" cy="936207"/>
            <a:chOff x="0" y="0"/>
            <a:chExt cx="1055583" cy="24657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55583" cy="246573"/>
            </a:xfrm>
            <a:custGeom>
              <a:avLst/>
              <a:gdLst/>
              <a:ahLst/>
              <a:cxnLst/>
              <a:rect r="r" b="b" t="t" l="l"/>
              <a:pathLst>
                <a:path h="246573" w="1055583">
                  <a:moveTo>
                    <a:pt x="96583" y="0"/>
                  </a:moveTo>
                  <a:lnTo>
                    <a:pt x="959001" y="0"/>
                  </a:lnTo>
                  <a:cubicBezTo>
                    <a:pt x="1012342" y="0"/>
                    <a:pt x="1055583" y="43242"/>
                    <a:pt x="1055583" y="96583"/>
                  </a:cubicBezTo>
                  <a:lnTo>
                    <a:pt x="1055583" y="149990"/>
                  </a:lnTo>
                  <a:cubicBezTo>
                    <a:pt x="1055583" y="203331"/>
                    <a:pt x="1012342" y="246573"/>
                    <a:pt x="959001" y="246573"/>
                  </a:cubicBezTo>
                  <a:lnTo>
                    <a:pt x="96583" y="246573"/>
                  </a:lnTo>
                  <a:cubicBezTo>
                    <a:pt x="43242" y="246573"/>
                    <a:pt x="0" y="203331"/>
                    <a:pt x="0" y="149990"/>
                  </a:cubicBezTo>
                  <a:lnTo>
                    <a:pt x="0" y="96583"/>
                  </a:lnTo>
                  <a:cubicBezTo>
                    <a:pt x="0" y="43242"/>
                    <a:pt x="43242" y="0"/>
                    <a:pt x="96583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05558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524545" y="92493"/>
            <a:ext cx="2882577" cy="936207"/>
            <a:chOff x="0" y="0"/>
            <a:chExt cx="759197" cy="24657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485012" y="67233"/>
            <a:ext cx="2882577" cy="936207"/>
            <a:chOff x="0" y="0"/>
            <a:chExt cx="759197" cy="24657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582838" y="92493"/>
            <a:ext cx="2882577" cy="936207"/>
            <a:chOff x="0" y="0"/>
            <a:chExt cx="759197" cy="24657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4543304" y="67233"/>
            <a:ext cx="2882577" cy="936207"/>
            <a:chOff x="0" y="0"/>
            <a:chExt cx="759197" cy="24657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759197" cy="284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787295" y="297776"/>
            <a:ext cx="21976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Overview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816631" y="318166"/>
            <a:ext cx="30358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State Demographics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553084" y="295308"/>
            <a:ext cx="34536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Political Landscape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893558" y="297776"/>
            <a:ext cx="21433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Constituency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025147" y="297776"/>
            <a:ext cx="195842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Details Grid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1529" y="-1614135"/>
            <a:ext cx="1232942" cy="12063709"/>
            <a:chOff x="0" y="0"/>
            <a:chExt cx="1643923" cy="16084945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679961" y="7219969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-679961" y="10490514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679961" y="13761060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-679961" y="3949423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-679961" y="679961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900261" y="2041845"/>
            <a:ext cx="11248569" cy="6698408"/>
          </a:xfrm>
          <a:custGeom>
            <a:avLst/>
            <a:gdLst/>
            <a:ahLst/>
            <a:cxnLst/>
            <a:rect r="r" b="b" t="t" l="l"/>
            <a:pathLst>
              <a:path h="6698408" w="11248569">
                <a:moveTo>
                  <a:pt x="0" y="0"/>
                </a:moveTo>
                <a:lnTo>
                  <a:pt x="11248569" y="0"/>
                </a:lnTo>
                <a:lnTo>
                  <a:pt x="11248569" y="6698408"/>
                </a:lnTo>
                <a:lnTo>
                  <a:pt x="0" y="6698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5046" y="1200470"/>
            <a:ext cx="1555954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Constituency Analysis - Detailed constituency-level exploration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5046" y="1994220"/>
            <a:ext cx="5142367" cy="794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Focuses on a single constituency with detailed election metrics.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Displays total votes, EVM votes, postal votes, and candidate count for context.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Lists top three candidates with vote counts and percentages for competitive insight.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Enables evaluation of vote margins and strength of individual candidates.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Useful for identifying close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contests, voter turnou trends,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and local party performance.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54879" y="9380955"/>
            <a:ext cx="17178243" cy="119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5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INDIAN GENERAL </a:t>
            </a: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ELECTION RESULT 2024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64579" y="92493"/>
            <a:ext cx="2882577" cy="936207"/>
            <a:chOff x="0" y="0"/>
            <a:chExt cx="759197" cy="2465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25046" y="67233"/>
            <a:ext cx="2882577" cy="936207"/>
            <a:chOff x="0" y="0"/>
            <a:chExt cx="759197" cy="2465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26573" y="92493"/>
            <a:ext cx="3616002" cy="936207"/>
            <a:chOff x="0" y="0"/>
            <a:chExt cx="952363" cy="2465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52363" cy="246573"/>
            </a:xfrm>
            <a:custGeom>
              <a:avLst/>
              <a:gdLst/>
              <a:ahLst/>
              <a:cxnLst/>
              <a:rect r="r" b="b" t="t" l="l"/>
              <a:pathLst>
                <a:path h="246573" w="952363">
                  <a:moveTo>
                    <a:pt x="107051" y="0"/>
                  </a:moveTo>
                  <a:lnTo>
                    <a:pt x="845312" y="0"/>
                  </a:lnTo>
                  <a:cubicBezTo>
                    <a:pt x="873703" y="0"/>
                    <a:pt x="900932" y="11279"/>
                    <a:pt x="921008" y="31354"/>
                  </a:cubicBezTo>
                  <a:cubicBezTo>
                    <a:pt x="941084" y="51430"/>
                    <a:pt x="952363" y="78659"/>
                    <a:pt x="952363" y="107051"/>
                  </a:cubicBezTo>
                  <a:lnTo>
                    <a:pt x="952363" y="139522"/>
                  </a:lnTo>
                  <a:cubicBezTo>
                    <a:pt x="952363" y="167914"/>
                    <a:pt x="941084" y="195143"/>
                    <a:pt x="921008" y="215219"/>
                  </a:cubicBezTo>
                  <a:cubicBezTo>
                    <a:pt x="900932" y="235295"/>
                    <a:pt x="873703" y="246573"/>
                    <a:pt x="845312" y="246573"/>
                  </a:cubicBezTo>
                  <a:lnTo>
                    <a:pt x="107051" y="246573"/>
                  </a:lnTo>
                  <a:cubicBezTo>
                    <a:pt x="78659" y="246573"/>
                    <a:pt x="51430" y="235295"/>
                    <a:pt x="31354" y="215219"/>
                  </a:cubicBezTo>
                  <a:cubicBezTo>
                    <a:pt x="11279" y="195143"/>
                    <a:pt x="0" y="167914"/>
                    <a:pt x="0" y="139522"/>
                  </a:cubicBezTo>
                  <a:lnTo>
                    <a:pt x="0" y="107051"/>
                  </a:lnTo>
                  <a:cubicBezTo>
                    <a:pt x="0" y="78659"/>
                    <a:pt x="11279" y="51430"/>
                    <a:pt x="31354" y="31354"/>
                  </a:cubicBezTo>
                  <a:cubicBezTo>
                    <a:pt x="51430" y="11279"/>
                    <a:pt x="78659" y="0"/>
                    <a:pt x="107051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95236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487040" y="67233"/>
            <a:ext cx="3588860" cy="936207"/>
            <a:chOff x="0" y="0"/>
            <a:chExt cx="945214" cy="24657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5214" cy="246573"/>
            </a:xfrm>
            <a:custGeom>
              <a:avLst/>
              <a:gdLst/>
              <a:ahLst/>
              <a:cxnLst/>
              <a:rect r="r" b="b" t="t" l="l"/>
              <a:pathLst>
                <a:path h="246573" w="945214">
                  <a:moveTo>
                    <a:pt x="107860" y="0"/>
                  </a:moveTo>
                  <a:lnTo>
                    <a:pt x="837354" y="0"/>
                  </a:lnTo>
                  <a:cubicBezTo>
                    <a:pt x="865960" y="0"/>
                    <a:pt x="893395" y="11364"/>
                    <a:pt x="913623" y="31592"/>
                  </a:cubicBezTo>
                  <a:cubicBezTo>
                    <a:pt x="933850" y="51819"/>
                    <a:pt x="945214" y="79254"/>
                    <a:pt x="945214" y="107860"/>
                  </a:cubicBezTo>
                  <a:lnTo>
                    <a:pt x="945214" y="138713"/>
                  </a:lnTo>
                  <a:cubicBezTo>
                    <a:pt x="945214" y="198282"/>
                    <a:pt x="896923" y="246573"/>
                    <a:pt x="837354" y="246573"/>
                  </a:cubicBezTo>
                  <a:lnTo>
                    <a:pt x="107860" y="246573"/>
                  </a:lnTo>
                  <a:cubicBezTo>
                    <a:pt x="48291" y="246573"/>
                    <a:pt x="0" y="198282"/>
                    <a:pt x="0" y="138713"/>
                  </a:cubicBezTo>
                  <a:lnTo>
                    <a:pt x="0" y="107860"/>
                  </a:lnTo>
                  <a:cubicBezTo>
                    <a:pt x="0" y="48291"/>
                    <a:pt x="48291" y="0"/>
                    <a:pt x="107860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45214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275925" y="92493"/>
            <a:ext cx="4072905" cy="936207"/>
            <a:chOff x="0" y="0"/>
            <a:chExt cx="1072699" cy="24657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72699" cy="246573"/>
            </a:xfrm>
            <a:custGeom>
              <a:avLst/>
              <a:gdLst/>
              <a:ahLst/>
              <a:cxnLst/>
              <a:rect r="r" b="b" t="t" l="l"/>
              <a:pathLst>
                <a:path h="246573" w="1072699">
                  <a:moveTo>
                    <a:pt x="95042" y="0"/>
                  </a:moveTo>
                  <a:lnTo>
                    <a:pt x="977657" y="0"/>
                  </a:lnTo>
                  <a:cubicBezTo>
                    <a:pt x="1002864" y="0"/>
                    <a:pt x="1027038" y="10013"/>
                    <a:pt x="1044862" y="27837"/>
                  </a:cubicBezTo>
                  <a:cubicBezTo>
                    <a:pt x="1062686" y="45661"/>
                    <a:pt x="1072699" y="69835"/>
                    <a:pt x="1072699" y="95042"/>
                  </a:cubicBezTo>
                  <a:lnTo>
                    <a:pt x="1072699" y="151531"/>
                  </a:lnTo>
                  <a:cubicBezTo>
                    <a:pt x="1072699" y="176738"/>
                    <a:pt x="1062686" y="200912"/>
                    <a:pt x="1044862" y="218736"/>
                  </a:cubicBezTo>
                  <a:cubicBezTo>
                    <a:pt x="1027038" y="236560"/>
                    <a:pt x="1002864" y="246573"/>
                    <a:pt x="977657" y="246573"/>
                  </a:cubicBezTo>
                  <a:lnTo>
                    <a:pt x="95042" y="246573"/>
                  </a:lnTo>
                  <a:cubicBezTo>
                    <a:pt x="69835" y="246573"/>
                    <a:pt x="45661" y="236560"/>
                    <a:pt x="27837" y="218736"/>
                  </a:cubicBezTo>
                  <a:cubicBezTo>
                    <a:pt x="10013" y="200912"/>
                    <a:pt x="0" y="176738"/>
                    <a:pt x="0" y="151531"/>
                  </a:cubicBezTo>
                  <a:lnTo>
                    <a:pt x="0" y="95042"/>
                  </a:lnTo>
                  <a:cubicBezTo>
                    <a:pt x="0" y="69835"/>
                    <a:pt x="10013" y="45661"/>
                    <a:pt x="27837" y="27837"/>
                  </a:cubicBezTo>
                  <a:cubicBezTo>
                    <a:pt x="45661" y="10013"/>
                    <a:pt x="69835" y="0"/>
                    <a:pt x="95042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072699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275925" y="67233"/>
            <a:ext cx="4007918" cy="936207"/>
            <a:chOff x="0" y="0"/>
            <a:chExt cx="1055583" cy="24657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55583" cy="246573"/>
            </a:xfrm>
            <a:custGeom>
              <a:avLst/>
              <a:gdLst/>
              <a:ahLst/>
              <a:cxnLst/>
              <a:rect r="r" b="b" t="t" l="l"/>
              <a:pathLst>
                <a:path h="246573" w="1055583">
                  <a:moveTo>
                    <a:pt x="96583" y="0"/>
                  </a:moveTo>
                  <a:lnTo>
                    <a:pt x="959001" y="0"/>
                  </a:lnTo>
                  <a:cubicBezTo>
                    <a:pt x="1012342" y="0"/>
                    <a:pt x="1055583" y="43242"/>
                    <a:pt x="1055583" y="96583"/>
                  </a:cubicBezTo>
                  <a:lnTo>
                    <a:pt x="1055583" y="149990"/>
                  </a:lnTo>
                  <a:cubicBezTo>
                    <a:pt x="1055583" y="203331"/>
                    <a:pt x="1012342" y="246573"/>
                    <a:pt x="959001" y="246573"/>
                  </a:cubicBezTo>
                  <a:lnTo>
                    <a:pt x="96583" y="246573"/>
                  </a:lnTo>
                  <a:cubicBezTo>
                    <a:pt x="43242" y="246573"/>
                    <a:pt x="0" y="203331"/>
                    <a:pt x="0" y="149990"/>
                  </a:cubicBezTo>
                  <a:lnTo>
                    <a:pt x="0" y="96583"/>
                  </a:lnTo>
                  <a:cubicBezTo>
                    <a:pt x="0" y="43242"/>
                    <a:pt x="43242" y="0"/>
                    <a:pt x="96583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05558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524545" y="92493"/>
            <a:ext cx="2882577" cy="936207"/>
            <a:chOff x="0" y="0"/>
            <a:chExt cx="759197" cy="24657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485012" y="67233"/>
            <a:ext cx="2882577" cy="936207"/>
            <a:chOff x="0" y="0"/>
            <a:chExt cx="759197" cy="24657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582838" y="92493"/>
            <a:ext cx="2882577" cy="936207"/>
            <a:chOff x="0" y="0"/>
            <a:chExt cx="759197" cy="24657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4543304" y="67233"/>
            <a:ext cx="2882577" cy="936207"/>
            <a:chOff x="0" y="0"/>
            <a:chExt cx="759197" cy="24657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759197" cy="284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787295" y="297776"/>
            <a:ext cx="21976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Overview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816631" y="318166"/>
            <a:ext cx="30358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State Demographics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553084" y="295308"/>
            <a:ext cx="34536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Political Landscape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893558" y="297776"/>
            <a:ext cx="21433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Constituency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025147" y="297776"/>
            <a:ext cx="195842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Details Grid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1529" y="-1614135"/>
            <a:ext cx="1232942" cy="12063709"/>
            <a:chOff x="0" y="0"/>
            <a:chExt cx="1643923" cy="16084945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679961" y="7219969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-679961" y="10490514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679961" y="13761060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-679961" y="3949423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-679961" y="679961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314039" y="2105760"/>
            <a:ext cx="10945261" cy="6532977"/>
          </a:xfrm>
          <a:custGeom>
            <a:avLst/>
            <a:gdLst/>
            <a:ahLst/>
            <a:cxnLst/>
            <a:rect r="r" b="b" t="t" l="l"/>
            <a:pathLst>
              <a:path h="6532977" w="10945261">
                <a:moveTo>
                  <a:pt x="0" y="0"/>
                </a:moveTo>
                <a:lnTo>
                  <a:pt x="10945261" y="0"/>
                </a:lnTo>
                <a:lnTo>
                  <a:pt x="10945261" y="6532977"/>
                </a:lnTo>
                <a:lnTo>
                  <a:pt x="0" y="6532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5046" y="1226321"/>
            <a:ext cx="15599080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Details Grid - Grid that used Drill Through to see underlying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5046" y="2058135"/>
            <a:ext cx="5564046" cy="750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Acts as the master dataset view for all constituencies.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Shows detailed information: constituency name, winning and runner-up candidates, party affiliations, vote types, and margins.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Allows users to export data for external analysis.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“Show All Data” functionality resets filters to display the complete dataset.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Serves as a foundation for custom analyses beyond the visual dashboards.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54879" y="9380955"/>
            <a:ext cx="17178243" cy="119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5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INDIAN GENERAL </a:t>
            </a: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ELECTION RESULT 2024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64579" y="92493"/>
            <a:ext cx="2882577" cy="936207"/>
            <a:chOff x="0" y="0"/>
            <a:chExt cx="759197" cy="2465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25046" y="67233"/>
            <a:ext cx="2882577" cy="936207"/>
            <a:chOff x="0" y="0"/>
            <a:chExt cx="759197" cy="24657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26573" y="92493"/>
            <a:ext cx="3616002" cy="936207"/>
            <a:chOff x="0" y="0"/>
            <a:chExt cx="952363" cy="2465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52363" cy="246573"/>
            </a:xfrm>
            <a:custGeom>
              <a:avLst/>
              <a:gdLst/>
              <a:ahLst/>
              <a:cxnLst/>
              <a:rect r="r" b="b" t="t" l="l"/>
              <a:pathLst>
                <a:path h="246573" w="952363">
                  <a:moveTo>
                    <a:pt x="107051" y="0"/>
                  </a:moveTo>
                  <a:lnTo>
                    <a:pt x="845312" y="0"/>
                  </a:lnTo>
                  <a:cubicBezTo>
                    <a:pt x="873703" y="0"/>
                    <a:pt x="900932" y="11279"/>
                    <a:pt x="921008" y="31354"/>
                  </a:cubicBezTo>
                  <a:cubicBezTo>
                    <a:pt x="941084" y="51430"/>
                    <a:pt x="952363" y="78659"/>
                    <a:pt x="952363" y="107051"/>
                  </a:cubicBezTo>
                  <a:lnTo>
                    <a:pt x="952363" y="139522"/>
                  </a:lnTo>
                  <a:cubicBezTo>
                    <a:pt x="952363" y="167914"/>
                    <a:pt x="941084" y="195143"/>
                    <a:pt x="921008" y="215219"/>
                  </a:cubicBezTo>
                  <a:cubicBezTo>
                    <a:pt x="900932" y="235295"/>
                    <a:pt x="873703" y="246573"/>
                    <a:pt x="845312" y="246573"/>
                  </a:cubicBezTo>
                  <a:lnTo>
                    <a:pt x="107051" y="246573"/>
                  </a:lnTo>
                  <a:cubicBezTo>
                    <a:pt x="78659" y="246573"/>
                    <a:pt x="51430" y="235295"/>
                    <a:pt x="31354" y="215219"/>
                  </a:cubicBezTo>
                  <a:cubicBezTo>
                    <a:pt x="11279" y="195143"/>
                    <a:pt x="0" y="167914"/>
                    <a:pt x="0" y="139522"/>
                  </a:cubicBezTo>
                  <a:lnTo>
                    <a:pt x="0" y="107051"/>
                  </a:lnTo>
                  <a:cubicBezTo>
                    <a:pt x="0" y="78659"/>
                    <a:pt x="11279" y="51430"/>
                    <a:pt x="31354" y="31354"/>
                  </a:cubicBezTo>
                  <a:cubicBezTo>
                    <a:pt x="51430" y="11279"/>
                    <a:pt x="78659" y="0"/>
                    <a:pt x="107051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95236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487040" y="67233"/>
            <a:ext cx="3588860" cy="936207"/>
            <a:chOff x="0" y="0"/>
            <a:chExt cx="945214" cy="24657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5214" cy="246573"/>
            </a:xfrm>
            <a:custGeom>
              <a:avLst/>
              <a:gdLst/>
              <a:ahLst/>
              <a:cxnLst/>
              <a:rect r="r" b="b" t="t" l="l"/>
              <a:pathLst>
                <a:path h="246573" w="945214">
                  <a:moveTo>
                    <a:pt x="107860" y="0"/>
                  </a:moveTo>
                  <a:lnTo>
                    <a:pt x="837354" y="0"/>
                  </a:lnTo>
                  <a:cubicBezTo>
                    <a:pt x="865960" y="0"/>
                    <a:pt x="893395" y="11364"/>
                    <a:pt x="913623" y="31592"/>
                  </a:cubicBezTo>
                  <a:cubicBezTo>
                    <a:pt x="933850" y="51819"/>
                    <a:pt x="945214" y="79254"/>
                    <a:pt x="945214" y="107860"/>
                  </a:cubicBezTo>
                  <a:lnTo>
                    <a:pt x="945214" y="138713"/>
                  </a:lnTo>
                  <a:cubicBezTo>
                    <a:pt x="945214" y="198282"/>
                    <a:pt x="896923" y="246573"/>
                    <a:pt x="837354" y="246573"/>
                  </a:cubicBezTo>
                  <a:lnTo>
                    <a:pt x="107860" y="246573"/>
                  </a:lnTo>
                  <a:cubicBezTo>
                    <a:pt x="48291" y="246573"/>
                    <a:pt x="0" y="198282"/>
                    <a:pt x="0" y="138713"/>
                  </a:cubicBezTo>
                  <a:lnTo>
                    <a:pt x="0" y="107860"/>
                  </a:lnTo>
                  <a:cubicBezTo>
                    <a:pt x="0" y="48291"/>
                    <a:pt x="48291" y="0"/>
                    <a:pt x="107860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45214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275925" y="92493"/>
            <a:ext cx="4072905" cy="936207"/>
            <a:chOff x="0" y="0"/>
            <a:chExt cx="1072699" cy="24657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72699" cy="246573"/>
            </a:xfrm>
            <a:custGeom>
              <a:avLst/>
              <a:gdLst/>
              <a:ahLst/>
              <a:cxnLst/>
              <a:rect r="r" b="b" t="t" l="l"/>
              <a:pathLst>
                <a:path h="246573" w="1072699">
                  <a:moveTo>
                    <a:pt x="95042" y="0"/>
                  </a:moveTo>
                  <a:lnTo>
                    <a:pt x="977657" y="0"/>
                  </a:lnTo>
                  <a:cubicBezTo>
                    <a:pt x="1002864" y="0"/>
                    <a:pt x="1027038" y="10013"/>
                    <a:pt x="1044862" y="27837"/>
                  </a:cubicBezTo>
                  <a:cubicBezTo>
                    <a:pt x="1062686" y="45661"/>
                    <a:pt x="1072699" y="69835"/>
                    <a:pt x="1072699" y="95042"/>
                  </a:cubicBezTo>
                  <a:lnTo>
                    <a:pt x="1072699" y="151531"/>
                  </a:lnTo>
                  <a:cubicBezTo>
                    <a:pt x="1072699" y="176738"/>
                    <a:pt x="1062686" y="200912"/>
                    <a:pt x="1044862" y="218736"/>
                  </a:cubicBezTo>
                  <a:cubicBezTo>
                    <a:pt x="1027038" y="236560"/>
                    <a:pt x="1002864" y="246573"/>
                    <a:pt x="977657" y="246573"/>
                  </a:cubicBezTo>
                  <a:lnTo>
                    <a:pt x="95042" y="246573"/>
                  </a:lnTo>
                  <a:cubicBezTo>
                    <a:pt x="69835" y="246573"/>
                    <a:pt x="45661" y="236560"/>
                    <a:pt x="27837" y="218736"/>
                  </a:cubicBezTo>
                  <a:cubicBezTo>
                    <a:pt x="10013" y="200912"/>
                    <a:pt x="0" y="176738"/>
                    <a:pt x="0" y="151531"/>
                  </a:cubicBezTo>
                  <a:lnTo>
                    <a:pt x="0" y="95042"/>
                  </a:lnTo>
                  <a:cubicBezTo>
                    <a:pt x="0" y="69835"/>
                    <a:pt x="10013" y="45661"/>
                    <a:pt x="27837" y="27837"/>
                  </a:cubicBezTo>
                  <a:cubicBezTo>
                    <a:pt x="45661" y="10013"/>
                    <a:pt x="69835" y="0"/>
                    <a:pt x="95042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072699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275925" y="67233"/>
            <a:ext cx="4007918" cy="936207"/>
            <a:chOff x="0" y="0"/>
            <a:chExt cx="1055583" cy="24657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55583" cy="246573"/>
            </a:xfrm>
            <a:custGeom>
              <a:avLst/>
              <a:gdLst/>
              <a:ahLst/>
              <a:cxnLst/>
              <a:rect r="r" b="b" t="t" l="l"/>
              <a:pathLst>
                <a:path h="246573" w="1055583">
                  <a:moveTo>
                    <a:pt x="96583" y="0"/>
                  </a:moveTo>
                  <a:lnTo>
                    <a:pt x="959001" y="0"/>
                  </a:lnTo>
                  <a:cubicBezTo>
                    <a:pt x="1012342" y="0"/>
                    <a:pt x="1055583" y="43242"/>
                    <a:pt x="1055583" y="96583"/>
                  </a:cubicBezTo>
                  <a:lnTo>
                    <a:pt x="1055583" y="149990"/>
                  </a:lnTo>
                  <a:cubicBezTo>
                    <a:pt x="1055583" y="203331"/>
                    <a:pt x="1012342" y="246573"/>
                    <a:pt x="959001" y="246573"/>
                  </a:cubicBezTo>
                  <a:lnTo>
                    <a:pt x="96583" y="246573"/>
                  </a:lnTo>
                  <a:cubicBezTo>
                    <a:pt x="43242" y="246573"/>
                    <a:pt x="0" y="203331"/>
                    <a:pt x="0" y="149990"/>
                  </a:cubicBezTo>
                  <a:lnTo>
                    <a:pt x="0" y="96583"/>
                  </a:lnTo>
                  <a:cubicBezTo>
                    <a:pt x="0" y="43242"/>
                    <a:pt x="43242" y="0"/>
                    <a:pt x="96583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055583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524545" y="92493"/>
            <a:ext cx="2882577" cy="936207"/>
            <a:chOff x="0" y="0"/>
            <a:chExt cx="759197" cy="24657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485012" y="67233"/>
            <a:ext cx="2882577" cy="936207"/>
            <a:chOff x="0" y="0"/>
            <a:chExt cx="759197" cy="24657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582838" y="92493"/>
            <a:ext cx="2882577" cy="936207"/>
            <a:chOff x="0" y="0"/>
            <a:chExt cx="759197" cy="24657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759197" cy="303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4543304" y="67233"/>
            <a:ext cx="2882577" cy="936207"/>
            <a:chOff x="0" y="0"/>
            <a:chExt cx="759197" cy="24657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59197" cy="246573"/>
            </a:xfrm>
            <a:custGeom>
              <a:avLst/>
              <a:gdLst/>
              <a:ahLst/>
              <a:cxnLst/>
              <a:rect r="r" b="b" t="t" l="l"/>
              <a:pathLst>
                <a:path h="246573" w="759197">
                  <a:moveTo>
                    <a:pt x="123287" y="0"/>
                  </a:moveTo>
                  <a:lnTo>
                    <a:pt x="635911" y="0"/>
                  </a:lnTo>
                  <a:cubicBezTo>
                    <a:pt x="704000" y="0"/>
                    <a:pt x="759197" y="55197"/>
                    <a:pt x="759197" y="123287"/>
                  </a:cubicBezTo>
                  <a:lnTo>
                    <a:pt x="759197" y="123287"/>
                  </a:lnTo>
                  <a:cubicBezTo>
                    <a:pt x="759197" y="155984"/>
                    <a:pt x="746208" y="187343"/>
                    <a:pt x="723087" y="210463"/>
                  </a:cubicBezTo>
                  <a:cubicBezTo>
                    <a:pt x="699967" y="233584"/>
                    <a:pt x="668608" y="246573"/>
                    <a:pt x="635911" y="246573"/>
                  </a:cubicBezTo>
                  <a:lnTo>
                    <a:pt x="123287" y="246573"/>
                  </a:lnTo>
                  <a:cubicBezTo>
                    <a:pt x="55197" y="246573"/>
                    <a:pt x="0" y="191376"/>
                    <a:pt x="0" y="123287"/>
                  </a:cubicBezTo>
                  <a:lnTo>
                    <a:pt x="0" y="123287"/>
                  </a:lnTo>
                  <a:cubicBezTo>
                    <a:pt x="0" y="55197"/>
                    <a:pt x="55197" y="0"/>
                    <a:pt x="123287" y="0"/>
                  </a:cubicBezTo>
                  <a:close/>
                </a:path>
              </a:pathLst>
            </a:custGeom>
            <a:solidFill>
              <a:srgbClr val="EFEEE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759197" cy="284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787295" y="297776"/>
            <a:ext cx="219761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Overview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816631" y="318166"/>
            <a:ext cx="30358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State Demographics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553084" y="295308"/>
            <a:ext cx="345360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Political Landscape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893558" y="297776"/>
            <a:ext cx="214331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Constituency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025147" y="297776"/>
            <a:ext cx="195842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Details Grid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1529" y="-1614135"/>
            <a:ext cx="1232942" cy="12063709"/>
            <a:chOff x="0" y="0"/>
            <a:chExt cx="1643923" cy="16084945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679961" y="7219969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5400000">
              <a:off x="-679961" y="10490514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-679961" y="13761060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5400000">
              <a:off x="-679961" y="3949423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-679961" y="679961"/>
              <a:ext cx="3003846" cy="1643923"/>
            </a:xfrm>
            <a:custGeom>
              <a:avLst/>
              <a:gdLst/>
              <a:ahLst/>
              <a:cxnLst/>
              <a:rect r="r" b="b" t="t" l="l"/>
              <a:pathLst>
                <a:path h="1643923" w="3003846">
                  <a:moveTo>
                    <a:pt x="0" y="0"/>
                  </a:moveTo>
                  <a:lnTo>
                    <a:pt x="3003845" y="0"/>
                  </a:lnTo>
                  <a:lnTo>
                    <a:pt x="3003845" y="1643923"/>
                  </a:lnTo>
                  <a:lnTo>
                    <a:pt x="0" y="1643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15661" y="2021657"/>
            <a:ext cx="15343576" cy="7427992"/>
          </a:xfrm>
          <a:custGeom>
            <a:avLst/>
            <a:gdLst/>
            <a:ahLst/>
            <a:cxnLst/>
            <a:rect r="r" b="b" t="t" l="l"/>
            <a:pathLst>
              <a:path h="7427992" w="15343576">
                <a:moveTo>
                  <a:pt x="0" y="0"/>
                </a:moveTo>
                <a:lnTo>
                  <a:pt x="15343576" y="0"/>
                </a:lnTo>
                <a:lnTo>
                  <a:pt x="15343576" y="7427992"/>
                </a:lnTo>
                <a:lnTo>
                  <a:pt x="0" y="7427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54879" y="9380955"/>
            <a:ext cx="17178243" cy="119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5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INDIAN GENERAL </a:t>
            </a:r>
            <a:r>
              <a:rPr lang="en-US" b="true" sz="6500">
                <a:solidFill>
                  <a:srgbClr val="000000">
                    <a:alpha val="9804"/>
                  </a:srgbClr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ELECTION RESULT 2024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05999" y="348615"/>
            <a:ext cx="1087600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Entity Relationship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DAGv7i2gSBE</dc:identifier>
  <dcterms:modified xsi:type="dcterms:W3CDTF">2011-08-01T06:04:30Z</dcterms:modified>
  <cp:revision>1</cp:revision>
  <dc:title>Copy of Sanya edit kar lo</dc:title>
</cp:coreProperties>
</file>