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77" r:id="rId1"/>
    <p:sldMasterId id="2147484589" r:id="rId2"/>
    <p:sldMasterId id="2147484601" r:id="rId3"/>
    <p:sldMasterId id="2147484615" r:id="rId4"/>
    <p:sldMasterId id="2147484627" r:id="rId5"/>
  </p:sldMasterIdLst>
  <p:notesMasterIdLst>
    <p:notesMasterId r:id="rId47"/>
  </p:notesMasterIdLst>
  <p:sldIdLst>
    <p:sldId id="273" r:id="rId6"/>
    <p:sldId id="382" r:id="rId7"/>
    <p:sldId id="419" r:id="rId8"/>
    <p:sldId id="420" r:id="rId9"/>
    <p:sldId id="416" r:id="rId10"/>
    <p:sldId id="429" r:id="rId11"/>
    <p:sldId id="406" r:id="rId12"/>
    <p:sldId id="405" r:id="rId13"/>
    <p:sldId id="411" r:id="rId14"/>
    <p:sldId id="414" r:id="rId15"/>
    <p:sldId id="398" r:id="rId16"/>
    <p:sldId id="367" r:id="rId17"/>
    <p:sldId id="402" r:id="rId18"/>
    <p:sldId id="403" r:id="rId19"/>
    <p:sldId id="399" r:id="rId20"/>
    <p:sldId id="400" r:id="rId21"/>
    <p:sldId id="401" r:id="rId22"/>
    <p:sldId id="409" r:id="rId23"/>
    <p:sldId id="410" r:id="rId24"/>
    <p:sldId id="408" r:id="rId25"/>
    <p:sldId id="407" r:id="rId26"/>
    <p:sldId id="433" r:id="rId27"/>
    <p:sldId id="434" r:id="rId28"/>
    <p:sldId id="432" r:id="rId29"/>
    <p:sldId id="391" r:id="rId30"/>
    <p:sldId id="426" r:id="rId31"/>
    <p:sldId id="427" r:id="rId32"/>
    <p:sldId id="430" r:id="rId33"/>
    <p:sldId id="431" r:id="rId34"/>
    <p:sldId id="392" r:id="rId35"/>
    <p:sldId id="422" r:id="rId36"/>
    <p:sldId id="394" r:id="rId37"/>
    <p:sldId id="395" r:id="rId38"/>
    <p:sldId id="370" r:id="rId39"/>
    <p:sldId id="371" r:id="rId40"/>
    <p:sldId id="372" r:id="rId41"/>
    <p:sldId id="421" r:id="rId42"/>
    <p:sldId id="424" r:id="rId43"/>
    <p:sldId id="425" r:id="rId44"/>
    <p:sldId id="374" r:id="rId45"/>
    <p:sldId id="418" r:id="rId46"/>
  </p:sldIdLst>
  <p:sldSz cx="9144000" cy="6858000" type="screen4x3"/>
  <p:notesSz cx="7010400" cy="9296400"/>
  <p:custShowLst>
    <p:custShow name="Custom Show 1" id="0">
      <p:sldLst>
        <p:sld r:id="rId6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00820"/>
    <a:srgbClr val="CC00CC"/>
    <a:srgbClr val="31792F"/>
    <a:srgbClr val="4B4B95"/>
    <a:srgbClr val="FFFFCC"/>
    <a:srgbClr val="FF99CC"/>
    <a:srgbClr val="CCECFF"/>
    <a:srgbClr val="99E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3" autoAdjust="0"/>
    <p:restoredTop sz="85850" autoAdjust="0"/>
  </p:normalViewPr>
  <p:slideViewPr>
    <p:cSldViewPr>
      <p:cViewPr varScale="1">
        <p:scale>
          <a:sx n="109" d="100"/>
          <a:sy n="109" d="100"/>
        </p:scale>
        <p:origin x="2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98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A05D23EF-B1D4-446A-93D3-AE1F634475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324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5D23EF-B1D4-446A-93D3-AE1F634475C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886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5b10869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5b10869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Creational: Singleton, Factory Method, Abstract Factory, Builder, Prototype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Structural: Adapter, Bridge, Composite, Decorator, Façade, Flyweight, Proxy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Behavioral: Chain of Responsibility, Command, Interpreter, Iterator, Mediator, Memento, Observer, State, Strategy, Template Method, Visitor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0728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5b108690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5b108690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870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5b108690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5b108690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13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87D44D-641B-485C-AAD9-A20C96609F0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934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A friend function is a function that can access the non-public members of a class, but the function itself is not a member of the class. 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98EFDCB-8C71-4A63-B080-513510323BA9}" type="slidenum">
              <a:rPr lang="en-US" altLang="ja-JP" sz="1200" smtClean="0"/>
              <a:pPr/>
              <a:t>18</a:t>
            </a:fld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465639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Child is Me’s derived class.</a:t>
            </a:r>
          </a:p>
          <a:p>
            <a:endParaRPr lang="en-US" altLang="en-US">
              <a:latin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</a:rPr>
              <a:t>Can c1 access Child’s private (protected) members? – No.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04BADDE-55BB-451E-B773-C17477DD440C}" type="slidenum">
              <a:rPr lang="en-US" altLang="ja-JP" sz="1200" smtClean="0"/>
              <a:pPr/>
              <a:t>19</a:t>
            </a:fld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710941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dirty="0"/>
              <a:t>Not compile. Friend method is base’s friend, not </a:t>
            </a:r>
            <a:r>
              <a:rPr lang="en-US" dirty="0" err="1"/>
              <a:t>Derived’s</a:t>
            </a:r>
            <a:r>
              <a:rPr lang="en-US" dirty="0"/>
              <a:t> class. So cannot access to </a:t>
            </a:r>
            <a:r>
              <a:rPr lang="en-US" dirty="0" err="1"/>
              <a:t>derived_x</a:t>
            </a:r>
            <a:r>
              <a:rPr lang="en-US" dirty="0"/>
              <a:t>, which is a private of Derived class</a:t>
            </a:r>
          </a:p>
          <a:p>
            <a:pPr marL="228600" indent="-228600">
              <a:buAutoNum type="arabicParenBoth"/>
            </a:pPr>
            <a:r>
              <a:rPr lang="en-US" dirty="0"/>
              <a:t>Compile. Since </a:t>
            </a:r>
            <a:r>
              <a:rPr lang="en-US" dirty="0" err="1"/>
              <a:t>show_x</a:t>
            </a:r>
            <a:r>
              <a:rPr lang="en-US" dirty="0"/>
              <a:t> is the friend method, can access Base’s private data. Although Derived cannot access Base’s private data, the friend method can access through Derived class as it is inherited attribution.</a:t>
            </a:r>
          </a:p>
          <a:p>
            <a:r>
              <a:rPr lang="en-US" dirty="0"/>
              <a:t>The output is, 10,10</a:t>
            </a:r>
          </a:p>
          <a:p>
            <a:endParaRPr lang="en-US" dirty="0"/>
          </a:p>
          <a:p>
            <a:r>
              <a:rPr lang="en-US" dirty="0"/>
              <a:t>How about?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 *b = new Derived(20,30);</a:t>
            </a:r>
          </a:p>
          <a:p>
            <a:r>
              <a:rPr lang="en-US" dirty="0" err="1"/>
              <a:t>show_x</a:t>
            </a:r>
            <a:r>
              <a:rPr lang="en-US" dirty="0"/>
              <a:t>(*b, *b);</a:t>
            </a:r>
          </a:p>
          <a:p>
            <a:endParaRPr lang="en-US" dirty="0"/>
          </a:p>
          <a:p>
            <a:r>
              <a:rPr lang="en-US" dirty="0"/>
              <a:t>How to fix?</a:t>
            </a:r>
          </a:p>
          <a:p>
            <a:r>
              <a:rPr lang="en-US" dirty="0" err="1"/>
              <a:t>show_x</a:t>
            </a:r>
            <a:r>
              <a:rPr lang="en-US" dirty="0"/>
              <a:t>(*b, </a:t>
            </a:r>
            <a:r>
              <a:rPr lang="en-US" dirty="0" err="1"/>
              <a:t>static_cast</a:t>
            </a:r>
            <a:r>
              <a:rPr lang="en-US" dirty="0"/>
              <a:t>&lt;Derived &amp;&gt;(*b));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5D23EF-B1D4-446A-93D3-AE1F634475C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0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4A03-B97E-BBCA-018D-F663863D2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7007E8-537F-9003-9531-F97F6485FB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FB762D-9469-4E91-D039-1FA4BEA1F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Person p;        Student s = p</a:t>
            </a:r>
          </a:p>
          <a:p>
            <a:r>
              <a:rPr lang="en-US" dirty="0"/>
              <a:t>Will have compile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F7CF4-C801-5CAC-51CE-0640FCAE1D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5D23EF-B1D4-446A-93D3-AE1F634475C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024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Person p;        Student s = p</a:t>
            </a:r>
          </a:p>
          <a:p>
            <a:r>
              <a:rPr lang="en-US" dirty="0"/>
              <a:t>Will have compile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5D23EF-B1D4-446A-93D3-AE1F634475C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5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5D23EF-B1D4-446A-93D3-AE1F634475C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51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5c5b50f4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5c5b50f4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43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2C15B-2C85-401B-AFE9-19501B0FDC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54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93D32-A07B-49F4-B023-0C35366155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11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7AF9C-E771-4321-B640-FD4F7E192E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7890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A77A7-8C58-4216-AB40-2DDAD161FC0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7201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1E088-3E3F-4C4B-99E2-D193AC2E0B2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99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176BC-A837-4C38-822E-CCB1D4C1AC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301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0D62E-A7EB-4291-8AF4-1B984A82C53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128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E9F2D-B8AC-40B2-A0B4-7ADBD60B56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7237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D1589-7D9B-400E-B438-2423812268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2632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1AB60-B229-42FA-9FDB-630F050994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6189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27F65-07CD-4F30-88C5-553DBEF88F0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431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F8296-A8E3-4C11-AAD1-016D2F8F39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0366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58845-E259-47FA-88D5-BC8E78D9400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7871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CBD7D-73A2-426E-ACC3-DA8D87CCC6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366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15A65-53A0-4B1A-848A-7129DE38B2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8183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03F94-43A0-4AAE-980D-E44D72B5B2B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624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C1420-5272-4818-8C3C-CDC08913A7E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0996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32B00-CA85-41FE-A560-C6D05C15382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2789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00D69-E1A9-4BF0-92FE-5C3FE13DFA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16643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7EC7D-C6CB-47D8-8DD6-2A031431D5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7829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0C75C-EDF7-4D61-BB95-3810AC2024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5481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FA347-4544-4B8B-A751-8DD125D4573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73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B3DFD-EA53-42C5-8F53-62B75D2E52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229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C5FD9-6649-4745-8006-AFF0009EE3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9156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9A243-E6BC-4670-8400-1560D0D04DF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5180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6276B-57DA-4499-B174-B0D3729BF7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6189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75003-E963-4DD7-A605-9307315FB26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9383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88635-D337-45A0-BE16-49943473FF2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03805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08000" y="1816100"/>
            <a:ext cx="8445500" cy="450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2"/>
          </p:nvPr>
        </p:nvSpPr>
        <p:spPr>
          <a:xfrm>
            <a:off x="644525" y="6580188"/>
            <a:ext cx="8499475" cy="1825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Frank Carrano, © 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930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928E2-A17C-41A2-937B-0B50411567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07418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DE037-B705-4F4D-ACCB-696914E3D77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41642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BFF5F-CC75-462F-9114-8839ADACF2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19749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EB3AC-B455-44C1-BD9B-D8834604D4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185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D44A1-C394-4A6F-B594-35441648D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0656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73C5D-6325-4781-9B3E-E8B6A7A356C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19333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FAC8D-0770-4226-8D9E-1E56E12684B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798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D83E6-7F68-4009-B781-6CEAC7797C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0410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88653-44D0-4973-95C2-5A7625C419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33164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FB370-A7FB-42C1-89CF-09E8F0840F5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23342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846F8-D860-4BFF-A449-A90F07F8E3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19139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120B5-062D-41C9-84C6-5D7377A61C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09511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5133F-14D9-4FF4-8A5D-AA2230977D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00511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012E0-640A-40D1-9B60-C4CF5F5091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24437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7C5DF-1290-42C1-BD90-13F1659629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213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5ED40-3AD2-4D09-86B8-DC516760F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47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2653B-2B6C-46F2-9262-CDC8103F23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0805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B9281-C882-45A2-A12B-6007200D1D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88732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E87F9-7B79-4E99-9472-30525E7387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60404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DB45C-221B-43A0-ACA0-2123FC2C6E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34217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79D7F-3E16-42FD-B5FA-4A83F4388E7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21333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37D12-DA69-44FE-B085-C3A22E34B13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5794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02A8F-5054-4302-95DA-45196EB29C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42339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B0347-7161-4A8B-8480-90383A379E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12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E05BE-CF4B-40B6-ADB4-C2E3694D9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94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DE95B-1FD7-4F64-AD62-E3B849FD80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07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393A3-0696-4170-BF8C-7796E29277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86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C7AC0-12E7-493E-92B5-83F6E0536F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02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7" descr="UW.Wordmark_ctr_whit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1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B87649C-3EA6-4904-A505-7A7AAAB9FD0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59" r:id="rId1"/>
    <p:sldLayoutId id="2147486860" r:id="rId2"/>
    <p:sldLayoutId id="2147486861" r:id="rId3"/>
    <p:sldLayoutId id="2147486862" r:id="rId4"/>
    <p:sldLayoutId id="2147486863" r:id="rId5"/>
    <p:sldLayoutId id="2147486864" r:id="rId6"/>
    <p:sldLayoutId id="2147486865" r:id="rId7"/>
    <p:sldLayoutId id="2147486866" r:id="rId8"/>
    <p:sldLayoutId id="2147486867" r:id="rId9"/>
    <p:sldLayoutId id="2147486868" r:id="rId10"/>
    <p:sldLayoutId id="214748686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1EF02BA-0CA7-4956-B865-3A5D766B4C1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04" r:id="rId1"/>
    <p:sldLayoutId id="2147486905" r:id="rId2"/>
    <p:sldLayoutId id="2147486906" r:id="rId3"/>
    <p:sldLayoutId id="2147486907" r:id="rId4"/>
    <p:sldLayoutId id="2147486908" r:id="rId5"/>
    <p:sldLayoutId id="2147486909" r:id="rId6"/>
    <p:sldLayoutId id="2147486910" r:id="rId7"/>
    <p:sldLayoutId id="2147486911" r:id="rId8"/>
    <p:sldLayoutId id="2147486912" r:id="rId9"/>
    <p:sldLayoutId id="2147486913" r:id="rId10"/>
    <p:sldLayoutId id="2147486914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53200"/>
            <a:ext cx="69215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FB5D28-C441-49D8-B24C-52D9270ED32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70" r:id="rId1"/>
    <p:sldLayoutId id="2147486871" r:id="rId2"/>
    <p:sldLayoutId id="2147486872" r:id="rId3"/>
    <p:sldLayoutId id="2147486873" r:id="rId4"/>
    <p:sldLayoutId id="2147486874" r:id="rId5"/>
    <p:sldLayoutId id="2147486875" r:id="rId6"/>
    <p:sldLayoutId id="2147486876" r:id="rId7"/>
    <p:sldLayoutId id="2147486877" r:id="rId8"/>
    <p:sldLayoutId id="2147486878" r:id="rId9"/>
    <p:sldLayoutId id="2147486879" r:id="rId10"/>
    <p:sldLayoutId id="2147486880" r:id="rId11"/>
    <p:sldLayoutId id="2147486881" r:id="rId12"/>
    <p:sldLayoutId id="2147486915" r:id="rId13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2109FF2-8DA0-4A5E-9A1C-DDCF5B2BAAB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82" r:id="rId1"/>
    <p:sldLayoutId id="2147486883" r:id="rId2"/>
    <p:sldLayoutId id="2147486884" r:id="rId3"/>
    <p:sldLayoutId id="2147486885" r:id="rId4"/>
    <p:sldLayoutId id="2147486886" r:id="rId5"/>
    <p:sldLayoutId id="2147486887" r:id="rId6"/>
    <p:sldLayoutId id="2147486888" r:id="rId7"/>
    <p:sldLayoutId id="2147486889" r:id="rId8"/>
    <p:sldLayoutId id="2147486890" r:id="rId9"/>
    <p:sldLayoutId id="2147486891" r:id="rId10"/>
    <p:sldLayoutId id="2147486892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9" descr="UW.Wordmark_ct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5" name="Picture 8" descr="UW_W-Logo_RG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5475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1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77B971E-442B-42D7-8A5A-C4BACA85AD4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93" r:id="rId1"/>
    <p:sldLayoutId id="2147486894" r:id="rId2"/>
    <p:sldLayoutId id="2147486895" r:id="rId3"/>
    <p:sldLayoutId id="2147486896" r:id="rId4"/>
    <p:sldLayoutId id="2147486897" r:id="rId5"/>
    <p:sldLayoutId id="2147486898" r:id="rId6"/>
    <p:sldLayoutId id="2147486899" r:id="rId7"/>
    <p:sldLayoutId id="2147486900" r:id="rId8"/>
    <p:sldLayoutId id="2147486901" r:id="rId9"/>
    <p:sldLayoutId id="2147486902" r:id="rId10"/>
    <p:sldLayoutId id="2147486903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ksmart.in/2018/10/c-casting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hyperlink" Target="https://en.wikibooks.org/wiki/C++_Programming/Code/Design_Patterns" TargetMode="External"/><Relationship Id="rId4" Type="http://schemas.openxmlformats.org/officeDocument/2006/relationships/hyperlink" Target="https://www.oodesign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lus-plus-gq/inheritance-gq/" TargetMode="External"/><Relationship Id="rId2" Type="http://schemas.openxmlformats.org/officeDocument/2006/relationships/hyperlink" Target="https://www.sanfoundry.com/cpp-programming-questions-answers-multiple-inheritance/" TargetMode="Externa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/>
          </p:cNvSpPr>
          <p:nvPr>
            <p:ph type="subTitle" idx="1"/>
          </p:nvPr>
        </p:nvSpPr>
        <p:spPr>
          <a:xfrm>
            <a:off x="1524000" y="4648200"/>
            <a:ext cx="6400800" cy="1752600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  <a:ea typeface="굴림" panose="020B0600000101010101" pitchFamily="50" charset="-127"/>
              </a:rPr>
              <a:t>Wooyoung Kim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19200" y="13970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 txBox="1">
            <a:spLocks/>
          </p:cNvSpPr>
          <p:nvPr/>
        </p:nvSpPr>
        <p:spPr bwMode="auto">
          <a:xfrm>
            <a:off x="4495800" y="914400"/>
            <a:ext cx="46482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ko-KR" sz="1800" kern="0">
                <a:solidFill>
                  <a:schemeClr val="bg1"/>
                </a:solidFill>
              </a:rPr>
              <a:t>CSS 343: Data Structures, Algorithms, and Discrete Mathematics II</a:t>
            </a:r>
          </a:p>
        </p:txBody>
      </p:sp>
      <p:sp>
        <p:nvSpPr>
          <p:cNvPr id="194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 and OO design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2590800" y="4038600"/>
            <a:ext cx="381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Version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Inheritance - override</a:t>
            </a:r>
          </a:p>
        </p:txBody>
      </p:sp>
      <p:sp>
        <p:nvSpPr>
          <p:cNvPr id="2" name="Rectangle 1"/>
          <p:cNvSpPr/>
          <p:nvPr/>
        </p:nvSpPr>
        <p:spPr>
          <a:xfrm>
            <a:off x="325582" y="838200"/>
            <a:ext cx="85136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display() const   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&lt;&lt;"base class"&lt;&lt;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name;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: public Person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display()const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&lt;&lt;"derived class"&lt;&lt;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325582" y="4558694"/>
            <a:ext cx="39624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Student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s.display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Person *p;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 = new Student;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p-&gt;display();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4495800" y="4558694"/>
            <a:ext cx="3724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What are the output of the main?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4452937" y="4900850"/>
            <a:ext cx="18716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derived class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base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4448695" y="5870345"/>
            <a:ext cx="373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How to force to use Student’s display() ?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 USE virtual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1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26627" name="Content Placeholder 1"/>
          <p:cNvSpPr>
            <a:spLocks noGrp="1"/>
          </p:cNvSpPr>
          <p:nvPr>
            <p:ph idx="1"/>
          </p:nvPr>
        </p:nvSpPr>
        <p:spPr>
          <a:xfrm>
            <a:off x="457200" y="989012"/>
            <a:ext cx="8229600" cy="5487987"/>
          </a:xfrm>
        </p:spPr>
        <p:txBody>
          <a:bodyPr/>
          <a:lstStyle/>
          <a:p>
            <a:r>
              <a:rPr lang="en-US" altLang="en-US" sz="2000" dirty="0"/>
              <a:t>Polymorphism: Refer to objects of different types (override)</a:t>
            </a:r>
          </a:p>
          <a:p>
            <a:r>
              <a:rPr lang="en-US" altLang="en-US" sz="2000" dirty="0"/>
              <a:t>For unknown type, the base class function is called (</a:t>
            </a:r>
            <a:r>
              <a:rPr lang="en-US" altLang="en-US" sz="2000" dirty="0">
                <a:solidFill>
                  <a:srgbClr val="FF0000"/>
                </a:solidFill>
              </a:rPr>
              <a:t>static binding – compiler time binding</a:t>
            </a:r>
            <a:r>
              <a:rPr lang="en-US" altLang="en-US" sz="2000" dirty="0"/>
              <a:t>) :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How to force to use derived class function?</a:t>
            </a:r>
            <a:endParaRPr lang="en-US" altLang="en-US" sz="2000" dirty="0">
              <a:solidFill>
                <a:srgbClr val="0070C0"/>
              </a:solidFill>
            </a:endParaRPr>
          </a:p>
          <a:p>
            <a:r>
              <a:rPr lang="en-US" altLang="en-US" sz="2000" dirty="0">
                <a:solidFill>
                  <a:srgbClr val="FF0000"/>
                </a:solidFill>
              </a:rPr>
              <a:t>Virtual</a:t>
            </a:r>
            <a:r>
              <a:rPr lang="en-US" altLang="en-US" sz="2000" dirty="0"/>
              <a:t> function: Allow us to implement polymorphism (</a:t>
            </a:r>
            <a:r>
              <a:rPr lang="en-US" altLang="en-US" sz="2000" dirty="0">
                <a:solidFill>
                  <a:srgbClr val="FF0000"/>
                </a:solidFill>
              </a:rPr>
              <a:t>dynamic binding – run time binding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 err="1"/>
              <a:t>Virtualness</a:t>
            </a:r>
            <a:r>
              <a:rPr lang="en-US" altLang="en-US" sz="2000" dirty="0"/>
              <a:t> is always inherited: If base class function is virtual, derived class functions are implicitly virtual. 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838200" y="3544888"/>
            <a:ext cx="35814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virtual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void display();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9" name="TextBox 14"/>
          <p:cNvSpPr txBox="1">
            <a:spLocks noChangeArrowheads="1"/>
          </p:cNvSpPr>
          <p:nvPr/>
        </p:nvSpPr>
        <p:spPr bwMode="auto">
          <a:xfrm>
            <a:off x="625475" y="4805363"/>
            <a:ext cx="35814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class Student:public Person{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virtual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void display();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0" name="TextBox 15"/>
          <p:cNvSpPr txBox="1">
            <a:spLocks noChangeArrowheads="1"/>
          </p:cNvSpPr>
          <p:nvPr/>
        </p:nvSpPr>
        <p:spPr bwMode="auto">
          <a:xfrm>
            <a:off x="4379913" y="4805363"/>
            <a:ext cx="35814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class Student:public Person{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void display();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1" name="TextBox 4"/>
          <p:cNvSpPr txBox="1">
            <a:spLocks noChangeArrowheads="1"/>
          </p:cNvSpPr>
          <p:nvPr/>
        </p:nvSpPr>
        <p:spPr bwMode="auto">
          <a:xfrm>
            <a:off x="4572000" y="3568701"/>
            <a:ext cx="2365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Base class (required)</a:t>
            </a:r>
          </a:p>
        </p:txBody>
      </p:sp>
      <p:cxnSp>
        <p:nvCxnSpPr>
          <p:cNvPr id="9" name="Straight Arrow Connector 8"/>
          <p:cNvCxnSpPr>
            <a:stCxn id="26631" idx="1"/>
          </p:cNvCxnSpPr>
          <p:nvPr/>
        </p:nvCxnSpPr>
        <p:spPr>
          <a:xfrm flipH="1">
            <a:off x="2133600" y="3753645"/>
            <a:ext cx="2438400" cy="45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3" name="TextBox 19"/>
          <p:cNvSpPr txBox="1">
            <a:spLocks noChangeArrowheads="1"/>
          </p:cNvSpPr>
          <p:nvPr/>
        </p:nvSpPr>
        <p:spPr bwMode="auto">
          <a:xfrm>
            <a:off x="2895600" y="6107113"/>
            <a:ext cx="241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Derived class (option)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752600" y="5719763"/>
            <a:ext cx="1143000" cy="57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373563" y="5707063"/>
            <a:ext cx="503237" cy="48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 for Virtual function</a:t>
            </a:r>
          </a:p>
        </p:txBody>
      </p:sp>
      <p:sp>
        <p:nvSpPr>
          <p:cNvPr id="2867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With dynamic binding, the most specific definition of the operation is used (the last descendant class)</a:t>
            </a:r>
          </a:p>
          <a:p>
            <a:r>
              <a:rPr lang="en-US" altLang="en-US" sz="2000" u="sng" dirty="0"/>
              <a:t>Constructors are never virtual</a:t>
            </a:r>
          </a:p>
          <a:p>
            <a:pPr lvl="1"/>
            <a:r>
              <a:rPr lang="en-US" altLang="en-US" sz="2000" dirty="0"/>
              <a:t>When an object of a derived class is declared, the constructors of </a:t>
            </a:r>
            <a:r>
              <a:rPr lang="en-US" altLang="en-US" sz="2000" b="1" dirty="0"/>
              <a:t>both</a:t>
            </a:r>
            <a:r>
              <a:rPr lang="en-US" altLang="en-US" sz="2000" dirty="0"/>
              <a:t> base and derived classes are executed.</a:t>
            </a:r>
          </a:p>
          <a:p>
            <a:r>
              <a:rPr lang="en-US" altLang="en-US" sz="2000" u="sng" dirty="0"/>
              <a:t>Destructors should be virtual </a:t>
            </a:r>
            <a:r>
              <a:rPr lang="en-US" altLang="en-US" sz="2000" dirty="0"/>
              <a:t>if memory is allocated (even if it is static) in any derived class to avoid memory leaks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 &amp; Destructor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81000" y="1160463"/>
            <a:ext cx="8229600" cy="3886200"/>
          </a:xfrm>
        </p:spPr>
        <p:txBody>
          <a:bodyPr/>
          <a:lstStyle/>
          <a:p>
            <a:r>
              <a:rPr lang="en-US" altLang="en-US" sz="2000" dirty="0"/>
              <a:t>What will happen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How about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505200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3986213"/>
            <a:ext cx="1731963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885950"/>
            <a:ext cx="1730375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 &amp; Destructor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81000" y="1160463"/>
            <a:ext cx="8229600" cy="3886200"/>
          </a:xfrm>
        </p:spPr>
        <p:txBody>
          <a:bodyPr/>
          <a:lstStyle/>
          <a:p>
            <a:r>
              <a:rPr lang="en-US" altLang="en-US" sz="2000" dirty="0"/>
              <a:t>What will happen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How about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3505200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3986213"/>
            <a:ext cx="1731963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885950"/>
            <a:ext cx="1730375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29543" y="2326754"/>
            <a:ext cx="17303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Construct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Construct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Destruct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Destruct B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614613" y="4503738"/>
            <a:ext cx="15763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Construct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Construct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Destruct B</a:t>
            </a:r>
          </a:p>
        </p:txBody>
      </p:sp>
      <p:sp>
        <p:nvSpPr>
          <p:cNvPr id="30729" name="TextBox 1"/>
          <p:cNvSpPr txBox="1">
            <a:spLocks noChangeArrowheads="1"/>
          </p:cNvSpPr>
          <p:nvPr/>
        </p:nvSpPr>
        <p:spPr bwMode="auto">
          <a:xfrm>
            <a:off x="4648200" y="41148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How to fix?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141788" y="4559300"/>
            <a:ext cx="735012" cy="48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5080000" y="4467225"/>
            <a:ext cx="2582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make destructor virtual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729" grpId="0"/>
      <p:bldP spid="307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Pure Virtual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FF0000"/>
                </a:solidFill>
              </a:rPr>
              <a:t>Pure virtual </a:t>
            </a:r>
            <a:r>
              <a:rPr lang="en-US" sz="2000" dirty="0"/>
              <a:t>function: has “</a:t>
            </a:r>
            <a:r>
              <a:rPr lang="en-US" sz="2000" dirty="0">
                <a:solidFill>
                  <a:srgbClr val="FF0000"/>
                </a:solidFill>
              </a:rPr>
              <a:t>=0</a:t>
            </a:r>
            <a:r>
              <a:rPr lang="en-US" sz="2000" dirty="0"/>
              <a:t>” in the declaration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“</a:t>
            </a:r>
            <a:r>
              <a:rPr lang="en-US" sz="2000" dirty="0">
                <a:solidFill>
                  <a:srgbClr val="FF0000"/>
                </a:solidFill>
              </a:rPr>
              <a:t>=0</a:t>
            </a:r>
            <a:r>
              <a:rPr lang="en-US" sz="2000" dirty="0"/>
              <a:t>” is just the indication of </a:t>
            </a:r>
            <a:r>
              <a:rPr lang="en-US" sz="2000" dirty="0">
                <a:solidFill>
                  <a:srgbClr val="FF0000"/>
                </a:solidFill>
              </a:rPr>
              <a:t>pure virtual function</a:t>
            </a:r>
            <a:r>
              <a:rPr lang="en-US" sz="2000" dirty="0"/>
              <a:t> (Not that it assigns value 0)</a:t>
            </a:r>
          </a:p>
          <a:p>
            <a:pPr>
              <a:defRPr/>
            </a:pPr>
            <a:r>
              <a:rPr lang="en-US" sz="2000" dirty="0"/>
              <a:t>All derived classes </a:t>
            </a:r>
            <a:r>
              <a:rPr lang="en-US" sz="2000" dirty="0">
                <a:solidFill>
                  <a:srgbClr val="FF0000"/>
                </a:solidFill>
              </a:rPr>
              <a:t>should implement </a:t>
            </a:r>
            <a:r>
              <a:rPr lang="en-US" sz="2000" dirty="0"/>
              <a:t>the method</a:t>
            </a:r>
          </a:p>
          <a:p>
            <a:pPr>
              <a:defRPr/>
            </a:pPr>
            <a:r>
              <a:rPr lang="en-US" sz="2000" dirty="0"/>
              <a:t>Pure virtual function can have implementation on the base class?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Yes. But it is a rare case</a:t>
            </a:r>
            <a:r>
              <a:rPr lang="en-US" sz="2000" dirty="0"/>
              <a:t> such as, if all the derived class want to have some default implementation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31748" name="TextBox 11"/>
          <p:cNvSpPr txBox="1">
            <a:spLocks noChangeArrowheads="1"/>
          </p:cNvSpPr>
          <p:nvPr/>
        </p:nvSpPr>
        <p:spPr bwMode="auto">
          <a:xfrm>
            <a:off x="1143000" y="1524000"/>
            <a:ext cx="45069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void display() </a:t>
            </a:r>
            <a:r>
              <a:rPr lang="en-US" alt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class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Abstract class</a:t>
            </a:r>
            <a:r>
              <a:rPr lang="en-US" sz="1800" dirty="0"/>
              <a:t>: any class with a pure virtual function : </a:t>
            </a:r>
            <a:r>
              <a:rPr lang="en-US" sz="1800" dirty="0">
                <a:solidFill>
                  <a:srgbClr val="FF0000"/>
                </a:solidFill>
              </a:rPr>
              <a:t>never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instantiate</a:t>
            </a:r>
            <a:r>
              <a:rPr lang="en-US" sz="1800" dirty="0"/>
              <a:t> an abstract class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Example, if Person is an abstract class,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Person P;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Person *P = new Person;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Person * P = new Student; 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What is legal? 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1800" dirty="0"/>
              <a:t>Any derived class from an abstract class that doesn't implement all virtual functions is also an abstract class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class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Abstract class</a:t>
            </a:r>
            <a:r>
              <a:rPr lang="en-US" sz="1800" dirty="0"/>
              <a:t>: any class with a pure virtual function : </a:t>
            </a:r>
            <a:r>
              <a:rPr lang="en-US" sz="1800" dirty="0">
                <a:solidFill>
                  <a:srgbClr val="FF0000"/>
                </a:solidFill>
              </a:rPr>
              <a:t>never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instantiate</a:t>
            </a:r>
            <a:r>
              <a:rPr lang="en-US" sz="1800" dirty="0"/>
              <a:t> an abstract class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Example, if Person is an abstract class,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Person P;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Person *P = new Person;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Person * P = new Student; 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What is legal? 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1800" dirty="0"/>
              <a:t>Any derived class from an abstract class that doesn’t implement all virtual functions is also an abstract class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</p:txBody>
      </p:sp>
      <p:sp>
        <p:nvSpPr>
          <p:cNvPr id="33796" name="TextBox 2"/>
          <p:cNvSpPr txBox="1">
            <a:spLocks noChangeArrowheads="1"/>
          </p:cNvSpPr>
          <p:nvPr/>
        </p:nvSpPr>
        <p:spPr bwMode="auto">
          <a:xfrm>
            <a:off x="2209800" y="388620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Person * P = new Student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Review-Friends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 dirty="0"/>
              <a:t>Functions and classes can be friends of a class </a:t>
            </a:r>
            <a:r>
              <a:rPr lang="en-US" altLang="en-US" sz="2800" dirty="0">
                <a:latin typeface="Courier New" panose="02070309020205020404" pitchFamily="49" charset="0"/>
              </a:rPr>
              <a:t>C</a:t>
            </a:r>
            <a:endParaRPr lang="en-US" altLang="en-US" sz="2800" dirty="0"/>
          </a:p>
          <a:p>
            <a:pPr lvl="1"/>
            <a:r>
              <a:rPr lang="en-US" altLang="en-US" sz="2400" dirty="0"/>
              <a:t>Friend functions are not members of the class </a:t>
            </a:r>
            <a:r>
              <a:rPr lang="en-US" altLang="en-US" sz="2400" dirty="0">
                <a:latin typeface="Courier New" panose="02070309020205020404" pitchFamily="49" charset="0"/>
              </a:rPr>
              <a:t>C</a:t>
            </a:r>
            <a:endParaRPr lang="en-US" altLang="en-US" sz="2400" dirty="0"/>
          </a:p>
          <a:p>
            <a:pPr lvl="1"/>
            <a:r>
              <a:rPr lang="en-US" altLang="en-US" sz="2400" dirty="0"/>
              <a:t>Friend functions can access the private and protected values of the class </a:t>
            </a:r>
            <a:r>
              <a:rPr lang="en-US" altLang="en-US" sz="2400" dirty="0">
                <a:latin typeface="Courier New" panose="02070309020205020404" pitchFamily="49" charset="0"/>
              </a:rPr>
              <a:t>C</a:t>
            </a:r>
            <a:endParaRPr lang="en-US" altLang="en-US" sz="2400" dirty="0"/>
          </a:p>
          <a:p>
            <a:pPr lvl="1"/>
            <a:r>
              <a:rPr lang="en-US" altLang="en-US" sz="2400" dirty="0"/>
              <a:t>Methods of a friend class have access to the private and protected parts of the class </a:t>
            </a:r>
            <a:r>
              <a:rPr lang="en-US" altLang="en-US" sz="2400" dirty="0">
                <a:latin typeface="Courier New" panose="02070309020205020404" pitchFamily="49" charset="0"/>
              </a:rPr>
              <a:t>C</a:t>
            </a:r>
            <a:endParaRPr lang="en-US" altLang="ko-KR" sz="2400" dirty="0">
              <a:latin typeface="Courier New" panose="02070309020205020404" pitchFamily="49" charset="0"/>
            </a:endParaRPr>
          </a:p>
          <a:p>
            <a:pPr lvl="1"/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14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Review-Friend data and function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763000" cy="5105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Me{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friend function f1;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friend class c1;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</a:rPr>
              <a:t>- f1 can use all the private value of Me</a:t>
            </a:r>
          </a:p>
          <a:p>
            <a:pPr marL="0" indent="0"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</a:rPr>
              <a:t>- c1 can access all the private members of Me</a:t>
            </a:r>
          </a:p>
          <a:p>
            <a:pPr>
              <a:buFontTx/>
              <a:buChar char="-"/>
              <a:defRPr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</a:rPr>
              <a:t>(C++ book, p 421)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D78354-60E2-4D5F-A9F4-CEA0EA642D57}" type="slidenum">
              <a:rPr lang="en-US" altLang="ja-JP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35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- review</a:t>
            </a:r>
          </a:p>
        </p:txBody>
      </p:sp>
      <p:pic>
        <p:nvPicPr>
          <p:cNvPr id="2048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295400"/>
            <a:ext cx="6553200" cy="5257800"/>
          </a:xfrm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1066800" y="1371600"/>
            <a:ext cx="320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Parent class (base class)</a:t>
            </a:r>
          </a:p>
        </p:txBody>
      </p:sp>
      <p:sp>
        <p:nvSpPr>
          <p:cNvPr id="20485" name="TextBox 13"/>
          <p:cNvSpPr txBox="1">
            <a:spLocks noChangeArrowheads="1"/>
          </p:cNvSpPr>
          <p:nvPr/>
        </p:nvSpPr>
        <p:spPr bwMode="auto">
          <a:xfrm>
            <a:off x="338138" y="2362200"/>
            <a:ext cx="320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Child class (derived class)</a:t>
            </a:r>
          </a:p>
        </p:txBody>
      </p: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6019800" y="1570038"/>
            <a:ext cx="2590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Not necessarily tree structure: can have more than 1 parent (multiple)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issues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Parameter types are always determined statically (at compile-time)</a:t>
            </a:r>
          </a:p>
          <a:p>
            <a:pPr marL="40005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&amp;operator&lt;&lt;(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&amp;out,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&amp;p);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---1</a:t>
            </a:r>
          </a:p>
          <a:p>
            <a:pPr marL="40005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&amp;operator&lt;&lt;(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&amp;out,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&amp;s);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----2</a:t>
            </a:r>
          </a:p>
          <a:p>
            <a:pPr marL="40005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 *p = new Student; </a:t>
            </a:r>
          </a:p>
          <a:p>
            <a:pPr marL="400050" lvl="1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*p; </a:t>
            </a:r>
          </a:p>
          <a:p>
            <a:pPr marL="400050" lvl="1" indent="0">
              <a:buNone/>
            </a:pPr>
            <a:r>
              <a:rPr lang="en-US" sz="1600" dirty="0"/>
              <a:t>Which will be called? </a:t>
            </a:r>
            <a:endParaRPr lang="en-US" sz="16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838200" y="1371600"/>
            <a:ext cx="7467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9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issues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Parameter types are always determined statically (at compile-time)</a:t>
            </a:r>
          </a:p>
          <a:p>
            <a:pPr marL="40005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&amp;operator&lt;&lt;(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&amp;out,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&amp;p);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---1</a:t>
            </a:r>
          </a:p>
          <a:p>
            <a:pPr marL="40005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&amp;operator&lt;&lt;(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&amp;out,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&amp;s);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----2</a:t>
            </a:r>
          </a:p>
          <a:p>
            <a:pPr marL="40005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Person *p = new Student; </a:t>
            </a:r>
          </a:p>
          <a:p>
            <a:pPr marL="40005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*p; </a:t>
            </a:r>
          </a:p>
          <a:p>
            <a:pPr marL="400050" lvl="1" indent="0">
              <a:buNone/>
            </a:pPr>
            <a:r>
              <a:rPr lang="en-US" sz="1600" dirty="0"/>
              <a:t>Which will be called? 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How to fix? </a:t>
            </a:r>
          </a:p>
          <a:p>
            <a:pPr lvl="1" indent="-342900">
              <a:buAutoNum type="arabicParenR"/>
            </a:pPr>
            <a:r>
              <a:rPr lang="en-US" sz="1600" dirty="0">
                <a:solidFill>
                  <a:srgbClr val="FF0000"/>
                </a:solidFill>
              </a:rPr>
              <a:t>Call a virtual print function</a:t>
            </a:r>
          </a:p>
          <a:p>
            <a:pPr lvl="1" indent="-342900">
              <a:buAutoNum type="arabicParenR"/>
            </a:pPr>
            <a:r>
              <a:rPr lang="en-US" sz="1600" dirty="0">
                <a:solidFill>
                  <a:srgbClr val="FF0000"/>
                </a:solidFill>
              </a:rPr>
              <a:t>Casting: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</a:t>
            </a:r>
            <a:r>
              <a:rPr lang="en-US" sz="2000" dirty="0" err="1">
                <a:solidFill>
                  <a:srgbClr val="FF0000"/>
                </a:solidFill>
              </a:rPr>
              <a:t>cout</a:t>
            </a:r>
            <a:r>
              <a:rPr lang="en-US" sz="2000" dirty="0">
                <a:solidFill>
                  <a:srgbClr val="FF0000"/>
                </a:solidFill>
              </a:rPr>
              <a:t>&lt;&lt;</a:t>
            </a:r>
            <a:r>
              <a:rPr lang="en-US" sz="2000" dirty="0" err="1">
                <a:solidFill>
                  <a:srgbClr val="FF0000"/>
                </a:solidFill>
              </a:rPr>
              <a:t>static_cast</a:t>
            </a:r>
            <a:r>
              <a:rPr lang="en-US" sz="2000" dirty="0">
                <a:solidFill>
                  <a:srgbClr val="FF0000"/>
                </a:solidFill>
              </a:rPr>
              <a:t>&lt;Student &amp;&gt;(*p)&lt;&lt;</a:t>
            </a:r>
            <a:r>
              <a:rPr lang="en-US" sz="2000" dirty="0" err="1">
                <a:solidFill>
                  <a:srgbClr val="FF0000"/>
                </a:solidFill>
              </a:rPr>
              <a:t>endl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buNone/>
            </a:pPr>
            <a:endParaRPr lang="en-US" sz="1600" dirty="0"/>
          </a:p>
          <a:p>
            <a:pPr>
              <a:defRPr/>
            </a:pPr>
            <a:r>
              <a:rPr lang="en-US" sz="1800" i="1" dirty="0"/>
              <a:t>friend</a:t>
            </a:r>
            <a:r>
              <a:rPr lang="en-US" sz="1800" dirty="0"/>
              <a:t> function cannot be declared virtual. </a:t>
            </a:r>
          </a:p>
          <a:p>
            <a:pPr>
              <a:defRPr/>
            </a:pPr>
            <a:r>
              <a:rPr lang="en-US" sz="1800" dirty="0"/>
              <a:t>If F is a friend of a base class, F is not necessarily a friend of the derived class.</a:t>
            </a:r>
          </a:p>
          <a:p>
            <a:pPr>
              <a:defRPr/>
            </a:pPr>
            <a:r>
              <a:rPr lang="en-US" sz="1800" dirty="0"/>
              <a:t>But F get access to the inherited attributes of the derived class. 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838200" y="1371600"/>
            <a:ext cx="7467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8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34525-CB7D-8FB0-3570-CE11D2D6C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FA347-4544-4B8B-A751-8DD125D45732}" type="slidenum">
              <a:rPr lang="ko-KR" altLang="en-US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1D949-8613-A740-31AE-DA05FAA728F0}"/>
              </a:ext>
            </a:extLst>
          </p:cNvPr>
          <p:cNvSpPr txBox="1"/>
          <p:nvPr/>
        </p:nvSpPr>
        <p:spPr>
          <a:xfrm>
            <a:off x="914400" y="6595"/>
            <a:ext cx="793115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#include &lt;iostream&gt;</a:t>
            </a:r>
          </a:p>
          <a:p>
            <a:endParaRPr lang="en-US" sz="1600" dirty="0"/>
          </a:p>
          <a:p>
            <a:r>
              <a:rPr lang="en-US" sz="1600" dirty="0"/>
              <a:t>class Derived;</a:t>
            </a:r>
          </a:p>
          <a:p>
            <a:endParaRPr lang="en-US" sz="1600" dirty="0"/>
          </a:p>
          <a:p>
            <a:r>
              <a:rPr lang="en-US" sz="1600" dirty="0"/>
              <a:t>class Base {</a:t>
            </a:r>
          </a:p>
          <a:p>
            <a:r>
              <a:rPr lang="en-US" sz="1600" dirty="0"/>
              <a:t>    private:</a:t>
            </a:r>
          </a:p>
          <a:p>
            <a:r>
              <a:rPr lang="en-US" sz="1600" dirty="0"/>
              <a:t>        int </a:t>
            </a:r>
            <a:r>
              <a:rPr lang="en-US" sz="1600" dirty="0" err="1"/>
              <a:t>base_x</a:t>
            </a:r>
            <a:r>
              <a:rPr lang="en-US" sz="1600" dirty="0"/>
              <a:t>;</a:t>
            </a:r>
          </a:p>
          <a:p>
            <a:r>
              <a:rPr lang="en-US" sz="1600" dirty="0"/>
              <a:t>    public:</a:t>
            </a:r>
          </a:p>
          <a:p>
            <a:r>
              <a:rPr lang="en-US" sz="1600" dirty="0"/>
              <a:t>        Base(int x) : </a:t>
            </a:r>
            <a:r>
              <a:rPr lang="en-US" sz="1600" dirty="0" err="1"/>
              <a:t>base_x</a:t>
            </a:r>
            <a:r>
              <a:rPr lang="en-US" sz="1600" dirty="0"/>
              <a:t>(x) {}</a:t>
            </a:r>
          </a:p>
          <a:p>
            <a:r>
              <a:rPr lang="en-US" sz="1600" dirty="0"/>
              <a:t>        friend void </a:t>
            </a:r>
            <a:r>
              <a:rPr lang="en-US" sz="1600" dirty="0" err="1"/>
              <a:t>show_x</a:t>
            </a:r>
            <a:r>
              <a:rPr lang="en-US" sz="1600" dirty="0"/>
              <a:t>(Base&amp; b, Derived&amp; d);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/>
              <a:t>class Derived : public Base {</a:t>
            </a:r>
          </a:p>
          <a:p>
            <a:r>
              <a:rPr lang="en-US" sz="1600" dirty="0"/>
              <a:t>    private:</a:t>
            </a:r>
          </a:p>
          <a:p>
            <a:r>
              <a:rPr lang="en-US" sz="1600" dirty="0"/>
              <a:t>        int </a:t>
            </a:r>
            <a:r>
              <a:rPr lang="en-US" sz="1600" dirty="0" err="1"/>
              <a:t>derived_x</a:t>
            </a:r>
            <a:r>
              <a:rPr lang="en-US" sz="1600" dirty="0"/>
              <a:t>;</a:t>
            </a:r>
          </a:p>
          <a:p>
            <a:r>
              <a:rPr lang="en-US" sz="1600" dirty="0"/>
              <a:t>    public:</a:t>
            </a:r>
          </a:p>
          <a:p>
            <a:r>
              <a:rPr lang="en-US" sz="1600" dirty="0"/>
              <a:t>        Derived(int x1, int x2) : Base(x1), </a:t>
            </a:r>
            <a:r>
              <a:rPr lang="en-US" sz="1600" dirty="0" err="1"/>
              <a:t>derived_x</a:t>
            </a:r>
            <a:r>
              <a:rPr lang="en-US" sz="1600" dirty="0"/>
              <a:t>(x2) {}</a:t>
            </a:r>
          </a:p>
          <a:p>
            <a:r>
              <a:rPr lang="en-US" sz="1600" dirty="0"/>
              <a:t>        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/>
              <a:t>void </a:t>
            </a:r>
            <a:r>
              <a:rPr lang="en-US" sz="1600" dirty="0" err="1"/>
              <a:t>show_x</a:t>
            </a:r>
            <a:r>
              <a:rPr lang="en-US" sz="1600" dirty="0"/>
              <a:t>(Base&amp; b, Derived&amp; d) {</a:t>
            </a:r>
          </a:p>
          <a:p>
            <a:r>
              <a:rPr lang="en-US" sz="1600" dirty="0"/>
              <a:t>    std::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b.base_x</a:t>
            </a:r>
            <a:r>
              <a:rPr lang="en-US" sz="1600" dirty="0"/>
              <a:t> &lt;&lt; ' ' &lt;&lt; </a:t>
            </a:r>
            <a:r>
              <a:rPr lang="en-US" sz="1600" b="1" dirty="0" err="1"/>
              <a:t>d.base_x</a:t>
            </a:r>
            <a:r>
              <a:rPr lang="en-US" sz="1600" b="1" dirty="0"/>
              <a:t> </a:t>
            </a:r>
            <a:r>
              <a:rPr lang="en-US" sz="1600" dirty="0"/>
              <a:t>&lt;&lt; std::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int main() {</a:t>
            </a:r>
          </a:p>
          <a:p>
            <a:r>
              <a:rPr lang="en-US" sz="1600" dirty="0"/>
              <a:t>    Derived d(10, 20);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show_x</a:t>
            </a:r>
            <a:r>
              <a:rPr lang="en-US" sz="1600" dirty="0"/>
              <a:t>(d, d);</a:t>
            </a:r>
          </a:p>
          <a:p>
            <a:r>
              <a:rPr lang="en-US" sz="1600" dirty="0"/>
              <a:t>    return 0;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35829-608A-5272-AB15-29F332CF268F}"/>
              </a:ext>
            </a:extLst>
          </p:cNvPr>
          <p:cNvSpPr txBox="1"/>
          <p:nvPr/>
        </p:nvSpPr>
        <p:spPr>
          <a:xfrm>
            <a:off x="3619500" y="5334000"/>
            <a:ext cx="40005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(3) What is the output?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83099C-F8AF-11E0-8742-59EC0D0D6652}"/>
              </a:ext>
            </a:extLst>
          </p:cNvPr>
          <p:cNvSpPr txBox="1"/>
          <p:nvPr/>
        </p:nvSpPr>
        <p:spPr>
          <a:xfrm>
            <a:off x="5154386" y="4114800"/>
            <a:ext cx="40005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(2) Would it compile?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F8760-B0BC-DFED-7098-09F5B4DF2B44}"/>
              </a:ext>
            </a:extLst>
          </p:cNvPr>
          <p:cNvSpPr txBox="1"/>
          <p:nvPr/>
        </p:nvSpPr>
        <p:spPr>
          <a:xfrm>
            <a:off x="5442676" y="2512726"/>
            <a:ext cx="3429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(1) What if we change this to </a:t>
            </a:r>
            <a:r>
              <a:rPr lang="en-US" dirty="0" err="1">
                <a:solidFill>
                  <a:srgbClr val="FF0000"/>
                </a:solidFill>
              </a:rPr>
              <a:t>d.derive_x</a:t>
            </a:r>
            <a:r>
              <a:rPr lang="en-US" dirty="0">
                <a:solidFill>
                  <a:srgbClr val="FF0000"/>
                </a:solidFill>
              </a:rPr>
              <a:t>? Would it compile?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03C254-FDA6-D790-8230-59F899A1743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590800" y="2835892"/>
            <a:ext cx="2851876" cy="19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A6308E-1D9F-2FD6-DAA6-0F7EC1F49018}"/>
              </a:ext>
            </a:extLst>
          </p:cNvPr>
          <p:cNvCxnSpPr>
            <a:stCxn id="6" idx="1"/>
          </p:cNvCxnSpPr>
          <p:nvPr/>
        </p:nvCxnSpPr>
        <p:spPr>
          <a:xfrm flipH="1">
            <a:off x="4724400" y="4299466"/>
            <a:ext cx="429986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892AE8-B992-680E-A3C3-3A5161DC7640}"/>
              </a:ext>
            </a:extLst>
          </p:cNvPr>
          <p:cNvCxnSpPr/>
          <p:nvPr/>
        </p:nvCxnSpPr>
        <p:spPr>
          <a:xfrm flipH="1">
            <a:off x="2590800" y="5518666"/>
            <a:ext cx="1028700" cy="57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05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DACB4-3288-19B6-A2BF-DA0DBF0FA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C583AAAA-E70E-B32C-C4AD-EB7EA54C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issues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3B3E48-9D03-A3E5-D2F5-9A4CA243C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Using call-by-value with polymorphic data can result in “______” of data.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      Student s;    Person p=s;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    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Don’t make the destructor pure virtual. It is a special cases where the base method is always called.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BEB0BB17-5740-66AD-F74B-840C9583F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3581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Review: How about this case?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Person p;        Student s = p</a:t>
            </a:r>
          </a:p>
        </p:txBody>
      </p:sp>
    </p:spTree>
    <p:extLst>
      <p:ext uri="{BB962C8B-B14F-4D97-AF65-F5344CB8AC3E}">
        <p14:creationId xmlns:p14="http://schemas.microsoft.com/office/powerpoint/2010/main" val="1874899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issues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Using call-by-value with polymorphic data can result in “slicing” of data.</a:t>
            </a:r>
            <a:r>
              <a:rPr lang="en-US" sz="2000" dirty="0">
                <a:solidFill>
                  <a:srgbClr val="FF0000"/>
                </a:solidFill>
              </a:rPr>
              <a:t> Why? 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      Student s;    Person p=s;</a:t>
            </a:r>
          </a:p>
          <a:p>
            <a:pPr marL="0" indent="0">
              <a:buNone/>
              <a:defRPr/>
            </a:pPr>
            <a:r>
              <a:rPr lang="en-US" sz="2000" dirty="0"/>
              <a:t>     </a:t>
            </a:r>
            <a:r>
              <a:rPr lang="en-US" sz="2000" dirty="0">
                <a:solidFill>
                  <a:srgbClr val="FF0000"/>
                </a:solidFill>
              </a:rPr>
              <a:t>Since derived class is usually larger. The object “p” does not get the s’s </a:t>
            </a:r>
            <a:r>
              <a:rPr lang="en-US" sz="2000" dirty="0" err="1">
                <a:solidFill>
                  <a:srgbClr val="FF0000"/>
                </a:solidFill>
              </a:rPr>
              <a:t>gpa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Then will lose some of attributes of students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Don’t make the destructor pure virtual. It is a special cases where the base method is always called.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E39AACD3-1FF5-84B2-F81D-AC26D54C3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69577"/>
            <a:ext cx="3581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Review: How about this case?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Person p;        Student s = p</a:t>
            </a:r>
          </a:p>
          <a:p>
            <a:pPr>
              <a:spcBef>
                <a:spcPct val="0"/>
              </a:spcBef>
              <a:buNone/>
            </a:pP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Compile ERROR!</a:t>
            </a:r>
          </a:p>
        </p:txBody>
      </p:sp>
    </p:spTree>
    <p:extLst>
      <p:ext uri="{BB962C8B-B14F-4D97-AF65-F5344CB8AC3E}">
        <p14:creationId xmlns:p14="http://schemas.microsoft.com/office/powerpoint/2010/main" val="407371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87313"/>
            <a:ext cx="8229600" cy="838200"/>
          </a:xfrm>
        </p:spPr>
        <p:txBody>
          <a:bodyPr/>
          <a:lstStyle/>
          <a:p>
            <a:r>
              <a:rPr lang="en-US" altLang="en-US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89025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To override a function, should use the exact same prototype.</a:t>
            </a:r>
          </a:p>
          <a:p>
            <a:pPr>
              <a:defRPr/>
            </a:pPr>
            <a:r>
              <a:rPr lang="en-US" altLang="en-US" sz="2000" dirty="0"/>
              <a:t>Can you override?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Person::operator&lt;(const Person &amp;P) const;</a:t>
            </a:r>
            <a:endParaRPr lang="en-US" alt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000" dirty="0"/>
              <a:t>With 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Person::operator&lt;(const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Student&amp;P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const;</a:t>
            </a:r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Answer is </a:t>
            </a:r>
            <a:r>
              <a:rPr lang="en-US" altLang="en-US" sz="2000" dirty="0">
                <a:solidFill>
                  <a:srgbClr val="FF0000"/>
                </a:solidFill>
              </a:rPr>
              <a:t>no</a:t>
            </a:r>
            <a:r>
              <a:rPr lang="en-US" altLang="en-US" sz="2000" dirty="0"/>
              <a:t>: it is overloaded, not overridden.</a:t>
            </a:r>
          </a:p>
          <a:p>
            <a:pPr>
              <a:defRPr/>
            </a:pPr>
            <a:r>
              <a:rPr lang="en-US" altLang="en-US" sz="2000" dirty="0"/>
              <a:t>Implicitly cast from the derived class to the base class, not vice versa. (</a:t>
            </a:r>
            <a:r>
              <a:rPr lang="en-US" altLang="en-US" sz="2000" dirty="0">
                <a:solidFill>
                  <a:srgbClr val="FF0000"/>
                </a:solidFill>
              </a:rPr>
              <a:t>Student s; Parent p; p=s;)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Example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bool Student::operator&lt;(const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Person&amp;P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const Student &amp;s=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&lt;const Student &amp;&gt;(p);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s.gpa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953000" y="1905000"/>
            <a:ext cx="1676400" cy="227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9200" y="2547938"/>
            <a:ext cx="1447800" cy="40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43" y="457200"/>
            <a:ext cx="3800914" cy="3717925"/>
          </a:xfrm>
          <a:prstGeom prst="rect">
            <a:avLst/>
          </a:prstGeom>
        </p:spPr>
      </p:pic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87313"/>
            <a:ext cx="8229600" cy="838200"/>
          </a:xfrm>
        </p:spPr>
        <p:txBody>
          <a:bodyPr/>
          <a:lstStyle/>
          <a:p>
            <a:r>
              <a:rPr lang="en-US" altLang="en-US" dirty="0"/>
              <a:t>C++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025"/>
            <a:ext cx="5486400" cy="5257800"/>
          </a:xfrm>
        </p:spPr>
        <p:txBody>
          <a:bodyPr/>
          <a:lstStyle/>
          <a:p>
            <a:pPr>
              <a:defRPr/>
            </a:pPr>
            <a:endParaRPr lang="en-US" altLang="en-US" sz="2000" dirty="0"/>
          </a:p>
          <a:p>
            <a:pPr marL="457200" indent="-457200">
              <a:buAutoNum type="arabicPeriod"/>
              <a:defRPr/>
            </a:pPr>
            <a:r>
              <a:rPr lang="en-US" sz="2000" dirty="0"/>
              <a:t>Implicit conversion: conversions are performed automatically by the compiler. </a:t>
            </a:r>
          </a:p>
          <a:p>
            <a:pPr marL="0" indent="0">
              <a:buNone/>
              <a:defRPr/>
            </a:pPr>
            <a:r>
              <a:rPr lang="en-US" altLang="en-US" sz="1600" dirty="0">
                <a:solidFill>
                  <a:srgbClr val="0070C0"/>
                </a:solidFill>
              </a:rPr>
              <a:t>     short a=2000;	</a:t>
            </a:r>
            <a:r>
              <a:rPr lang="en-US" altLang="en-US" sz="1600" dirty="0" err="1">
                <a:solidFill>
                  <a:srgbClr val="0070C0"/>
                </a:solidFill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</a:rPr>
              <a:t> b;     b=a; 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2. Explicit conversion: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err="1"/>
              <a:t>static_cast</a:t>
            </a:r>
            <a:r>
              <a:rPr lang="en-US" altLang="en-US" sz="2000" dirty="0"/>
              <a:t> (usually reference)</a:t>
            </a:r>
          </a:p>
          <a:p>
            <a:pPr marL="400050" lvl="1" indent="0">
              <a:buNone/>
            </a:pPr>
            <a:r>
              <a:rPr lang="en-US" sz="1400" i="1" dirty="0" err="1"/>
              <a:t>static_cast</a:t>
            </a:r>
            <a:r>
              <a:rPr lang="en-US" sz="1400" i="1" dirty="0"/>
              <a:t>&lt;type&gt;(expression)</a:t>
            </a:r>
          </a:p>
          <a:p>
            <a:pPr marL="400050" lvl="1" indent="0">
              <a:buNone/>
            </a:pPr>
            <a:endParaRPr lang="en-US" sz="1400" dirty="0"/>
          </a:p>
          <a:p>
            <a:pPr marL="0" indent="0">
              <a:buNone/>
              <a:defRPr/>
            </a:pPr>
            <a:r>
              <a:rPr lang="en-US" altLang="en-US" sz="2000" dirty="0"/>
              <a:t>     </a:t>
            </a:r>
            <a:r>
              <a:rPr lang="en-US" altLang="en-US" sz="2000" dirty="0" err="1"/>
              <a:t>dynamic_cast</a:t>
            </a:r>
            <a:r>
              <a:rPr lang="en-US" altLang="en-US" sz="2000" dirty="0"/>
              <a:t>: (only with pointers and references)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     </a:t>
            </a:r>
            <a:r>
              <a:rPr lang="en-US" sz="1400" i="1" dirty="0" err="1"/>
              <a:t>dynamic_cast</a:t>
            </a:r>
            <a:r>
              <a:rPr lang="en-US" sz="1400" i="1" dirty="0"/>
              <a:t>&lt;type&gt;(expression);</a:t>
            </a:r>
            <a:endParaRPr lang="en-US" altLang="en-US" sz="1400" dirty="0"/>
          </a:p>
          <a:p>
            <a:pPr marL="0" indent="0">
              <a:buNone/>
              <a:defRPr/>
            </a:pPr>
            <a:endParaRPr lang="en-US" altLang="en-US" sz="2000" dirty="0"/>
          </a:p>
          <a:p>
            <a:pPr marL="0" indent="0">
              <a:buNone/>
              <a:defRPr/>
            </a:pPr>
            <a:r>
              <a:rPr lang="en-US" altLang="en-US" sz="2000" dirty="0" err="1"/>
              <a:t>reinterpret_cast</a:t>
            </a:r>
            <a:r>
              <a:rPr lang="en-US" altLang="en-US" sz="2000" dirty="0"/>
              <a:t>;   </a:t>
            </a:r>
            <a:r>
              <a:rPr lang="en-US" altLang="en-US" sz="2000" dirty="0" err="1"/>
              <a:t>const_cast</a:t>
            </a:r>
            <a:endParaRPr lang="en-US" altLang="en-US" sz="2000" dirty="0"/>
          </a:p>
          <a:p>
            <a:pPr marL="0" indent="0">
              <a:buNone/>
              <a:defRPr/>
            </a:pPr>
            <a:endParaRPr lang="en-US" altLang="en-US" sz="2000" dirty="0"/>
          </a:p>
          <a:p>
            <a:pPr marL="0" indent="0"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38200" y="1089025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dirty="0">
                <a:hlinkClick r:id="rId3"/>
              </a:rPr>
              <a:t>https://www.teksmart.in/2018/10/c-casting.html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5649862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en-US" dirty="0">
                <a:solidFill>
                  <a:srgbClr val="0070C0"/>
                </a:solidFill>
              </a:rPr>
              <a:t>Note: If derived class point to an incomplete base class, it could lead to run time errors if de-referenced</a:t>
            </a:r>
          </a:p>
        </p:txBody>
      </p:sp>
    </p:spTree>
    <p:extLst>
      <p:ext uri="{BB962C8B-B14F-4D97-AF65-F5344CB8AC3E}">
        <p14:creationId xmlns:p14="http://schemas.microsoft.com/office/powerpoint/2010/main" val="2231212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87313"/>
            <a:ext cx="8229600" cy="838200"/>
          </a:xfrm>
        </p:spPr>
        <p:txBody>
          <a:bodyPr/>
          <a:lstStyle/>
          <a:p>
            <a:r>
              <a:rPr lang="en-US" altLang="en-US" dirty="0"/>
              <a:t>Dynamic casting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6280453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en-US" dirty="0"/>
              <a:t>What is output?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04800" y="1389965"/>
            <a:ext cx="8839200" cy="4401205"/>
          </a:xfrm>
          <a:prstGeom prst="rect">
            <a:avLst/>
          </a:prstGeom>
          <a:solidFill>
            <a:srgbClr val="FEFD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Person 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void display() 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&lt;&lt;“Person”&lt;&lt;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;} }; 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Student: public 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{void display() {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&lt;&lt;“Student”&lt;&lt;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a; };</a:t>
            </a:r>
          </a:p>
          <a:p>
            <a:pPr marL="0" lvl="0" indent="0" defTabSz="914400">
              <a:spcBef>
                <a:spcPct val="0"/>
              </a:spcBef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 () { 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  Person * 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Student; 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Person * pp = new Person; 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Student * 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en-US" sz="1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altLang="en-US" sz="1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&lt;Student*&gt;(</a:t>
            </a:r>
            <a:r>
              <a:rPr lang="en-US" altLang="en-US" sz="14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altLang="en-US" sz="1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==0) {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"Null pointer on first type-cast" &lt;&lt; 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}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else 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-&gt;display(); 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en-US" sz="1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altLang="en-US" sz="1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&lt;Student*&gt;(pp);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if (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==0) {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"Null pointer on second type-cast" &lt;&lt; 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}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else 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-&gt;display();    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} catch (exception&amp; e) {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"Exception: " &lt;&lt; 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e.what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3004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87313"/>
            <a:ext cx="8229600" cy="838200"/>
          </a:xfrm>
        </p:spPr>
        <p:txBody>
          <a:bodyPr/>
          <a:lstStyle/>
          <a:p>
            <a:r>
              <a:rPr lang="en-US" altLang="en-US" dirty="0"/>
              <a:t>Dynamic casting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824" y="5763475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en-US" dirty="0"/>
              <a:t>What is output?</a:t>
            </a:r>
            <a:r>
              <a:rPr lang="en-US" dirty="0">
                <a:solidFill>
                  <a:srgbClr val="C00000"/>
                </a:solidFill>
              </a:rPr>
              <a:t> Student: Null pointer on second type-cast</a:t>
            </a:r>
            <a:endParaRPr lang="en-US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04800" y="1497687"/>
            <a:ext cx="8839200" cy="4185761"/>
          </a:xfrm>
          <a:prstGeom prst="rect">
            <a:avLst/>
          </a:prstGeom>
          <a:solidFill>
            <a:srgbClr val="FEFD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Person 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void display() 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&lt;&lt;“Person:”;} }; 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Student: public 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{void display() {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&lt;&lt;“Student:”;}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a; };</a:t>
            </a:r>
          </a:p>
          <a:p>
            <a:pPr marL="0" lvl="0" indent="0" defTabSz="914400">
              <a:spcBef>
                <a:spcPct val="0"/>
              </a:spcBef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 () { 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  Person * 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Student; 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Person * pp = new Person; 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Student * 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en-US" sz="1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altLang="en-US" sz="1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&lt;Student*&gt;(</a:t>
            </a:r>
            <a:r>
              <a:rPr lang="en-US" altLang="en-US" sz="14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altLang="en-US" sz="1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==0) {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"Null pointer on first type-cast" &lt;&lt; 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-&gt;display(); 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en-US" sz="1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altLang="en-US" sz="14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&lt;Student*&gt;(pp);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if (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==0) {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"Null pointer on second type-cast" &lt;&lt; 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else 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-&gt;display();    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catch (exception&amp; e) {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"Exception: " &lt;&lt; </a:t>
            </a:r>
            <a:r>
              <a:rPr lang="en-US" altLang="en-US" sz="14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e.what</a:t>
            </a:r>
            <a:r>
              <a:rPr lang="en-US" altLang="en-US" sz="1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pPr marL="0" lvl="0" indent="0" defTabSz="914400">
              <a:spcBef>
                <a:spcPct val="0"/>
              </a:spcBef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ECE94-DEFD-422A-B29B-94F3A7D66BD2}"/>
              </a:ext>
            </a:extLst>
          </p:cNvPr>
          <p:cNvSpPr/>
          <p:nvPr/>
        </p:nvSpPr>
        <p:spPr>
          <a:xfrm>
            <a:off x="2971800" y="1013682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en-US" dirty="0">
                <a:solidFill>
                  <a:srgbClr val="0070C0"/>
                </a:solidFill>
              </a:rPr>
              <a:t>It can cast null pointers when performed unrelated classes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62A239-68F8-980A-9D4E-E5742657DAEC}"/>
              </a:ext>
            </a:extLst>
          </p:cNvPr>
          <p:cNvSpPr/>
          <p:nvPr/>
        </p:nvSpPr>
        <p:spPr>
          <a:xfrm>
            <a:off x="331596" y="6255622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en-US" dirty="0"/>
              <a:t>Useful with multiple derived class, can check the right cast </a:t>
            </a:r>
          </a:p>
        </p:txBody>
      </p:sp>
    </p:spTree>
    <p:extLst>
      <p:ext uri="{BB962C8B-B14F-4D97-AF65-F5344CB8AC3E}">
        <p14:creationId xmlns:p14="http://schemas.microsoft.com/office/powerpoint/2010/main" val="2223494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52400" y="2743200"/>
            <a:ext cx="8229600" cy="838200"/>
          </a:xfrm>
        </p:spPr>
        <p:txBody>
          <a:bodyPr/>
          <a:lstStyle/>
          <a:p>
            <a:r>
              <a:rPr lang="en-US" altLang="en-US" dirty="0"/>
              <a:t>OO Design</a:t>
            </a:r>
          </a:p>
        </p:txBody>
      </p:sp>
    </p:spTree>
    <p:extLst>
      <p:ext uri="{BB962C8B-B14F-4D97-AF65-F5344CB8AC3E}">
        <p14:creationId xmlns:p14="http://schemas.microsoft.com/office/powerpoint/2010/main" val="85231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 - types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5257800"/>
          </a:xfrm>
        </p:spPr>
        <p:txBody>
          <a:bodyPr/>
          <a:lstStyle/>
          <a:p>
            <a:r>
              <a:rPr lang="en-US" altLang="en-US" sz="2000" dirty="0"/>
              <a:t>Single inheritance: A class inheriting a base class</a:t>
            </a:r>
          </a:p>
          <a:p>
            <a:r>
              <a:rPr lang="en-US" altLang="en-US" sz="2000" dirty="0"/>
              <a:t>Multilevel inheritance:</a:t>
            </a:r>
          </a:p>
          <a:p>
            <a:r>
              <a:rPr lang="en-US" altLang="en-US" sz="2000" dirty="0"/>
              <a:t>Multiple: A class can inherit from more than one classes. </a:t>
            </a:r>
          </a:p>
          <a:p>
            <a:pPr marL="0" indent="0">
              <a:buNone/>
            </a:pPr>
            <a:r>
              <a:rPr lang="en-US" altLang="en-US" sz="2000" dirty="0"/>
              <a:t>	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Hierarchical inheritance: When several classes are derived from common base class</a:t>
            </a:r>
          </a:p>
          <a:p>
            <a:endParaRPr lang="en-US" altLang="en-US" sz="2000" dirty="0"/>
          </a:p>
        </p:txBody>
      </p:sp>
      <p:pic>
        <p:nvPicPr>
          <p:cNvPr id="1028" name="Picture 4" descr="c++ hierarchical inheritance block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4427537"/>
            <a:ext cx="4114800" cy="23542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++ multilevel inherita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1295400"/>
            <a:ext cx="3581400" cy="24606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43800" y="320760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640131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hierarchical</a:t>
            </a:r>
          </a:p>
        </p:txBody>
      </p:sp>
      <p:pic>
        <p:nvPicPr>
          <p:cNvPr id="1032" name="Picture 8" descr="C++ multiple inheritance block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76" y="3086100"/>
            <a:ext cx="4148015" cy="16764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513855" y="411968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1185292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/>
          <a:lstStyle/>
          <a:p>
            <a:r>
              <a:rPr lang="en-US" altLang="en-US"/>
              <a:t>OO Design - UML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229600" cy="2736850"/>
          </a:xfrm>
        </p:spPr>
        <p:txBody>
          <a:bodyPr/>
          <a:lstStyle/>
          <a:p>
            <a:r>
              <a:rPr lang="en-US" altLang="en-US" sz="2400" dirty="0"/>
              <a:t>UML (Unified Modeling Language)</a:t>
            </a:r>
          </a:p>
          <a:p>
            <a:pPr lvl="1"/>
            <a:r>
              <a:rPr lang="en-US" altLang="en-US" sz="2000" dirty="0"/>
              <a:t>Class</a:t>
            </a:r>
          </a:p>
          <a:p>
            <a:pPr lvl="1"/>
            <a:r>
              <a:rPr lang="en-US" altLang="en-US" sz="2000" dirty="0"/>
              <a:t>“has-a” (Library has book as a member)</a:t>
            </a:r>
          </a:p>
          <a:p>
            <a:pPr lvl="2"/>
            <a:r>
              <a:rPr lang="en-US" altLang="en-US" sz="1800" b="1" dirty="0"/>
              <a:t>Aggregation</a:t>
            </a:r>
            <a:r>
              <a:rPr lang="en-US" altLang="en-US" sz="1800" dirty="0"/>
              <a:t> – has owner but doesn’t die with owner</a:t>
            </a:r>
          </a:p>
          <a:p>
            <a:pPr lvl="2"/>
            <a:r>
              <a:rPr lang="en-US" altLang="en-US" sz="1800" b="1" dirty="0"/>
              <a:t>Composition</a:t>
            </a:r>
            <a:r>
              <a:rPr lang="en-US" altLang="en-US" sz="1800" dirty="0"/>
              <a:t> – gone with the owner</a:t>
            </a:r>
          </a:p>
          <a:p>
            <a:pPr lvl="2"/>
            <a:r>
              <a:rPr lang="en-US" altLang="en-US" sz="1800" dirty="0"/>
              <a:t>Multiplicity</a:t>
            </a:r>
            <a:r>
              <a:rPr lang="en-US" altLang="en-US" sz="1600" dirty="0"/>
              <a:t> </a:t>
            </a:r>
          </a:p>
          <a:p>
            <a:pPr lvl="1"/>
            <a:r>
              <a:rPr lang="en-US" altLang="en-US" sz="2400" dirty="0"/>
              <a:t>“is-a” relationship – </a:t>
            </a:r>
            <a:r>
              <a:rPr lang="en-US" altLang="en-US" sz="2400" b="1" dirty="0"/>
              <a:t>inheritance</a:t>
            </a:r>
            <a:r>
              <a:rPr lang="en-US" altLang="en-US" sz="2400" dirty="0"/>
              <a:t>  </a:t>
            </a:r>
          </a:p>
          <a:p>
            <a:pPr lvl="1"/>
            <a:endParaRPr lang="en-US" altLang="en-US" sz="2400" dirty="0"/>
          </a:p>
          <a:p>
            <a:pPr lvl="2"/>
            <a:endParaRPr lang="en-US" altLang="en-US" sz="1800" dirty="0"/>
          </a:p>
          <a:p>
            <a:pPr lvl="2"/>
            <a:endParaRPr lang="en-US" altLang="en-US" sz="1800" dirty="0"/>
          </a:p>
        </p:txBody>
      </p:sp>
      <p:pic>
        <p:nvPicPr>
          <p:cNvPr id="358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600450"/>
            <a:ext cx="51339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Box 2"/>
          <p:cNvSpPr txBox="1">
            <a:spLocks noChangeArrowheads="1"/>
          </p:cNvSpPr>
          <p:nvPr/>
        </p:nvSpPr>
        <p:spPr bwMode="auto">
          <a:xfrm>
            <a:off x="1398588" y="54102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Is a</a:t>
            </a:r>
          </a:p>
        </p:txBody>
      </p:sp>
      <p:sp>
        <p:nvSpPr>
          <p:cNvPr id="35846" name="TextBox 9"/>
          <p:cNvSpPr txBox="1">
            <a:spLocks noChangeArrowheads="1"/>
          </p:cNvSpPr>
          <p:nvPr/>
        </p:nvSpPr>
        <p:spPr bwMode="auto">
          <a:xfrm>
            <a:off x="1404938" y="43942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Is a</a:t>
            </a:r>
          </a:p>
        </p:txBody>
      </p:sp>
      <p:sp>
        <p:nvSpPr>
          <p:cNvPr id="35847" name="TextBox 10"/>
          <p:cNvSpPr txBox="1">
            <a:spLocks noChangeArrowheads="1"/>
          </p:cNvSpPr>
          <p:nvPr/>
        </p:nvSpPr>
        <p:spPr bwMode="auto">
          <a:xfrm>
            <a:off x="4303713" y="5286375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has </a:t>
            </a:r>
          </a:p>
        </p:txBody>
      </p:sp>
      <p:sp>
        <p:nvSpPr>
          <p:cNvPr id="35848" name="TextBox 11"/>
          <p:cNvSpPr txBox="1">
            <a:spLocks noChangeArrowheads="1"/>
          </p:cNvSpPr>
          <p:nvPr/>
        </p:nvSpPr>
        <p:spPr bwMode="auto">
          <a:xfrm>
            <a:off x="2765425" y="5208588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has a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0" y="2692400"/>
            <a:ext cx="963613" cy="48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96200" y="2692400"/>
            <a:ext cx="693738" cy="48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96200" y="3692525"/>
            <a:ext cx="693738" cy="48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cxnSp>
        <p:nvCxnSpPr>
          <p:cNvPr id="5" name="Straight Arrow Connector 4"/>
          <p:cNvCxnSpPr>
            <a:stCxn id="14" idx="1"/>
            <a:endCxn id="11" idx="3"/>
          </p:cNvCxnSpPr>
          <p:nvPr/>
        </p:nvCxnSpPr>
        <p:spPr>
          <a:xfrm flipH="1">
            <a:off x="7146925" y="2933700"/>
            <a:ext cx="549275" cy="0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0"/>
            <a:endCxn id="14" idx="2"/>
          </p:cNvCxnSpPr>
          <p:nvPr/>
        </p:nvCxnSpPr>
        <p:spPr>
          <a:xfrm flipH="1" flipV="1">
            <a:off x="8042275" y="3175000"/>
            <a:ext cx="0" cy="517525"/>
          </a:xfrm>
          <a:prstGeom prst="straightConnector1">
            <a:avLst/>
          </a:prstGeom>
          <a:ln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7075488" y="2886075"/>
            <a:ext cx="71437" cy="95250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855" name="TextBox 9"/>
          <p:cNvSpPr txBox="1">
            <a:spLocks noChangeArrowheads="1"/>
          </p:cNvSpPr>
          <p:nvPr/>
        </p:nvSpPr>
        <p:spPr bwMode="auto">
          <a:xfrm>
            <a:off x="7032625" y="25019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has</a:t>
            </a:r>
          </a:p>
        </p:txBody>
      </p:sp>
      <p:sp>
        <p:nvSpPr>
          <p:cNvPr id="35856" name="TextBox 9"/>
          <p:cNvSpPr txBox="1">
            <a:spLocks noChangeArrowheads="1"/>
          </p:cNvSpPr>
          <p:nvPr/>
        </p:nvSpPr>
        <p:spPr bwMode="auto">
          <a:xfrm>
            <a:off x="7980363" y="3167063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Arial" panose="020B0604020202020204" pitchFamily="34" charset="0"/>
              </a:rPr>
              <a:t>has</a:t>
            </a:r>
          </a:p>
        </p:txBody>
      </p:sp>
      <p:sp>
        <p:nvSpPr>
          <p:cNvPr id="35857" name="TextBox 9"/>
          <p:cNvSpPr txBox="1">
            <a:spLocks noChangeArrowheads="1"/>
          </p:cNvSpPr>
          <p:nvPr/>
        </p:nvSpPr>
        <p:spPr bwMode="auto">
          <a:xfrm>
            <a:off x="6948488" y="2311400"/>
            <a:ext cx="1084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Arial" panose="020B0604020202020204" pitchFamily="34" charset="0"/>
              </a:rPr>
              <a:t>Aggregation</a:t>
            </a:r>
          </a:p>
        </p:txBody>
      </p:sp>
      <p:sp>
        <p:nvSpPr>
          <p:cNvPr id="35858" name="TextBox 9"/>
          <p:cNvSpPr txBox="1">
            <a:spLocks noChangeArrowheads="1"/>
          </p:cNvSpPr>
          <p:nvPr/>
        </p:nvSpPr>
        <p:spPr bwMode="auto">
          <a:xfrm>
            <a:off x="7831138" y="3386138"/>
            <a:ext cx="1084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70C0"/>
                </a:solidFill>
                <a:latin typeface="Arial" panose="020B0604020202020204" pitchFamily="34" charset="0"/>
              </a:rPr>
              <a:t>Composition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87257BC6-53C5-4B5C-9F89-3828547C3ABD}"/>
              </a:ext>
            </a:extLst>
          </p:cNvPr>
          <p:cNvSpPr/>
          <p:nvPr/>
        </p:nvSpPr>
        <p:spPr>
          <a:xfrm>
            <a:off x="4267200" y="4976813"/>
            <a:ext cx="152400" cy="193675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>
            <a:spLocks noGrp="1"/>
          </p:cNvSpPr>
          <p:nvPr>
            <p:ph type="title"/>
          </p:nvPr>
        </p:nvSpPr>
        <p:spPr>
          <a:xfrm>
            <a:off x="533400" y="36945"/>
            <a:ext cx="841475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SOLID Principles</a:t>
            </a:r>
            <a:endParaRPr dirty="0"/>
          </a:p>
        </p:txBody>
      </p:sp>
      <p:sp>
        <p:nvSpPr>
          <p:cNvPr id="316" name="Google Shape;316;p51"/>
          <p:cNvSpPr txBox="1">
            <a:spLocks noGrp="1"/>
          </p:cNvSpPr>
          <p:nvPr>
            <p:ph type="body" idx="1"/>
          </p:nvPr>
        </p:nvSpPr>
        <p:spPr>
          <a:xfrm>
            <a:off x="381000" y="533400"/>
            <a:ext cx="8229600" cy="54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b="1" dirty="0"/>
              <a:t>S</a:t>
            </a:r>
            <a:r>
              <a:rPr lang="en" sz="2000" dirty="0"/>
              <a:t>ingle responsibility</a:t>
            </a:r>
            <a:endParaRPr sz="2000" dirty="0"/>
          </a:p>
          <a:p>
            <a:pPr marL="9144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 class should have only a single responsibility</a:t>
            </a: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b="1" dirty="0"/>
              <a:t>O</a:t>
            </a:r>
            <a:r>
              <a:rPr lang="en" sz="2000" dirty="0"/>
              <a:t>pen/closed</a:t>
            </a:r>
            <a:endParaRPr sz="2000" dirty="0"/>
          </a:p>
          <a:p>
            <a:pPr marL="9144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"software entities should be open for extension, but closed for modification."</a:t>
            </a: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L</a:t>
            </a:r>
            <a:r>
              <a:rPr lang="en" sz="2000" dirty="0"/>
              <a:t>iskov substitution</a:t>
            </a:r>
            <a:endParaRPr sz="2000" dirty="0"/>
          </a:p>
          <a:p>
            <a:pPr marL="9144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objects can always be replaced with instances of their subtypes</a:t>
            </a: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b="1" dirty="0"/>
              <a:t>I</a:t>
            </a:r>
            <a:r>
              <a:rPr lang="en" sz="2000" dirty="0"/>
              <a:t>nterface segregation</a:t>
            </a:r>
            <a:endParaRPr sz="2000" dirty="0"/>
          </a:p>
          <a:p>
            <a:pPr marL="9144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many interfaces are better than one general-purpose interface</a:t>
            </a: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b="1" dirty="0"/>
              <a:t>D</a:t>
            </a:r>
            <a:r>
              <a:rPr lang="en" sz="2000" dirty="0"/>
              <a:t>ependency inversion principle</a:t>
            </a:r>
            <a:endParaRPr sz="2000" dirty="0"/>
          </a:p>
          <a:p>
            <a:pPr marL="9144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Abstractions should not depend on details. </a:t>
            </a:r>
            <a:endParaRPr sz="2000" dirty="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Details should depend on abstractions.</a:t>
            </a:r>
            <a:endParaRPr sz="2000" dirty="0"/>
          </a:p>
        </p:txBody>
      </p:sp>
      <p:sp>
        <p:nvSpPr>
          <p:cNvPr id="317" name="Google Shape;317;p51"/>
          <p:cNvSpPr txBox="1">
            <a:spLocks noGrp="1"/>
          </p:cNvSpPr>
          <p:nvPr>
            <p:ph type="sldNum" idx="4294967295"/>
          </p:nvPr>
        </p:nvSpPr>
        <p:spPr>
          <a:xfrm>
            <a:off x="6890750" y="6356363"/>
            <a:ext cx="21336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4789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/>
          <a:lstStyle/>
          <a:p>
            <a:r>
              <a:rPr lang="en-US" altLang="en-US"/>
              <a:t>Open closed principle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229600" cy="2514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A class should be open for extension, but closed for modification</a:t>
            </a:r>
          </a:p>
          <a:p>
            <a:pPr>
              <a:defRPr/>
            </a:pPr>
            <a:r>
              <a:rPr lang="en-US" altLang="en-US" sz="2400" dirty="0"/>
              <a:t>How? Inheritance and polymorphism</a:t>
            </a:r>
          </a:p>
          <a:p>
            <a:pPr>
              <a:defRPr/>
            </a:pPr>
            <a:r>
              <a:rPr lang="en-US" altLang="en-US" sz="2400" dirty="0"/>
              <a:t>Example: Store class, and different types of items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How can we add more items? </a:t>
            </a:r>
            <a:r>
              <a:rPr lang="en-US" altLang="en-US" sz="2400" dirty="0">
                <a:sym typeface="Wingdings" panose="05000000000000000000" pitchFamily="2" charset="2"/>
              </a:rPr>
              <a:t> Inheritance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sym typeface="Wingdings" panose="05000000000000000000" pitchFamily="2" charset="2"/>
              </a:rPr>
              <a:t>                          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/>
          <a:lstStyle/>
          <a:p>
            <a:r>
              <a:rPr lang="en-US" altLang="en-US"/>
              <a:t>Liskov Substitution principle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229600" cy="3886200"/>
          </a:xfrm>
        </p:spPr>
        <p:txBody>
          <a:bodyPr/>
          <a:lstStyle/>
          <a:p>
            <a:r>
              <a:rPr lang="en-US" altLang="en-US" sz="2400" dirty="0"/>
              <a:t>Subclasses should be substitutable for their base classes</a:t>
            </a:r>
          </a:p>
          <a:p>
            <a:r>
              <a:rPr lang="en-US" altLang="en-US" sz="2400" dirty="0"/>
              <a:t>Key idea: derived classes should inherit all the behaviors of the base class</a:t>
            </a:r>
          </a:p>
          <a:p>
            <a:r>
              <a:rPr lang="en-US" altLang="en-US" sz="2400" dirty="0"/>
              <a:t>Which one should be a base class? Square or Rectangle?</a:t>
            </a:r>
          </a:p>
          <a:p>
            <a:endParaRPr lang="en-US" altLang="en-US" sz="2400" dirty="0"/>
          </a:p>
          <a:p>
            <a:r>
              <a:rPr lang="en-US" altLang="en-US" sz="2400" dirty="0"/>
              <a:t>Use precondition/postcondition</a:t>
            </a:r>
          </a:p>
          <a:p>
            <a:pPr lvl="1"/>
            <a:r>
              <a:rPr lang="en-US" altLang="en-US" sz="2000" dirty="0"/>
              <a:t>A derived class method should have preconditions that are no stronger than the base class method it overrides</a:t>
            </a:r>
          </a:p>
          <a:p>
            <a:pPr lvl="1"/>
            <a:r>
              <a:rPr lang="en-US" altLang="en-US" sz="2000" dirty="0"/>
              <a:t>A derived class method should have postconditions that are no weaker than the base class method it overrides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design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90612"/>
            <a:ext cx="8382000" cy="5614987"/>
          </a:xfrm>
        </p:spPr>
        <p:txBody>
          <a:bodyPr/>
          <a:lstStyle/>
          <a:p>
            <a:r>
              <a:rPr lang="en-US" altLang="en-US" sz="2400" dirty="0"/>
              <a:t>Traditional noun identification – First try</a:t>
            </a:r>
          </a:p>
          <a:p>
            <a:pPr lvl="1"/>
            <a:r>
              <a:rPr lang="en-US" altLang="en-US" sz="2000" dirty="0"/>
              <a:t>Noun – objects, data</a:t>
            </a:r>
          </a:p>
          <a:p>
            <a:pPr lvl="1"/>
            <a:r>
              <a:rPr lang="en-US" altLang="en-US" sz="2000" dirty="0"/>
              <a:t>Verb - functions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An </a:t>
            </a:r>
            <a:r>
              <a:rPr lang="en-US" altLang="en-US" sz="2000" u="sng" dirty="0"/>
              <a:t>ATM</a:t>
            </a:r>
            <a:r>
              <a:rPr lang="en-US" altLang="en-US" sz="2000" dirty="0"/>
              <a:t> is an </a:t>
            </a:r>
            <a:r>
              <a:rPr lang="en-US" altLang="en-US" sz="2000" u="sng" dirty="0"/>
              <a:t>electronic device</a:t>
            </a:r>
            <a:r>
              <a:rPr lang="en-US" altLang="en-US" sz="2000" dirty="0"/>
              <a:t> designed for automatically serving </a:t>
            </a:r>
            <a:r>
              <a:rPr lang="en-US" altLang="en-US" sz="2000" u="sng" dirty="0"/>
              <a:t>users</a:t>
            </a:r>
            <a:r>
              <a:rPr lang="en-US" altLang="en-US" sz="2000" dirty="0"/>
              <a:t>. A </a:t>
            </a:r>
            <a:r>
              <a:rPr lang="en-US" altLang="en-US" sz="2000" u="sng" dirty="0"/>
              <a:t>card holder</a:t>
            </a:r>
            <a:r>
              <a:rPr lang="en-US" altLang="en-US" sz="2000" dirty="0"/>
              <a:t> can view </a:t>
            </a:r>
            <a:r>
              <a:rPr lang="en-US" altLang="en-US" sz="2000" u="sng" dirty="0"/>
              <a:t>balance</a:t>
            </a:r>
            <a:r>
              <a:rPr lang="en-US" altLang="en-US" sz="2000" dirty="0"/>
              <a:t>, deposit, or withdraw </a:t>
            </a:r>
            <a:r>
              <a:rPr lang="en-US" altLang="en-US" sz="2000" u="sng" dirty="0"/>
              <a:t>money</a:t>
            </a:r>
            <a:r>
              <a:rPr lang="en-US" altLang="en-US" sz="2000" b="1" dirty="0"/>
              <a:t> </a:t>
            </a:r>
            <a:r>
              <a:rPr lang="en-US" altLang="en-US" sz="2000" dirty="0"/>
              <a:t>in </a:t>
            </a:r>
            <a:r>
              <a:rPr lang="en-US" altLang="en-US" sz="2000" u="sng" dirty="0"/>
              <a:t>accounts</a:t>
            </a:r>
            <a:r>
              <a:rPr lang="en-US" altLang="en-US" sz="2000" dirty="0"/>
              <a:t>. </a:t>
            </a:r>
            <a:r>
              <a:rPr lang="en-US" altLang="en-US" sz="2000" u="sng" dirty="0"/>
              <a:t>Customers</a:t>
            </a:r>
            <a:r>
              <a:rPr lang="en-US" altLang="en-US" sz="2000" dirty="0"/>
              <a:t> interact with the </a:t>
            </a:r>
            <a:r>
              <a:rPr lang="en-US" altLang="en-US" sz="2000" u="sng" dirty="0"/>
              <a:t>system </a:t>
            </a:r>
            <a:r>
              <a:rPr lang="en-US" altLang="en-US" sz="2000" dirty="0"/>
              <a:t>through a simple </a:t>
            </a:r>
            <a:r>
              <a:rPr lang="en-US" altLang="en-US" sz="2000" u="sng" dirty="0"/>
              <a:t>interface</a:t>
            </a:r>
            <a:r>
              <a:rPr lang="en-US" altLang="en-US" sz="2000" dirty="0"/>
              <a:t> consisting of a </a:t>
            </a:r>
            <a:r>
              <a:rPr lang="en-US" altLang="en-US" sz="2000" u="sng" dirty="0"/>
              <a:t>card reader</a:t>
            </a:r>
            <a:r>
              <a:rPr lang="en-US" altLang="en-US" sz="2000" dirty="0"/>
              <a:t> and a numeric </a:t>
            </a:r>
            <a:r>
              <a:rPr lang="en-US" altLang="en-US" sz="2000" u="sng" dirty="0"/>
              <a:t>keypad</a:t>
            </a:r>
            <a:r>
              <a:rPr lang="en-US" altLang="en-US" sz="2000" dirty="0"/>
              <a:t> …</a:t>
            </a:r>
          </a:p>
          <a:p>
            <a:r>
              <a:rPr lang="en-US" altLang="en-US" sz="2200" dirty="0"/>
              <a:t>May be refined</a:t>
            </a:r>
          </a:p>
          <a:p>
            <a:pPr lvl="1"/>
            <a:r>
              <a:rPr lang="en-US" altLang="en-US" sz="1800" dirty="0"/>
              <a:t>Duplicates (users, card holder, customers) -&gt; merge</a:t>
            </a:r>
          </a:p>
          <a:p>
            <a:pPr lvl="1"/>
            <a:r>
              <a:rPr lang="en-US" altLang="en-US" sz="1800" dirty="0"/>
              <a:t>Get rid of or revisit/revise too big, general, out of scope terms (ATM, electronic device, money, system)</a:t>
            </a:r>
          </a:p>
          <a:p>
            <a:pPr lvl="1"/>
            <a:r>
              <a:rPr lang="en-US" altLang="en-US" sz="1800" dirty="0"/>
              <a:t>Get rid of “too small” words (balance – attribute?)</a:t>
            </a:r>
          </a:p>
          <a:p>
            <a:pPr lvl="1"/>
            <a:r>
              <a:rPr lang="en-US" altLang="en-US" sz="1800" dirty="0"/>
              <a:t>Some may be actors (customer)</a:t>
            </a:r>
          </a:p>
          <a:p>
            <a:r>
              <a:rPr lang="en-US" altLang="en-US" sz="2000" dirty="0"/>
              <a:t>May (optionally) add business logic (manager) class, data structure ADT</a:t>
            </a:r>
          </a:p>
          <a:p>
            <a:endParaRPr lang="en-US" altLang="en-US" sz="20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73075" y="1027113"/>
            <a:ext cx="8458200" cy="4495800"/>
          </a:xfrm>
        </p:spPr>
        <p:txBody>
          <a:bodyPr/>
          <a:lstStyle/>
          <a:p>
            <a:r>
              <a:rPr lang="en-US" altLang="en-US" sz="2000" dirty="0"/>
              <a:t>How about transactions: view, deposit, withdraw? - practice </a:t>
            </a:r>
          </a:p>
          <a:p>
            <a:r>
              <a:rPr lang="en-US" altLang="en-US" sz="2000" dirty="0"/>
              <a:t>Switch or if-else in business logic class?</a:t>
            </a:r>
          </a:p>
          <a:p>
            <a:pPr lvl="1"/>
            <a:r>
              <a:rPr lang="en-US" altLang="en-US" sz="1800" dirty="0"/>
              <a:t>Violates open-close principle</a:t>
            </a:r>
          </a:p>
          <a:p>
            <a:r>
              <a:rPr lang="en-US" altLang="en-US" sz="2000" dirty="0"/>
              <a:t>Open-close principle</a:t>
            </a:r>
            <a:endParaRPr lang="en-US" altLang="en-US" sz="2800" dirty="0"/>
          </a:p>
          <a:p>
            <a:pPr lvl="1"/>
            <a:r>
              <a:rPr lang="en-US" altLang="en-US" sz="1800" dirty="0"/>
              <a:t>A class should be open for extension, but closed for modification </a:t>
            </a:r>
            <a:endParaRPr lang="en-US" altLang="en-US" sz="2400" dirty="0"/>
          </a:p>
          <a:p>
            <a:pPr lvl="1"/>
            <a:r>
              <a:rPr lang="en-US" altLang="en-US" sz="1800" dirty="0"/>
              <a:t>be able to extend classes, without requiring the class to be modified</a:t>
            </a:r>
            <a:endParaRPr lang="en-US" altLang="en-US" sz="1400" dirty="0"/>
          </a:p>
          <a:p>
            <a:pPr lvl="1"/>
            <a:r>
              <a:rPr lang="en-US" altLang="en-US" sz="1800" dirty="0"/>
              <a:t>not always possible to achieve, but you should try to when possible </a:t>
            </a:r>
          </a:p>
          <a:p>
            <a:r>
              <a:rPr lang="en-US" altLang="en-US" sz="2000" dirty="0"/>
              <a:t>Less intuitive inheritance: verbs become classes</a:t>
            </a:r>
          </a:p>
          <a:p>
            <a:pPr lvl="1"/>
            <a:r>
              <a:rPr lang="en-US" altLang="en-US" sz="1800" b="1" dirty="0"/>
              <a:t>Optional reading</a:t>
            </a:r>
            <a:r>
              <a:rPr lang="en-US" altLang="en-US" sz="1800" dirty="0"/>
              <a:t>: design pattern, command pattern (Files/additional Materials on Canvas)</a:t>
            </a: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>
          <a:xfrm>
            <a:off x="473075" y="209550"/>
            <a:ext cx="8229600" cy="533400"/>
          </a:xfrm>
        </p:spPr>
        <p:txBody>
          <a:bodyPr/>
          <a:lstStyle/>
          <a:p>
            <a:r>
              <a:rPr lang="en-US" altLang="en-US"/>
              <a:t>More about design (cont.)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89450"/>
            <a:ext cx="34480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048250" y="4876800"/>
            <a:ext cx="2876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Transaction *t;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t-&gt;doTransaction();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pattern:</a:t>
            </a:r>
          </a:p>
          <a:p>
            <a:pPr lvl="1">
              <a:defRPr/>
            </a:pPr>
            <a:r>
              <a:rPr lang="en-US" dirty="0"/>
              <a:t>Describes a recurring problem</a:t>
            </a:r>
          </a:p>
          <a:p>
            <a:pPr lvl="1">
              <a:defRPr/>
            </a:pPr>
            <a:r>
              <a:rPr lang="en-US" dirty="0"/>
              <a:t>Describes the </a:t>
            </a:r>
            <a:r>
              <a:rPr lang="en-US" i="1" dirty="0"/>
              <a:t>core</a:t>
            </a:r>
            <a:r>
              <a:rPr lang="en-US" dirty="0"/>
              <a:t> of a solution (“essence”)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Is capable of generating many distinct designs (</a:t>
            </a:r>
            <a:r>
              <a:rPr lang="en-GB" dirty="0">
                <a:cs typeface="+mn-cs"/>
              </a:rPr>
              <a:t>sufficiently abstract to be reusable in different contexts)</a:t>
            </a:r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F9C3C8-B343-4911-9765-20D7087445FB}" type="slidenum">
              <a:rPr lang="en-US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title"/>
          </p:nvPr>
        </p:nvSpPr>
        <p:spPr>
          <a:xfrm>
            <a:off x="457200" y="240550"/>
            <a:ext cx="8229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body" idx="1"/>
          </p:nvPr>
        </p:nvSpPr>
        <p:spPr>
          <a:xfrm>
            <a:off x="457200" y="986200"/>
            <a:ext cx="8229600" cy="51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dirty="0"/>
              <a:t>Good Sources:</a:t>
            </a:r>
            <a:endParaRPr dirty="0"/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https://sourcemaking.com/design_patterns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https://www.oodesign.com/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 dirty="0">
                <a:solidFill>
                  <a:schemeClr val="hlink"/>
                </a:solidFill>
                <a:hlinkClick r:id="rId5"/>
              </a:rPr>
              <a:t>https://en.wikibooks.org/wiki/C%2B%2B_Programming/Code/Design_Patterns</a:t>
            </a:r>
            <a:endParaRPr sz="1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 dirty="0"/>
              <a:t>Not an algorithm, a way to address a common design problem</a:t>
            </a: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 dirty="0"/>
              <a:t>Discussing patterns → higher level discussion, rather than code</a:t>
            </a: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 i="1" dirty="0"/>
              <a:t>Design Patterns: Elements of Reusable Object-Oriented Software</a:t>
            </a:r>
            <a:r>
              <a:rPr lang="en" sz="2000" dirty="0"/>
              <a:t> (1994) by Gamma, Helm, Johnson and Vlissides, known as the Gang of Four (GoF).</a:t>
            </a: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000" dirty="0"/>
          </a:p>
          <a:p>
            <a:pPr marL="9144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Creation Pattern</a:t>
            </a:r>
            <a:endParaRPr sz="2000" dirty="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Behaviour Patterns</a:t>
            </a:r>
            <a:endParaRPr sz="2000" dirty="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Structural Patterns</a:t>
            </a:r>
            <a:endParaRPr sz="2000" dirty="0"/>
          </a:p>
        </p:txBody>
      </p:sp>
      <p:sp>
        <p:nvSpPr>
          <p:cNvPr id="231" name="Google Shape;231;p40"/>
          <p:cNvSpPr txBox="1">
            <a:spLocks noGrp="1"/>
          </p:cNvSpPr>
          <p:nvPr>
            <p:ph type="sldNum" idx="4294967295"/>
          </p:nvPr>
        </p:nvSpPr>
        <p:spPr>
          <a:xfrm>
            <a:off x="6890750" y="6356363"/>
            <a:ext cx="21336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7825" y="69975"/>
            <a:ext cx="1654075" cy="207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4344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457200" y="240550"/>
            <a:ext cx="8229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Creation Patterns: Factory</a:t>
            </a:r>
            <a:endParaRPr sz="3000"/>
          </a:p>
        </p:txBody>
      </p:sp>
      <p:sp>
        <p:nvSpPr>
          <p:cNvPr id="246" name="Google Shape;246;p42"/>
          <p:cNvSpPr txBox="1">
            <a:spLocks noGrp="1"/>
          </p:cNvSpPr>
          <p:nvPr>
            <p:ph type="body" idx="1"/>
          </p:nvPr>
        </p:nvSpPr>
        <p:spPr>
          <a:xfrm>
            <a:off x="457200" y="984319"/>
            <a:ext cx="8229600" cy="53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 dirty="0"/>
              <a:t>Intent</a:t>
            </a:r>
            <a:endParaRPr sz="2400" dirty="0"/>
          </a:p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Define an interface for creating an object, but let subclasses decide which class to instantiate.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Do not expose the instantiation logic to the client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Defining a "virtual" constructor.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Newly created objects accessed through a common interface</a:t>
            </a: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 dirty="0"/>
              <a:t>Problem</a:t>
            </a:r>
            <a:endParaRPr sz="2400" dirty="0"/>
          </a:p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 framework needs to work for a range of applications, but allow for individual applications to define their own objects </a:t>
            </a:r>
            <a:endParaRPr sz="20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 dirty="0"/>
              <a:t>Examples</a:t>
            </a:r>
            <a:endParaRPr sz="2400" dirty="0"/>
          </a:p>
          <a:p>
            <a:pPr marL="4572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graphics -- Shape class instantiates and returns objects. Use draw, move, resize without knowing the underlying type. Add new shapes without changing existing code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 java.net.URLConnection - allows users to decide which protocol to use</a:t>
            </a:r>
            <a:endParaRPr sz="2000" dirty="0"/>
          </a:p>
        </p:txBody>
      </p:sp>
      <p:sp>
        <p:nvSpPr>
          <p:cNvPr id="247" name="Google Shape;247;p42"/>
          <p:cNvSpPr txBox="1">
            <a:spLocks noGrp="1"/>
          </p:cNvSpPr>
          <p:nvPr>
            <p:ph type="sldNum" idx="4294967295"/>
          </p:nvPr>
        </p:nvSpPr>
        <p:spPr>
          <a:xfrm>
            <a:off x="6890750" y="6356363"/>
            <a:ext cx="21336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248" name="Google Shape;2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825" y="44000"/>
            <a:ext cx="2841400" cy="144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1706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>
            <a:spLocks noGrp="1"/>
          </p:cNvSpPr>
          <p:nvPr>
            <p:ph type="body" idx="1"/>
          </p:nvPr>
        </p:nvSpPr>
        <p:spPr>
          <a:xfrm>
            <a:off x="457200" y="150725"/>
            <a:ext cx="8229600" cy="6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Stooge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slap_stick() = </a:t>
            </a:r>
            <a:r>
              <a:rPr lang="en" sz="1800" dirty="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Larry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Stooge {</a:t>
            </a: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slap_stick() { cout &lt;&lt; </a:t>
            </a:r>
            <a:r>
              <a:rPr lang="en" sz="1800" dirty="0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"Larry: poke eyes\n"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Moe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Stooge { … }</a:t>
            </a: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Curly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Stooge  { … }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vector&lt;Stooge*&gt; roles;</a:t>
            </a:r>
            <a:b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int choice;</a:t>
            </a:r>
          </a:p>
          <a:p>
            <a:pPr marL="13970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while (true){</a:t>
            </a:r>
          </a:p>
          <a:p>
            <a:pPr marL="13970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cin&gt;&gt; choice;</a:t>
            </a:r>
          </a:p>
          <a:p>
            <a:pPr marL="13970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if (choice ==0) break;</a:t>
            </a:r>
          </a:p>
          <a:p>
            <a:pPr marL="13970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else if (choice = 1)</a:t>
            </a:r>
          </a:p>
          <a:p>
            <a:pPr marL="13970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		roles.push_back(new Larry);</a:t>
            </a:r>
          </a:p>
          <a:p>
            <a:pPr marL="13970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….</a:t>
            </a:r>
          </a:p>
          <a:p>
            <a:pPr marL="13970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highlight>
                <a:srgbClr val="F6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43"/>
          <p:cNvSpPr txBox="1">
            <a:spLocks noGrp="1"/>
          </p:cNvSpPr>
          <p:nvPr>
            <p:ph type="sldNum" idx="4294967295"/>
          </p:nvPr>
        </p:nvSpPr>
        <p:spPr>
          <a:xfrm>
            <a:off x="6890750" y="6356363"/>
            <a:ext cx="21336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50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-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94640" y="1524000"/>
            <a:ext cx="85136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&lt;&lt;"base class"&lt;&lt;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name;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: public Person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&lt;&lt;"derived class"&lt;&lt;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1646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838200"/>
          </a:xfrm>
        </p:spPr>
        <p:txBody>
          <a:bodyPr/>
          <a:lstStyle/>
          <a:p>
            <a:r>
              <a:rPr lang="en-US" altLang="en-US" dirty="0"/>
              <a:t>Further improvement – </a:t>
            </a:r>
            <a:br>
              <a:rPr lang="en-US" altLang="en-US" dirty="0"/>
            </a:br>
            <a:r>
              <a:rPr lang="en-US" altLang="en-US" sz="4000" dirty="0"/>
              <a:t>Factory method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43400"/>
          </a:xfrm>
        </p:spPr>
        <p:txBody>
          <a:bodyPr/>
          <a:lstStyle/>
          <a:p>
            <a:pPr marL="342900" lvl="1" indent="-342900"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b="1" dirty="0"/>
              <a:t>In general</a:t>
            </a:r>
            <a:r>
              <a:rPr lang="en-US" altLang="en-US" sz="2400" dirty="0"/>
              <a:t>: can be used with an inheritance hierarchy to instantiate the object based on input and return the pointer</a:t>
            </a:r>
          </a:p>
          <a:p>
            <a:r>
              <a:rPr lang="en-US" altLang="en-US" sz="2400" dirty="0"/>
              <a:t>For the Transaction example</a:t>
            </a:r>
            <a:r>
              <a:rPr lang="en-US" altLang="en-US" sz="2200" dirty="0"/>
              <a:t>:</a:t>
            </a:r>
          </a:p>
          <a:p>
            <a:pPr marL="742950" lvl="2" indent="-342900"/>
            <a:r>
              <a:rPr lang="en-US" altLang="en-US" sz="2000" dirty="0"/>
              <a:t>Return a Transaction pointer</a:t>
            </a:r>
          </a:p>
          <a:p>
            <a:pPr marL="742950" lvl="2" indent="-342900"/>
            <a:r>
              <a:rPr lang="en-US" altLang="en-US" sz="2000" dirty="0"/>
              <a:t>Can be reused anywhere an object of Transaction needed to be created</a:t>
            </a:r>
          </a:p>
          <a:p>
            <a:r>
              <a:rPr lang="en-US" altLang="en-US" sz="2000" dirty="0"/>
              <a:t>Related to assignment 4</a:t>
            </a:r>
          </a:p>
          <a:p>
            <a:pPr marL="742950" lvl="2" indent="-342900"/>
            <a:r>
              <a:rPr lang="en-US" altLang="en-US" sz="2000" dirty="0"/>
              <a:t>Where can we use factory method? – practice with your design group members (if haven’t set up your group, set up now!!)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B128-A55C-419D-86C8-71457E3E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banks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7221-5D30-45EC-ABB9-1E4D15D63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https://www.sanfoundry.com/cpp-programming-questions-answers-multiple-inheritance/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https://www.geeksforgeeks.org/c-plus-plus-gq/inheritance-gq/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2C646-9315-4636-B88B-F6F697428B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C1420-5272-4818-8C3C-CDC08913A7EF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926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-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85136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&lt;&lt;"base class"&lt;&lt;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name;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: public Person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&lt;&lt;"derived class"&lt;&lt;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en-US" dirty="0"/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1524000" y="5566913"/>
            <a:ext cx="36662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Case1: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Student *P = new Person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91D4744E-FD29-4D95-AE05-814C2401F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40320"/>
            <a:ext cx="2209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Case2: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Person 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Student s = 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91E616-9F04-4FF8-8D8A-5AD845731512}"/>
              </a:ext>
            </a:extLst>
          </p:cNvPr>
          <p:cNvSpPr/>
          <p:nvPr/>
        </p:nvSpPr>
        <p:spPr>
          <a:xfrm>
            <a:off x="3048000" y="4988719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// legal or illegal?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1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-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85136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&lt;&lt;"base class"&lt;&lt;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name;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: public Person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&lt;&lt;"derived class"&lt;&lt;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en-US" dirty="0"/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1447800" y="5303099"/>
            <a:ext cx="36662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Case1: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Student *P = new Person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91D4744E-FD29-4D95-AE05-814C2401F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980" y="5059897"/>
            <a:ext cx="1676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Case2: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Person p;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Student s = 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91E616-9F04-4FF8-8D8A-5AD845731512}"/>
              </a:ext>
            </a:extLst>
          </p:cNvPr>
          <p:cNvSpPr/>
          <p:nvPr/>
        </p:nvSpPr>
        <p:spPr>
          <a:xfrm>
            <a:off x="3048000" y="4988719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Both illegal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4D6CA-BF8F-4AC9-BB0A-85CC5F308D61}"/>
              </a:ext>
            </a:extLst>
          </p:cNvPr>
          <p:cNvSpPr txBox="1"/>
          <p:nvPr/>
        </p:nvSpPr>
        <p:spPr>
          <a:xfrm>
            <a:off x="152400" y="5949430"/>
            <a:ext cx="909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object of the derived class is also an object of the base class, but not vice versa.</a:t>
            </a:r>
          </a:p>
          <a:p>
            <a:r>
              <a:rPr lang="en-US" dirty="0"/>
              <a:t>Derived class needs more space than base class in general. </a:t>
            </a:r>
            <a:r>
              <a:rPr lang="en-US" dirty="0">
                <a:solidFill>
                  <a:srgbClr val="FF0000"/>
                </a:solidFill>
              </a:rPr>
              <a:t>Person *p=new Student</a:t>
            </a:r>
          </a:p>
        </p:txBody>
      </p:sp>
    </p:spTree>
    <p:extLst>
      <p:ext uri="{BB962C8B-B14F-4D97-AF65-F5344CB8AC3E}">
        <p14:creationId xmlns:p14="http://schemas.microsoft.com/office/powerpoint/2010/main" val="167856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2133600"/>
            <a:ext cx="3581400" cy="184665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z;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953000" y="1295400"/>
            <a:ext cx="4038600" cy="129266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public 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4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is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// y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//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z is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916510" y="2816662"/>
            <a:ext cx="4038600" cy="129266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protected 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4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is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// y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//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z is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901485" y="4566524"/>
            <a:ext cx="4038600" cy="129266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private 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4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is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// y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//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z is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 -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9E1CF4-31F7-4662-85F4-914C71EA415B}"/>
              </a:ext>
            </a:extLst>
          </p:cNvPr>
          <p:cNvSpPr txBox="1"/>
          <p:nvPr/>
        </p:nvSpPr>
        <p:spPr>
          <a:xfrm>
            <a:off x="533400" y="48006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B : 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3E85E-8632-41EB-B9D2-CBF9F4E0BB77}"/>
              </a:ext>
            </a:extLst>
          </p:cNvPr>
          <p:cNvCxnSpPr>
            <a:cxnSpLocks/>
          </p:cNvCxnSpPr>
          <p:nvPr/>
        </p:nvCxnSpPr>
        <p:spPr>
          <a:xfrm flipV="1">
            <a:off x="1295400" y="5169932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3F433A-A624-4264-BF20-72AA27BB1EE4}"/>
              </a:ext>
            </a:extLst>
          </p:cNvPr>
          <p:cNvSpPr txBox="1"/>
          <p:nvPr/>
        </p:nvSpPr>
        <p:spPr>
          <a:xfrm>
            <a:off x="564931" y="553926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default access type?</a:t>
            </a:r>
          </a:p>
        </p:txBody>
      </p:sp>
    </p:spTree>
    <p:extLst>
      <p:ext uri="{BB962C8B-B14F-4D97-AF65-F5344CB8AC3E}">
        <p14:creationId xmlns:p14="http://schemas.microsoft.com/office/powerpoint/2010/main" val="327925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3400" y="2133600"/>
            <a:ext cx="3581400" cy="184665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z;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953000" y="1295400"/>
            <a:ext cx="4038600" cy="129266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public 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4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is public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// y is protected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//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z is not accessible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916510" y="2816662"/>
            <a:ext cx="4038600" cy="129266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protected 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4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is protected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// y is protected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//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z is not accessible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901485" y="4566524"/>
            <a:ext cx="4038600" cy="129266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private 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400" dirty="0">
                <a:solidFill>
                  <a:srgbClr val="10109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is private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0333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// y is private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//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z is not accessible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 - example</a:t>
            </a:r>
          </a:p>
        </p:txBody>
      </p: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542925" y="1026284"/>
            <a:ext cx="35718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All public methods in the class A remain [          ] in the derived 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45C4C3-C74F-48E6-8582-20580360B622}"/>
              </a:ext>
            </a:extLst>
          </p:cNvPr>
          <p:cNvCxnSpPr>
            <a:cxnSpLocks/>
          </p:cNvCxnSpPr>
          <p:nvPr/>
        </p:nvCxnSpPr>
        <p:spPr>
          <a:xfrm flipV="1">
            <a:off x="1295400" y="5169932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302D2D-BD62-48FE-B29A-850C5F844EEF}"/>
              </a:ext>
            </a:extLst>
          </p:cNvPr>
          <p:cNvSpPr txBox="1"/>
          <p:nvPr/>
        </p:nvSpPr>
        <p:spPr>
          <a:xfrm>
            <a:off x="564930" y="5539264"/>
            <a:ext cx="263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class B : private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72D7C-79BE-487A-A2B8-83083DCAB96D}"/>
              </a:ext>
            </a:extLst>
          </p:cNvPr>
          <p:cNvSpPr txBox="1"/>
          <p:nvPr/>
        </p:nvSpPr>
        <p:spPr>
          <a:xfrm>
            <a:off x="533400" y="48006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B : A</a:t>
            </a:r>
          </a:p>
        </p:txBody>
      </p:sp>
    </p:spTree>
    <p:extLst>
      <p:ext uri="{BB962C8B-B14F-4D97-AF65-F5344CB8AC3E}">
        <p14:creationId xmlns:p14="http://schemas.microsoft.com/office/powerpoint/2010/main" val="265003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r>
              <a:rPr lang="en-US" altLang="en-US" dirty="0"/>
              <a:t>Inheritance - override</a:t>
            </a:r>
          </a:p>
        </p:txBody>
      </p:sp>
      <p:sp>
        <p:nvSpPr>
          <p:cNvPr id="2" name="Rectangle 1"/>
          <p:cNvSpPr/>
          <p:nvPr/>
        </p:nvSpPr>
        <p:spPr>
          <a:xfrm>
            <a:off x="325582" y="838200"/>
            <a:ext cx="85136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&lt;&lt;"base class"&lt;&lt;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name;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 : public Person {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display()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&lt;&lt;"derived class"&lt;&lt;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325582" y="4558694"/>
            <a:ext cx="39624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Student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s.display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Person *p;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 = new Student;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p-&gt;display();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4495800" y="4558694"/>
            <a:ext cx="3724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What are the output of the main?</a:t>
            </a:r>
          </a:p>
        </p:txBody>
      </p:sp>
    </p:spTree>
    <p:extLst>
      <p:ext uri="{BB962C8B-B14F-4D97-AF65-F5344CB8AC3E}">
        <p14:creationId xmlns:p14="http://schemas.microsoft.com/office/powerpoint/2010/main" val="3320728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2.tree</Template>
  <TotalTime>32570</TotalTime>
  <Words>3735</Words>
  <Application>Microsoft Macintosh PowerPoint</Application>
  <PresentationFormat>On-screen Show (4:3)</PresentationFormat>
  <Paragraphs>640</Paragraphs>
  <Slides>41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41</vt:i4>
      </vt:variant>
      <vt:variant>
        <vt:lpstr>Custom Shows</vt:lpstr>
      </vt:variant>
      <vt:variant>
        <vt:i4>1</vt:i4>
      </vt:variant>
    </vt:vector>
  </HeadingPairs>
  <TitlesOfParts>
    <vt:vector size="55" baseType="lpstr">
      <vt:lpstr>Frutiger 55 Roman</vt:lpstr>
      <vt:lpstr>굴림</vt:lpstr>
      <vt:lpstr>Arial</vt:lpstr>
      <vt:lpstr>Arial Black</vt:lpstr>
      <vt:lpstr>Consolas</vt:lpstr>
      <vt:lpstr>Courier New</vt:lpstr>
      <vt:lpstr>Times New Roman</vt:lpstr>
      <vt:lpstr>Wingdings</vt:lpstr>
      <vt:lpstr>1_Office Theme</vt:lpstr>
      <vt:lpstr>Office Theme</vt:lpstr>
      <vt:lpstr>2_Office Theme</vt:lpstr>
      <vt:lpstr>3_Office Theme</vt:lpstr>
      <vt:lpstr>4_Office Theme</vt:lpstr>
      <vt:lpstr>Inheritance and OO design</vt:lpstr>
      <vt:lpstr>Inheritance - review</vt:lpstr>
      <vt:lpstr>Inheritance - types</vt:lpstr>
      <vt:lpstr>Inheritance - example</vt:lpstr>
      <vt:lpstr>Inheritance - example</vt:lpstr>
      <vt:lpstr>Inheritance - example</vt:lpstr>
      <vt:lpstr>Inheritance - example</vt:lpstr>
      <vt:lpstr>Inheritance - example</vt:lpstr>
      <vt:lpstr>Inheritance - override</vt:lpstr>
      <vt:lpstr>Inheritance - override</vt:lpstr>
      <vt:lpstr>Polymorphism</vt:lpstr>
      <vt:lpstr>Note for Virtual function</vt:lpstr>
      <vt:lpstr>Constructor &amp; Destructor</vt:lpstr>
      <vt:lpstr>Constructor &amp; Destructor</vt:lpstr>
      <vt:lpstr>Pure Virtual</vt:lpstr>
      <vt:lpstr>Abstract class</vt:lpstr>
      <vt:lpstr>Abstract class</vt:lpstr>
      <vt:lpstr>Review-Friends</vt:lpstr>
      <vt:lpstr>Review-Friend data and function</vt:lpstr>
      <vt:lpstr>More issues</vt:lpstr>
      <vt:lpstr>More issues</vt:lpstr>
      <vt:lpstr>PowerPoint Presentation</vt:lpstr>
      <vt:lpstr>More issues</vt:lpstr>
      <vt:lpstr>More issues</vt:lpstr>
      <vt:lpstr>Casting</vt:lpstr>
      <vt:lpstr>C++ Casting</vt:lpstr>
      <vt:lpstr>Dynamic casting</vt:lpstr>
      <vt:lpstr>Dynamic casting</vt:lpstr>
      <vt:lpstr>OO Design</vt:lpstr>
      <vt:lpstr>OO Design - UML</vt:lpstr>
      <vt:lpstr>SOLID Principles</vt:lpstr>
      <vt:lpstr>Open closed principle</vt:lpstr>
      <vt:lpstr>Liskov Substitution principle</vt:lpstr>
      <vt:lpstr>More about design</vt:lpstr>
      <vt:lpstr>More about design (cont.)</vt:lpstr>
      <vt:lpstr>What is Design Pattern</vt:lpstr>
      <vt:lpstr>Design Patterns</vt:lpstr>
      <vt:lpstr>Creation Patterns: Factory</vt:lpstr>
      <vt:lpstr>PowerPoint Presentation</vt:lpstr>
      <vt:lpstr>Further improvement –  Factory method pattern</vt:lpstr>
      <vt:lpstr>Question banks</vt:lpstr>
      <vt:lpstr>Custom Show 1</vt:lpstr>
    </vt:vector>
  </TitlesOfParts>
  <Company>FIU-SCS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Inheritance and OO design</dc:title>
  <dc:creator>Wooyoung Kim</dc:creator>
  <cp:lastModifiedBy>Wooyoung Kim</cp:lastModifiedBy>
  <cp:revision>1822</cp:revision>
  <cp:lastPrinted>2023-02-13T16:38:45Z</cp:lastPrinted>
  <dcterms:created xsi:type="dcterms:W3CDTF">2003-07-29T00:20:18Z</dcterms:created>
  <dcterms:modified xsi:type="dcterms:W3CDTF">2025-02-11T00:43:58Z</dcterms:modified>
</cp:coreProperties>
</file>