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  <p:sldMasterId id="2147484589" r:id="rId2"/>
    <p:sldMasterId id="2147484601" r:id="rId3"/>
    <p:sldMasterId id="2147484615" r:id="rId4"/>
    <p:sldMasterId id="2147484627" r:id="rId5"/>
  </p:sldMasterIdLst>
  <p:notesMasterIdLst>
    <p:notesMasterId r:id="rId19"/>
  </p:notesMasterIdLst>
  <p:sldIdLst>
    <p:sldId id="273" r:id="rId6"/>
    <p:sldId id="404" r:id="rId7"/>
    <p:sldId id="409" r:id="rId8"/>
    <p:sldId id="406" r:id="rId9"/>
    <p:sldId id="407" r:id="rId10"/>
    <p:sldId id="410" r:id="rId11"/>
    <p:sldId id="419" r:id="rId12"/>
    <p:sldId id="411" r:id="rId13"/>
    <p:sldId id="405" r:id="rId14"/>
    <p:sldId id="412" r:id="rId15"/>
    <p:sldId id="415" r:id="rId16"/>
    <p:sldId id="417" r:id="rId17"/>
    <p:sldId id="418" r:id="rId18"/>
  </p:sldIdLst>
  <p:sldSz cx="9144000" cy="6858000" type="screen4x3"/>
  <p:notesSz cx="7010400" cy="9296400"/>
  <p:custShowLst>
    <p:custShow name="Custom Show 1" id="0">
      <p:sldLst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820"/>
    <a:srgbClr val="CC00CC"/>
    <a:srgbClr val="31792F"/>
    <a:srgbClr val="4B4B95"/>
    <a:srgbClr val="FFFFCC"/>
    <a:srgbClr val="FF99CC"/>
    <a:srgbClr val="CCECFF"/>
    <a:srgbClr val="99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/>
    <p:restoredTop sz="79932"/>
  </p:normalViewPr>
  <p:slideViewPr>
    <p:cSldViewPr>
      <p:cViewPr varScale="1">
        <p:scale>
          <a:sx n="101" d="100"/>
          <a:sy n="101" d="100"/>
        </p:scale>
        <p:origin x="2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3A19B3C-BF10-4306-89CF-0F493365DD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845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107:</a:t>
            </a:r>
          </a:p>
          <a:p>
            <a:endParaRPr lang="en-US" dirty="0"/>
          </a:p>
          <a:p>
            <a:r>
              <a:rPr lang="en-US" dirty="0"/>
              <a:t>Index = (h(107) + </a:t>
            </a:r>
            <a:r>
              <a:rPr lang="en-US" dirty="0" err="1"/>
              <a:t>i</a:t>
            </a:r>
            <a:r>
              <a:rPr lang="en-US" dirty="0"/>
              <a:t>*h2(107))%10</a:t>
            </a:r>
          </a:p>
          <a:p>
            <a:r>
              <a:rPr lang="en-US" dirty="0"/>
              <a:t>H(107)=7, h2(107)=7-(107%7)=7-2=5</a:t>
            </a:r>
          </a:p>
          <a:p>
            <a:r>
              <a:rPr lang="en-US" dirty="0"/>
              <a:t>So, (7+i*5)%10</a:t>
            </a:r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=0, occupied. So the next is 12%10=2</a:t>
            </a:r>
          </a:p>
          <a:p>
            <a:endParaRPr lang="en-US" dirty="0"/>
          </a:p>
          <a:p>
            <a:r>
              <a:rPr lang="en-US" dirty="0"/>
              <a:t>57:</a:t>
            </a:r>
          </a:p>
          <a:p>
            <a:r>
              <a:rPr lang="en-US" dirty="0"/>
              <a:t>H(57)=7, h2(57)=7-(57%7)=7-1=6</a:t>
            </a:r>
          </a:p>
          <a:p>
            <a:endParaRPr lang="en-US" dirty="0"/>
          </a:p>
          <a:p>
            <a:r>
              <a:rPr lang="en-US" dirty="0"/>
              <a:t>So, (7+i*6)%10</a:t>
            </a:r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=0, occupied. So the next is 13%10=3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A19B3C-BF10-4306-89CF-0F493365DD2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0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49: h2(49)=7-0=7</a:t>
            </a:r>
          </a:p>
          <a:p>
            <a:r>
              <a:rPr lang="en-US" dirty="0"/>
              <a:t>Index = (9+i*7)%10 = 6 when 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endParaRPr lang="en-US" dirty="0"/>
          </a:p>
          <a:p>
            <a:r>
              <a:rPr lang="en-US" dirty="0"/>
              <a:t>58: h2(58) = 7-(58%7) = 7-2 = 5</a:t>
            </a:r>
          </a:p>
          <a:p>
            <a:r>
              <a:rPr lang="en-US" dirty="0"/>
              <a:t>Index = (8+i*5) %10 = 3</a:t>
            </a:r>
          </a:p>
          <a:p>
            <a:endParaRPr lang="en-US" dirty="0"/>
          </a:p>
          <a:p>
            <a:r>
              <a:rPr lang="en-US" dirty="0"/>
              <a:t>60: h2(60) = 7-(60%7) = 3</a:t>
            </a:r>
          </a:p>
          <a:p>
            <a:r>
              <a:rPr lang="en-US" dirty="0"/>
              <a:t>(0+i*3) = 3, 6, 9, 2</a:t>
            </a:r>
          </a:p>
          <a:p>
            <a:r>
              <a:rPr lang="en-US" dirty="0"/>
              <a:t>Index =2</a:t>
            </a:r>
          </a:p>
          <a:p>
            <a:endParaRPr lang="en-US" dirty="0"/>
          </a:p>
          <a:p>
            <a:r>
              <a:rPr lang="en-US" dirty="0"/>
              <a:t>23: h2(23) = 7-(23%7) = 7-2=5</a:t>
            </a:r>
          </a:p>
          <a:p>
            <a:r>
              <a:rPr lang="en-US" dirty="0"/>
              <a:t>(3+i*5) = 3, 8, 3, 8, ……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A19B3C-BF10-4306-89CF-0F493365DD2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90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A19B3C-BF10-4306-89CF-0F493365DD2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42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131CB-F30F-4FE0-9B2D-F2F2FEED5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1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3932-A0C6-4A46-9D8C-1D1A3D630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94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F786B-0175-4C17-856C-D5EAB0954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98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B7956-A921-4BD8-9F5F-F5E170F246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0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74C0-F812-439E-87DC-9C4272CC27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074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C807F-5CAE-4524-8368-88CCA568BA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02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B4364-4B55-40B5-A6D9-2DADD50E79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48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5918-E417-45AE-8976-B6D32017AF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75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E2BE-9017-44B7-9764-0A8636AD1D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230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06A31-79DC-4D02-A6C2-1573F9CFDB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50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CC8B5-3FD9-4620-9DA5-F3508C42D5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6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8D3AE-E7FB-44C2-9C79-35BBC64E8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280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5EE29-9DE4-45AE-9F00-60AD2438B7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50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C536C-3147-4427-BF14-534AA173FA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930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7D6C6-E447-4539-B2EF-D80AAC4421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7569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2F5DB-9AAE-4389-98E4-D4D7536DFE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090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C5E32-62C2-4C91-BBC0-BCECA6A926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77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9C380-6A8E-4BE9-989F-774BDE424E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77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50F15-24A2-4EE5-A8B4-DB614176AD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674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1E65-E657-45A0-BE43-2D52562FF2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9177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A5C00-F59D-4584-BE5D-D53099216D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49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10991-5A60-4AC6-93FD-E1F1B27C1D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8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C091-DEF9-4E48-AA5C-37CEA67C2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1600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D549B-6B20-45F9-9161-BF3DEECE76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98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F075-6FC1-4B9A-A0FA-41BFE6017C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819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0D23C-5E02-45EB-AC4F-AE81DCDA9A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540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588F4-6AE6-441D-9AF4-23900EE7FB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653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E2A2B-6718-4797-A93A-38AA9E8DD6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90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644525" y="6580188"/>
            <a:ext cx="8499475" cy="182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0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E953-F465-4C66-8227-E09D000913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765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54352-5BD4-46DD-8A9C-E4BC6076F5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98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7016-DBEE-47B8-A736-557FCCA45C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630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49B8-4A8B-476E-A40C-F7A9F1326E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7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3F3F-5857-4076-9EBD-FA686A27E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748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EFBB8-08EE-4225-B8A3-A63BBAEA49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331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35D61-2A3F-48FB-9470-36EB70A57F0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7576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89FFB-904D-44C9-9C1A-099890582A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5731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6AF2-710F-4EEC-A3A7-E00CFB1A1C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342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DFEA0-461E-4188-96CB-524955D368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5849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8035F-B5F0-443E-A6A0-E9C6D1CE0F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06576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E462-0F5D-4357-9EF7-C86B525BFE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3507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14F55-697A-427A-B571-7F0A276E4B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938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DAE74-C831-4B59-A980-78AFADEC7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8937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EE89-DB5D-4B98-8A5B-2E9897F252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04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43591-979C-4106-8102-9D3AF888C0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2393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EACF-C665-4B8C-AB66-4BAAF2E1D2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683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F245-25B5-416D-A114-5AF1743D7D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68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593E-0A6B-4CE6-AD7B-4D65B2BC93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767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C21B-45A6-42AD-BB4D-50D2636622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847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33726-C20B-446D-8921-03042F8C24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9470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68189-6699-4163-B895-70D6468E05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7406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58640-9D6B-4BD4-97B3-FD19FD8926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246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FD2-1612-4263-976D-AB1191E026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46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250A0-3C82-4204-92DD-0605744E0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35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6BE5E-C7AC-4E88-98CA-195A34EFB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5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1387-7003-4156-A372-236A93DC8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0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4CB2C-EEEE-4276-A4C3-9628C0E2D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9544A8-B282-48E2-B921-B5D52E8227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  <p:sldLayoutId id="2147487067" r:id="rId2"/>
    <p:sldLayoutId id="2147487068" r:id="rId3"/>
    <p:sldLayoutId id="2147487069" r:id="rId4"/>
    <p:sldLayoutId id="2147487070" r:id="rId5"/>
    <p:sldLayoutId id="2147487071" r:id="rId6"/>
    <p:sldLayoutId id="2147487072" r:id="rId7"/>
    <p:sldLayoutId id="2147487073" r:id="rId8"/>
    <p:sldLayoutId id="2147487074" r:id="rId9"/>
    <p:sldLayoutId id="2147487075" r:id="rId10"/>
    <p:sldLayoutId id="2147487076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32E89FB-6434-4398-9DB3-EC52060EC9B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1" r:id="rId1"/>
    <p:sldLayoutId id="2147487112" r:id="rId2"/>
    <p:sldLayoutId id="2147487113" r:id="rId3"/>
    <p:sldLayoutId id="2147487114" r:id="rId4"/>
    <p:sldLayoutId id="2147487115" r:id="rId5"/>
    <p:sldLayoutId id="2147487116" r:id="rId6"/>
    <p:sldLayoutId id="2147487117" r:id="rId7"/>
    <p:sldLayoutId id="2147487118" r:id="rId8"/>
    <p:sldLayoutId id="2147487119" r:id="rId9"/>
    <p:sldLayoutId id="2147487120" r:id="rId10"/>
    <p:sldLayoutId id="214748712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C0C938B-6D06-4DB2-8358-FAA5BBF3754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77" r:id="rId1"/>
    <p:sldLayoutId id="2147487078" r:id="rId2"/>
    <p:sldLayoutId id="2147487079" r:id="rId3"/>
    <p:sldLayoutId id="2147487080" r:id="rId4"/>
    <p:sldLayoutId id="2147487081" r:id="rId5"/>
    <p:sldLayoutId id="2147487082" r:id="rId6"/>
    <p:sldLayoutId id="2147487083" r:id="rId7"/>
    <p:sldLayoutId id="2147487084" r:id="rId8"/>
    <p:sldLayoutId id="2147487085" r:id="rId9"/>
    <p:sldLayoutId id="2147487086" r:id="rId10"/>
    <p:sldLayoutId id="2147487087" r:id="rId11"/>
    <p:sldLayoutId id="2147487088" r:id="rId12"/>
    <p:sldLayoutId id="2147487122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9A4A96-88A1-43A7-A967-3640CB1DD11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9" r:id="rId1"/>
    <p:sldLayoutId id="2147487090" r:id="rId2"/>
    <p:sldLayoutId id="2147487091" r:id="rId3"/>
    <p:sldLayoutId id="2147487092" r:id="rId4"/>
    <p:sldLayoutId id="2147487093" r:id="rId5"/>
    <p:sldLayoutId id="2147487094" r:id="rId6"/>
    <p:sldLayoutId id="2147487095" r:id="rId7"/>
    <p:sldLayoutId id="2147487096" r:id="rId8"/>
    <p:sldLayoutId id="2147487097" r:id="rId9"/>
    <p:sldLayoutId id="2147487098" r:id="rId10"/>
    <p:sldLayoutId id="214748709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C7C490-1202-41B6-A6BB-F31AD2FFCD9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0" r:id="rId1"/>
    <p:sldLayoutId id="2147487101" r:id="rId2"/>
    <p:sldLayoutId id="2147487102" r:id="rId3"/>
    <p:sldLayoutId id="2147487103" r:id="rId4"/>
    <p:sldLayoutId id="2147487104" r:id="rId5"/>
    <p:sldLayoutId id="2147487105" r:id="rId6"/>
    <p:sldLayoutId id="2147487106" r:id="rId7"/>
    <p:sldLayoutId id="2147487107" r:id="rId8"/>
    <p:sldLayoutId id="2147487108" r:id="rId9"/>
    <p:sldLayoutId id="2147487109" r:id="rId10"/>
    <p:sldLayoutId id="214748711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/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Wooyoung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Kim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19200" y="1397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 bwMode="auto">
          <a:xfrm>
            <a:off x="4495800" y="914400"/>
            <a:ext cx="464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343: Data Structures, Algorithms, and Discrete Mathematics II</a:t>
            </a:r>
          </a:p>
        </p:txBody>
      </p:sp>
      <p:sp>
        <p:nvSpPr>
          <p:cNvPr id="194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Version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en-US"/>
              <a:t>Define hash function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27038" y="987425"/>
            <a:ext cx="8229600" cy="2209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Define your own hash function: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/>
              <a:t>How to write a hash function to quickly find the following educational programs at UW Bothell in a hash table (BBUS, BEDUC, BES, BHLTH, BLS, BNURS, BPOLST, CSS)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Note: A good hash function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1) Easy to compute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2) Will evenly distribute the possible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Try: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1) Use a prime number as a size of hash 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2) Avoid collision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en-US"/>
              <a:t>Define hash function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27038" y="987425"/>
            <a:ext cx="8229600" cy="54133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Define your own hash function: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/>
              <a:t>How to write a hash function to quickly find the following educational programs at UW Bothell in a hash table (BBUS, BEDUC, BES, BHLTH, BLS, BNURS, BPOLST, CSS)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WAY #1: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sum up ascii values of each character and use table size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A -&gt; 65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B -&gt; 66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Z -&gt; 90</a:t>
            </a:r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3200400" y="4419600"/>
            <a:ext cx="495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CSS: C(67)+S(83)+S(83) =&gt; 233 %17 = 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After finish it, you can shift the values so that the smallest number be zero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en-US"/>
              <a:t>Define hash function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27038" y="987425"/>
            <a:ext cx="8229600" cy="2209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Define your own hash function: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b="1" dirty="0"/>
              <a:t>How to write a hash function to quickly find the following educational programs at UW Bothell in a hash table (BBUS, BEDUC, BES, BHLTH, BLS, BNURS, BPOLST, CSS)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  WAY #2: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 2-D array with its length as the row</a:t>
            </a:r>
          </a:p>
          <a:p>
            <a:pPr>
              <a:defRPr/>
            </a:pPr>
            <a:r>
              <a:rPr lang="en-US" sz="2400" dirty="0"/>
              <a:t>Total of 5 rows (index starts from 1)</a:t>
            </a:r>
          </a:p>
          <a:p>
            <a:pPr>
              <a:defRPr/>
            </a:pPr>
            <a:r>
              <a:rPr lang="en-US" sz="2400" dirty="0"/>
              <a:t>The second letter, asci value % 5 (5 = column)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CSS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row=3, column = 83%5 = 3.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So, CSS is in array[3][3]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en-US"/>
              <a:t>Graph hash function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27038" y="987425"/>
            <a:ext cx="8229600" cy="2209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How to define a hash function for a graph?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Design your own hash function to store all the 6 types of graphs.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Reference: g6 format see Files/additional materials/format.txt on Canvas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 </a:t>
            </a: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600200"/>
            <a:ext cx="841216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Table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altLang="en-US" sz="2400" dirty="0"/>
              <a:t>Average complexity</a:t>
            </a:r>
          </a:p>
          <a:p>
            <a:pPr lvl="1"/>
            <a:r>
              <a:rPr lang="en-US" altLang="en-US" sz="2000" dirty="0"/>
              <a:t>Insert/delete/retrieval of binary search trees?</a:t>
            </a:r>
          </a:p>
          <a:p>
            <a:pPr lvl="1"/>
            <a:r>
              <a:rPr lang="en-US" altLang="en-US" sz="2000" dirty="0"/>
              <a:t>Hash table: O(1)</a:t>
            </a:r>
          </a:p>
          <a:p>
            <a:r>
              <a:rPr lang="en-US" altLang="en-US" sz="2400" dirty="0"/>
              <a:t>Worst-case complexity</a:t>
            </a:r>
          </a:p>
          <a:p>
            <a:pPr lvl="1"/>
            <a:r>
              <a:rPr lang="en-US" altLang="en-US" sz="2000" dirty="0"/>
              <a:t>Insert/delete/retrieval of binary search trees?</a:t>
            </a:r>
          </a:p>
          <a:p>
            <a:pPr lvl="1"/>
            <a:r>
              <a:rPr lang="en-US" altLang="en-US" sz="2000" dirty="0"/>
              <a:t>Hash table: O(n)</a:t>
            </a:r>
          </a:p>
          <a:p>
            <a:r>
              <a:rPr lang="en-US" altLang="en-US" sz="2400" dirty="0"/>
              <a:t>Basic idea: </a:t>
            </a:r>
          </a:p>
          <a:p>
            <a:pPr lvl="1"/>
            <a:r>
              <a:rPr lang="en-US" altLang="en-US" sz="2000" dirty="0"/>
              <a:t>use a </a:t>
            </a:r>
            <a:r>
              <a:rPr lang="en-US" altLang="en-US" sz="2000" b="1" dirty="0"/>
              <a:t>hash function</a:t>
            </a:r>
            <a:r>
              <a:rPr lang="en-US" altLang="en-US" sz="2000" dirty="0"/>
              <a:t> to map the items into positions in an array</a:t>
            </a:r>
          </a:p>
          <a:p>
            <a:pPr lvl="1"/>
            <a:r>
              <a:rPr lang="en-US" altLang="en-US" sz="2000" dirty="0"/>
              <a:t>Problem: Collision, and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/>
          <a:lstStyle/>
          <a:p>
            <a:r>
              <a:rPr lang="en-US" altLang="en-US"/>
              <a:t>Collisions</a:t>
            </a:r>
          </a:p>
        </p:txBody>
      </p:sp>
      <p:sp>
        <p:nvSpPr>
          <p:cNvPr id="5" name="7 Marcador de contenido"/>
          <p:cNvSpPr>
            <a:spLocks noGrp="1"/>
          </p:cNvSpPr>
          <p:nvPr>
            <p:ph idx="1"/>
          </p:nvPr>
        </p:nvSpPr>
        <p:spPr>
          <a:xfrm>
            <a:off x="334963" y="919163"/>
            <a:ext cx="8229600" cy="5481637"/>
          </a:xfrm>
        </p:spPr>
        <p:txBody>
          <a:bodyPr/>
          <a:lstStyle/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r>
              <a:rPr lang="en-US" altLang="en-US" sz="2400" b="1" dirty="0"/>
              <a:t>Collision</a:t>
            </a:r>
          </a:p>
          <a:p>
            <a:pPr lvl="1">
              <a:defRPr/>
            </a:pPr>
            <a:r>
              <a:rPr lang="en-US" altLang="en-US" sz="2000" dirty="0"/>
              <a:t>When two keys map to the same location in the hash table</a:t>
            </a:r>
          </a:p>
          <a:p>
            <a:pPr lvl="1"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400" b="1" dirty="0"/>
              <a:t>Flavors of Collision Resolution</a:t>
            </a:r>
          </a:p>
          <a:p>
            <a:pPr lvl="1">
              <a:defRPr/>
            </a:pPr>
            <a:r>
              <a:rPr lang="en-US" altLang="en-US" sz="2000" dirty="0"/>
              <a:t>Closed hashing (Open addressing technique)</a:t>
            </a:r>
          </a:p>
          <a:p>
            <a:pPr lvl="2">
              <a:defRPr/>
            </a:pPr>
            <a:r>
              <a:rPr lang="en-US" altLang="en-US" sz="1600" dirty="0"/>
              <a:t>Linear probing</a:t>
            </a:r>
          </a:p>
          <a:p>
            <a:pPr lvl="2">
              <a:defRPr/>
            </a:pPr>
            <a:r>
              <a:rPr lang="en-US" altLang="en-US" sz="1600" dirty="0"/>
              <a:t>Quadratic Probing</a:t>
            </a:r>
          </a:p>
          <a:p>
            <a:pPr lvl="2">
              <a:defRPr/>
            </a:pPr>
            <a:r>
              <a:rPr lang="en-US" altLang="en-US" sz="1600" dirty="0"/>
              <a:t>Double Hashing </a:t>
            </a:r>
          </a:p>
          <a:p>
            <a:pPr lvl="1">
              <a:defRPr/>
            </a:pPr>
            <a:r>
              <a:rPr lang="en-US" altLang="en-US" sz="2000" dirty="0"/>
              <a:t>Open hashing (Reconstructing the hash table with a linked lists) </a:t>
            </a:r>
          </a:p>
          <a:p>
            <a:pPr lvl="2">
              <a:defRPr/>
            </a:pPr>
            <a:r>
              <a:rPr lang="en-US" altLang="en-US" sz="1600" dirty="0"/>
              <a:t>Buckets</a:t>
            </a:r>
          </a:p>
          <a:p>
            <a:pPr lvl="2">
              <a:defRPr/>
            </a:pPr>
            <a:r>
              <a:rPr lang="en-US" altLang="en-US" sz="1600" dirty="0"/>
              <a:t>Separate chaining</a:t>
            </a:r>
          </a:p>
          <a:p>
            <a:pPr marL="514350" lvl="1" indent="-514350" algn="just" eaLnBrk="1" hangingPunct="1">
              <a:buClr>
                <a:srgbClr val="C00000"/>
              </a:buClr>
              <a:buFont typeface="BankGothic Md BT" pitchFamily="34" charset="0"/>
              <a:buAutoNum type="arabicPeriod"/>
              <a:defRPr/>
            </a:pPr>
            <a:endParaRPr lang="es-ES" alt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508" name="Picture 2" descr="https://tse1.mm.bing.net/th?&amp;id=OIP.M4398664dc414d3672fe55fa5b4cfb57dH0&amp;w=300&amp;h=15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18452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en-US"/>
              <a:t>Closed hashing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a collision occurs, find another bucket for the new object</a:t>
            </a:r>
            <a:endParaRPr lang="en-US" altLang="en-US" sz="2000"/>
          </a:p>
          <a:p>
            <a:pPr lvl="1"/>
            <a:r>
              <a:rPr lang="en-US" altLang="en-US" sz="2000"/>
              <a:t>Probing distance function D(i) to resolve collisions </a:t>
            </a:r>
          </a:p>
          <a:p>
            <a:pPr lvl="2"/>
            <a:r>
              <a:rPr lang="en-US" altLang="en-US" sz="1800"/>
              <a:t>i: number of collisions in the current attempt</a:t>
            </a:r>
          </a:p>
          <a:p>
            <a:pPr lvl="1"/>
            <a:r>
              <a:rPr lang="en-US" altLang="en-US" sz="2000"/>
              <a:t>Next bucket to exam</a:t>
            </a:r>
            <a:r>
              <a:rPr lang="da-DK" altLang="en-US" sz="2000"/>
              <a:t>: ( h(x) + D(i) ) mod B</a:t>
            </a:r>
          </a:p>
          <a:p>
            <a:pPr lvl="2"/>
            <a:r>
              <a:rPr lang="da-DK" altLang="en-US" sz="1600"/>
              <a:t>B: total # of </a:t>
            </a:r>
            <a:r>
              <a:rPr lang="en-US" altLang="en-US" sz="1600"/>
              <a:t>buckets</a:t>
            </a:r>
            <a:r>
              <a:rPr lang="da-DK" altLang="en-US" sz="1600"/>
              <a:t> in a hash table</a:t>
            </a:r>
          </a:p>
          <a:p>
            <a:pPr lvl="2"/>
            <a:r>
              <a:rPr lang="da-DK" altLang="en-US" sz="1600"/>
              <a:t>Generally suggested B: prime number and at least 2*expected # of items</a:t>
            </a:r>
          </a:p>
          <a:p>
            <a:r>
              <a:rPr lang="da-DK" altLang="en-US" sz="2400"/>
              <a:t>D(i)</a:t>
            </a:r>
            <a:endParaRPr lang="en-US" altLang="en-US" sz="2400"/>
          </a:p>
          <a:p>
            <a:pPr lvl="1"/>
            <a:r>
              <a:rPr lang="en-US" altLang="en-US" sz="2000"/>
              <a:t>Linear probing: D(i) = i</a:t>
            </a:r>
          </a:p>
          <a:p>
            <a:pPr lvl="1"/>
            <a:r>
              <a:rPr lang="en-US" altLang="en-US" sz="2000"/>
              <a:t>Quadratic probing: D(i) = i</a:t>
            </a:r>
            <a:r>
              <a:rPr lang="en-US" altLang="en-US" sz="2000" baseline="30000"/>
              <a:t>2 </a:t>
            </a:r>
            <a:endParaRPr lang="en-US" altLang="en-US" sz="2000"/>
          </a:p>
          <a:p>
            <a:pPr lvl="1"/>
            <a:r>
              <a:rPr lang="en-US" altLang="en-US" sz="2000"/>
              <a:t>Double hashing: D(i) = i*h</a:t>
            </a:r>
            <a:r>
              <a:rPr lang="en-US" altLang="en-US" sz="2000" baseline="-25000"/>
              <a:t>2</a:t>
            </a:r>
            <a:r>
              <a:rPr lang="en-US" altLang="en-US" sz="2000"/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858000" cy="52578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After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collision, </a:t>
            </a:r>
            <a:r>
              <a:rPr lang="da-DK" altLang="en-US" sz="2000" dirty="0"/>
              <a:t>( h(x) + D(i) ) mod B</a:t>
            </a:r>
          </a:p>
          <a:p>
            <a:pPr marL="742950" lvl="2" indent="-342900">
              <a:buFont typeface="Wingdings" panose="05000000000000000000" pitchFamily="2" charset="2"/>
              <a:buChar char="Ø"/>
              <a:defRPr/>
            </a:pPr>
            <a:r>
              <a:rPr lang="da-DK" altLang="en-US" sz="1600" dirty="0"/>
              <a:t>( h(x) + D(i) ) mod B, where </a:t>
            </a: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=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marL="742950" lvl="2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That is, if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is occupied</a:t>
            </a:r>
          </a:p>
          <a:p>
            <a:pPr marL="1200150" lvl="3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600" dirty="0"/>
              <a:t>Try A[(i+1) mod N], if still occupied </a:t>
            </a:r>
          </a:p>
          <a:p>
            <a:pPr marL="1200150" lvl="3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600" dirty="0"/>
              <a:t>Try A[(i+2) mod N], </a:t>
            </a:r>
          </a:p>
          <a:p>
            <a:pPr marL="857250" lvl="3" indent="0">
              <a:buNone/>
              <a:defRPr/>
            </a:pPr>
            <a:r>
              <a:rPr lang="en-US" altLang="en-US" sz="1600" dirty="0"/>
              <a:t>And so on,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Assume h(x) = x%10, B = 10 (hash table size)</a:t>
            </a:r>
          </a:p>
          <a:p>
            <a:pPr>
              <a:defRPr/>
            </a:pPr>
            <a:r>
              <a:rPr lang="en-US" altLang="en-US" sz="2400" dirty="0"/>
              <a:t>Example</a:t>
            </a:r>
          </a:p>
          <a:p>
            <a:pPr lvl="1">
              <a:defRPr/>
            </a:pPr>
            <a:r>
              <a:rPr lang="en-US" altLang="en-US" sz="2000" dirty="0"/>
              <a:t>37, 98, 107, 20, 57</a:t>
            </a:r>
          </a:p>
          <a:p>
            <a:pPr>
              <a:defRPr/>
            </a:pPr>
            <a:r>
              <a:rPr lang="en-US" altLang="en-US" sz="2400" dirty="0"/>
              <a:t>Practice </a:t>
            </a:r>
          </a:p>
          <a:p>
            <a:pPr>
              <a:defRPr/>
            </a:pPr>
            <a:r>
              <a:rPr lang="en-US" altLang="en-US" sz="2400" dirty="0"/>
              <a:t>Suffer from Primary Clustering Problem</a:t>
            </a:r>
          </a:p>
          <a:p>
            <a:pPr lvl="1">
              <a:defRPr/>
            </a:pPr>
            <a:r>
              <a:rPr lang="en-US" altLang="en-US" sz="2000" dirty="0"/>
              <a:t>"Long runs of occupied slots built up (near the h(x) positions), increasing the average search time."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543800" y="1219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Quadratic probing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239000" cy="52578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After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collision, </a:t>
            </a:r>
            <a:r>
              <a:rPr lang="da-DK" altLang="en-US" sz="2000" dirty="0"/>
              <a:t>( h(x) + D(i) ) mod B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da-DK" altLang="en-US" sz="2000" dirty="0"/>
              <a:t>( h(x) + D(i) ) mod B, where </a:t>
            </a: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= i</a:t>
            </a:r>
            <a:r>
              <a:rPr lang="en-US" altLang="en-US" sz="2000" baseline="30000" dirty="0"/>
              <a:t>2</a:t>
            </a:r>
            <a:endParaRPr lang="en-US" altLang="en-US" sz="2000" dirty="0"/>
          </a:p>
          <a:p>
            <a:pPr marL="742950" lvl="2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That is, if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is occupied</a:t>
            </a:r>
          </a:p>
          <a:p>
            <a:pPr marL="1200150" lvl="3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600" dirty="0"/>
              <a:t>Try A[i+1</a:t>
            </a:r>
            <a:r>
              <a:rPr lang="en-US" altLang="en-US" sz="1600" baseline="30000" dirty="0"/>
              <a:t>2  </a:t>
            </a:r>
            <a:r>
              <a:rPr lang="en-US" altLang="en-US" sz="1600" dirty="0"/>
              <a:t>mod N], if still occupied </a:t>
            </a:r>
          </a:p>
          <a:p>
            <a:pPr marL="1200150" lvl="3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600" dirty="0"/>
              <a:t>Try A[i+2</a:t>
            </a:r>
            <a:r>
              <a:rPr lang="en-US" altLang="en-US" sz="1600" baseline="30000" dirty="0"/>
              <a:t> 2  </a:t>
            </a:r>
            <a:r>
              <a:rPr lang="en-US" altLang="en-US" sz="1600" dirty="0"/>
              <a:t>mod N], </a:t>
            </a:r>
          </a:p>
          <a:p>
            <a:pPr marL="857250" lvl="3" indent="0">
              <a:buNone/>
              <a:defRPr/>
            </a:pPr>
            <a:r>
              <a:rPr lang="en-US" altLang="en-US" sz="1600" dirty="0"/>
              <a:t>And so on,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Assume h(x) = x%10, B = 10 (hash table size)</a:t>
            </a:r>
          </a:p>
          <a:p>
            <a:pPr>
              <a:defRPr/>
            </a:pPr>
            <a:r>
              <a:rPr lang="en-US" altLang="en-US" sz="2400" dirty="0"/>
              <a:t>Example: 37, 98, 107, 20, 57</a:t>
            </a:r>
          </a:p>
          <a:p>
            <a:pPr>
              <a:defRPr/>
            </a:pPr>
            <a:r>
              <a:rPr lang="en-US" altLang="en-US" sz="2400" dirty="0"/>
              <a:t>Although fewer, suffer from Secondary Clustering</a:t>
            </a:r>
          </a:p>
          <a:p>
            <a:pPr lvl="1">
              <a:defRPr/>
            </a:pPr>
            <a:r>
              <a:rPr lang="en-US" altLang="en-US" sz="2000" dirty="0"/>
              <a:t>elements that hash to the same position will probe the same alternate cells (same sequence is followed to handle collision) </a:t>
            </a:r>
          </a:p>
          <a:p>
            <a:pPr lvl="1">
              <a:defRPr/>
            </a:pPr>
            <a:r>
              <a:rPr lang="en-US" altLang="en-US" sz="2000" dirty="0"/>
              <a:t>The size of the hash table should be a prime number to avoid repeats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78144"/>
              </p:ext>
            </p:extLst>
          </p:nvPr>
        </p:nvGraphicFramePr>
        <p:xfrm>
          <a:off x="7543800" y="1219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162800" cy="5257800"/>
          </a:xfrm>
        </p:spPr>
        <p:txBody>
          <a:bodyPr/>
          <a:lstStyle/>
          <a:p>
            <a:pPr marL="342900" lvl="1" indent="-342900">
              <a:buSzPct val="75000"/>
              <a:buFont typeface="Arial" panose="020B0604020202020204" pitchFamily="34" charset="0"/>
              <a:buChar char="•"/>
              <a:defRPr/>
            </a:pPr>
            <a:r>
              <a:rPr lang="da-DK" altLang="en-US" sz="2400" dirty="0"/>
              <a:t>( h(x) + D(i) ) mod B, where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*h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Typically,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 = r – (x % r); r is a prime number smaller than B 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Example</a:t>
            </a:r>
          </a:p>
          <a:p>
            <a:pPr marL="342900" lvl="1" indent="-342900">
              <a:defRPr/>
            </a:pPr>
            <a:r>
              <a:rPr lang="en-US" altLang="en-US" sz="2400" dirty="0"/>
              <a:t>37, 98, 107, 20, 57</a:t>
            </a:r>
          </a:p>
          <a:p>
            <a:pPr marL="342900" lvl="1" indent="-342900">
              <a:defRPr/>
            </a:pPr>
            <a:r>
              <a:rPr lang="en-US" altLang="en-US" sz="2400" dirty="0"/>
              <a:t>Assume h(x) = x % 10;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 = 7 – (x % 7)</a:t>
            </a:r>
          </a:p>
          <a:p>
            <a:pPr marL="0" lvl="1" indent="0">
              <a:buNone/>
              <a:defRPr/>
            </a:pPr>
            <a:endParaRPr lang="en-US" altLang="en-US" sz="2400" dirty="0"/>
          </a:p>
          <a:p>
            <a:pPr marL="0" lvl="1" indent="0">
              <a:buNone/>
              <a:defRPr/>
            </a:pPr>
            <a:r>
              <a:rPr lang="en-US" altLang="en-US" sz="2400" dirty="0"/>
              <a:t>Hint:</a:t>
            </a:r>
          </a:p>
          <a:p>
            <a:pPr marL="0" lvl="1" indent="0">
              <a:buNone/>
              <a:defRPr/>
            </a:pPr>
            <a:r>
              <a:rPr lang="en-US" altLang="en-US" sz="2400" dirty="0"/>
              <a:t>Calculate h(x) and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(x).</a:t>
            </a:r>
          </a:p>
          <a:p>
            <a:pPr marL="0" lvl="1" indent="0">
              <a:buNone/>
              <a:defRPr/>
            </a:pPr>
            <a:r>
              <a:rPr lang="en-US" altLang="en-US" sz="2400" dirty="0"/>
              <a:t>Index = (h(x) +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*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(x))%10, where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=0,1,2,3,…</a:t>
            </a:r>
          </a:p>
          <a:p>
            <a:pPr marL="0" lvl="1" indent="0">
              <a:buNone/>
              <a:defRPr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</a:t>
            </a:r>
          </a:p>
          <a:p>
            <a:pPr>
              <a:defRPr/>
            </a:pP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76911"/>
              </p:ext>
            </p:extLst>
          </p:nvPr>
        </p:nvGraphicFramePr>
        <p:xfrm>
          <a:off x="7085013" y="20066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9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 hashing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400800" cy="52578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Example</a:t>
            </a:r>
          </a:p>
          <a:p>
            <a:pPr marL="342900" lvl="1" indent="-342900">
              <a:defRPr/>
            </a:pPr>
            <a:r>
              <a:rPr lang="en-US" altLang="en-US" sz="2400" dirty="0"/>
              <a:t>89, 18, 49, 58, 50, 60, 23</a:t>
            </a:r>
          </a:p>
          <a:p>
            <a:pPr marL="342900" lvl="1" indent="-342900">
              <a:defRPr/>
            </a:pPr>
            <a:r>
              <a:rPr lang="da-DK" altLang="en-US" sz="2400" dirty="0"/>
              <a:t>Index = ( h(x) + D(i) ) mod B, </a:t>
            </a:r>
            <a:r>
              <a:rPr lang="da-DK" altLang="en-US" sz="2400" dirty="0" err="1"/>
              <a:t>where</a:t>
            </a:r>
            <a:r>
              <a:rPr lang="da-DK" altLang="en-US" sz="2400" dirty="0"/>
              <a:t> B=10</a:t>
            </a:r>
          </a:p>
          <a:p>
            <a:pPr marL="342900" lvl="1" indent="-342900">
              <a:defRPr/>
            </a:pPr>
            <a:r>
              <a:rPr lang="en-US" altLang="en-US" sz="2400" dirty="0"/>
              <a:t>h(x) = x % 10;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 = 7 – (x % 7); 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*h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(x)</a:t>
            </a:r>
          </a:p>
          <a:p>
            <a:pPr marL="342900" lvl="1" indent="-342900"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b="1" dirty="0"/>
              <a:t>If B is non-prime number, </a:t>
            </a:r>
            <a:r>
              <a:rPr lang="en-US" altLang="en-US" sz="2400" dirty="0"/>
              <a:t>possibly lead to </a:t>
            </a:r>
            <a:r>
              <a:rPr lang="en-US" altLang="en-US" sz="2400" b="1" dirty="0"/>
              <a:t>cycle of repeated visits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5715000" y="5243513"/>
            <a:ext cx="129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Fail on 23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85013" y="19050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altLang="en-US"/>
              <a:t>Open hashing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27038" y="987425"/>
            <a:ext cx="8229600" cy="2209800"/>
          </a:xfrm>
        </p:spPr>
        <p:txBody>
          <a:bodyPr/>
          <a:lstStyle/>
          <a:p>
            <a:r>
              <a:rPr lang="en-US" altLang="en-US" sz="2400"/>
              <a:t>each bucket of the hash table stores a linked list of the objects that hash to that bucket</a:t>
            </a:r>
          </a:p>
          <a:p>
            <a:r>
              <a:rPr lang="en-US" altLang="en-US" sz="2400"/>
              <a:t>A simple example</a:t>
            </a:r>
          </a:p>
          <a:p>
            <a:pPr lvl="1"/>
            <a:r>
              <a:rPr lang="en-US" altLang="en-US" sz="2000"/>
              <a:t>h(x)  = x % 10, hash 78, 38, 43, 248</a:t>
            </a:r>
          </a:p>
          <a:p>
            <a:r>
              <a:rPr lang="en-US" altLang="en-US" sz="2400"/>
              <a:t>Practice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28956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662" name="TextBox 1"/>
          <p:cNvSpPr txBox="1">
            <a:spLocks noChangeArrowheads="1"/>
          </p:cNvSpPr>
          <p:nvPr/>
        </p:nvSpPr>
        <p:spPr bwMode="auto">
          <a:xfrm>
            <a:off x="4108450" y="407035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43</a:t>
            </a:r>
          </a:p>
        </p:txBody>
      </p:sp>
      <p:cxnSp>
        <p:nvCxnSpPr>
          <p:cNvPr id="4" name="Straight Connector 3"/>
          <p:cNvCxnSpPr>
            <a:stCxn id="26662" idx="0"/>
          </p:cNvCxnSpPr>
          <p:nvPr/>
        </p:nvCxnSpPr>
        <p:spPr>
          <a:xfrm>
            <a:off x="4489450" y="407035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89450" y="407035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5" name="TextBox 10"/>
          <p:cNvSpPr txBox="1">
            <a:spLocks noChangeArrowheads="1"/>
          </p:cNvSpPr>
          <p:nvPr/>
        </p:nvSpPr>
        <p:spPr bwMode="auto">
          <a:xfrm>
            <a:off x="3962400" y="58547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78</a:t>
            </a:r>
          </a:p>
        </p:txBody>
      </p:sp>
      <p:cxnSp>
        <p:nvCxnSpPr>
          <p:cNvPr id="12" name="Straight Connector 11"/>
          <p:cNvCxnSpPr>
            <a:stCxn id="26665" idx="0"/>
          </p:cNvCxnSpPr>
          <p:nvPr/>
        </p:nvCxnSpPr>
        <p:spPr>
          <a:xfrm>
            <a:off x="4343400" y="58547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7" name="TextBox 13"/>
          <p:cNvSpPr txBox="1">
            <a:spLocks noChangeArrowheads="1"/>
          </p:cNvSpPr>
          <p:nvPr/>
        </p:nvSpPr>
        <p:spPr bwMode="auto">
          <a:xfrm>
            <a:off x="4892675" y="58547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38</a:t>
            </a:r>
          </a:p>
        </p:txBody>
      </p:sp>
      <p:cxnSp>
        <p:nvCxnSpPr>
          <p:cNvPr id="15" name="Straight Connector 14"/>
          <p:cNvCxnSpPr>
            <a:stCxn id="26667" idx="0"/>
          </p:cNvCxnSpPr>
          <p:nvPr/>
        </p:nvCxnSpPr>
        <p:spPr>
          <a:xfrm>
            <a:off x="5273675" y="58547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69" name="TextBox 16"/>
          <p:cNvSpPr txBox="1">
            <a:spLocks noChangeArrowheads="1"/>
          </p:cNvSpPr>
          <p:nvPr/>
        </p:nvSpPr>
        <p:spPr bwMode="auto">
          <a:xfrm>
            <a:off x="5813425" y="5854700"/>
            <a:ext cx="8921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248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24600" y="5845175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4600" y="5854700"/>
            <a:ext cx="381000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6662" idx="1"/>
          </p:cNvCxnSpPr>
          <p:nvPr/>
        </p:nvCxnSpPr>
        <p:spPr>
          <a:xfrm flipV="1">
            <a:off x="3657600" y="4260850"/>
            <a:ext cx="4508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25850" y="6045200"/>
            <a:ext cx="4508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541838" y="6035675"/>
            <a:ext cx="449262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54650" y="6048375"/>
            <a:ext cx="4508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2.tree</Template>
  <TotalTime>29690</TotalTime>
  <Words>1377</Words>
  <Application>Microsoft Macintosh PowerPoint</Application>
  <PresentationFormat>On-screen Show (4:3)</PresentationFormat>
  <Paragraphs>243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BankGothic Md BT</vt:lpstr>
      <vt:lpstr>Frutiger 55 Roman</vt:lpstr>
      <vt:lpstr>Arial</vt:lpstr>
      <vt:lpstr>Calibri</vt:lpstr>
      <vt:lpstr>Segoe UI Light</vt:lpstr>
      <vt:lpstr>Wingdings</vt:lpstr>
      <vt:lpstr>1_Office Theme</vt:lpstr>
      <vt:lpstr>Office Theme</vt:lpstr>
      <vt:lpstr>2_Office Theme</vt:lpstr>
      <vt:lpstr>3_Office Theme</vt:lpstr>
      <vt:lpstr>4_Office Theme</vt:lpstr>
      <vt:lpstr>Hashing</vt:lpstr>
      <vt:lpstr>Hash Table</vt:lpstr>
      <vt:lpstr>Collisions</vt:lpstr>
      <vt:lpstr>Closed hashing</vt:lpstr>
      <vt:lpstr>Linear probing</vt:lpstr>
      <vt:lpstr>Quadratic probing</vt:lpstr>
      <vt:lpstr>Double hashing</vt:lpstr>
      <vt:lpstr>Double hashing (2)</vt:lpstr>
      <vt:lpstr>Open hashing</vt:lpstr>
      <vt:lpstr>Define hash function</vt:lpstr>
      <vt:lpstr>Define hash function</vt:lpstr>
      <vt:lpstr>Define hash function</vt:lpstr>
      <vt:lpstr>Graph hash function </vt:lpstr>
      <vt:lpstr>Custom Show 1</vt:lpstr>
    </vt:vector>
  </TitlesOfParts>
  <Company>FIU-SCS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Hashing</dc:title>
  <dc:creator>mchen005</dc:creator>
  <cp:lastModifiedBy>Wooyoung Kim</cp:lastModifiedBy>
  <cp:revision>1687</cp:revision>
  <cp:lastPrinted>2024-11-18T18:38:01Z</cp:lastPrinted>
  <dcterms:created xsi:type="dcterms:W3CDTF">2003-07-29T00:20:18Z</dcterms:created>
  <dcterms:modified xsi:type="dcterms:W3CDTF">2024-11-19T21:01:18Z</dcterms:modified>
</cp:coreProperties>
</file>