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7" r:id="rId1"/>
    <p:sldMasterId id="2147484589" r:id="rId2"/>
    <p:sldMasterId id="2147484601" r:id="rId3"/>
    <p:sldMasterId id="2147484615" r:id="rId4"/>
    <p:sldMasterId id="2147484627" r:id="rId5"/>
  </p:sldMasterIdLst>
  <p:notesMasterIdLst>
    <p:notesMasterId r:id="rId24"/>
  </p:notesMasterIdLst>
  <p:sldIdLst>
    <p:sldId id="273" r:id="rId6"/>
    <p:sldId id="412" r:id="rId7"/>
    <p:sldId id="450" r:id="rId8"/>
    <p:sldId id="444" r:id="rId9"/>
    <p:sldId id="416" r:id="rId10"/>
    <p:sldId id="445" r:id="rId11"/>
    <p:sldId id="459" r:id="rId12"/>
    <p:sldId id="460" r:id="rId13"/>
    <p:sldId id="439" r:id="rId14"/>
    <p:sldId id="454" r:id="rId15"/>
    <p:sldId id="413" r:id="rId16"/>
    <p:sldId id="414" r:id="rId17"/>
    <p:sldId id="456" r:id="rId18"/>
    <p:sldId id="455" r:id="rId19"/>
    <p:sldId id="458" r:id="rId20"/>
    <p:sldId id="451" r:id="rId21"/>
    <p:sldId id="453" r:id="rId22"/>
    <p:sldId id="461" r:id="rId23"/>
  </p:sldIdLst>
  <p:sldSz cx="9144000" cy="6858000" type="screen4x3"/>
  <p:notesSz cx="7010400" cy="9296400"/>
  <p:custShowLst>
    <p:custShow name="Custom Show 1" id="0">
      <p:sldLst>
        <p:sld r:id="rId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820"/>
    <a:srgbClr val="CC00CC"/>
    <a:srgbClr val="31792F"/>
    <a:srgbClr val="4B4B95"/>
    <a:srgbClr val="FFFFCC"/>
    <a:srgbClr val="FF99CC"/>
    <a:srgbClr val="CCECFF"/>
    <a:srgbClr val="99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E3A0E-4A04-C944-B088-23334FD0EFDB}" v="18" dt="2025-03-03T20:03:32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23" autoAdjust="0"/>
    <p:restoredTop sz="94726"/>
  </p:normalViewPr>
  <p:slideViewPr>
    <p:cSldViewPr>
      <p:cViewPr varScale="1">
        <p:scale>
          <a:sx n="120" d="100"/>
          <a:sy n="120" d="100"/>
        </p:scale>
        <p:origin x="1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young Kim" userId="3e44dc09-7a21-4703-94af-7755c03a4b5e" providerId="ADAL" clId="{E45E3A0E-4A04-C944-B088-23334FD0EFDB}"/>
    <pc:docChg chg="delSld modSld">
      <pc:chgData name="Wooyoung Kim" userId="3e44dc09-7a21-4703-94af-7755c03a4b5e" providerId="ADAL" clId="{E45E3A0E-4A04-C944-B088-23334FD0EFDB}" dt="2025-03-03T20:03:36.787" v="19" actId="2696"/>
      <pc:docMkLst>
        <pc:docMk/>
      </pc:docMkLst>
      <pc:sldChg chg="modSp mod">
        <pc:chgData name="Wooyoung Kim" userId="3e44dc09-7a21-4703-94af-7755c03a4b5e" providerId="ADAL" clId="{E45E3A0E-4A04-C944-B088-23334FD0EFDB}" dt="2025-02-25T00:47:02.337" v="0" actId="20577"/>
        <pc:sldMkLst>
          <pc:docMk/>
          <pc:sldMk cId="0" sldId="273"/>
        </pc:sldMkLst>
        <pc:spChg chg="mod">
          <ac:chgData name="Wooyoung Kim" userId="3e44dc09-7a21-4703-94af-7755c03a4b5e" providerId="ADAL" clId="{E45E3A0E-4A04-C944-B088-23334FD0EFDB}" dt="2025-02-25T00:47:02.337" v="0" actId="20577"/>
          <ac:spMkLst>
            <pc:docMk/>
            <pc:sldMk cId="0" sldId="273"/>
            <ac:spMk id="19462" creationId="{00000000-0000-0000-0000-000000000000}"/>
          </ac:spMkLst>
        </pc:spChg>
      </pc:sldChg>
      <pc:sldChg chg="modAnim">
        <pc:chgData name="Wooyoung Kim" userId="3e44dc09-7a21-4703-94af-7755c03a4b5e" providerId="ADAL" clId="{E45E3A0E-4A04-C944-B088-23334FD0EFDB}" dt="2025-03-03T20:01:50.194" v="2"/>
        <pc:sldMkLst>
          <pc:docMk/>
          <pc:sldMk cId="0" sldId="414"/>
        </pc:sldMkLst>
      </pc:sldChg>
      <pc:sldChg chg="modAnim">
        <pc:chgData name="Wooyoung Kim" userId="3e44dc09-7a21-4703-94af-7755c03a4b5e" providerId="ADAL" clId="{E45E3A0E-4A04-C944-B088-23334FD0EFDB}" dt="2025-03-03T20:02:49.334" v="11"/>
        <pc:sldMkLst>
          <pc:docMk/>
          <pc:sldMk cId="0" sldId="455"/>
        </pc:sldMkLst>
      </pc:sldChg>
      <pc:sldChg chg="modAnim">
        <pc:chgData name="Wooyoung Kim" userId="3e44dc09-7a21-4703-94af-7755c03a4b5e" providerId="ADAL" clId="{E45E3A0E-4A04-C944-B088-23334FD0EFDB}" dt="2025-03-03T20:02:30.805" v="7"/>
        <pc:sldMkLst>
          <pc:docMk/>
          <pc:sldMk cId="0" sldId="456"/>
        </pc:sldMkLst>
      </pc:sldChg>
      <pc:sldChg chg="del modAnim">
        <pc:chgData name="Wooyoung Kim" userId="3e44dc09-7a21-4703-94af-7755c03a4b5e" providerId="ADAL" clId="{E45E3A0E-4A04-C944-B088-23334FD0EFDB}" dt="2025-03-03T20:03:36.787" v="19" actId="2696"/>
        <pc:sldMkLst>
          <pc:docMk/>
          <pc:sldMk cId="0" sldId="457"/>
        </pc:sldMkLst>
      </pc:sldChg>
      <pc:sldChg chg="modAnim">
        <pc:chgData name="Wooyoung Kim" userId="3e44dc09-7a21-4703-94af-7755c03a4b5e" providerId="ADAL" clId="{E45E3A0E-4A04-C944-B088-23334FD0EFDB}" dt="2025-03-03T20:03:32.950" v="18"/>
        <pc:sldMkLst>
          <pc:docMk/>
          <pc:sldMk cId="0" sldId="4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4B429-FC30-477F-87A8-090BAAA4F01D}" type="doc">
      <dgm:prSet loTypeId="urn:microsoft.com/office/officeart/2005/8/layout/venn2" loCatId="relationship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28B201-C657-4FF3-904D-9FAA6B65FDB3}">
      <dgm:prSet phldrT="[Text]"/>
      <dgm:spPr/>
      <dgm:t>
        <a:bodyPr/>
        <a:lstStyle/>
        <a:p>
          <a:r>
            <a:rPr lang="en-US"/>
            <a:t>Type0</a:t>
          </a:r>
        </a:p>
      </dgm:t>
    </dgm:pt>
    <dgm:pt modelId="{D9CABAC3-2537-4854-B223-B3629578E231}" type="parTrans" cxnId="{ED585302-766F-4FA7-A431-DC8F2E9001EC}">
      <dgm:prSet/>
      <dgm:spPr/>
      <dgm:t>
        <a:bodyPr/>
        <a:lstStyle/>
        <a:p>
          <a:endParaRPr lang="en-US"/>
        </a:p>
      </dgm:t>
    </dgm:pt>
    <dgm:pt modelId="{8C085C7D-E5D6-4C16-94C9-89BE3661565F}" type="sibTrans" cxnId="{ED585302-766F-4FA7-A431-DC8F2E9001EC}">
      <dgm:prSet/>
      <dgm:spPr/>
      <dgm:t>
        <a:bodyPr/>
        <a:lstStyle/>
        <a:p>
          <a:endParaRPr lang="en-US"/>
        </a:p>
      </dgm:t>
    </dgm:pt>
    <dgm:pt modelId="{9A8ADCD5-A97F-4C20-99C5-6B9EC30CE70C}">
      <dgm:prSet phldrT="[Text]"/>
      <dgm:spPr/>
      <dgm:t>
        <a:bodyPr/>
        <a:lstStyle/>
        <a:p>
          <a:r>
            <a:rPr lang="en-US"/>
            <a:t>Type1</a:t>
          </a:r>
        </a:p>
      </dgm:t>
    </dgm:pt>
    <dgm:pt modelId="{95E3380D-B67C-4693-90CD-5F0EA8475576}" type="parTrans" cxnId="{5B52AA82-293C-4322-8EDD-5925E485C3F9}">
      <dgm:prSet/>
      <dgm:spPr/>
      <dgm:t>
        <a:bodyPr/>
        <a:lstStyle/>
        <a:p>
          <a:endParaRPr lang="en-US"/>
        </a:p>
      </dgm:t>
    </dgm:pt>
    <dgm:pt modelId="{C2985740-9937-4F42-AB43-46D75CA18B6D}" type="sibTrans" cxnId="{5B52AA82-293C-4322-8EDD-5925E485C3F9}">
      <dgm:prSet/>
      <dgm:spPr/>
      <dgm:t>
        <a:bodyPr/>
        <a:lstStyle/>
        <a:p>
          <a:endParaRPr lang="en-US"/>
        </a:p>
      </dgm:t>
    </dgm:pt>
    <dgm:pt modelId="{B8D7ED83-AB7F-4A66-9264-58E47BC566CC}">
      <dgm:prSet phldrT="[Text]"/>
      <dgm:spPr/>
      <dgm:t>
        <a:bodyPr/>
        <a:lstStyle/>
        <a:p>
          <a:r>
            <a:rPr lang="en-US"/>
            <a:t>Type2</a:t>
          </a:r>
        </a:p>
      </dgm:t>
    </dgm:pt>
    <dgm:pt modelId="{240D13A4-AF44-4A16-BD62-F063F063839D}" type="parTrans" cxnId="{2ED1A940-0229-4100-831F-806692AF5C89}">
      <dgm:prSet/>
      <dgm:spPr/>
      <dgm:t>
        <a:bodyPr/>
        <a:lstStyle/>
        <a:p>
          <a:endParaRPr lang="en-US"/>
        </a:p>
      </dgm:t>
    </dgm:pt>
    <dgm:pt modelId="{58517E43-7E06-41F5-BA8E-03578802E6DC}" type="sibTrans" cxnId="{2ED1A940-0229-4100-831F-806692AF5C89}">
      <dgm:prSet/>
      <dgm:spPr/>
      <dgm:t>
        <a:bodyPr/>
        <a:lstStyle/>
        <a:p>
          <a:endParaRPr lang="en-US"/>
        </a:p>
      </dgm:t>
    </dgm:pt>
    <dgm:pt modelId="{E21D7A5B-82FF-4EE7-9D34-EBF771107562}">
      <dgm:prSet phldrT="[Text]"/>
      <dgm:spPr/>
      <dgm:t>
        <a:bodyPr/>
        <a:lstStyle/>
        <a:p>
          <a:r>
            <a:rPr lang="en-US"/>
            <a:t>Type3</a:t>
          </a:r>
        </a:p>
      </dgm:t>
    </dgm:pt>
    <dgm:pt modelId="{017C04C1-E3B3-4D25-BD80-E508F5E21A90}" type="parTrans" cxnId="{EED95C3D-F4C7-430A-A1E2-51E88DB13739}">
      <dgm:prSet/>
      <dgm:spPr/>
      <dgm:t>
        <a:bodyPr/>
        <a:lstStyle/>
        <a:p>
          <a:endParaRPr lang="en-US"/>
        </a:p>
      </dgm:t>
    </dgm:pt>
    <dgm:pt modelId="{DC0B923B-E7E2-4B68-8EFB-F1EDDFFE5431}" type="sibTrans" cxnId="{EED95C3D-F4C7-430A-A1E2-51E88DB13739}">
      <dgm:prSet/>
      <dgm:spPr/>
      <dgm:t>
        <a:bodyPr/>
        <a:lstStyle/>
        <a:p>
          <a:endParaRPr lang="en-US"/>
        </a:p>
      </dgm:t>
    </dgm:pt>
    <dgm:pt modelId="{A9338F7A-DA53-4B87-B8E3-79FBDF092AD5}" type="pres">
      <dgm:prSet presAssocID="{DB14B429-FC30-477F-87A8-090BAAA4F01D}" presName="Name0" presStyleCnt="0">
        <dgm:presLayoutVars>
          <dgm:chMax val="7"/>
          <dgm:resizeHandles val="exact"/>
        </dgm:presLayoutVars>
      </dgm:prSet>
      <dgm:spPr/>
    </dgm:pt>
    <dgm:pt modelId="{ABB13CCF-CEC9-476B-8CAD-F600843339DA}" type="pres">
      <dgm:prSet presAssocID="{DB14B429-FC30-477F-87A8-090BAAA4F01D}" presName="comp1" presStyleCnt="0"/>
      <dgm:spPr/>
    </dgm:pt>
    <dgm:pt modelId="{294AC3E7-3117-4024-8DCC-84355BA13B06}" type="pres">
      <dgm:prSet presAssocID="{DB14B429-FC30-477F-87A8-090BAAA4F01D}" presName="circle1" presStyleLbl="node1" presStyleIdx="0" presStyleCnt="4"/>
      <dgm:spPr/>
    </dgm:pt>
    <dgm:pt modelId="{1533D67F-4B23-4681-816B-059C567D9026}" type="pres">
      <dgm:prSet presAssocID="{DB14B429-FC30-477F-87A8-090BAAA4F01D}" presName="c1text" presStyleLbl="node1" presStyleIdx="0" presStyleCnt="4">
        <dgm:presLayoutVars>
          <dgm:bulletEnabled val="1"/>
        </dgm:presLayoutVars>
      </dgm:prSet>
      <dgm:spPr/>
    </dgm:pt>
    <dgm:pt modelId="{F82D672E-B8CA-4EA8-A888-1D17F0C2F079}" type="pres">
      <dgm:prSet presAssocID="{DB14B429-FC30-477F-87A8-090BAAA4F01D}" presName="comp2" presStyleCnt="0"/>
      <dgm:spPr/>
    </dgm:pt>
    <dgm:pt modelId="{0ACF2F29-F806-4900-AD09-094438AC3EDE}" type="pres">
      <dgm:prSet presAssocID="{DB14B429-FC30-477F-87A8-090BAAA4F01D}" presName="circle2" presStyleLbl="node1" presStyleIdx="1" presStyleCnt="4"/>
      <dgm:spPr/>
    </dgm:pt>
    <dgm:pt modelId="{6C7D45B8-3171-41C1-875B-C7FFF1C22915}" type="pres">
      <dgm:prSet presAssocID="{DB14B429-FC30-477F-87A8-090BAAA4F01D}" presName="c2text" presStyleLbl="node1" presStyleIdx="1" presStyleCnt="4">
        <dgm:presLayoutVars>
          <dgm:bulletEnabled val="1"/>
        </dgm:presLayoutVars>
      </dgm:prSet>
      <dgm:spPr/>
    </dgm:pt>
    <dgm:pt modelId="{F3D27FB9-524B-488C-BCAF-B0CD14310D08}" type="pres">
      <dgm:prSet presAssocID="{DB14B429-FC30-477F-87A8-090BAAA4F01D}" presName="comp3" presStyleCnt="0"/>
      <dgm:spPr/>
    </dgm:pt>
    <dgm:pt modelId="{4AE9A166-E7AF-4003-904C-84C2CF9B8F56}" type="pres">
      <dgm:prSet presAssocID="{DB14B429-FC30-477F-87A8-090BAAA4F01D}" presName="circle3" presStyleLbl="node1" presStyleIdx="2" presStyleCnt="4"/>
      <dgm:spPr/>
    </dgm:pt>
    <dgm:pt modelId="{8A422885-51FD-4DED-BC81-E995C2A11021}" type="pres">
      <dgm:prSet presAssocID="{DB14B429-FC30-477F-87A8-090BAAA4F01D}" presName="c3text" presStyleLbl="node1" presStyleIdx="2" presStyleCnt="4">
        <dgm:presLayoutVars>
          <dgm:bulletEnabled val="1"/>
        </dgm:presLayoutVars>
      </dgm:prSet>
      <dgm:spPr/>
    </dgm:pt>
    <dgm:pt modelId="{A5458A5C-EAC1-4DA5-A918-2EABA19013AD}" type="pres">
      <dgm:prSet presAssocID="{DB14B429-FC30-477F-87A8-090BAAA4F01D}" presName="comp4" presStyleCnt="0"/>
      <dgm:spPr/>
    </dgm:pt>
    <dgm:pt modelId="{B03C2551-85A4-43B0-9B66-F197B1757732}" type="pres">
      <dgm:prSet presAssocID="{DB14B429-FC30-477F-87A8-090BAAA4F01D}" presName="circle4" presStyleLbl="node1" presStyleIdx="3" presStyleCnt="4"/>
      <dgm:spPr/>
    </dgm:pt>
    <dgm:pt modelId="{D873A4C6-7F40-4FB7-957D-01886299206F}" type="pres">
      <dgm:prSet presAssocID="{DB14B429-FC30-477F-87A8-090BAAA4F01D}" presName="c4text" presStyleLbl="node1" presStyleIdx="3" presStyleCnt="4">
        <dgm:presLayoutVars>
          <dgm:bulletEnabled val="1"/>
        </dgm:presLayoutVars>
      </dgm:prSet>
      <dgm:spPr/>
    </dgm:pt>
  </dgm:ptLst>
  <dgm:cxnLst>
    <dgm:cxn modelId="{ED585302-766F-4FA7-A431-DC8F2E9001EC}" srcId="{DB14B429-FC30-477F-87A8-090BAAA4F01D}" destId="{7228B201-C657-4FF3-904D-9FAA6B65FDB3}" srcOrd="0" destOrd="0" parTransId="{D9CABAC3-2537-4854-B223-B3629578E231}" sibTransId="{8C085C7D-E5D6-4C16-94C9-89BE3661565F}"/>
    <dgm:cxn modelId="{D87E6E0F-FA24-4911-8FFE-29035A501E64}" type="presOf" srcId="{B8D7ED83-AB7F-4A66-9264-58E47BC566CC}" destId="{4AE9A166-E7AF-4003-904C-84C2CF9B8F56}" srcOrd="0" destOrd="0" presId="urn:microsoft.com/office/officeart/2005/8/layout/venn2"/>
    <dgm:cxn modelId="{F039F42A-6242-4964-A6D2-1299EDEE36A9}" type="presOf" srcId="{9A8ADCD5-A97F-4C20-99C5-6B9EC30CE70C}" destId="{0ACF2F29-F806-4900-AD09-094438AC3EDE}" srcOrd="0" destOrd="0" presId="urn:microsoft.com/office/officeart/2005/8/layout/venn2"/>
    <dgm:cxn modelId="{7F1E3A2C-7A76-41FE-B8F1-D84DBB8F4DD4}" type="presOf" srcId="{9A8ADCD5-A97F-4C20-99C5-6B9EC30CE70C}" destId="{6C7D45B8-3171-41C1-875B-C7FFF1C22915}" srcOrd="1" destOrd="0" presId="urn:microsoft.com/office/officeart/2005/8/layout/venn2"/>
    <dgm:cxn modelId="{0A495732-D64B-4563-B988-93D330319160}" type="presOf" srcId="{7228B201-C657-4FF3-904D-9FAA6B65FDB3}" destId="{1533D67F-4B23-4681-816B-059C567D9026}" srcOrd="1" destOrd="0" presId="urn:microsoft.com/office/officeart/2005/8/layout/venn2"/>
    <dgm:cxn modelId="{EED95C3D-F4C7-430A-A1E2-51E88DB13739}" srcId="{DB14B429-FC30-477F-87A8-090BAAA4F01D}" destId="{E21D7A5B-82FF-4EE7-9D34-EBF771107562}" srcOrd="3" destOrd="0" parTransId="{017C04C1-E3B3-4D25-BD80-E508F5E21A90}" sibTransId="{DC0B923B-E7E2-4B68-8EFB-F1EDDFFE5431}"/>
    <dgm:cxn modelId="{2ED1A940-0229-4100-831F-806692AF5C89}" srcId="{DB14B429-FC30-477F-87A8-090BAAA4F01D}" destId="{B8D7ED83-AB7F-4A66-9264-58E47BC566CC}" srcOrd="2" destOrd="0" parTransId="{240D13A4-AF44-4A16-BD62-F063F063839D}" sibTransId="{58517E43-7E06-41F5-BA8E-03578802E6DC}"/>
    <dgm:cxn modelId="{AB292257-232A-457B-B150-2492E476AC83}" type="presOf" srcId="{B8D7ED83-AB7F-4A66-9264-58E47BC566CC}" destId="{8A422885-51FD-4DED-BC81-E995C2A11021}" srcOrd="1" destOrd="0" presId="urn:microsoft.com/office/officeart/2005/8/layout/venn2"/>
    <dgm:cxn modelId="{5B52AA82-293C-4322-8EDD-5925E485C3F9}" srcId="{DB14B429-FC30-477F-87A8-090BAAA4F01D}" destId="{9A8ADCD5-A97F-4C20-99C5-6B9EC30CE70C}" srcOrd="1" destOrd="0" parTransId="{95E3380D-B67C-4693-90CD-5F0EA8475576}" sibTransId="{C2985740-9937-4F42-AB43-46D75CA18B6D}"/>
    <dgm:cxn modelId="{A092539F-61DE-46CB-A89B-108663802B51}" type="presOf" srcId="{7228B201-C657-4FF3-904D-9FAA6B65FDB3}" destId="{294AC3E7-3117-4024-8DCC-84355BA13B06}" srcOrd="0" destOrd="0" presId="urn:microsoft.com/office/officeart/2005/8/layout/venn2"/>
    <dgm:cxn modelId="{E98D0AAB-305C-4945-AFC2-1F2E08425EB8}" type="presOf" srcId="{E21D7A5B-82FF-4EE7-9D34-EBF771107562}" destId="{B03C2551-85A4-43B0-9B66-F197B1757732}" srcOrd="0" destOrd="0" presId="urn:microsoft.com/office/officeart/2005/8/layout/venn2"/>
    <dgm:cxn modelId="{3AF3A3AF-03DE-44C5-BBE2-35FB4F6374AB}" type="presOf" srcId="{DB14B429-FC30-477F-87A8-090BAAA4F01D}" destId="{A9338F7A-DA53-4B87-B8E3-79FBDF092AD5}" srcOrd="0" destOrd="0" presId="urn:microsoft.com/office/officeart/2005/8/layout/venn2"/>
    <dgm:cxn modelId="{60C256BB-EDD8-4F07-8272-105C5F6EA17E}" type="presOf" srcId="{E21D7A5B-82FF-4EE7-9D34-EBF771107562}" destId="{D873A4C6-7F40-4FB7-957D-01886299206F}" srcOrd="1" destOrd="0" presId="urn:microsoft.com/office/officeart/2005/8/layout/venn2"/>
    <dgm:cxn modelId="{3AD52EEB-38A1-46F2-A214-E314AB7A0C46}" type="presParOf" srcId="{A9338F7A-DA53-4B87-B8E3-79FBDF092AD5}" destId="{ABB13CCF-CEC9-476B-8CAD-F600843339DA}" srcOrd="0" destOrd="0" presId="urn:microsoft.com/office/officeart/2005/8/layout/venn2"/>
    <dgm:cxn modelId="{13D2F061-C489-4185-B74B-25944A2254FA}" type="presParOf" srcId="{ABB13CCF-CEC9-476B-8CAD-F600843339DA}" destId="{294AC3E7-3117-4024-8DCC-84355BA13B06}" srcOrd="0" destOrd="0" presId="urn:microsoft.com/office/officeart/2005/8/layout/venn2"/>
    <dgm:cxn modelId="{08459820-2D25-4EB5-8349-0DECEE56D475}" type="presParOf" srcId="{ABB13CCF-CEC9-476B-8CAD-F600843339DA}" destId="{1533D67F-4B23-4681-816B-059C567D9026}" srcOrd="1" destOrd="0" presId="urn:microsoft.com/office/officeart/2005/8/layout/venn2"/>
    <dgm:cxn modelId="{BC02472B-6413-41B9-9AFB-2FD5186FBC86}" type="presParOf" srcId="{A9338F7A-DA53-4B87-B8E3-79FBDF092AD5}" destId="{F82D672E-B8CA-4EA8-A888-1D17F0C2F079}" srcOrd="1" destOrd="0" presId="urn:microsoft.com/office/officeart/2005/8/layout/venn2"/>
    <dgm:cxn modelId="{07DF70A7-190A-4434-8A75-4A76E28F561F}" type="presParOf" srcId="{F82D672E-B8CA-4EA8-A888-1D17F0C2F079}" destId="{0ACF2F29-F806-4900-AD09-094438AC3EDE}" srcOrd="0" destOrd="0" presId="urn:microsoft.com/office/officeart/2005/8/layout/venn2"/>
    <dgm:cxn modelId="{2E56A882-6628-48F8-ADAB-27AFC37DCD2A}" type="presParOf" srcId="{F82D672E-B8CA-4EA8-A888-1D17F0C2F079}" destId="{6C7D45B8-3171-41C1-875B-C7FFF1C22915}" srcOrd="1" destOrd="0" presId="urn:microsoft.com/office/officeart/2005/8/layout/venn2"/>
    <dgm:cxn modelId="{7E8C44CB-7B78-4F8B-A584-6B258319A41E}" type="presParOf" srcId="{A9338F7A-DA53-4B87-B8E3-79FBDF092AD5}" destId="{F3D27FB9-524B-488C-BCAF-B0CD14310D08}" srcOrd="2" destOrd="0" presId="urn:microsoft.com/office/officeart/2005/8/layout/venn2"/>
    <dgm:cxn modelId="{E9E1767F-9C66-4F5A-A518-EBBC1CC07B3E}" type="presParOf" srcId="{F3D27FB9-524B-488C-BCAF-B0CD14310D08}" destId="{4AE9A166-E7AF-4003-904C-84C2CF9B8F56}" srcOrd="0" destOrd="0" presId="urn:microsoft.com/office/officeart/2005/8/layout/venn2"/>
    <dgm:cxn modelId="{710D407D-5856-4342-A564-08C47316A6CA}" type="presParOf" srcId="{F3D27FB9-524B-488C-BCAF-B0CD14310D08}" destId="{8A422885-51FD-4DED-BC81-E995C2A11021}" srcOrd="1" destOrd="0" presId="urn:microsoft.com/office/officeart/2005/8/layout/venn2"/>
    <dgm:cxn modelId="{97E265BA-4F50-4F38-A745-B10B67D53331}" type="presParOf" srcId="{A9338F7A-DA53-4B87-B8E3-79FBDF092AD5}" destId="{A5458A5C-EAC1-4DA5-A918-2EABA19013AD}" srcOrd="3" destOrd="0" presId="urn:microsoft.com/office/officeart/2005/8/layout/venn2"/>
    <dgm:cxn modelId="{8D0797C1-F141-4014-8BA1-289A7AAE1643}" type="presParOf" srcId="{A5458A5C-EAC1-4DA5-A918-2EABA19013AD}" destId="{B03C2551-85A4-43B0-9B66-F197B1757732}" srcOrd="0" destOrd="0" presId="urn:microsoft.com/office/officeart/2005/8/layout/venn2"/>
    <dgm:cxn modelId="{3B7DA8A5-30B7-4589-8B29-04E99F3E1C04}" type="presParOf" srcId="{A5458A5C-EAC1-4DA5-A918-2EABA19013AD}" destId="{D873A4C6-7F40-4FB7-957D-01886299206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AC3E7-3117-4024-8DCC-84355BA13B06}">
      <dsp:nvSpPr>
        <dsp:cNvPr id="0" name=""/>
        <dsp:cNvSpPr/>
      </dsp:nvSpPr>
      <dsp:spPr>
        <a:xfrm>
          <a:off x="990600" y="0"/>
          <a:ext cx="2057400" cy="20574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Type0</a:t>
          </a:r>
        </a:p>
      </dsp:txBody>
      <dsp:txXfrm>
        <a:off x="1731675" y="102870"/>
        <a:ext cx="575249" cy="308610"/>
      </dsp:txXfrm>
    </dsp:sp>
    <dsp:sp modelId="{0ACF2F29-F806-4900-AD09-094438AC3EDE}">
      <dsp:nvSpPr>
        <dsp:cNvPr id="0" name=""/>
        <dsp:cNvSpPr/>
      </dsp:nvSpPr>
      <dsp:spPr>
        <a:xfrm>
          <a:off x="1196340" y="411480"/>
          <a:ext cx="1645920" cy="16459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Type1</a:t>
          </a:r>
        </a:p>
      </dsp:txBody>
      <dsp:txXfrm>
        <a:off x="1731675" y="510235"/>
        <a:ext cx="575249" cy="296265"/>
      </dsp:txXfrm>
    </dsp:sp>
    <dsp:sp modelId="{4AE9A166-E7AF-4003-904C-84C2CF9B8F56}">
      <dsp:nvSpPr>
        <dsp:cNvPr id="0" name=""/>
        <dsp:cNvSpPr/>
      </dsp:nvSpPr>
      <dsp:spPr>
        <a:xfrm>
          <a:off x="1402080" y="822960"/>
          <a:ext cx="1234440" cy="12344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Type2</a:t>
          </a:r>
        </a:p>
      </dsp:txBody>
      <dsp:txXfrm>
        <a:off x="1731675" y="915543"/>
        <a:ext cx="575249" cy="277749"/>
      </dsp:txXfrm>
    </dsp:sp>
    <dsp:sp modelId="{B03C2551-85A4-43B0-9B66-F197B1757732}">
      <dsp:nvSpPr>
        <dsp:cNvPr id="0" name=""/>
        <dsp:cNvSpPr/>
      </dsp:nvSpPr>
      <dsp:spPr>
        <a:xfrm>
          <a:off x="1607820" y="1234440"/>
          <a:ext cx="822960" cy="8229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Type3</a:t>
          </a:r>
        </a:p>
      </dsp:txBody>
      <dsp:txXfrm>
        <a:off x="1728339" y="1440179"/>
        <a:ext cx="581920" cy="411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B8ADF2A-ECBA-4D08-83B6-835D5262D3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612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73AE9BD-210F-47F3-8337-53BCD185CE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08DA-C124-4D8F-8766-6E0D16AC1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67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18CA1-0182-4C37-97C5-A77A32FF0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05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F4D9-53B3-4C80-9794-318428A377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018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E6157-E212-4733-89EB-9FBFFC7374F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81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B867E-6A3F-4821-A5A1-55B14EDAF3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420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EF562-CEB8-4B54-894D-49BE3D4A03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7213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36AA6-6617-4AFB-93F3-C23E6A04AF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20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9483F-B0A6-4F7A-A2F2-4B93000F3D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604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7576A-B037-4E59-96AF-9FAA4B7BE8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8086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DF4EC-164E-45A8-8890-10E354E08D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7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DE1CD-A381-48DC-8736-2B2AA088C9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211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694A2-A5AD-4176-921B-1C5B132CC3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654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063AB-9FEA-4FD5-8FE4-9B2C98179C3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1911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695B2-26A0-4F0D-A2A0-DD9E56D1D3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54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9DBA1-B96A-4510-BDD7-F892BE620E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896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1BCE-C12F-4870-A77A-3482D6E218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002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6DB6A-79F1-4F8F-A4DB-397C7E465D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474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9088C-F9D7-49B9-8DB4-1354727FDC5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765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D7AA3-B5C3-4209-9F45-FE97A08AC2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8806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FF380-51BB-450F-938B-8DF6B3BC6CE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7122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3EE1F-887E-45FB-A742-8E06974AB53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1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854FA-AE38-42F3-AFE3-5469345EF3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18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CAB38-9488-4DF6-8A51-C1618E7946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7940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373E7-299A-4CFC-91B1-ECB4D03574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540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31D13-CFC4-4959-8DD6-2B45BA2119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270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53A8B-5A62-480B-B238-089FD47FCC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849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75A5-0A81-4A0E-A2B4-246368FDE5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9383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816100"/>
            <a:ext cx="8445500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xfrm>
            <a:off x="644525" y="6580188"/>
            <a:ext cx="8499475" cy="182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268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BEB35-6401-4564-827E-1FEF61C323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4097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3DFA-6C74-4550-BF47-C7313ADAF2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9229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50E21-C749-4767-84F1-E53394F8B71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91369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10B4B-8BF0-443E-8678-C6AF701F1EB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391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069F-844D-4E08-AD31-F63BAA8BD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487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58DE2-94A5-425D-8397-BB78065067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154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EC0CF-555C-448E-945D-D3D6965BE0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47264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10BC7-267C-45AF-B76D-E29AE51FCC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1647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02B23-2D4D-4904-983A-DC2A2AAE8F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1932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4EC4B-C128-4606-B26E-E61A77D75F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228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AC1A6-6C04-4F5E-A0BE-337B1DD2B1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27129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7D12-BB3E-4F08-BFBC-11FD2DDC13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7555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7CBCD-E7FB-4735-B772-1C68E3F7D7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66545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75A60-46B2-4C28-ACA7-7F00E906C6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399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1FA47-F372-4EFA-A05E-4C5287460D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46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8C77C-7201-44A0-A174-5A91A9DBC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8339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F3868-0A62-48BD-A224-DCBA3764F5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9010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1255A-7963-4D98-91A7-126D368896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8944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A6EF5-6141-4627-B527-53390EF068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72866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AE4C-A42B-4016-BEF3-18C91427CB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038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5A87B-FBC2-4894-8F40-F9FCB5994E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57605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ED088-2E5D-48E4-B2C4-4082277796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96465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48E6B-135B-4A1D-8055-A708EDFF85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3853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F1D3D-95FC-4EF5-A5FA-7A79560C63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60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1DFA7-DBE9-4BE5-AA24-571CB743B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8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568DD-915F-47E2-9F4C-1291A2C8C1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32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612CF-6CCA-43E8-850C-B632CAF46F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16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9141D-74CB-40F2-B0AA-1CF33CF99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30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7328704-28DA-4E8D-B420-A08ED63D6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18" r:id="rId1"/>
    <p:sldLayoutId id="2147487619" r:id="rId2"/>
    <p:sldLayoutId id="2147487620" r:id="rId3"/>
    <p:sldLayoutId id="2147487621" r:id="rId4"/>
    <p:sldLayoutId id="2147487622" r:id="rId5"/>
    <p:sldLayoutId id="2147487623" r:id="rId6"/>
    <p:sldLayoutId id="2147487624" r:id="rId7"/>
    <p:sldLayoutId id="2147487625" r:id="rId8"/>
    <p:sldLayoutId id="2147487626" r:id="rId9"/>
    <p:sldLayoutId id="2147487627" r:id="rId10"/>
    <p:sldLayoutId id="2147487628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6F1659-58E5-4F4D-B41F-B0AB0C99FC0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63" r:id="rId1"/>
    <p:sldLayoutId id="2147487664" r:id="rId2"/>
    <p:sldLayoutId id="2147487665" r:id="rId3"/>
    <p:sldLayoutId id="2147487666" r:id="rId4"/>
    <p:sldLayoutId id="2147487667" r:id="rId5"/>
    <p:sldLayoutId id="2147487668" r:id="rId6"/>
    <p:sldLayoutId id="2147487669" r:id="rId7"/>
    <p:sldLayoutId id="2147487670" r:id="rId8"/>
    <p:sldLayoutId id="2147487671" r:id="rId9"/>
    <p:sldLayoutId id="2147487672" r:id="rId10"/>
    <p:sldLayoutId id="2147487673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464E70-A8B3-4768-A3E6-BF911269B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29" r:id="rId1"/>
    <p:sldLayoutId id="2147487630" r:id="rId2"/>
    <p:sldLayoutId id="2147487631" r:id="rId3"/>
    <p:sldLayoutId id="2147487632" r:id="rId4"/>
    <p:sldLayoutId id="2147487633" r:id="rId5"/>
    <p:sldLayoutId id="2147487634" r:id="rId6"/>
    <p:sldLayoutId id="2147487635" r:id="rId7"/>
    <p:sldLayoutId id="2147487636" r:id="rId8"/>
    <p:sldLayoutId id="2147487637" r:id="rId9"/>
    <p:sldLayoutId id="2147487638" r:id="rId10"/>
    <p:sldLayoutId id="2147487639" r:id="rId11"/>
    <p:sldLayoutId id="2147487640" r:id="rId12"/>
    <p:sldLayoutId id="2147487674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2D485CC-9643-44A9-B780-F7E9F52764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41" r:id="rId1"/>
    <p:sldLayoutId id="2147487642" r:id="rId2"/>
    <p:sldLayoutId id="2147487643" r:id="rId3"/>
    <p:sldLayoutId id="2147487644" r:id="rId4"/>
    <p:sldLayoutId id="2147487645" r:id="rId5"/>
    <p:sldLayoutId id="2147487646" r:id="rId6"/>
    <p:sldLayoutId id="2147487647" r:id="rId7"/>
    <p:sldLayoutId id="2147487648" r:id="rId8"/>
    <p:sldLayoutId id="2147487649" r:id="rId9"/>
    <p:sldLayoutId id="2147487650" r:id="rId10"/>
    <p:sldLayoutId id="214748765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A28C2D-D73F-4CBA-B1AA-B10BB995DA7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52" r:id="rId1"/>
    <p:sldLayoutId id="2147487653" r:id="rId2"/>
    <p:sldLayoutId id="2147487654" r:id="rId3"/>
    <p:sldLayoutId id="2147487655" r:id="rId4"/>
    <p:sldLayoutId id="2147487656" r:id="rId5"/>
    <p:sldLayoutId id="2147487657" r:id="rId6"/>
    <p:sldLayoutId id="2147487658" r:id="rId7"/>
    <p:sldLayoutId id="2147487659" r:id="rId8"/>
    <p:sldLayoutId id="2147487660" r:id="rId9"/>
    <p:sldLayoutId id="2147487661" r:id="rId10"/>
    <p:sldLayoutId id="2147487662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400800" cy="1752600"/>
          </a:xfrm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Wooyoung Kim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19200" y="1397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/>
          </p:cNvSpPr>
          <p:nvPr/>
        </p:nvSpPr>
        <p:spPr bwMode="auto">
          <a:xfrm>
            <a:off x="4495800" y="914400"/>
            <a:ext cx="464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ko-KR" sz="1800" kern="0">
                <a:solidFill>
                  <a:schemeClr val="bg1"/>
                </a:solidFill>
              </a:rPr>
              <a:t>CSS 343: Data Structures, Algorithms, and Discrete Mathematics II</a:t>
            </a:r>
          </a:p>
        </p:txBody>
      </p:sp>
      <p:sp>
        <p:nvSpPr>
          <p:cNvPr id="194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Languages and Grammars</a:t>
            </a:r>
            <a:endParaRPr lang="en-US" altLang="en-US"/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2590800" y="4038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Version 1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Grammar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/>
              <a:t>Review: Type 3 or Regular</a:t>
            </a:r>
            <a:endParaRPr lang="en-US" altLang="en-US" sz="1800" dirty="0"/>
          </a:p>
          <a:p>
            <a:pPr lvl="1">
              <a:defRPr/>
            </a:pPr>
            <a:r>
              <a:rPr lang="en-US" altLang="en-US" sz="1600" dirty="0"/>
              <a:t>Production rules : </a:t>
            </a:r>
            <a:r>
              <a:rPr lang="en-US" altLang="en-US" sz="1600" dirty="0">
                <a:latin typeface="Cambria" panose="02040503050406030204" pitchFamily="18" charset="0"/>
              </a:rPr>
              <a:t>w1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w2 </a:t>
            </a:r>
            <a:r>
              <a:rPr lang="en-US" altLang="en-US" sz="1600" dirty="0">
                <a:sym typeface="Wingdings" panose="05000000000000000000" pitchFamily="2" charset="2"/>
              </a:rPr>
              <a:t>with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 w1 =A </a:t>
            </a:r>
            <a:r>
              <a:rPr lang="en-US" altLang="en-US" sz="1600" dirty="0">
                <a:sym typeface="Wingdings" panose="05000000000000000000" pitchFamily="2" charset="2"/>
              </a:rPr>
              <a:t>and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w2=</a:t>
            </a:r>
            <a:r>
              <a:rPr lang="en-US" altLang="en-US" sz="1600" dirty="0" err="1">
                <a:latin typeface="Cambria" panose="02040503050406030204" pitchFamily="18" charset="0"/>
                <a:sym typeface="Wingdings" panose="05000000000000000000" pitchFamily="2" charset="2"/>
              </a:rPr>
              <a:t>aB</a:t>
            </a:r>
            <a:r>
              <a:rPr lang="en-US" altLang="en-US" sz="1600" dirty="0">
                <a:sym typeface="Wingdings" panose="05000000000000000000" pitchFamily="2" charset="2"/>
              </a:rPr>
              <a:t> or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w2=a</a:t>
            </a:r>
            <a:r>
              <a:rPr lang="en-US" altLang="en-US" sz="1600" dirty="0">
                <a:sym typeface="Wingdings" panose="05000000000000000000" pitchFamily="2" charset="2"/>
              </a:rPr>
              <a:t> where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1600" dirty="0">
                <a:sym typeface="Wingdings" panose="05000000000000000000" pitchFamily="2" charset="2"/>
              </a:rPr>
              <a:t> and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00" dirty="0">
                <a:sym typeface="Wingdings" panose="05000000000000000000" pitchFamily="2" charset="2"/>
              </a:rPr>
              <a:t> are not-terminal symbols, and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1600" dirty="0">
                <a:sym typeface="Wingdings" panose="05000000000000000000" pitchFamily="2" charset="2"/>
              </a:rPr>
              <a:t> is terminal symbol</a:t>
            </a:r>
          </a:p>
          <a:p>
            <a:pPr lvl="1">
              <a:defRPr/>
            </a:pPr>
            <a:r>
              <a:rPr lang="en-US" altLang="en-US" sz="1600" dirty="0">
                <a:sym typeface="Wingdings" panose="05000000000000000000" pitchFamily="2" charset="2"/>
              </a:rPr>
              <a:t>w1 is a single non-terminal, w2 is a terminal or combination of terminal and non-terminal</a:t>
            </a:r>
          </a:p>
          <a:p>
            <a:pPr>
              <a:defRPr/>
            </a:pPr>
            <a:r>
              <a:rPr lang="en-US" altLang="en-US" sz="2000" dirty="0"/>
              <a:t>Regular grammar is the simplest type of grammar. </a:t>
            </a:r>
          </a:p>
          <a:p>
            <a:pPr>
              <a:defRPr/>
            </a:pPr>
            <a:r>
              <a:rPr lang="en-US" altLang="en-US" sz="2000" dirty="0"/>
              <a:t>Commonly used for pattern matching</a:t>
            </a:r>
          </a:p>
          <a:p>
            <a:pPr>
              <a:defRPr/>
            </a:pPr>
            <a:r>
              <a:rPr lang="en-US" altLang="en-US" sz="2000" dirty="0"/>
              <a:t>Rewrite production rules: (w1</a:t>
            </a:r>
            <a:r>
              <a:rPr lang="en-US" altLang="en-US" sz="2000" dirty="0">
                <a:sym typeface="Wingdings" panose="05000000000000000000" pitchFamily="2" charset="2"/>
              </a:rPr>
              <a:t> w2)</a:t>
            </a:r>
          </a:p>
          <a:p>
            <a:pPr lvl="1">
              <a:defRPr/>
            </a:pPr>
            <a:r>
              <a:rPr lang="en-US" altLang="en-US" sz="1600" dirty="0"/>
              <a:t>&lt;non-terminal&gt;::=&lt;terminal&gt; </a:t>
            </a:r>
            <a:r>
              <a:rPr lang="en-US" altLang="en-US" sz="1600" dirty="0">
                <a:solidFill>
                  <a:srgbClr val="FF0000"/>
                </a:solidFill>
              </a:rPr>
              <a:t>(w2=a)</a:t>
            </a:r>
          </a:p>
          <a:p>
            <a:pPr lvl="1">
              <a:defRPr/>
            </a:pPr>
            <a:r>
              <a:rPr lang="en-US" altLang="en-US" sz="1600" dirty="0"/>
              <a:t>&lt;non-terminal&gt;::=&lt;terminal&gt;&lt;non-terminal&gt; </a:t>
            </a:r>
            <a:r>
              <a:rPr lang="en-US" altLang="en-US" sz="1600" dirty="0">
                <a:solidFill>
                  <a:srgbClr val="FF0000"/>
                </a:solidFill>
              </a:rPr>
              <a:t>(w2=</a:t>
            </a:r>
            <a:r>
              <a:rPr lang="en-US" altLang="en-US" sz="1600" dirty="0" err="1">
                <a:solidFill>
                  <a:srgbClr val="FF0000"/>
                </a:solidFill>
              </a:rPr>
              <a:t>aB</a:t>
            </a:r>
            <a:r>
              <a:rPr lang="en-US" altLang="en-US" sz="1600" dirty="0">
                <a:solidFill>
                  <a:srgbClr val="FF0000"/>
                </a:solidFill>
              </a:rPr>
              <a:t>)</a:t>
            </a:r>
          </a:p>
          <a:p>
            <a:pPr lvl="1">
              <a:defRPr/>
            </a:pPr>
            <a:r>
              <a:rPr lang="en-US" altLang="en-US" sz="1600" dirty="0"/>
              <a:t>&lt;non-terminal&gt;::=</a:t>
            </a:r>
            <a:r>
              <a:rPr lang="el-G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</a:rPr>
              <a:t>(w2=</a:t>
            </a:r>
            <a:r>
              <a:rPr lang="el-GR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1050" baseline="30000" dirty="0"/>
          </a:p>
          <a:p>
            <a:pPr>
              <a:defRPr/>
            </a:pPr>
            <a:r>
              <a:rPr lang="en-US" altLang="en-US" sz="2000" dirty="0"/>
              <a:t>We can generate the same languages using regular expressions</a:t>
            </a:r>
            <a:endParaRPr lang="en-US" altLang="en-US" dirty="0"/>
          </a:p>
          <a:p>
            <a:pPr lvl="2"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Regular expression over the alphabet ∑ (defined recursively)</a:t>
            </a:r>
          </a:p>
          <a:p>
            <a:pPr lvl="1"/>
            <a:r>
              <a:rPr lang="en-US" altLang="en-US" sz="1800" dirty="0"/>
              <a:t>Empty string </a:t>
            </a:r>
            <a:r>
              <a:rPr lang="el-GR" altLang="en-US" sz="1800" dirty="0"/>
              <a:t>λ</a:t>
            </a:r>
            <a:endParaRPr lang="en-US" altLang="en-US" sz="1800" dirty="0"/>
          </a:p>
          <a:p>
            <a:pPr lvl="1"/>
            <a:r>
              <a:rPr lang="en-US" altLang="en-US" sz="1800" dirty="0"/>
              <a:t>Any character in ∑</a:t>
            </a:r>
          </a:p>
          <a:p>
            <a:pPr lvl="1"/>
            <a:r>
              <a:rPr lang="en-US" altLang="en-US" sz="1800" dirty="0"/>
              <a:t>Given X and Y are regular expressions, so are</a:t>
            </a:r>
            <a:r>
              <a:rPr lang="en-US" altLang="en-US" sz="2000" dirty="0"/>
              <a:t>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X</a:t>
            </a:r>
            <a:r>
              <a:rPr lang="en-US" altLang="en-US" sz="2400" baseline="30000" dirty="0"/>
              <a:t>* </a:t>
            </a:r>
            <a:r>
              <a:rPr lang="en-US" altLang="en-US" sz="2400" dirty="0"/>
              <a:t>means zero or more repetitions of X</a:t>
            </a:r>
            <a:endParaRPr lang="en-US" altLang="en-US" sz="2400" baseline="30000" dirty="0"/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sz="2000" dirty="0"/>
              <a:t>∑ = {+, -, 0, 1}</a:t>
            </a:r>
          </a:p>
          <a:p>
            <a:pPr lvl="2"/>
            <a:r>
              <a:rPr lang="en-US" altLang="en-US" sz="1800" dirty="0"/>
              <a:t>L1 = {S| S is an unsigned binary number}: </a:t>
            </a:r>
          </a:p>
          <a:p>
            <a:pPr lvl="2"/>
            <a:r>
              <a:rPr lang="en-US" altLang="en-US" sz="1800" dirty="0"/>
              <a:t>L2 = {S| S is a signed binary number}: </a:t>
            </a:r>
          </a:p>
          <a:p>
            <a:pPr lvl="3"/>
            <a:r>
              <a:rPr lang="en-US" altLang="en-US" sz="1600" dirty="0"/>
              <a:t>Allow positive numbers with implied sign</a:t>
            </a:r>
          </a:p>
          <a:p>
            <a:pPr lvl="2"/>
            <a:endParaRPr lang="en-US" altLang="en-US" sz="1600" dirty="0"/>
          </a:p>
          <a:p>
            <a:endParaRPr lang="en-US" altLang="en-US" sz="2400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743200"/>
            <a:ext cx="2603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77000" y="5002213"/>
            <a:ext cx="1214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marL="0" lvl="2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(0|1)(0|1)*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33975" y="3522663"/>
            <a:ext cx="914400" cy="368300"/>
          </a:xfrm>
          <a:prstGeom prst="wedgeRoundRectCallout">
            <a:avLst>
              <a:gd name="adj1" fmla="val -106574"/>
              <a:gd name="adj2" fmla="val -49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| or 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1F5334-AD69-4BBC-A5BB-17FD4958E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553099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marL="0" lvl="2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(-|</a:t>
            </a:r>
            <a:r>
              <a:rPr lang="el-GR" altLang="en-US" sz="1800" dirty="0">
                <a:solidFill>
                  <a:srgbClr val="FF0000"/>
                </a:solidFill>
              </a:rPr>
              <a:t>λ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)(0|1)(0|1)*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86200"/>
          </a:xfrm>
        </p:spPr>
        <p:txBody>
          <a:bodyPr/>
          <a:lstStyle/>
          <a:p>
            <a:r>
              <a:rPr lang="en-US" altLang="en-US" sz="2400" dirty="0"/>
              <a:t>∑ = {a, b}</a:t>
            </a:r>
            <a:endParaRPr lang="en-US" altLang="en-US" sz="2600" dirty="0"/>
          </a:p>
          <a:p>
            <a:pPr lvl="1"/>
            <a:r>
              <a:rPr lang="en-US" altLang="en-US" sz="2000" dirty="0"/>
              <a:t>All words contain even number of a’s (i.e., L3 = {S| S has an even number of a’s})</a:t>
            </a:r>
          </a:p>
          <a:p>
            <a:pPr lvl="2"/>
            <a:r>
              <a:rPr lang="en-US" altLang="en-US" sz="1800" dirty="0"/>
              <a:t>Can it be modeled by (</a:t>
            </a:r>
            <a:r>
              <a:rPr lang="en-US" altLang="en-US" sz="1800" dirty="0" err="1"/>
              <a:t>aa|b</a:t>
            </a:r>
            <a:r>
              <a:rPr lang="en-US" altLang="en-US" sz="1800" dirty="0"/>
              <a:t>)</a:t>
            </a:r>
            <a:r>
              <a:rPr lang="en-US" altLang="en-US" sz="1800" baseline="30000" dirty="0"/>
              <a:t>*</a:t>
            </a:r>
            <a:r>
              <a:rPr lang="en-US" altLang="en-US" sz="1800" dirty="0"/>
              <a:t> ? </a:t>
            </a:r>
          </a:p>
          <a:p>
            <a:pPr lvl="3"/>
            <a:r>
              <a:rPr lang="en-US" altLang="en-US" sz="1600" dirty="0"/>
              <a:t>NO</a:t>
            </a:r>
            <a:endParaRPr lang="en-US" altLang="en-US" sz="1400" dirty="0"/>
          </a:p>
          <a:p>
            <a:pPr lvl="2"/>
            <a:r>
              <a:rPr lang="en-US" altLang="en-US" sz="1800" dirty="0"/>
              <a:t>Try</a:t>
            </a:r>
          </a:p>
          <a:p>
            <a:pPr lvl="2"/>
            <a:r>
              <a:rPr lang="en-US" altLang="en-US" sz="1800" dirty="0"/>
              <a:t>Should be </a:t>
            </a:r>
            <a:r>
              <a:rPr lang="en-US" altLang="en-US" sz="1800" b="1" dirty="0"/>
              <a:t>(</a:t>
            </a:r>
            <a:r>
              <a:rPr lang="en-US" altLang="en-US" sz="1800" b="1" dirty="0" err="1"/>
              <a:t>b|ab</a:t>
            </a:r>
            <a:r>
              <a:rPr lang="en-US" altLang="en-US" sz="1800" b="1" baseline="30000" dirty="0"/>
              <a:t>*</a:t>
            </a:r>
            <a:r>
              <a:rPr lang="en-US" altLang="en-US" sz="1800" b="1" dirty="0"/>
              <a:t>a)</a:t>
            </a:r>
            <a:r>
              <a:rPr lang="en-US" altLang="en-US" sz="1800" b="1" baseline="30000" dirty="0"/>
              <a:t> *  </a:t>
            </a:r>
          </a:p>
          <a:p>
            <a:r>
              <a:rPr lang="en-US" altLang="en-US" sz="2400" dirty="0"/>
              <a:t>House keeping</a:t>
            </a:r>
          </a:p>
          <a:p>
            <a:pPr lvl="1"/>
            <a:r>
              <a:rPr lang="en-US" altLang="en-US" sz="2000" dirty="0"/>
              <a:t>Do I generate all the strings in the language?</a:t>
            </a:r>
          </a:p>
          <a:p>
            <a:pPr lvl="1"/>
            <a:r>
              <a:rPr lang="en-US" altLang="en-US" sz="2000" dirty="0"/>
              <a:t>Do I generate any string that is not in the language?</a:t>
            </a:r>
          </a:p>
          <a:p>
            <a:pPr lvl="1"/>
            <a:r>
              <a:rPr lang="en-US" altLang="en-US" sz="2000" dirty="0"/>
              <a:t>Check boundary conditions: e.g., what can it start with/end with</a:t>
            </a:r>
          </a:p>
          <a:p>
            <a:r>
              <a:rPr lang="en-US" altLang="en-US" sz="2400" dirty="0"/>
              <a:t>Sometimes drawing Finite Automata helps</a:t>
            </a:r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 practice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Let </a:t>
            </a:r>
            <a:r>
              <a:rPr lang="en-US" altLang="en-US" sz="2000" dirty="0"/>
              <a:t>∑ </a:t>
            </a:r>
            <a:r>
              <a:rPr lang="en-US" altLang="en-US" sz="2000" b="1" i="1" dirty="0"/>
              <a:t>= {a, b}</a:t>
            </a:r>
            <a:r>
              <a:rPr lang="en-US" altLang="en-US" sz="2000" dirty="0"/>
              <a:t>, write regular expressions for: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r>
              <a:rPr lang="en-US" altLang="en-US" sz="2000" dirty="0"/>
              <a:t>All words in which the letter </a:t>
            </a:r>
            <a:r>
              <a:rPr lang="en-US" altLang="en-US" sz="2000" b="1" i="1" dirty="0"/>
              <a:t>a </a:t>
            </a:r>
            <a:r>
              <a:rPr lang="en-US" altLang="en-US" sz="2000" dirty="0"/>
              <a:t>appears in groups of three (i.e., </a:t>
            </a:r>
            <a:r>
              <a:rPr lang="en-US" altLang="en-US" sz="2000" dirty="0" err="1"/>
              <a:t>aaa</a:t>
            </a:r>
            <a:r>
              <a:rPr lang="en-US" altLang="en-US" sz="200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r>
              <a:rPr lang="en-US" altLang="en-US" sz="2000" dirty="0"/>
              <a:t>All words containing exactly three </a:t>
            </a:r>
            <a:r>
              <a:rPr lang="en-US" altLang="en-US" sz="2000" b="1" i="1" dirty="0"/>
              <a:t>b</a:t>
            </a:r>
            <a:r>
              <a:rPr lang="en-US" altLang="en-US" sz="2000" dirty="0"/>
              <a:t> in total</a:t>
            </a:r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r>
              <a:rPr lang="en-US" altLang="en-US" sz="2000" dirty="0"/>
              <a:t>Words </a:t>
            </a:r>
            <a:r>
              <a:rPr lang="en-US" altLang="en-US" sz="2000" b="1" i="1" dirty="0"/>
              <a:t>baa</a:t>
            </a:r>
            <a:r>
              <a:rPr lang="en-US" altLang="en-US" sz="2000" dirty="0"/>
              <a:t>, </a:t>
            </a:r>
            <a:r>
              <a:rPr lang="en-US" altLang="en-US" sz="2000" b="1" i="1" dirty="0"/>
              <a:t>ab</a:t>
            </a:r>
            <a:r>
              <a:rPr lang="en-US" altLang="en-US" sz="2000" dirty="0"/>
              <a:t> and </a:t>
            </a:r>
            <a:r>
              <a:rPr lang="en-US" altLang="en-US" sz="2000" b="1" i="1" dirty="0" err="1"/>
              <a:t>abb</a:t>
            </a:r>
            <a:endParaRPr lang="en-US" altLang="en-US" sz="2000" b="1" i="1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endParaRPr lang="en-US" altLang="en-US" sz="2000" b="1" i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b="1" i="1" dirty="0"/>
              <a:t>Try: </a:t>
            </a:r>
            <a:r>
              <a:rPr lang="en-US" altLang="en-US" sz="2000" dirty="0"/>
              <a:t>All words contain odd number of a’s</a:t>
            </a:r>
          </a:p>
          <a:p>
            <a:pPr marL="800100" lvl="2" indent="0"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b</a:t>
            </a:r>
            <a:r>
              <a:rPr lang="en-US" altLang="en-US" sz="1800" baseline="30000" dirty="0">
                <a:solidFill>
                  <a:srgbClr val="FF0000"/>
                </a:solidFill>
              </a:rPr>
              <a:t>*</a:t>
            </a:r>
            <a:r>
              <a:rPr lang="en-US" altLang="en-US" sz="1800" dirty="0">
                <a:solidFill>
                  <a:srgbClr val="FF0000"/>
                </a:solidFill>
              </a:rPr>
              <a:t>a(</a:t>
            </a:r>
            <a:r>
              <a:rPr lang="en-US" altLang="en-US" sz="1800" dirty="0" err="1">
                <a:solidFill>
                  <a:srgbClr val="FF0000"/>
                </a:solidFill>
              </a:rPr>
              <a:t>b|ab</a:t>
            </a:r>
            <a:r>
              <a:rPr lang="en-US" altLang="en-US" sz="1800" baseline="30000" dirty="0">
                <a:solidFill>
                  <a:srgbClr val="FF0000"/>
                </a:solidFill>
              </a:rPr>
              <a:t>*</a:t>
            </a:r>
            <a:r>
              <a:rPr lang="en-US" altLang="en-US" sz="1800" dirty="0">
                <a:solidFill>
                  <a:srgbClr val="FF0000"/>
                </a:solidFill>
              </a:rPr>
              <a:t>a)</a:t>
            </a:r>
            <a:r>
              <a:rPr lang="en-US" altLang="en-US" sz="1800" baseline="30000" dirty="0">
                <a:solidFill>
                  <a:srgbClr val="FF0000"/>
                </a:solidFill>
              </a:rPr>
              <a:t>*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/>
              <a:t>Regular expression for program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Let </a:t>
            </a: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 write regular expressions for: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r>
              <a:rPr lang="en-US" altLang="en-US" sz="2000" dirty="0"/>
              <a:t>C++ identifiers which start with a letter or underscore</a:t>
            </a:r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endParaRPr lang="en-US" altLang="en-US" sz="2000" dirty="0"/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</a:rPr>
              <a:t>a|b|c</a:t>
            </a:r>
            <a:r>
              <a:rPr lang="en-US" altLang="en-US" sz="1600" dirty="0">
                <a:solidFill>
                  <a:srgbClr val="FF0000"/>
                </a:solidFill>
              </a:rPr>
              <a:t>|_)(a|b|c|1|2|3|_)</a:t>
            </a:r>
            <a:r>
              <a:rPr lang="en-US" altLang="en-US" sz="1600" baseline="30000" dirty="0">
                <a:solidFill>
                  <a:srgbClr val="FF0000"/>
                </a:solidFill>
              </a:rPr>
              <a:t>*</a:t>
            </a:r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endParaRPr lang="en-US" altLang="en-US" sz="2000" dirty="0"/>
          </a:p>
          <a:p>
            <a:pPr marL="457200" indent="-457200">
              <a:buFont typeface="Arial" panose="020B0604020202020204" pitchFamily="34" charset="0"/>
              <a:buAutoNum type="alphaLcParenR"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</a:rPr>
              <a:t>a|b|c</a:t>
            </a:r>
            <a:r>
              <a:rPr lang="en-US" altLang="en-US" sz="1600" dirty="0">
                <a:solidFill>
                  <a:srgbClr val="FF0000"/>
                </a:solidFill>
              </a:rPr>
              <a:t>)[(_|</a:t>
            </a:r>
            <a:r>
              <a:rPr lang="el-GR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)(a|b|c|1|2|3)</a:t>
            </a:r>
            <a:r>
              <a:rPr lang="en-US" altLang="en-US" sz="1600" dirty="0">
                <a:solidFill>
                  <a:srgbClr val="FF0000"/>
                </a:solidFill>
              </a:rPr>
              <a:t>]</a:t>
            </a:r>
            <a:r>
              <a:rPr lang="en-US" altLang="en-US" sz="1600" baseline="30000" dirty="0">
                <a:solidFill>
                  <a:srgbClr val="FF0000"/>
                </a:solidFill>
              </a:rPr>
              <a:t>*</a:t>
            </a:r>
            <a:r>
              <a:rPr lang="en-US" altLang="en-US" sz="1600" dirty="0">
                <a:solidFill>
                  <a:srgbClr val="FF0000"/>
                </a:solidFill>
              </a:rPr>
              <a:t>(_|</a:t>
            </a:r>
            <a:r>
              <a:rPr lang="el-GR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2400" dirty="0"/>
              <a:t>Practice: Rosen 13.4 </a:t>
            </a:r>
            <a:r>
              <a:rPr lang="en-US" altLang="en-US" sz="2400" dirty="0" err="1"/>
              <a:t>Exercies</a:t>
            </a:r>
            <a:r>
              <a:rPr lang="en-US" altLang="en-US" sz="2400" dirty="0"/>
              <a:t> #5, #6, #7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838200"/>
          </a:xfrm>
        </p:spPr>
        <p:txBody>
          <a:bodyPr/>
          <a:lstStyle/>
          <a:p>
            <a:r>
              <a:rPr lang="en-US" altLang="en-US"/>
              <a:t> Limitations on Regular expression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Let </a:t>
            </a:r>
            <a:r>
              <a:rPr lang="en-US" altLang="en-US" sz="2000" dirty="0"/>
              <a:t>T </a:t>
            </a:r>
            <a:r>
              <a:rPr lang="en-US" altLang="en-US" sz="2000" b="1" i="1" dirty="0"/>
              <a:t>= {a, b}. </a:t>
            </a:r>
            <a:r>
              <a:rPr lang="en-US" altLang="en-US" sz="2000" dirty="0"/>
              <a:t>Can you find the regular expressions for: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a</a:t>
            </a:r>
            <a:r>
              <a:rPr lang="en-US" sz="2000" baseline="30000" dirty="0" err="1"/>
              <a:t>n</a:t>
            </a:r>
            <a:r>
              <a:rPr lang="en-US" sz="2000" dirty="0" err="1"/>
              <a:t>b</a:t>
            </a:r>
            <a:r>
              <a:rPr lang="en-US" sz="2000" baseline="30000" dirty="0" err="1"/>
              <a:t>n</a:t>
            </a:r>
            <a:r>
              <a:rPr lang="en-US" sz="2000" dirty="0"/>
              <a:t>, n &gt;= 0 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No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How about the regular expression for strings with an even numbers of a’s? where T={</a:t>
            </a:r>
            <a:r>
              <a:rPr lang="en-US" sz="2000" dirty="0" err="1"/>
              <a:t>a,b,c</a:t>
            </a:r>
            <a:r>
              <a:rPr lang="en-US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marL="0" indent="0" algn="ctr"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((</a:t>
            </a:r>
            <a:r>
              <a:rPr lang="en-US" sz="2000" dirty="0" err="1">
                <a:solidFill>
                  <a:srgbClr val="FF0000"/>
                </a:solidFill>
              </a:rPr>
              <a:t>b|c</a:t>
            </a:r>
            <a:r>
              <a:rPr lang="en-US" sz="2000" dirty="0">
                <a:solidFill>
                  <a:srgbClr val="FF0000"/>
                </a:solidFill>
              </a:rPr>
              <a:t>)*a(</a:t>
            </a:r>
            <a:r>
              <a:rPr lang="en-US" sz="2000" dirty="0" err="1">
                <a:solidFill>
                  <a:srgbClr val="FF0000"/>
                </a:solidFill>
              </a:rPr>
              <a:t>b|c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baseline="30000" dirty="0">
                <a:solidFill>
                  <a:srgbClr val="FF0000"/>
                </a:solidFill>
              </a:rPr>
              <a:t>*</a:t>
            </a:r>
            <a:r>
              <a:rPr lang="en-US" sz="2000" dirty="0">
                <a:solidFill>
                  <a:srgbClr val="FF0000"/>
                </a:solidFill>
              </a:rPr>
              <a:t>a (</a:t>
            </a:r>
            <a:r>
              <a:rPr lang="en-US" sz="2000" dirty="0" err="1">
                <a:solidFill>
                  <a:srgbClr val="FF0000"/>
                </a:solidFill>
              </a:rPr>
              <a:t>b|c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baseline="30000" dirty="0">
                <a:solidFill>
                  <a:srgbClr val="FF0000"/>
                </a:solidFill>
              </a:rPr>
              <a:t>*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baseline="30000" dirty="0">
                <a:solidFill>
                  <a:srgbClr val="FF0000"/>
                </a:solidFill>
              </a:rPr>
              <a:t> *</a:t>
            </a:r>
          </a:p>
          <a:p>
            <a:pPr marL="57150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altLang="en-US"/>
              <a:t>Context-free (CF) Grammar 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altLang="en-US" sz="2000" dirty="0"/>
              <a:t>All programming languages are CF languages, can be defined by CF grammar</a:t>
            </a:r>
          </a:p>
          <a:p>
            <a:r>
              <a:rPr lang="en-US" altLang="en-US" sz="2000" b="1" dirty="0"/>
              <a:t>Derivation tree</a:t>
            </a:r>
            <a:r>
              <a:rPr lang="en-US" altLang="en-US" sz="2000" dirty="0"/>
              <a:t>: parse tree where root is a starting symbol, internal vertices are non-terminal, leaves are terminal</a:t>
            </a:r>
          </a:p>
          <a:p>
            <a:r>
              <a:rPr lang="en-US" altLang="en-US" sz="2000" dirty="0"/>
              <a:t>CF grammar example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2590800"/>
            <a:ext cx="28003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3910013"/>
            <a:ext cx="55641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1"/>
          <p:cNvSpPr>
            <a:spLocks noChangeArrowheads="1"/>
          </p:cNvSpPr>
          <p:nvPr/>
        </p:nvSpPr>
        <p:spPr bwMode="auto">
          <a:xfrm>
            <a:off x="523875" y="2911475"/>
            <a:ext cx="4962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If interested, may (optionally) read Optional- ContextFreeGrammar.pdf at Files/</a:t>
            </a:r>
            <a:r>
              <a:rPr lang="en-US" altLang="en-US" sz="1600" dirty="0" err="1">
                <a:latin typeface="Arial" panose="020B0604020202020204" pitchFamily="34" charset="0"/>
              </a:rPr>
              <a:t>additionalMaterials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124200"/>
            <a:ext cx="3397624" cy="3252787"/>
          </a:xfrm>
          <a:prstGeom prst="rect">
            <a:avLst/>
          </a:prstGeom>
        </p:spPr>
      </p:pic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29600" cy="914400"/>
          </a:xfrm>
        </p:spPr>
        <p:txBody>
          <a:bodyPr/>
          <a:lstStyle/>
          <a:p>
            <a:r>
              <a:rPr lang="en-US" altLang="en-US" b="1" dirty="0"/>
              <a:t>CF Grammar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1600" dirty="0"/>
              <a:t>Derivation (A: adjective P: phrase  N: noun S: sentence V: verb)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/>
              <a:t>S</a:t>
            </a:r>
            <a:r>
              <a:rPr lang="en-US" sz="1600" dirty="0">
                <a:sym typeface="Wingdings" panose="05000000000000000000" pitchFamily="2" charset="2"/>
              </a:rPr>
              <a:t>P V P			(P  AP)     Turning parents into leaves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sym typeface="Wingdings" panose="05000000000000000000" pitchFamily="2" charset="2"/>
              </a:rPr>
              <a:t>S  A P V P		(P  AP)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sym typeface="Wingdings" panose="05000000000000000000" pitchFamily="2" charset="2"/>
              </a:rPr>
              <a:t>S  A </a:t>
            </a:r>
            <a:r>
              <a:rPr lang="en-US" sz="1600" dirty="0" err="1">
                <a:sym typeface="Wingdings" panose="05000000000000000000" pitchFamily="2" charset="2"/>
              </a:rPr>
              <a:t>A</a:t>
            </a:r>
            <a:r>
              <a:rPr lang="en-US" sz="1600" dirty="0">
                <a:sym typeface="Wingdings" panose="05000000000000000000" pitchFamily="2" charset="2"/>
              </a:rPr>
              <a:t> P V P		(P  N)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sym typeface="Wingdings" panose="05000000000000000000" pitchFamily="2" charset="2"/>
              </a:rPr>
              <a:t>S  A </a:t>
            </a:r>
            <a:r>
              <a:rPr lang="en-US" sz="1600" dirty="0" err="1">
                <a:sym typeface="Wingdings" panose="05000000000000000000" pitchFamily="2" charset="2"/>
              </a:rPr>
              <a:t>A</a:t>
            </a:r>
            <a:r>
              <a:rPr lang="en-US" sz="1600" dirty="0">
                <a:sym typeface="Wingdings" panose="05000000000000000000" pitchFamily="2" charset="2"/>
              </a:rPr>
              <a:t> N  V P		(P  AP)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sym typeface="Wingdings" panose="05000000000000000000" pitchFamily="2" charset="2"/>
              </a:rPr>
              <a:t>S  A </a:t>
            </a:r>
            <a:r>
              <a:rPr lang="en-US" sz="1600" dirty="0" err="1">
                <a:sym typeface="Wingdings" panose="05000000000000000000" pitchFamily="2" charset="2"/>
              </a:rPr>
              <a:t>A</a:t>
            </a:r>
            <a:r>
              <a:rPr lang="en-US" sz="1600" dirty="0">
                <a:sym typeface="Wingdings" panose="05000000000000000000" pitchFamily="2" charset="2"/>
              </a:rPr>
              <a:t> N V A P		(P  AP)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sym typeface="Wingdings" panose="05000000000000000000" pitchFamily="2" charset="2"/>
              </a:rPr>
              <a:t>S  A </a:t>
            </a:r>
            <a:r>
              <a:rPr lang="en-US" sz="1600" dirty="0" err="1">
                <a:sym typeface="Wingdings" panose="05000000000000000000" pitchFamily="2" charset="2"/>
              </a:rPr>
              <a:t>A</a:t>
            </a:r>
            <a:r>
              <a:rPr lang="en-US" sz="1600" dirty="0">
                <a:sym typeface="Wingdings" panose="05000000000000000000" pitchFamily="2" charset="2"/>
              </a:rPr>
              <a:t> N V A </a:t>
            </a:r>
            <a:r>
              <a:rPr lang="en-US" sz="1600" dirty="0" err="1">
                <a:sym typeface="Wingdings" panose="05000000000000000000" pitchFamily="2" charset="2"/>
              </a:rPr>
              <a:t>A</a:t>
            </a:r>
            <a:r>
              <a:rPr lang="en-US" sz="1600" dirty="0">
                <a:sym typeface="Wingdings" panose="05000000000000000000" pitchFamily="2" charset="2"/>
              </a:rPr>
              <a:t> P		(P  AP)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sym typeface="Wingdings" panose="05000000000000000000" pitchFamily="2" charset="2"/>
              </a:rPr>
              <a:t>S  A </a:t>
            </a:r>
            <a:r>
              <a:rPr lang="en-US" sz="1600" dirty="0" err="1">
                <a:sym typeface="Wingdings" panose="05000000000000000000" pitchFamily="2" charset="2"/>
              </a:rPr>
              <a:t>A</a:t>
            </a:r>
            <a:r>
              <a:rPr lang="en-US" sz="1600" dirty="0">
                <a:sym typeface="Wingdings" panose="05000000000000000000" pitchFamily="2" charset="2"/>
              </a:rPr>
              <a:t> N V A </a:t>
            </a:r>
            <a:r>
              <a:rPr lang="en-US" sz="1600" dirty="0" err="1">
                <a:sym typeface="Wingdings" panose="05000000000000000000" pitchFamily="2" charset="2"/>
              </a:rPr>
              <a:t>A</a:t>
            </a:r>
            <a:r>
              <a:rPr lang="en-US" sz="1600" dirty="0">
                <a:sym typeface="Wingdings" panose="05000000000000000000" pitchFamily="2" charset="2"/>
              </a:rPr>
              <a:t>  N		(P  N)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/>
              <a:t>Phrase: “furry big bears eat sweet red apples”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55641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29600" cy="914400"/>
          </a:xfrm>
        </p:spPr>
        <p:txBody>
          <a:bodyPr/>
          <a:lstStyle/>
          <a:p>
            <a:r>
              <a:rPr lang="en-US" altLang="en-US" b="1" dirty="0"/>
              <a:t>Parsing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sz="1600" dirty="0"/>
              <a:t>Determine whether “</a:t>
            </a:r>
            <a:r>
              <a:rPr lang="en-US" sz="1600" dirty="0" err="1"/>
              <a:t>cbab</a:t>
            </a:r>
            <a:r>
              <a:rPr lang="en-US" sz="1600" dirty="0"/>
              <a:t>” belongs to L(G), where G=(V,T,S,P), and V={</a:t>
            </a:r>
            <a:r>
              <a:rPr lang="en-US" sz="1600" dirty="0" err="1"/>
              <a:t>a,b,c,A,B,C,S</a:t>
            </a:r>
            <a:r>
              <a:rPr lang="en-US" sz="1600" dirty="0"/>
              <a:t>}, T={</a:t>
            </a:r>
            <a:r>
              <a:rPr lang="en-US" sz="1600" dirty="0" err="1"/>
              <a:t>a,b,c</a:t>
            </a:r>
            <a:r>
              <a:rPr lang="en-US" sz="1600" dirty="0"/>
              <a:t>}, P={S</a:t>
            </a:r>
            <a:r>
              <a:rPr lang="en-US" sz="1600" dirty="0">
                <a:sym typeface="Wingdings" panose="05000000000000000000" pitchFamily="2" charset="2"/>
              </a:rPr>
              <a:t>AB, </a:t>
            </a:r>
            <a:r>
              <a:rPr lang="en-US" sz="1600" dirty="0" err="1">
                <a:sym typeface="Wingdings" panose="05000000000000000000" pitchFamily="2" charset="2"/>
              </a:rPr>
              <a:t>ACa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BBa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BCb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Bb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Ccb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Cb</a:t>
            </a:r>
            <a:r>
              <a:rPr lang="en-US" sz="1600" dirty="0">
                <a:sym typeface="Wingdings" panose="05000000000000000000" pitchFamily="2" charset="2"/>
              </a:rPr>
              <a:t>}</a:t>
            </a:r>
          </a:p>
          <a:p>
            <a:pPr>
              <a:buFont typeface="+mj-lt"/>
              <a:buAutoNum type="arabicPeriod"/>
              <a:defRPr/>
            </a:pP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362200"/>
            <a:ext cx="2590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Top-down parsing:</a:t>
            </a:r>
          </a:p>
          <a:p>
            <a:pPr marL="0" indent="0">
              <a:buNone/>
              <a:defRPr/>
            </a:pPr>
            <a:endParaRPr lang="en-US" sz="1600" dirty="0">
              <a:latin typeface="+mj-lt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+mj-lt"/>
              </a:rPr>
              <a:t>S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AB (</a:t>
            </a:r>
            <a:r>
              <a:rPr lang="en-US" sz="1600" dirty="0" err="1">
                <a:latin typeface="+mj-lt"/>
                <a:sym typeface="Wingdings" panose="05000000000000000000" pitchFamily="2" charset="2"/>
              </a:rPr>
              <a:t>ACa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+mj-lt"/>
                <a:sym typeface="Wingdings" panose="05000000000000000000" pitchFamily="2" charset="2"/>
              </a:rPr>
              <a:t>  </a:t>
            </a:r>
            <a:r>
              <a:rPr lang="en-US" sz="1600" dirty="0" err="1">
                <a:latin typeface="+mj-lt"/>
                <a:sym typeface="Wingdings" panose="05000000000000000000" pitchFamily="2" charset="2"/>
              </a:rPr>
              <a:t>CaB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(</a:t>
            </a:r>
            <a:r>
              <a:rPr lang="en-US" sz="1600" dirty="0" err="1">
                <a:latin typeface="+mj-lt"/>
                <a:sym typeface="Wingdings" panose="05000000000000000000" pitchFamily="2" charset="2"/>
              </a:rPr>
              <a:t>Ccb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+mj-lt"/>
                <a:sym typeface="Wingdings" panose="05000000000000000000" pitchFamily="2" charset="2"/>
              </a:rPr>
              <a:t>   </a:t>
            </a:r>
            <a:r>
              <a:rPr lang="en-US" sz="1600" dirty="0" err="1">
                <a:latin typeface="+mj-lt"/>
                <a:sym typeface="Wingdings" panose="05000000000000000000" pitchFamily="2" charset="2"/>
              </a:rPr>
              <a:t>cbaB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(</a:t>
            </a:r>
            <a:r>
              <a:rPr lang="en-US" sz="1600" dirty="0" err="1">
                <a:latin typeface="+mj-lt"/>
                <a:sym typeface="Wingdings" panose="05000000000000000000" pitchFamily="2" charset="2"/>
              </a:rPr>
              <a:t>Bb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+mj-lt"/>
                <a:sym typeface="Wingdings" panose="05000000000000000000" pitchFamily="2" charset="2"/>
              </a:rPr>
              <a:t>   </a:t>
            </a:r>
            <a:r>
              <a:rPr lang="en-US" sz="1600" dirty="0" err="1">
                <a:latin typeface="+mj-lt"/>
                <a:sym typeface="Wingdings" panose="05000000000000000000" pitchFamily="2" charset="2"/>
              </a:rPr>
              <a:t>cbab</a:t>
            </a:r>
            <a:endParaRPr lang="en-US" sz="16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2362200"/>
            <a:ext cx="2590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Bottom-up parsing:</a:t>
            </a:r>
          </a:p>
          <a:p>
            <a:pPr marL="0" indent="0">
              <a:buNone/>
              <a:defRPr/>
            </a:pPr>
            <a:endParaRPr lang="en-US" sz="1600" dirty="0">
              <a:latin typeface="+mj-lt"/>
            </a:endParaRPr>
          </a:p>
          <a:p>
            <a:pPr marL="0" indent="0">
              <a:buNone/>
              <a:defRPr/>
            </a:pPr>
            <a:r>
              <a:rPr lang="en-US" sz="1600" dirty="0" err="1">
                <a:latin typeface="+mj-lt"/>
                <a:sym typeface="Wingdings" panose="05000000000000000000" pitchFamily="2" charset="2"/>
              </a:rPr>
              <a:t>cbab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 Cab (</a:t>
            </a:r>
            <a:r>
              <a:rPr lang="en-US" sz="1600" dirty="0" err="1">
                <a:latin typeface="+mj-lt"/>
                <a:sym typeface="Wingdings" panose="05000000000000000000" pitchFamily="2" charset="2"/>
              </a:rPr>
              <a:t>cbC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+mj-lt"/>
                <a:sym typeface="Wingdings" panose="05000000000000000000" pitchFamily="2" charset="2"/>
              </a:rPr>
              <a:t>        Ab  (Ca A)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+mj-lt"/>
                <a:sym typeface="Wingdings" panose="05000000000000000000" pitchFamily="2" charset="2"/>
              </a:rPr>
              <a:t>        AB  (b B)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+mj-lt"/>
                <a:sym typeface="Wingdings" panose="05000000000000000000" pitchFamily="2" charset="2"/>
              </a:rPr>
              <a:t>        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10000"/>
            <a:ext cx="1676400" cy="25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</p:spPr>
        <p:txBody>
          <a:bodyPr/>
          <a:lstStyle/>
          <a:p>
            <a:r>
              <a:rPr lang="en-US" altLang="en-US"/>
              <a:t>Topic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6400800" cy="3886200"/>
          </a:xfrm>
        </p:spPr>
        <p:txBody>
          <a:bodyPr/>
          <a:lstStyle/>
          <a:p>
            <a:r>
              <a:rPr lang="en-US" altLang="en-US" sz="2000" dirty="0"/>
              <a:t>Languages and Grammars</a:t>
            </a:r>
          </a:p>
          <a:p>
            <a:r>
              <a:rPr lang="en-US" altLang="en-US" sz="2000" dirty="0"/>
              <a:t>Regular expression </a:t>
            </a:r>
            <a:r>
              <a:rPr lang="en-US" altLang="en-US" sz="2000" dirty="0">
                <a:sym typeface="Wingdings" panose="05000000000000000000" pitchFamily="2" charset="2"/>
              </a:rPr>
              <a:t> Finite state automata</a:t>
            </a:r>
          </a:p>
          <a:p>
            <a:r>
              <a:rPr lang="en-US" altLang="en-US" sz="2000" dirty="0">
                <a:sym typeface="Wingdings" panose="05000000000000000000" pitchFamily="2" charset="2"/>
              </a:rPr>
              <a:t>Read textbooks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Rosen: chapter 13.1-13.4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Chen: chapter 5,6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Carrano: chapter 5.1, 5.2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</p:spPr>
        <p:txBody>
          <a:bodyPr/>
          <a:lstStyle/>
          <a:p>
            <a:r>
              <a:rPr lang="en-US" altLang="en-US"/>
              <a:t>Modeling Languages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5099050" cy="3886200"/>
          </a:xfrm>
        </p:spPr>
        <p:txBody>
          <a:bodyPr/>
          <a:lstStyle/>
          <a:p>
            <a:r>
              <a:rPr lang="en-US" altLang="en-US" sz="2000"/>
              <a:t>Modeling computation</a:t>
            </a:r>
          </a:p>
          <a:p>
            <a:pPr lvl="1"/>
            <a:r>
              <a:rPr lang="en-US" altLang="en-US" sz="1800"/>
              <a:t>Can problems be solved? (some cannot)</a:t>
            </a:r>
          </a:p>
          <a:p>
            <a:pPr lvl="1"/>
            <a:r>
              <a:rPr lang="en-US" altLang="en-US" sz="1800"/>
              <a:t>Think abstractly about the method to solve</a:t>
            </a:r>
          </a:p>
          <a:p>
            <a:r>
              <a:rPr lang="en-US" altLang="en-US" sz="2000"/>
              <a:t> Modeling languages </a:t>
            </a:r>
          </a:p>
          <a:p>
            <a:pPr lvl="1"/>
            <a:r>
              <a:rPr lang="en-US" altLang="en-US" sz="1800"/>
              <a:t>Programming language definition, compilation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1143000"/>
            <a:ext cx="3725862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51300"/>
            <a:ext cx="52292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29600" cy="914400"/>
          </a:xfrm>
        </p:spPr>
        <p:txBody>
          <a:bodyPr/>
          <a:lstStyle/>
          <a:p>
            <a:r>
              <a:rPr lang="en-US" altLang="en-US"/>
              <a:t>Definitions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Vocabulary</a:t>
            </a:r>
          </a:p>
          <a:p>
            <a:pPr lvl="1">
              <a:defRPr/>
            </a:pPr>
            <a:r>
              <a:rPr lang="en-US" altLang="en-US" sz="1600" dirty="0"/>
              <a:t>A set of symbols (V) with terminals, non-terminals, and start symbol</a:t>
            </a:r>
          </a:p>
          <a:p>
            <a:pPr lvl="1">
              <a:defRPr/>
            </a:pPr>
            <a:r>
              <a:rPr lang="en-US" altLang="en-US" sz="1600" dirty="0"/>
              <a:t>Terminal (T): Cannot be replaced by other symbols </a:t>
            </a:r>
          </a:p>
          <a:p>
            <a:pPr lvl="2">
              <a:defRPr/>
            </a:pPr>
            <a:r>
              <a:rPr lang="en-US" altLang="en-US" sz="1200" dirty="0"/>
              <a:t>Ex. A, the, rabbit, mathematician, hops, eats, quickly, widely</a:t>
            </a:r>
          </a:p>
          <a:p>
            <a:pPr lvl="1">
              <a:defRPr/>
            </a:pPr>
            <a:r>
              <a:rPr lang="en-US" altLang="en-US" sz="1600" dirty="0"/>
              <a:t>Non-terminal (N): can be replaced by other symbols</a:t>
            </a:r>
          </a:p>
          <a:p>
            <a:pPr lvl="2">
              <a:defRPr/>
            </a:pPr>
            <a:r>
              <a:rPr lang="en-US" altLang="en-US" sz="1200" dirty="0"/>
              <a:t>Ex: sentence, noun phase, verb, adjective, article, adverb,</a:t>
            </a:r>
          </a:p>
          <a:p>
            <a:pPr lvl="1">
              <a:defRPr/>
            </a:pPr>
            <a:r>
              <a:rPr lang="en-US" altLang="en-US" sz="1600" dirty="0"/>
              <a:t>Start symbol (S): we always begin with</a:t>
            </a:r>
          </a:p>
          <a:p>
            <a:pPr lvl="2">
              <a:defRPr/>
            </a:pPr>
            <a:r>
              <a:rPr lang="en-US" altLang="en-US" sz="1200" dirty="0"/>
              <a:t>Ex: sentence</a:t>
            </a:r>
          </a:p>
          <a:p>
            <a:pPr lvl="1">
              <a:defRPr/>
            </a:pPr>
            <a:r>
              <a:rPr lang="en-US" altLang="en-US" sz="1600" dirty="0"/>
              <a:t>V</a:t>
            </a:r>
            <a:r>
              <a:rPr lang="en-US" altLang="en-US" sz="1600" baseline="30000" dirty="0"/>
              <a:t>*</a:t>
            </a:r>
            <a:r>
              <a:rPr lang="en-US" altLang="en-US" sz="1600" dirty="0"/>
              <a:t>: the set of all words over V. A language over V is a subset of V</a:t>
            </a:r>
            <a:r>
              <a:rPr lang="en-US" altLang="en-US" sz="1600" baseline="30000" dirty="0"/>
              <a:t>*</a:t>
            </a:r>
            <a:endParaRPr lang="en-US" altLang="en-US" sz="1600" dirty="0"/>
          </a:p>
          <a:p>
            <a:pPr>
              <a:defRPr/>
            </a:pPr>
            <a:r>
              <a:rPr lang="en-US" altLang="en-US" sz="2000" dirty="0"/>
              <a:t>Productions (z</a:t>
            </a:r>
            <a:r>
              <a:rPr lang="en-US" altLang="en-US" sz="2000" baseline="-25000" dirty="0"/>
              <a:t>0</a:t>
            </a:r>
            <a:r>
              <a:rPr lang="en-US" altLang="en-US" sz="2000" dirty="0">
                <a:sym typeface="Wingdings" panose="05000000000000000000" pitchFamily="2" charset="2"/>
              </a:rPr>
              <a:t> z</a:t>
            </a:r>
            <a:r>
              <a:rPr lang="en-US" altLang="en-US" sz="2000" baseline="-25000" dirty="0">
                <a:sym typeface="Wingdings" panose="05000000000000000000" pitchFamily="2" charset="2"/>
              </a:rPr>
              <a:t>1</a:t>
            </a:r>
            <a:r>
              <a:rPr lang="en-US" altLang="en-US" sz="2000" dirty="0">
                <a:sym typeface="Wingdings" panose="05000000000000000000" pitchFamily="2" charset="2"/>
              </a:rPr>
              <a:t>)</a:t>
            </a:r>
            <a:r>
              <a:rPr lang="en-US" altLang="en-US" sz="2000" dirty="0"/>
              <a:t>: The rules that specify when we can replace a string with another</a:t>
            </a:r>
          </a:p>
          <a:p>
            <a:pPr lvl="1">
              <a:defRPr/>
            </a:pPr>
            <a:r>
              <a:rPr lang="en-US" altLang="en-US" sz="1600" dirty="0"/>
              <a:t>Ex: Sentence</a:t>
            </a:r>
            <a:r>
              <a:rPr lang="en-US" altLang="en-US" sz="1600" dirty="0">
                <a:sym typeface="Wingdings" panose="05000000000000000000" pitchFamily="2" charset="2"/>
              </a:rPr>
              <a:t> noun phrase verb phrase</a:t>
            </a:r>
            <a:endParaRPr lang="en-US" altLang="en-US" sz="1600" dirty="0"/>
          </a:p>
          <a:p>
            <a:pPr>
              <a:defRPr/>
            </a:pPr>
            <a:r>
              <a:rPr lang="en-US" altLang="en-US" sz="2000" dirty="0"/>
              <a:t>Phase-structure grammar G=(V,T,S,P). </a:t>
            </a:r>
          </a:p>
          <a:p>
            <a:pPr lvl="1">
              <a:defRPr/>
            </a:pPr>
            <a:r>
              <a:rPr lang="en-US" altLang="en-US" sz="1600" dirty="0"/>
              <a:t>Ex: G=(V, T, S, P), where V={</a:t>
            </a:r>
            <a:r>
              <a:rPr lang="en-US" altLang="en-US" sz="1600" dirty="0" err="1"/>
              <a:t>a,b,A,B,S</a:t>
            </a:r>
            <a:r>
              <a:rPr lang="en-US" altLang="en-US" sz="1600" dirty="0"/>
              <a:t>}, T ={</a:t>
            </a:r>
            <a:r>
              <a:rPr lang="en-US" altLang="en-US" sz="1600" dirty="0" err="1"/>
              <a:t>a,b</a:t>
            </a:r>
            <a:r>
              <a:rPr lang="en-US" altLang="en-US" sz="1600" dirty="0"/>
              <a:t>}, P={</a:t>
            </a:r>
            <a:r>
              <a:rPr lang="en-US" altLang="en-US" sz="1600" dirty="0" err="1"/>
              <a:t>S</a:t>
            </a:r>
            <a:r>
              <a:rPr lang="en-US" altLang="en-US" sz="1600" dirty="0" err="1">
                <a:sym typeface="Wingdings" panose="05000000000000000000" pitchFamily="2" charset="2"/>
              </a:rPr>
              <a:t>ABa</a:t>
            </a:r>
            <a:r>
              <a:rPr lang="en-US" altLang="en-US" sz="1600" dirty="0">
                <a:sym typeface="Wingdings" panose="05000000000000000000" pitchFamily="2" charset="2"/>
              </a:rPr>
              <a:t>, ABB, </a:t>
            </a:r>
            <a:r>
              <a:rPr lang="en-US" altLang="en-US" sz="1600" dirty="0" err="1">
                <a:sym typeface="Wingdings" panose="05000000000000000000" pitchFamily="2" charset="2"/>
              </a:rPr>
              <a:t>Bab</a:t>
            </a:r>
            <a:r>
              <a:rPr lang="en-US" altLang="en-US" sz="1600" dirty="0">
                <a:sym typeface="Wingdings" panose="05000000000000000000" pitchFamily="2" charset="2"/>
              </a:rPr>
              <a:t>, </a:t>
            </a:r>
            <a:r>
              <a:rPr lang="en-US" altLang="en-US" sz="1600" dirty="0" err="1">
                <a:sym typeface="Wingdings" panose="05000000000000000000" pitchFamily="2" charset="2"/>
              </a:rPr>
              <a:t>ABb</a:t>
            </a:r>
            <a:r>
              <a:rPr lang="en-US" altLang="en-US" sz="1600" dirty="0">
                <a:sym typeface="Wingdings" panose="05000000000000000000" pitchFamily="2" charset="2"/>
              </a:rPr>
              <a:t>} where S is the start symbol</a:t>
            </a:r>
          </a:p>
          <a:p>
            <a:pPr>
              <a:defRPr/>
            </a:pPr>
            <a:r>
              <a:rPr lang="en-US" altLang="en-US" sz="2000" dirty="0">
                <a:sym typeface="Wingdings" panose="05000000000000000000" pitchFamily="2" charset="2"/>
              </a:rPr>
              <a:t>L(G): The language generated by G</a:t>
            </a:r>
          </a:p>
          <a:p>
            <a:pPr lvl="1">
              <a:defRPr/>
            </a:pPr>
            <a:r>
              <a:rPr lang="en-US" altLang="en-US" sz="1600" dirty="0">
                <a:sym typeface="Wingdings" panose="05000000000000000000" pitchFamily="2" charset="2"/>
              </a:rPr>
              <a:t>Ex: V={</a:t>
            </a:r>
            <a:r>
              <a:rPr lang="en-US" altLang="en-US" sz="1600" dirty="0" err="1">
                <a:sym typeface="Wingdings" panose="05000000000000000000" pitchFamily="2" charset="2"/>
              </a:rPr>
              <a:t>S,A,a,b</a:t>
            </a:r>
            <a:r>
              <a:rPr lang="en-US" altLang="en-US" sz="1600" dirty="0">
                <a:sym typeface="Wingdings" panose="05000000000000000000" pitchFamily="2" charset="2"/>
              </a:rPr>
              <a:t>}, T={</a:t>
            </a:r>
            <a:r>
              <a:rPr lang="en-US" altLang="en-US" sz="1600" dirty="0" err="1">
                <a:sym typeface="Wingdings" panose="05000000000000000000" pitchFamily="2" charset="2"/>
              </a:rPr>
              <a:t>a,b</a:t>
            </a:r>
            <a:r>
              <a:rPr lang="en-US" altLang="en-US" sz="1600" dirty="0">
                <a:sym typeface="Wingdings" panose="05000000000000000000" pitchFamily="2" charset="2"/>
              </a:rPr>
              <a:t>}, and P={</a:t>
            </a:r>
            <a:r>
              <a:rPr lang="en-US" altLang="en-US" sz="1600" dirty="0" err="1">
                <a:sym typeface="Wingdings" panose="05000000000000000000" pitchFamily="2" charset="2"/>
              </a:rPr>
              <a:t>SaA</a:t>
            </a:r>
            <a:r>
              <a:rPr lang="en-US" altLang="en-US" sz="1600" dirty="0">
                <a:sym typeface="Wingdings" panose="05000000000000000000" pitchFamily="2" charset="2"/>
              </a:rPr>
              <a:t>, </a:t>
            </a:r>
            <a:r>
              <a:rPr lang="en-US" altLang="en-US" sz="1600" dirty="0" err="1">
                <a:sym typeface="Wingdings" panose="05000000000000000000" pitchFamily="2" charset="2"/>
              </a:rPr>
              <a:t>Sb</a:t>
            </a:r>
            <a:r>
              <a:rPr lang="en-US" altLang="en-US" sz="1600" dirty="0">
                <a:sym typeface="Wingdings" panose="05000000000000000000" pitchFamily="2" charset="2"/>
              </a:rPr>
              <a:t>, </a:t>
            </a:r>
            <a:r>
              <a:rPr lang="en-US" altLang="en-US" sz="1600" dirty="0" err="1">
                <a:sym typeface="Wingdings" panose="05000000000000000000" pitchFamily="2" charset="2"/>
              </a:rPr>
              <a:t>Aaa</a:t>
            </a:r>
            <a:r>
              <a:rPr lang="en-US" altLang="en-US" sz="1600" dirty="0">
                <a:sym typeface="Wingdings" panose="05000000000000000000" pitchFamily="2" charset="2"/>
              </a:rPr>
              <a:t>}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sym typeface="Wingdings" panose="05000000000000000000" pitchFamily="2" charset="2"/>
              </a:rPr>
              <a:t>What is L(G)? </a:t>
            </a:r>
            <a:r>
              <a:rPr lang="en-US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L(G) = {</a:t>
            </a:r>
            <a:r>
              <a:rPr lang="en-US" alt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aaa</a:t>
            </a:r>
            <a:r>
              <a:rPr lang="en-US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 b}</a:t>
            </a:r>
            <a:endParaRPr lang="en-US" altLang="en-US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29600" cy="914400"/>
          </a:xfrm>
        </p:spPr>
        <p:txBody>
          <a:bodyPr/>
          <a:lstStyle/>
          <a:p>
            <a:r>
              <a:rPr lang="en-US" altLang="en-US"/>
              <a:t>Grammars </a:t>
            </a:r>
            <a:r>
              <a:rPr lang="en-US" altLang="en-US" sz="2800"/>
              <a:t>(Chomsky Classification)</a:t>
            </a:r>
            <a:r>
              <a:rPr lang="en-US" altLang="en-US"/>
              <a:t>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Type 0</a:t>
            </a:r>
          </a:p>
          <a:p>
            <a:pPr lvl="1">
              <a:defRPr/>
            </a:pPr>
            <a:r>
              <a:rPr lang="en-US" altLang="en-US" sz="1600" dirty="0"/>
              <a:t>No restrictions on productions</a:t>
            </a:r>
          </a:p>
          <a:p>
            <a:pPr lvl="1">
              <a:defRPr/>
            </a:pPr>
            <a:r>
              <a:rPr lang="en-US" altLang="en-US" sz="1600" dirty="0"/>
              <a:t>Recursively-enumerable grammars</a:t>
            </a:r>
          </a:p>
          <a:p>
            <a:pPr>
              <a:defRPr/>
            </a:pPr>
            <a:r>
              <a:rPr lang="en-US" altLang="en-US" sz="2000" dirty="0"/>
              <a:t>Type 1 or Context-sensitive </a:t>
            </a:r>
          </a:p>
          <a:p>
            <a:pPr lvl="1">
              <a:defRPr/>
            </a:pPr>
            <a:r>
              <a:rPr lang="en-US" altLang="en-US" sz="1600" dirty="0"/>
              <a:t>Productions of the form </a:t>
            </a:r>
            <a:r>
              <a:rPr lang="en-US" altLang="en-US" sz="1600" dirty="0">
                <a:latin typeface="Cambria" panose="02040503050406030204" pitchFamily="18" charset="0"/>
              </a:rPr>
              <a:t>w1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w2</a:t>
            </a:r>
            <a:r>
              <a:rPr lang="en-US" altLang="en-US" sz="1600" dirty="0">
                <a:sym typeface="Wingdings" panose="05000000000000000000" pitchFamily="2" charset="2"/>
              </a:rPr>
              <a:t> where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w1 = </a:t>
            </a:r>
            <a:r>
              <a:rPr lang="en-US" altLang="en-US" sz="1600" dirty="0" err="1">
                <a:latin typeface="Cambria" panose="02040503050406030204" pitchFamily="18" charset="0"/>
                <a:sym typeface="Wingdings" panose="05000000000000000000" pitchFamily="2" charset="2"/>
              </a:rPr>
              <a:t>lAr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600" dirty="0">
                <a:sym typeface="Wingdings" panose="05000000000000000000" pitchFamily="2" charset="2"/>
              </a:rPr>
              <a:t>and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w2 = </a:t>
            </a:r>
            <a:r>
              <a:rPr lang="en-US" altLang="en-US" sz="1600" dirty="0" err="1">
                <a:latin typeface="Cambria" panose="02040503050406030204" pitchFamily="18" charset="0"/>
                <a:sym typeface="Wingdings" panose="05000000000000000000" pitchFamily="2" charset="2"/>
              </a:rPr>
              <a:t>lwr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600" dirty="0">
                <a:sym typeface="Wingdings" panose="05000000000000000000" pitchFamily="2" charset="2"/>
              </a:rPr>
              <a:t>where </a:t>
            </a:r>
          </a:p>
          <a:p>
            <a:pPr lvl="2">
              <a:defRPr/>
            </a:pPr>
            <a:r>
              <a:rPr lang="en-US" altLang="en-US" sz="1400" dirty="0">
                <a:latin typeface="Cambria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1400" dirty="0">
                <a:sym typeface="Wingdings" panose="05000000000000000000" pitchFamily="2" charset="2"/>
              </a:rPr>
              <a:t> is non-terminal </a:t>
            </a:r>
          </a:p>
          <a:p>
            <a:pPr lvl="2">
              <a:defRPr/>
            </a:pPr>
            <a:r>
              <a:rPr lang="en-US" altLang="en-US" sz="1400" dirty="0">
                <a:latin typeface="Cambria" panose="02040503050406030204" pitchFamily="18" charset="0"/>
                <a:sym typeface="Wingdings" panose="05000000000000000000" pitchFamily="2" charset="2"/>
              </a:rPr>
              <a:t>l</a:t>
            </a:r>
            <a:r>
              <a:rPr lang="en-US" altLang="en-US" sz="1400" dirty="0">
                <a:sym typeface="Wingdings" panose="05000000000000000000" pitchFamily="2" charset="2"/>
              </a:rPr>
              <a:t> and </a:t>
            </a:r>
            <a:r>
              <a:rPr lang="en-US" altLang="en-US" sz="1400" dirty="0">
                <a:latin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US" altLang="en-US" sz="1400" dirty="0">
                <a:sym typeface="Wingdings" panose="05000000000000000000" pitchFamily="2" charset="2"/>
              </a:rPr>
              <a:t> are strings of zero or more terminal or non-terminal symbols </a:t>
            </a:r>
          </a:p>
          <a:p>
            <a:pPr lvl="2">
              <a:defRPr/>
            </a:pPr>
            <a:r>
              <a:rPr lang="en-US" altLang="en-US" sz="1400" dirty="0">
                <a:latin typeface="Cambria" panose="02040503050406030204" pitchFamily="18" charset="0"/>
                <a:sym typeface="Wingdings" panose="05000000000000000000" pitchFamily="2" charset="2"/>
              </a:rPr>
              <a:t>w</a:t>
            </a:r>
            <a:r>
              <a:rPr lang="en-US" altLang="en-US" sz="1400" dirty="0">
                <a:sym typeface="Wingdings" panose="05000000000000000000" pitchFamily="2" charset="2"/>
              </a:rPr>
              <a:t> is non-empty string of terminal or non-terminal symbols. Size of w should be no less than A (Length of w2 is greater that that of w1)</a:t>
            </a:r>
          </a:p>
          <a:p>
            <a:pPr>
              <a:defRPr/>
            </a:pPr>
            <a:r>
              <a:rPr lang="en-US" altLang="en-US" sz="2000" dirty="0"/>
              <a:t>Type 2 or Context-free </a:t>
            </a:r>
          </a:p>
          <a:p>
            <a:pPr lvl="1">
              <a:defRPr/>
            </a:pPr>
            <a:r>
              <a:rPr lang="en-US" altLang="en-US" sz="1600" dirty="0"/>
              <a:t>Productions of the form </a:t>
            </a:r>
            <a:r>
              <a:rPr lang="en-US" altLang="en-US" sz="1600" dirty="0">
                <a:latin typeface="Cambria" panose="02040503050406030204" pitchFamily="18" charset="0"/>
              </a:rPr>
              <a:t>w1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w2 </a:t>
            </a:r>
            <a:r>
              <a:rPr lang="en-US" altLang="en-US" sz="1600" dirty="0">
                <a:sym typeface="Wingdings" panose="05000000000000000000" pitchFamily="2" charset="2"/>
              </a:rPr>
              <a:t>where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w1</a:t>
            </a:r>
            <a:r>
              <a:rPr lang="en-US" altLang="en-US" sz="1600" dirty="0">
                <a:sym typeface="Wingdings" panose="05000000000000000000" pitchFamily="2" charset="2"/>
              </a:rPr>
              <a:t> is a single non-terminal symbol</a:t>
            </a:r>
          </a:p>
          <a:p>
            <a:pPr lvl="1">
              <a:defRPr/>
            </a:pPr>
            <a:r>
              <a:rPr lang="en-US" altLang="en-US" sz="1600" dirty="0">
                <a:sym typeface="Wingdings" panose="05000000000000000000" pitchFamily="2" charset="2"/>
              </a:rPr>
              <a:t>Non-terminal symbol on the lhs can be replaced in a string whenever it occurs</a:t>
            </a: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000" dirty="0"/>
              <a:t>Type 3 or Regular</a:t>
            </a:r>
            <a:endParaRPr lang="en-US" altLang="en-US" sz="1800" dirty="0"/>
          </a:p>
          <a:p>
            <a:pPr lvl="1">
              <a:defRPr/>
            </a:pPr>
            <a:r>
              <a:rPr lang="en-US" altLang="en-US" sz="1600" dirty="0"/>
              <a:t>Productions of the form </a:t>
            </a:r>
            <a:r>
              <a:rPr lang="en-US" altLang="en-US" sz="1600" dirty="0">
                <a:latin typeface="Cambria" panose="02040503050406030204" pitchFamily="18" charset="0"/>
              </a:rPr>
              <a:t>w1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w2 </a:t>
            </a:r>
            <a:r>
              <a:rPr lang="en-US" altLang="en-US" sz="1600" dirty="0">
                <a:sym typeface="Wingdings" panose="05000000000000000000" pitchFamily="2" charset="2"/>
              </a:rPr>
              <a:t>with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 w1 =A </a:t>
            </a:r>
            <a:r>
              <a:rPr lang="en-US" altLang="en-US" sz="1600" dirty="0">
                <a:sym typeface="Wingdings" panose="05000000000000000000" pitchFamily="2" charset="2"/>
              </a:rPr>
              <a:t>and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w2=</a:t>
            </a:r>
            <a:r>
              <a:rPr lang="en-US" altLang="en-US" sz="1600" dirty="0" err="1">
                <a:latin typeface="Cambria" panose="02040503050406030204" pitchFamily="18" charset="0"/>
                <a:sym typeface="Wingdings" panose="05000000000000000000" pitchFamily="2" charset="2"/>
              </a:rPr>
              <a:t>aB</a:t>
            </a:r>
            <a:r>
              <a:rPr lang="en-US" altLang="en-US" sz="1600" dirty="0">
                <a:sym typeface="Wingdings" panose="05000000000000000000" pitchFamily="2" charset="2"/>
              </a:rPr>
              <a:t> or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w2=a</a:t>
            </a:r>
            <a:r>
              <a:rPr lang="en-US" altLang="en-US" sz="1600" dirty="0">
                <a:sym typeface="Wingdings" panose="05000000000000000000" pitchFamily="2" charset="2"/>
              </a:rPr>
              <a:t> where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1600" dirty="0">
                <a:sym typeface="Wingdings" panose="05000000000000000000" pitchFamily="2" charset="2"/>
              </a:rPr>
              <a:t> and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00" dirty="0">
                <a:sym typeface="Wingdings" panose="05000000000000000000" pitchFamily="2" charset="2"/>
              </a:rPr>
              <a:t> are not-terminal symbols, and </a:t>
            </a:r>
            <a:r>
              <a:rPr lang="en-US" altLang="en-US" sz="1600" dirty="0">
                <a:latin typeface="Cambria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1600" dirty="0">
                <a:sym typeface="Wingdings" panose="05000000000000000000" pitchFamily="2" charset="2"/>
              </a:rPr>
              <a:t> is terminal symbol</a:t>
            </a:r>
          </a:p>
          <a:p>
            <a:pPr lvl="1">
              <a:defRPr/>
            </a:pPr>
            <a:r>
              <a:rPr lang="en-US" altLang="en-US" sz="1600" dirty="0">
                <a:sym typeface="Wingdings" panose="05000000000000000000" pitchFamily="2" charset="2"/>
              </a:rPr>
              <a:t>w1 is a single non-terminal, w2 is a terminal or combination of terminal and non-terminal</a:t>
            </a:r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7B8FED-ECDF-2A54-DC97-0B01EDBAE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270098"/>
              </p:ext>
            </p:extLst>
          </p:nvPr>
        </p:nvGraphicFramePr>
        <p:xfrm>
          <a:off x="6096000" y="838200"/>
          <a:ext cx="4038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29600" cy="914400"/>
          </a:xfrm>
        </p:spPr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altLang="en-US" sz="2000" dirty="0"/>
              <a:t>Let G be the grammar with vocabulary, V = {S, 0, 1}, T={0,1}, S is the starting symbol, and productions P={S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11S, S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0}. What is L(G)?</a:t>
            </a:r>
          </a:p>
          <a:p>
            <a:endParaRPr lang="en-US" altLang="en-US" sz="2000" dirty="0"/>
          </a:p>
          <a:p>
            <a:r>
              <a:rPr lang="en-US" altLang="en-US" sz="2000" dirty="0"/>
              <a:t>Let G be the grammar with V = {S, 0, 1}, T={0,1}, S is the starting symbol, and productions P={S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0S1, </a:t>
            </a:r>
            <a:r>
              <a:rPr lang="en-US" altLang="en-US" sz="2000" dirty="0" err="1"/>
              <a:t>S</a:t>
            </a:r>
            <a:r>
              <a:rPr lang="en-US" altLang="en-US" sz="2000" dirty="0" err="1">
                <a:sym typeface="Wingdings" panose="05000000000000000000" pitchFamily="2" charset="2"/>
              </a:rPr>
              <a:t></a:t>
            </a:r>
            <a:r>
              <a:rPr lang="en-US" altLang="en-US" sz="2000" dirty="0" err="1"/>
              <a:t>λ</a:t>
            </a:r>
            <a:r>
              <a:rPr lang="en-US" altLang="en-US" sz="2000" dirty="0"/>
              <a:t>}, where </a:t>
            </a:r>
            <a:r>
              <a:rPr lang="el-GR" altLang="en-US" sz="2000" dirty="0"/>
              <a:t>λ</a:t>
            </a:r>
            <a:r>
              <a:rPr lang="en-US" altLang="en-US" sz="2000" dirty="0"/>
              <a:t> is an empty string</a:t>
            </a:r>
          </a:p>
          <a:p>
            <a:endParaRPr lang="en-US" altLang="en-US" sz="2000" dirty="0"/>
          </a:p>
          <a:p>
            <a:r>
              <a:rPr lang="en-US" altLang="en-US" sz="2000" dirty="0"/>
              <a:t>Let G be the grammar with V = {S, 0, 1}, T={0,1}, S is the starting symbol, and productions P={S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0S, S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S1, </a:t>
            </a:r>
            <a:r>
              <a:rPr lang="en-US" altLang="en-US" sz="2000" dirty="0" err="1"/>
              <a:t>S</a:t>
            </a:r>
            <a:r>
              <a:rPr lang="en-US" altLang="en-US" sz="2000" dirty="0" err="1">
                <a:sym typeface="Wingdings" panose="05000000000000000000" pitchFamily="2" charset="2"/>
              </a:rPr>
              <a:t></a:t>
            </a:r>
            <a:r>
              <a:rPr lang="en-US" altLang="en-US" sz="2000" dirty="0" err="1"/>
              <a:t>λ</a:t>
            </a:r>
            <a:r>
              <a:rPr lang="en-US" altLang="en-US" sz="2000" dirty="0"/>
              <a:t>}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Let G be the grammar with V = {S, A, 0, 1}, T={0,1}, S is the starting symbol, and productions P={S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0S, S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1A,  S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1, A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1A, A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1,  </a:t>
            </a:r>
            <a:r>
              <a:rPr lang="en-US" altLang="en-US" sz="2000" dirty="0" err="1"/>
              <a:t>S</a:t>
            </a:r>
            <a:r>
              <a:rPr lang="en-US" altLang="en-US" sz="2000" dirty="0" err="1">
                <a:sym typeface="Wingdings" panose="05000000000000000000" pitchFamily="2" charset="2"/>
              </a:rPr>
              <a:t></a:t>
            </a:r>
            <a:r>
              <a:rPr lang="en-US" altLang="en-US" sz="2000" dirty="0" err="1"/>
              <a:t>λ</a:t>
            </a:r>
            <a:r>
              <a:rPr lang="en-US" altLang="en-US" sz="2000" dirty="0"/>
              <a:t>}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29600" cy="914400"/>
          </a:xfrm>
        </p:spPr>
        <p:txBody>
          <a:bodyPr/>
          <a:lstStyle/>
          <a:p>
            <a:r>
              <a:rPr lang="en-US" altLang="en-US" dirty="0"/>
              <a:t>Examples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4658818"/>
            <a:ext cx="8610600" cy="1752600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Context-sensitive but not context-free</a:t>
            </a:r>
          </a:p>
          <a:p>
            <a:pPr marL="457200" lvl="1" indent="0">
              <a:buNone/>
              <a:defRPr/>
            </a:pPr>
            <a:endParaRPr lang="en-US" altLang="en-US" sz="1600" dirty="0"/>
          </a:p>
          <a:p>
            <a:pPr marL="457200" lvl="1" indent="0">
              <a:buNone/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000" dirty="0"/>
              <a:t>Context-free but not regular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39" y="1295400"/>
            <a:ext cx="5986261" cy="309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8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29600" cy="914400"/>
          </a:xfrm>
        </p:spPr>
        <p:txBody>
          <a:bodyPr/>
          <a:lstStyle/>
          <a:p>
            <a:r>
              <a:rPr lang="en-US" altLang="en-US" dirty="0"/>
              <a:t>Examples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4658818"/>
            <a:ext cx="8610600" cy="1752600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Context-sensitive but not context-free</a:t>
            </a:r>
          </a:p>
          <a:p>
            <a:pPr marL="457200" lvl="1" indent="0"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{0</a:t>
            </a:r>
            <a:r>
              <a:rPr lang="en-US" altLang="en-US" sz="1600" baseline="30000" dirty="0">
                <a:solidFill>
                  <a:srgbClr val="FF0000"/>
                </a:solidFill>
              </a:rPr>
              <a:t>n</a:t>
            </a:r>
            <a:r>
              <a:rPr lang="en-US" altLang="en-US" sz="1600" dirty="0">
                <a:solidFill>
                  <a:srgbClr val="FF0000"/>
                </a:solidFill>
              </a:rPr>
              <a:t>1</a:t>
            </a:r>
            <a:r>
              <a:rPr lang="en-US" altLang="en-US" sz="1600" baseline="30000" dirty="0">
                <a:solidFill>
                  <a:srgbClr val="FF0000"/>
                </a:solidFill>
              </a:rPr>
              <a:t>n</a:t>
            </a:r>
            <a:r>
              <a:rPr lang="en-US" altLang="en-US" sz="1600" dirty="0">
                <a:solidFill>
                  <a:srgbClr val="FF0000"/>
                </a:solidFill>
              </a:rPr>
              <a:t>2</a:t>
            </a:r>
            <a:r>
              <a:rPr lang="en-US" altLang="en-US" sz="1600" baseline="30000" dirty="0">
                <a:solidFill>
                  <a:srgbClr val="FF0000"/>
                </a:solidFill>
              </a:rPr>
              <a:t>n</a:t>
            </a:r>
            <a:r>
              <a:rPr lang="en-US" altLang="en-US" sz="1600" dirty="0">
                <a:solidFill>
                  <a:srgbClr val="FF0000"/>
                </a:solidFill>
              </a:rPr>
              <a:t>|n=0,1,2,. . . }. S</a:t>
            </a:r>
            <a:r>
              <a:rPr lang="en-US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C, C0CAB, </a:t>
            </a:r>
            <a:r>
              <a:rPr lang="en-US" altLang="en-US" sz="1600" dirty="0" err="1">
                <a:solidFill>
                  <a:srgbClr val="FF0000"/>
                </a:solidFill>
              </a:rPr>
              <a:t>S</a:t>
            </a:r>
            <a:r>
              <a:rPr lang="en-US" alt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600" dirty="0" err="1">
                <a:solidFill>
                  <a:srgbClr val="FF0000"/>
                </a:solidFill>
              </a:rPr>
              <a:t>λ</a:t>
            </a:r>
            <a:r>
              <a:rPr lang="en-US" altLang="en-US" sz="1600" dirty="0">
                <a:solidFill>
                  <a:srgbClr val="FF0000"/>
                </a:solidFill>
              </a:rPr>
              <a:t>, BA</a:t>
            </a:r>
            <a:r>
              <a:rPr lang="en-US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AB, 0A01, 1A11, 1B12, 2B22</a:t>
            </a:r>
            <a:endParaRPr lang="en-US" altLang="en-US" sz="1600" dirty="0"/>
          </a:p>
          <a:p>
            <a:pPr>
              <a:defRPr/>
            </a:pPr>
            <a:r>
              <a:rPr lang="en-US" altLang="en-US" sz="2000" dirty="0"/>
              <a:t>Context-free but not regular</a:t>
            </a:r>
          </a:p>
          <a:p>
            <a:pPr marL="457200" lvl="1" indent="0"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{0</a:t>
            </a:r>
            <a:r>
              <a:rPr lang="en-US" altLang="en-US" sz="1600" baseline="30000" dirty="0">
                <a:solidFill>
                  <a:srgbClr val="FF0000"/>
                </a:solidFill>
              </a:rPr>
              <a:t>n</a:t>
            </a:r>
            <a:r>
              <a:rPr lang="en-US" altLang="en-US" sz="1600" dirty="0">
                <a:solidFill>
                  <a:srgbClr val="FF0000"/>
                </a:solidFill>
              </a:rPr>
              <a:t>1</a:t>
            </a:r>
            <a:r>
              <a:rPr lang="en-US" altLang="en-US" sz="1600" baseline="30000" dirty="0">
                <a:solidFill>
                  <a:srgbClr val="FF0000"/>
                </a:solidFill>
              </a:rPr>
              <a:t>n</a:t>
            </a:r>
            <a:r>
              <a:rPr lang="en-US" altLang="en-US" sz="1600" dirty="0">
                <a:solidFill>
                  <a:srgbClr val="FF0000"/>
                </a:solidFill>
              </a:rPr>
              <a:t>|n=0,1,2,. . . }, S</a:t>
            </a:r>
            <a:r>
              <a:rPr lang="en-US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0S1 and </a:t>
            </a:r>
            <a:r>
              <a:rPr lang="en-US" altLang="en-US" sz="1600" dirty="0" err="1">
                <a:solidFill>
                  <a:srgbClr val="FF0000"/>
                </a:solidFill>
              </a:rPr>
              <a:t>S</a:t>
            </a:r>
            <a:r>
              <a:rPr lang="en-US" alt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600" dirty="0" err="1">
                <a:solidFill>
                  <a:srgbClr val="FF0000"/>
                </a:solidFill>
              </a:rPr>
              <a:t>λ</a:t>
            </a: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39" y="1295400"/>
            <a:ext cx="5986261" cy="309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43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8600" y="2286000"/>
            <a:ext cx="8229600" cy="838200"/>
          </a:xfrm>
        </p:spPr>
        <p:txBody>
          <a:bodyPr/>
          <a:lstStyle/>
          <a:p>
            <a:r>
              <a:rPr lang="en-US" altLang="en-US"/>
              <a:t>Regular expression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2.tree</Template>
  <TotalTime>31392</TotalTime>
  <Words>1637</Words>
  <Application>Microsoft Macintosh PowerPoint</Application>
  <PresentationFormat>On-screen Show (4:3)</PresentationFormat>
  <Paragraphs>203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Frutiger 55 Roman</vt:lpstr>
      <vt:lpstr>굴림</vt:lpstr>
      <vt:lpstr>Arial</vt:lpstr>
      <vt:lpstr>Calibri</vt:lpstr>
      <vt:lpstr>Cambria</vt:lpstr>
      <vt:lpstr>Times New Roman</vt:lpstr>
      <vt:lpstr>Wingdings</vt:lpstr>
      <vt:lpstr>1_Office Theme</vt:lpstr>
      <vt:lpstr>Office Theme</vt:lpstr>
      <vt:lpstr>2_Office Theme</vt:lpstr>
      <vt:lpstr>3_Office Theme</vt:lpstr>
      <vt:lpstr>4_Office Theme</vt:lpstr>
      <vt:lpstr>Languages and Grammars</vt:lpstr>
      <vt:lpstr>Topic</vt:lpstr>
      <vt:lpstr>Modeling Languages</vt:lpstr>
      <vt:lpstr>Definitions </vt:lpstr>
      <vt:lpstr>Grammars (Chomsky Classification) </vt:lpstr>
      <vt:lpstr>Exercise</vt:lpstr>
      <vt:lpstr>Examples</vt:lpstr>
      <vt:lpstr>Examples</vt:lpstr>
      <vt:lpstr>Regular expression</vt:lpstr>
      <vt:lpstr>Regular Grammar</vt:lpstr>
      <vt:lpstr>Regular expression</vt:lpstr>
      <vt:lpstr>Regular expression (cont.)</vt:lpstr>
      <vt:lpstr>Regular expression practice</vt:lpstr>
      <vt:lpstr>Regular expression for program</vt:lpstr>
      <vt:lpstr> Limitations on Regular expression</vt:lpstr>
      <vt:lpstr>Context-free (CF) Grammar </vt:lpstr>
      <vt:lpstr>CF Grammar Example</vt:lpstr>
      <vt:lpstr>Parsing</vt:lpstr>
      <vt:lpstr>Custom Show 1</vt:lpstr>
    </vt:vector>
  </TitlesOfParts>
  <Company>FIU-SCS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Languages and Grammars</dc:title>
  <dc:creator>mchen005</dc:creator>
  <cp:lastModifiedBy>Wooyoung Kim</cp:lastModifiedBy>
  <cp:revision>1820</cp:revision>
  <cp:lastPrinted>2024-11-25T18:52:11Z</cp:lastPrinted>
  <dcterms:created xsi:type="dcterms:W3CDTF">2003-07-29T00:20:18Z</dcterms:created>
  <dcterms:modified xsi:type="dcterms:W3CDTF">2025-03-03T20:03:39Z</dcterms:modified>
</cp:coreProperties>
</file>