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77" r:id="rId1"/>
    <p:sldMasterId id="2147484589" r:id="rId2"/>
    <p:sldMasterId id="2147484601" r:id="rId3"/>
    <p:sldMasterId id="2147484615" r:id="rId4"/>
    <p:sldMasterId id="2147484627" r:id="rId5"/>
  </p:sldMasterIdLst>
  <p:notesMasterIdLst>
    <p:notesMasterId r:id="rId60"/>
  </p:notesMasterIdLst>
  <p:sldIdLst>
    <p:sldId id="273" r:id="rId6"/>
    <p:sldId id="413" r:id="rId7"/>
    <p:sldId id="450" r:id="rId8"/>
    <p:sldId id="520" r:id="rId9"/>
    <p:sldId id="519" r:id="rId10"/>
    <p:sldId id="460" r:id="rId11"/>
    <p:sldId id="466" r:id="rId12"/>
    <p:sldId id="434" r:id="rId13"/>
    <p:sldId id="468" r:id="rId14"/>
    <p:sldId id="473" r:id="rId15"/>
    <p:sldId id="517" r:id="rId16"/>
    <p:sldId id="465" r:id="rId17"/>
    <p:sldId id="462" r:id="rId18"/>
    <p:sldId id="464" r:id="rId19"/>
    <p:sldId id="472" r:id="rId20"/>
    <p:sldId id="477" r:id="rId21"/>
    <p:sldId id="469" r:id="rId22"/>
    <p:sldId id="483" r:id="rId23"/>
    <p:sldId id="481" r:id="rId24"/>
    <p:sldId id="484" r:id="rId25"/>
    <p:sldId id="485" r:id="rId26"/>
    <p:sldId id="457" r:id="rId27"/>
    <p:sldId id="516" r:id="rId28"/>
    <p:sldId id="515" r:id="rId29"/>
    <p:sldId id="480" r:id="rId30"/>
    <p:sldId id="488" r:id="rId31"/>
    <p:sldId id="490" r:id="rId32"/>
    <p:sldId id="475" r:id="rId33"/>
    <p:sldId id="479" r:id="rId34"/>
    <p:sldId id="524" r:id="rId35"/>
    <p:sldId id="492" r:id="rId36"/>
    <p:sldId id="486" r:id="rId37"/>
    <p:sldId id="491" r:id="rId38"/>
    <p:sldId id="500" r:id="rId39"/>
    <p:sldId id="507" r:id="rId40"/>
    <p:sldId id="509" r:id="rId41"/>
    <p:sldId id="510" r:id="rId42"/>
    <p:sldId id="511" r:id="rId43"/>
    <p:sldId id="512" r:id="rId44"/>
    <p:sldId id="513" r:id="rId45"/>
    <p:sldId id="514" r:id="rId46"/>
    <p:sldId id="525" r:id="rId47"/>
    <p:sldId id="523" r:id="rId48"/>
    <p:sldId id="526" r:id="rId49"/>
    <p:sldId id="527" r:id="rId50"/>
    <p:sldId id="528" r:id="rId51"/>
    <p:sldId id="529" r:id="rId52"/>
    <p:sldId id="530" r:id="rId53"/>
    <p:sldId id="531" r:id="rId54"/>
    <p:sldId id="532" r:id="rId55"/>
    <p:sldId id="533" r:id="rId56"/>
    <p:sldId id="534" r:id="rId57"/>
    <p:sldId id="470" r:id="rId58"/>
    <p:sldId id="522" r:id="rId59"/>
  </p:sldIdLst>
  <p:sldSz cx="9144000" cy="6858000" type="screen4x3"/>
  <p:notesSz cx="7010400" cy="9296400"/>
  <p:custShowLst>
    <p:custShow name="Custom Show 1" id="0">
      <p:sldLst>
        <p:sld r:id="rId6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CC"/>
    <a:srgbClr val="CC00CC"/>
    <a:srgbClr val="31792F"/>
    <a:srgbClr val="D00820"/>
    <a:srgbClr val="4B4B95"/>
    <a:srgbClr val="FFFFCC"/>
    <a:srgbClr val="CCECFF"/>
    <a:srgbClr val="99E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071ADE-64DC-B94A-950A-C1AFCAED30F4}" v="84" dt="2025-03-07T21:25:59.5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9"/>
    <p:restoredTop sz="94726"/>
  </p:normalViewPr>
  <p:slideViewPr>
    <p:cSldViewPr>
      <p:cViewPr varScale="1">
        <p:scale>
          <a:sx n="120" d="100"/>
          <a:sy n="120" d="100"/>
        </p:scale>
        <p:origin x="163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986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microsoft.com/office/2015/10/relationships/revisionInfo" Target="revisionInfo.xml"/><Relationship Id="rId5" Type="http://schemas.openxmlformats.org/officeDocument/2006/relationships/slideMaster" Target="slideMasters/slideMaster5.xml"/><Relationship Id="rId61" Type="http://schemas.openxmlformats.org/officeDocument/2006/relationships/presProps" Target="presProp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oyoung Kim" userId="3e44dc09-7a21-4703-94af-7755c03a4b5e" providerId="ADAL" clId="{B5C00F21-336C-4088-AE68-761D45ACE236}"/>
    <pc:docChg chg="modSld">
      <pc:chgData name="Wooyoung Kim" userId="3e44dc09-7a21-4703-94af-7755c03a4b5e" providerId="ADAL" clId="{B5C00F21-336C-4088-AE68-761D45ACE236}" dt="2025-03-05T06:15:16.219" v="1" actId="5793"/>
      <pc:docMkLst>
        <pc:docMk/>
      </pc:docMkLst>
      <pc:sldChg chg="modSp modAnim">
        <pc:chgData name="Wooyoung Kim" userId="3e44dc09-7a21-4703-94af-7755c03a4b5e" providerId="ADAL" clId="{B5C00F21-336C-4088-AE68-761D45ACE236}" dt="2025-03-05T06:15:16.219" v="1" actId="5793"/>
        <pc:sldMkLst>
          <pc:docMk/>
          <pc:sldMk cId="3222504282" sldId="473"/>
        </pc:sldMkLst>
        <pc:spChg chg="mod">
          <ac:chgData name="Wooyoung Kim" userId="3e44dc09-7a21-4703-94af-7755c03a4b5e" providerId="ADAL" clId="{B5C00F21-336C-4088-AE68-761D45ACE236}" dt="2025-03-05T06:15:16.219" v="1" actId="5793"/>
          <ac:spMkLst>
            <pc:docMk/>
            <pc:sldMk cId="3222504282" sldId="473"/>
            <ac:spMk id="10243" creationId="{00000000-0000-0000-0000-000000000000}"/>
          </ac:spMkLst>
        </pc:spChg>
      </pc:sldChg>
    </pc:docChg>
  </pc:docChgLst>
  <pc:docChgLst>
    <pc:chgData name="Wooyoung Kim" userId="3e44dc09-7a21-4703-94af-7755c03a4b5e" providerId="ADAL" clId="{5B071ADE-64DC-B94A-950A-C1AFCAED30F4}"/>
    <pc:docChg chg="undo custSel addSld modSld">
      <pc:chgData name="Wooyoung Kim" userId="3e44dc09-7a21-4703-94af-7755c03a4b5e" providerId="ADAL" clId="{5B071ADE-64DC-B94A-950A-C1AFCAED30F4}" dt="2025-03-07T21:25:59.537" v="118" actId="14100"/>
      <pc:docMkLst>
        <pc:docMk/>
      </pc:docMkLst>
      <pc:sldChg chg="modSp mod">
        <pc:chgData name="Wooyoung Kim" userId="3e44dc09-7a21-4703-94af-7755c03a4b5e" providerId="ADAL" clId="{5B071ADE-64DC-B94A-950A-C1AFCAED30F4}" dt="2025-03-07T21:13:28.902" v="3" actId="20577"/>
        <pc:sldMkLst>
          <pc:docMk/>
          <pc:sldMk cId="0" sldId="273"/>
        </pc:sldMkLst>
        <pc:spChg chg="mod">
          <ac:chgData name="Wooyoung Kim" userId="3e44dc09-7a21-4703-94af-7755c03a4b5e" providerId="ADAL" clId="{5B071ADE-64DC-B94A-950A-C1AFCAED30F4}" dt="2025-03-07T21:13:28.902" v="3" actId="20577"/>
          <ac:spMkLst>
            <pc:docMk/>
            <pc:sldMk cId="0" sldId="273"/>
            <ac:spMk id="19462" creationId="{00000000-0000-0000-0000-000000000000}"/>
          </ac:spMkLst>
        </pc:spChg>
      </pc:sldChg>
      <pc:sldChg chg="modSp">
        <pc:chgData name="Wooyoung Kim" userId="3e44dc09-7a21-4703-94af-7755c03a4b5e" providerId="ADAL" clId="{5B071ADE-64DC-B94A-950A-C1AFCAED30F4}" dt="2025-03-07T21:14:23.051" v="4" actId="1076"/>
        <pc:sldMkLst>
          <pc:docMk/>
          <pc:sldMk cId="3013709098" sldId="492"/>
        </pc:sldMkLst>
        <pc:spChg chg="mod">
          <ac:chgData name="Wooyoung Kim" userId="3e44dc09-7a21-4703-94af-7755c03a4b5e" providerId="ADAL" clId="{5B071ADE-64DC-B94A-950A-C1AFCAED30F4}" dt="2025-03-07T21:14:23.051" v="4" actId="1076"/>
          <ac:spMkLst>
            <pc:docMk/>
            <pc:sldMk cId="3013709098" sldId="492"/>
            <ac:spMk id="7171" creationId="{00000000-0000-0000-0000-000000000000}"/>
          </ac:spMkLst>
        </pc:spChg>
      </pc:sldChg>
      <pc:sldChg chg="addSp delSp mod">
        <pc:chgData name="Wooyoung Kim" userId="3e44dc09-7a21-4703-94af-7755c03a4b5e" providerId="ADAL" clId="{5B071ADE-64DC-B94A-950A-C1AFCAED30F4}" dt="2025-03-07T21:14:46.926" v="6" actId="22"/>
        <pc:sldMkLst>
          <pc:docMk/>
          <pc:sldMk cId="3780597555" sldId="514"/>
        </pc:sldMkLst>
        <pc:spChg chg="add del">
          <ac:chgData name="Wooyoung Kim" userId="3e44dc09-7a21-4703-94af-7755c03a4b5e" providerId="ADAL" clId="{5B071ADE-64DC-B94A-950A-C1AFCAED30F4}" dt="2025-03-07T21:14:46.926" v="6" actId="22"/>
          <ac:spMkLst>
            <pc:docMk/>
            <pc:sldMk cId="3780597555" sldId="514"/>
            <ac:spMk id="6" creationId="{EAEDD70C-6EDB-CDA2-7B73-E8F08A031D90}"/>
          </ac:spMkLst>
        </pc:spChg>
      </pc:sldChg>
      <pc:sldChg chg="modSp add modAnim">
        <pc:chgData name="Wooyoung Kim" userId="3e44dc09-7a21-4703-94af-7755c03a4b5e" providerId="ADAL" clId="{5B071ADE-64DC-B94A-950A-C1AFCAED30F4}" dt="2025-03-07T21:17:21.587" v="42" actId="14100"/>
        <pc:sldMkLst>
          <pc:docMk/>
          <pc:sldMk cId="962694808" sldId="523"/>
        </pc:sldMkLst>
        <pc:spChg chg="mod">
          <ac:chgData name="Wooyoung Kim" userId="3e44dc09-7a21-4703-94af-7755c03a4b5e" providerId="ADAL" clId="{5B071ADE-64DC-B94A-950A-C1AFCAED30F4}" dt="2025-03-07T21:17:21.587" v="42" actId="14100"/>
          <ac:spMkLst>
            <pc:docMk/>
            <pc:sldMk cId="962694808" sldId="523"/>
            <ac:spMk id="7171" creationId="{68547CDA-8E85-0585-30C9-903902631538}"/>
          </ac:spMkLst>
        </pc:spChg>
      </pc:sldChg>
      <pc:sldChg chg="modSp add modAnim">
        <pc:chgData name="Wooyoung Kim" userId="3e44dc09-7a21-4703-94af-7755c03a4b5e" providerId="ADAL" clId="{5B071ADE-64DC-B94A-950A-C1AFCAED30F4}" dt="2025-03-07T21:15:44.491" v="21" actId="207"/>
        <pc:sldMkLst>
          <pc:docMk/>
          <pc:sldMk cId="2309270454" sldId="524"/>
        </pc:sldMkLst>
        <pc:spChg chg="mod">
          <ac:chgData name="Wooyoung Kim" userId="3e44dc09-7a21-4703-94af-7755c03a4b5e" providerId="ADAL" clId="{5B071ADE-64DC-B94A-950A-C1AFCAED30F4}" dt="2025-03-07T21:15:44.491" v="21" actId="207"/>
          <ac:spMkLst>
            <pc:docMk/>
            <pc:sldMk cId="2309270454" sldId="524"/>
            <ac:spMk id="7171" creationId="{5548DBA5-AD78-2732-07AC-AAD8AC51495B}"/>
          </ac:spMkLst>
        </pc:spChg>
      </pc:sldChg>
      <pc:sldChg chg="modSp add">
        <pc:chgData name="Wooyoung Kim" userId="3e44dc09-7a21-4703-94af-7755c03a4b5e" providerId="ADAL" clId="{5B071ADE-64DC-B94A-950A-C1AFCAED30F4}" dt="2025-03-07T21:16:00.037" v="24" actId="20577"/>
        <pc:sldMkLst>
          <pc:docMk/>
          <pc:sldMk cId="2697662054" sldId="525"/>
        </pc:sldMkLst>
        <pc:spChg chg="mod">
          <ac:chgData name="Wooyoung Kim" userId="3e44dc09-7a21-4703-94af-7755c03a4b5e" providerId="ADAL" clId="{5B071ADE-64DC-B94A-950A-C1AFCAED30F4}" dt="2025-03-07T21:16:00.037" v="24" actId="20577"/>
          <ac:spMkLst>
            <pc:docMk/>
            <pc:sldMk cId="2697662054" sldId="525"/>
            <ac:spMk id="7171" creationId="{39ADB513-3140-E93A-6B88-5995B07FA9EA}"/>
          </ac:spMkLst>
        </pc:spChg>
      </pc:sldChg>
      <pc:sldChg chg="addSp modSp add">
        <pc:chgData name="Wooyoung Kim" userId="3e44dc09-7a21-4703-94af-7755c03a4b5e" providerId="ADAL" clId="{5B071ADE-64DC-B94A-950A-C1AFCAED30F4}" dt="2025-03-07T21:17:51.814" v="48" actId="1076"/>
        <pc:sldMkLst>
          <pc:docMk/>
          <pc:sldMk cId="3032080620" sldId="526"/>
        </pc:sldMkLst>
        <pc:spChg chg="add mod">
          <ac:chgData name="Wooyoung Kim" userId="3e44dc09-7a21-4703-94af-7755c03a4b5e" providerId="ADAL" clId="{5B071ADE-64DC-B94A-950A-C1AFCAED30F4}" dt="2025-03-07T21:17:51.814" v="48" actId="1076"/>
          <ac:spMkLst>
            <pc:docMk/>
            <pc:sldMk cId="3032080620" sldId="526"/>
            <ac:spMk id="2" creationId="{05F577F2-583C-FA19-D447-A737CD57D190}"/>
          </ac:spMkLst>
        </pc:spChg>
        <pc:graphicFrameChg chg="add mod">
          <ac:chgData name="Wooyoung Kim" userId="3e44dc09-7a21-4703-94af-7755c03a4b5e" providerId="ADAL" clId="{5B071ADE-64DC-B94A-950A-C1AFCAED30F4}" dt="2025-03-07T21:17:51.814" v="48" actId="1076"/>
          <ac:graphicFrameMkLst>
            <pc:docMk/>
            <pc:sldMk cId="3032080620" sldId="526"/>
            <ac:graphicFrameMk id="3" creationId="{F0786B0A-4F0A-1F75-EF28-F4A56749F695}"/>
          </ac:graphicFrameMkLst>
        </pc:graphicFrameChg>
      </pc:sldChg>
      <pc:sldChg chg="addSp delSp modSp add mod">
        <pc:chgData name="Wooyoung Kim" userId="3e44dc09-7a21-4703-94af-7755c03a4b5e" providerId="ADAL" clId="{5B071ADE-64DC-B94A-950A-C1AFCAED30F4}" dt="2025-03-07T21:18:49.451" v="57" actId="1076"/>
        <pc:sldMkLst>
          <pc:docMk/>
          <pc:sldMk cId="4048167298" sldId="527"/>
        </pc:sldMkLst>
        <pc:spChg chg="add mod">
          <ac:chgData name="Wooyoung Kim" userId="3e44dc09-7a21-4703-94af-7755c03a4b5e" providerId="ADAL" clId="{5B071ADE-64DC-B94A-950A-C1AFCAED30F4}" dt="2025-03-07T21:18:30.450" v="52" actId="14100"/>
          <ac:spMkLst>
            <pc:docMk/>
            <pc:sldMk cId="4048167298" sldId="527"/>
            <ac:spMk id="5" creationId="{F8F85E97-5ACB-734B-8DE6-03810A47D244}"/>
          </ac:spMkLst>
        </pc:spChg>
        <pc:spChg chg="add mod">
          <ac:chgData name="Wooyoung Kim" userId="3e44dc09-7a21-4703-94af-7755c03a4b5e" providerId="ADAL" clId="{5B071ADE-64DC-B94A-950A-C1AFCAED30F4}" dt="2025-03-07T21:18:46.233" v="56" actId="14100"/>
          <ac:spMkLst>
            <pc:docMk/>
            <pc:sldMk cId="4048167298" sldId="527"/>
            <ac:spMk id="6" creationId="{E269D07F-72F5-ED77-0C63-C0474F571C7D}"/>
          </ac:spMkLst>
        </pc:spChg>
        <pc:graphicFrameChg chg="del">
          <ac:chgData name="Wooyoung Kim" userId="3e44dc09-7a21-4703-94af-7755c03a4b5e" providerId="ADAL" clId="{5B071ADE-64DC-B94A-950A-C1AFCAED30F4}" dt="2025-03-07T21:18:33.339" v="53" actId="478"/>
          <ac:graphicFrameMkLst>
            <pc:docMk/>
            <pc:sldMk cId="4048167298" sldId="527"/>
            <ac:graphicFrameMk id="3" creationId="{309B11AD-A94F-FDF5-3E9E-1BEAA89B518A}"/>
          </ac:graphicFrameMkLst>
        </pc:graphicFrameChg>
        <pc:graphicFrameChg chg="add mod">
          <ac:chgData name="Wooyoung Kim" userId="3e44dc09-7a21-4703-94af-7755c03a4b5e" providerId="ADAL" clId="{5B071ADE-64DC-B94A-950A-C1AFCAED30F4}" dt="2025-03-07T21:18:49.451" v="57" actId="1076"/>
          <ac:graphicFrameMkLst>
            <pc:docMk/>
            <pc:sldMk cId="4048167298" sldId="527"/>
            <ac:graphicFrameMk id="7" creationId="{DE42C3F8-DDE4-921E-0A58-0FF99E8CB3DF}"/>
          </ac:graphicFrameMkLst>
        </pc:graphicFrameChg>
      </pc:sldChg>
      <pc:sldChg chg="addSp delSp modSp add mod">
        <pc:chgData name="Wooyoung Kim" userId="3e44dc09-7a21-4703-94af-7755c03a4b5e" providerId="ADAL" clId="{5B071ADE-64DC-B94A-950A-C1AFCAED30F4}" dt="2025-03-07T21:19:32.503" v="64" actId="14100"/>
        <pc:sldMkLst>
          <pc:docMk/>
          <pc:sldMk cId="2016881426" sldId="528"/>
        </pc:sldMkLst>
        <pc:spChg chg="add mod">
          <ac:chgData name="Wooyoung Kim" userId="3e44dc09-7a21-4703-94af-7755c03a4b5e" providerId="ADAL" clId="{5B071ADE-64DC-B94A-950A-C1AFCAED30F4}" dt="2025-03-07T21:19:32.503" v="64" actId="14100"/>
          <ac:spMkLst>
            <pc:docMk/>
            <pc:sldMk cId="2016881426" sldId="528"/>
            <ac:spMk id="3" creationId="{390248E7-E23F-88AE-D444-77A5EAC46331}"/>
          </ac:spMkLst>
        </pc:spChg>
        <pc:spChg chg="mod">
          <ac:chgData name="Wooyoung Kim" userId="3e44dc09-7a21-4703-94af-7755c03a4b5e" providerId="ADAL" clId="{5B071ADE-64DC-B94A-950A-C1AFCAED30F4}" dt="2025-03-07T21:19:13.388" v="60" actId="11"/>
          <ac:spMkLst>
            <pc:docMk/>
            <pc:sldMk cId="2016881426" sldId="528"/>
            <ac:spMk id="5" creationId="{7EC77AB8-78D6-2ADD-E98E-4847ECD35F80}"/>
          </ac:spMkLst>
        </pc:spChg>
        <pc:graphicFrameChg chg="add mod">
          <ac:chgData name="Wooyoung Kim" userId="3e44dc09-7a21-4703-94af-7755c03a4b5e" providerId="ADAL" clId="{5B071ADE-64DC-B94A-950A-C1AFCAED30F4}" dt="2025-03-07T21:19:32.503" v="64" actId="14100"/>
          <ac:graphicFrameMkLst>
            <pc:docMk/>
            <pc:sldMk cId="2016881426" sldId="528"/>
            <ac:graphicFrameMk id="4" creationId="{5AB24CA8-413A-D2AA-4C0D-99953879F67A}"/>
          </ac:graphicFrameMkLst>
        </pc:graphicFrameChg>
        <pc:graphicFrameChg chg="del">
          <ac:chgData name="Wooyoung Kim" userId="3e44dc09-7a21-4703-94af-7755c03a4b5e" providerId="ADAL" clId="{5B071ADE-64DC-B94A-950A-C1AFCAED30F4}" dt="2025-03-07T21:19:26.677" v="61" actId="478"/>
          <ac:graphicFrameMkLst>
            <pc:docMk/>
            <pc:sldMk cId="2016881426" sldId="528"/>
            <ac:graphicFrameMk id="7" creationId="{E837A815-3807-AF3D-4801-58DDE3ACD6D6}"/>
          </ac:graphicFrameMkLst>
        </pc:graphicFrameChg>
      </pc:sldChg>
      <pc:sldChg chg="addSp delSp modSp add mod">
        <pc:chgData name="Wooyoung Kim" userId="3e44dc09-7a21-4703-94af-7755c03a4b5e" providerId="ADAL" clId="{5B071ADE-64DC-B94A-950A-C1AFCAED30F4}" dt="2025-03-07T21:25:01.503" v="113" actId="14100"/>
        <pc:sldMkLst>
          <pc:docMk/>
          <pc:sldMk cId="2317326577" sldId="529"/>
        </pc:sldMkLst>
        <pc:spChg chg="mod">
          <ac:chgData name="Wooyoung Kim" userId="3e44dc09-7a21-4703-94af-7755c03a4b5e" providerId="ADAL" clId="{5B071ADE-64DC-B94A-950A-C1AFCAED30F4}" dt="2025-03-07T21:19:56.312" v="67" actId="11"/>
          <ac:spMkLst>
            <pc:docMk/>
            <pc:sldMk cId="2317326577" sldId="529"/>
            <ac:spMk id="5" creationId="{A06C7CCD-CA34-8C0A-C6D0-2884B0E8661B}"/>
          </ac:spMkLst>
        </pc:spChg>
        <pc:spChg chg="add mod">
          <ac:chgData name="Wooyoung Kim" userId="3e44dc09-7a21-4703-94af-7755c03a4b5e" providerId="ADAL" clId="{5B071ADE-64DC-B94A-950A-C1AFCAED30F4}" dt="2025-03-07T21:20:11.483" v="72" actId="1076"/>
          <ac:spMkLst>
            <pc:docMk/>
            <pc:sldMk cId="2317326577" sldId="529"/>
            <ac:spMk id="7" creationId="{0EF32223-85DE-B9ED-D0C0-5C206DC82416}"/>
          </ac:spMkLst>
        </pc:spChg>
        <pc:graphicFrameChg chg="del">
          <ac:chgData name="Wooyoung Kim" userId="3e44dc09-7a21-4703-94af-7755c03a4b5e" providerId="ADAL" clId="{5B071ADE-64DC-B94A-950A-C1AFCAED30F4}" dt="2025-03-07T21:20:01.816" v="68" actId="478"/>
          <ac:graphicFrameMkLst>
            <pc:docMk/>
            <pc:sldMk cId="2317326577" sldId="529"/>
            <ac:graphicFrameMk id="4" creationId="{E5D72C03-80C6-6785-3610-36009E0B6FC2}"/>
          </ac:graphicFrameMkLst>
        </pc:graphicFrameChg>
        <pc:graphicFrameChg chg="add mod">
          <ac:chgData name="Wooyoung Kim" userId="3e44dc09-7a21-4703-94af-7755c03a4b5e" providerId="ADAL" clId="{5B071ADE-64DC-B94A-950A-C1AFCAED30F4}" dt="2025-03-07T21:25:01.503" v="113" actId="14100"/>
          <ac:graphicFrameMkLst>
            <pc:docMk/>
            <pc:sldMk cId="2317326577" sldId="529"/>
            <ac:graphicFrameMk id="8" creationId="{4A2F0E3D-A385-132D-FE98-61E4812CA72E}"/>
          </ac:graphicFrameMkLst>
        </pc:graphicFrameChg>
      </pc:sldChg>
      <pc:sldChg chg="addSp delSp modSp add mod">
        <pc:chgData name="Wooyoung Kim" userId="3e44dc09-7a21-4703-94af-7755c03a4b5e" providerId="ADAL" clId="{5B071ADE-64DC-B94A-950A-C1AFCAED30F4}" dt="2025-03-07T21:25:38.297" v="116" actId="14100"/>
        <pc:sldMkLst>
          <pc:docMk/>
          <pc:sldMk cId="2804659077" sldId="530"/>
        </pc:sldMkLst>
        <pc:spChg chg="add mod">
          <ac:chgData name="Wooyoung Kim" userId="3e44dc09-7a21-4703-94af-7755c03a4b5e" providerId="ADAL" clId="{5B071ADE-64DC-B94A-950A-C1AFCAED30F4}" dt="2025-03-07T21:20:56.882" v="82" actId="14100"/>
          <ac:spMkLst>
            <pc:docMk/>
            <pc:sldMk cId="2804659077" sldId="530"/>
            <ac:spMk id="4" creationId="{C8E27AA8-E48A-B2C0-502F-04203A5DCC08}"/>
          </ac:spMkLst>
        </pc:spChg>
        <pc:spChg chg="mod">
          <ac:chgData name="Wooyoung Kim" userId="3e44dc09-7a21-4703-94af-7755c03a4b5e" providerId="ADAL" clId="{5B071ADE-64DC-B94A-950A-C1AFCAED30F4}" dt="2025-03-07T21:20:35.315" v="75" actId="11"/>
          <ac:spMkLst>
            <pc:docMk/>
            <pc:sldMk cId="2804659077" sldId="530"/>
            <ac:spMk id="5" creationId="{93F407FF-7FE9-E736-7926-34B3FE417032}"/>
          </ac:spMkLst>
        </pc:spChg>
        <pc:graphicFrameChg chg="del">
          <ac:chgData name="Wooyoung Kim" userId="3e44dc09-7a21-4703-94af-7755c03a4b5e" providerId="ADAL" clId="{5B071ADE-64DC-B94A-950A-C1AFCAED30F4}" dt="2025-03-07T21:20:42.412" v="76" actId="478"/>
          <ac:graphicFrameMkLst>
            <pc:docMk/>
            <pc:sldMk cId="2804659077" sldId="530"/>
            <ac:graphicFrameMk id="8" creationId="{DB5062BD-385F-9DA9-1978-2BD377A9755A}"/>
          </ac:graphicFrameMkLst>
        </pc:graphicFrameChg>
        <pc:graphicFrameChg chg="add mod">
          <ac:chgData name="Wooyoung Kim" userId="3e44dc09-7a21-4703-94af-7755c03a4b5e" providerId="ADAL" clId="{5B071ADE-64DC-B94A-950A-C1AFCAED30F4}" dt="2025-03-07T21:25:38.297" v="116" actId="14100"/>
          <ac:graphicFrameMkLst>
            <pc:docMk/>
            <pc:sldMk cId="2804659077" sldId="530"/>
            <ac:graphicFrameMk id="9" creationId="{D4053221-FABD-ECC4-348E-A2D900441FF8}"/>
          </ac:graphicFrameMkLst>
        </pc:graphicFrameChg>
      </pc:sldChg>
      <pc:sldChg chg="addSp delSp modSp add mod">
        <pc:chgData name="Wooyoung Kim" userId="3e44dc09-7a21-4703-94af-7755c03a4b5e" providerId="ADAL" clId="{5B071ADE-64DC-B94A-950A-C1AFCAED30F4}" dt="2025-03-07T21:25:29.246" v="114" actId="14100"/>
        <pc:sldMkLst>
          <pc:docMk/>
          <pc:sldMk cId="3112824242" sldId="531"/>
        </pc:sldMkLst>
        <pc:spChg chg="mod">
          <ac:chgData name="Wooyoung Kim" userId="3e44dc09-7a21-4703-94af-7755c03a4b5e" providerId="ADAL" clId="{5B071ADE-64DC-B94A-950A-C1AFCAED30F4}" dt="2025-03-07T21:21:30.352" v="85" actId="11"/>
          <ac:spMkLst>
            <pc:docMk/>
            <pc:sldMk cId="3112824242" sldId="531"/>
            <ac:spMk id="5" creationId="{78DD4198-845A-3ECD-25B4-380D393C9421}"/>
          </ac:spMkLst>
        </pc:spChg>
        <pc:spChg chg="add mod">
          <ac:chgData name="Wooyoung Kim" userId="3e44dc09-7a21-4703-94af-7755c03a4b5e" providerId="ADAL" clId="{5B071ADE-64DC-B94A-950A-C1AFCAED30F4}" dt="2025-03-07T21:21:48.561" v="89" actId="14100"/>
          <ac:spMkLst>
            <pc:docMk/>
            <pc:sldMk cId="3112824242" sldId="531"/>
            <ac:spMk id="8" creationId="{99CC9298-70B8-EA82-FB88-BF419413FC51}"/>
          </ac:spMkLst>
        </pc:spChg>
        <pc:graphicFrameChg chg="del">
          <ac:chgData name="Wooyoung Kim" userId="3e44dc09-7a21-4703-94af-7755c03a4b5e" providerId="ADAL" clId="{5B071ADE-64DC-B94A-950A-C1AFCAED30F4}" dt="2025-03-07T21:21:41.371" v="86" actId="478"/>
          <ac:graphicFrameMkLst>
            <pc:docMk/>
            <pc:sldMk cId="3112824242" sldId="531"/>
            <ac:graphicFrameMk id="9" creationId="{7B1328A8-7526-FBF2-7360-4707EB5F71C0}"/>
          </ac:graphicFrameMkLst>
        </pc:graphicFrameChg>
        <pc:graphicFrameChg chg="add mod">
          <ac:chgData name="Wooyoung Kim" userId="3e44dc09-7a21-4703-94af-7755c03a4b5e" providerId="ADAL" clId="{5B071ADE-64DC-B94A-950A-C1AFCAED30F4}" dt="2025-03-07T21:25:29.246" v="114" actId="14100"/>
          <ac:graphicFrameMkLst>
            <pc:docMk/>
            <pc:sldMk cId="3112824242" sldId="531"/>
            <ac:graphicFrameMk id="10" creationId="{E3FAA670-495F-6F4E-B0D9-6C5979D6A1F5}"/>
          </ac:graphicFrameMkLst>
        </pc:graphicFrameChg>
      </pc:sldChg>
      <pc:sldChg chg="addSp delSp modSp add mod">
        <pc:chgData name="Wooyoung Kim" userId="3e44dc09-7a21-4703-94af-7755c03a4b5e" providerId="ADAL" clId="{5B071ADE-64DC-B94A-950A-C1AFCAED30F4}" dt="2025-03-07T21:22:44.045" v="98" actId="1076"/>
        <pc:sldMkLst>
          <pc:docMk/>
          <pc:sldMk cId="1941260047" sldId="532"/>
        </pc:sldMkLst>
        <pc:spChg chg="mod">
          <ac:chgData name="Wooyoung Kim" userId="3e44dc09-7a21-4703-94af-7755c03a4b5e" providerId="ADAL" clId="{5B071ADE-64DC-B94A-950A-C1AFCAED30F4}" dt="2025-03-07T21:22:19.613" v="92" actId="11"/>
          <ac:spMkLst>
            <pc:docMk/>
            <pc:sldMk cId="1941260047" sldId="532"/>
            <ac:spMk id="5" creationId="{00B8E892-0480-0C07-FAA3-077E4F033428}"/>
          </ac:spMkLst>
        </pc:spChg>
        <pc:spChg chg="add mod">
          <ac:chgData name="Wooyoung Kim" userId="3e44dc09-7a21-4703-94af-7755c03a4b5e" providerId="ADAL" clId="{5B071ADE-64DC-B94A-950A-C1AFCAED30F4}" dt="2025-03-07T21:22:31.266" v="96" actId="14100"/>
          <ac:spMkLst>
            <pc:docMk/>
            <pc:sldMk cId="1941260047" sldId="532"/>
            <ac:spMk id="9" creationId="{4102CAC3-DDC1-CD9B-A25F-DDD24E311C3E}"/>
          </ac:spMkLst>
        </pc:spChg>
        <pc:graphicFrameChg chg="del">
          <ac:chgData name="Wooyoung Kim" userId="3e44dc09-7a21-4703-94af-7755c03a4b5e" providerId="ADAL" clId="{5B071ADE-64DC-B94A-950A-C1AFCAED30F4}" dt="2025-03-07T21:22:24.959" v="93" actId="478"/>
          <ac:graphicFrameMkLst>
            <pc:docMk/>
            <pc:sldMk cId="1941260047" sldId="532"/>
            <ac:graphicFrameMk id="10" creationId="{4D445AFA-F8E0-955F-CE87-64E5F6110A0E}"/>
          </ac:graphicFrameMkLst>
        </pc:graphicFrameChg>
        <pc:graphicFrameChg chg="add mod">
          <ac:chgData name="Wooyoung Kim" userId="3e44dc09-7a21-4703-94af-7755c03a4b5e" providerId="ADAL" clId="{5B071ADE-64DC-B94A-950A-C1AFCAED30F4}" dt="2025-03-07T21:22:44.045" v="98" actId="1076"/>
          <ac:graphicFrameMkLst>
            <pc:docMk/>
            <pc:sldMk cId="1941260047" sldId="532"/>
            <ac:graphicFrameMk id="11" creationId="{BFC48987-34FD-3A8B-98AC-47650DC5149E}"/>
          </ac:graphicFrameMkLst>
        </pc:graphicFrameChg>
      </pc:sldChg>
      <pc:sldChg chg="modSp add mod">
        <pc:chgData name="Wooyoung Kim" userId="3e44dc09-7a21-4703-94af-7755c03a4b5e" providerId="ADAL" clId="{5B071ADE-64DC-B94A-950A-C1AFCAED30F4}" dt="2025-03-07T21:25:52.134" v="117" actId="1076"/>
        <pc:sldMkLst>
          <pc:docMk/>
          <pc:sldMk cId="703052166" sldId="533"/>
        </pc:sldMkLst>
        <pc:spChg chg="mod">
          <ac:chgData name="Wooyoung Kim" userId="3e44dc09-7a21-4703-94af-7755c03a4b5e" providerId="ADAL" clId="{5B071ADE-64DC-B94A-950A-C1AFCAED30F4}" dt="2025-03-07T21:25:52.134" v="117" actId="1076"/>
          <ac:spMkLst>
            <pc:docMk/>
            <pc:sldMk cId="703052166" sldId="533"/>
            <ac:spMk id="5" creationId="{4FF5E75D-7E57-F1CB-305D-D8DEF7B84206}"/>
          </ac:spMkLst>
        </pc:spChg>
      </pc:sldChg>
      <pc:sldChg chg="addSp delSp modSp add mod">
        <pc:chgData name="Wooyoung Kim" userId="3e44dc09-7a21-4703-94af-7755c03a4b5e" providerId="ADAL" clId="{5B071ADE-64DC-B94A-950A-C1AFCAED30F4}" dt="2025-03-07T21:25:59.537" v="118" actId="14100"/>
        <pc:sldMkLst>
          <pc:docMk/>
          <pc:sldMk cId="3243778437" sldId="534"/>
        </pc:sldMkLst>
        <pc:spChg chg="mod">
          <ac:chgData name="Wooyoung Kim" userId="3e44dc09-7a21-4703-94af-7755c03a4b5e" providerId="ADAL" clId="{5B071ADE-64DC-B94A-950A-C1AFCAED30F4}" dt="2025-03-07T21:23:47.612" v="104" actId="11"/>
          <ac:spMkLst>
            <pc:docMk/>
            <pc:sldMk cId="3243778437" sldId="534"/>
            <ac:spMk id="5" creationId="{D83B9C6C-03C4-2094-9481-A2D1331EAAA0}"/>
          </ac:spMkLst>
        </pc:spChg>
        <pc:spChg chg="add del">
          <ac:chgData name="Wooyoung Kim" userId="3e44dc09-7a21-4703-94af-7755c03a4b5e" providerId="ADAL" clId="{5B071ADE-64DC-B94A-950A-C1AFCAED30F4}" dt="2025-03-07T21:23:56.488" v="106" actId="478"/>
          <ac:spMkLst>
            <pc:docMk/>
            <pc:sldMk cId="3243778437" sldId="534"/>
            <ac:spMk id="10" creationId="{624A9F94-288F-863B-3556-F229EE65ABFE}"/>
          </ac:spMkLst>
        </pc:spChg>
        <pc:spChg chg="add mod">
          <ac:chgData name="Wooyoung Kim" userId="3e44dc09-7a21-4703-94af-7755c03a4b5e" providerId="ADAL" clId="{5B071ADE-64DC-B94A-950A-C1AFCAED30F4}" dt="2025-03-07T21:24:08.424" v="110" actId="1076"/>
          <ac:spMkLst>
            <pc:docMk/>
            <pc:sldMk cId="3243778437" sldId="534"/>
            <ac:spMk id="13" creationId="{20BAB62D-C6B0-AAB4-254F-9600A2336AC5}"/>
          </ac:spMkLst>
        </pc:spChg>
        <pc:spChg chg="add mod">
          <ac:chgData name="Wooyoung Kim" userId="3e44dc09-7a21-4703-94af-7755c03a4b5e" providerId="ADAL" clId="{5B071ADE-64DC-B94A-950A-C1AFCAED30F4}" dt="2025-03-07T21:24:17.909" v="112" actId="1076"/>
          <ac:spMkLst>
            <pc:docMk/>
            <pc:sldMk cId="3243778437" sldId="534"/>
            <ac:spMk id="16" creationId="{8CC64E14-7710-A3BE-0C95-DBFDFE49D498}"/>
          </ac:spMkLst>
        </pc:spChg>
        <pc:graphicFrameChg chg="del">
          <ac:chgData name="Wooyoung Kim" userId="3e44dc09-7a21-4703-94af-7755c03a4b5e" providerId="ADAL" clId="{5B071ADE-64DC-B94A-950A-C1AFCAED30F4}" dt="2025-03-07T21:23:56.488" v="106" actId="478"/>
          <ac:graphicFrameMkLst>
            <pc:docMk/>
            <pc:sldMk cId="3243778437" sldId="534"/>
            <ac:graphicFrameMk id="11" creationId="{7098C018-F061-9CBE-11FD-362E21056D71}"/>
          </ac:graphicFrameMkLst>
        </pc:graphicFrameChg>
        <pc:graphicFrameChg chg="add del">
          <ac:chgData name="Wooyoung Kim" userId="3e44dc09-7a21-4703-94af-7755c03a4b5e" providerId="ADAL" clId="{5B071ADE-64DC-B94A-950A-C1AFCAED30F4}" dt="2025-03-07T21:23:56.488" v="106" actId="478"/>
          <ac:graphicFrameMkLst>
            <pc:docMk/>
            <pc:sldMk cId="3243778437" sldId="534"/>
            <ac:graphicFrameMk id="12" creationId="{C5B12CF7-CA64-3561-F707-F7E026648A3C}"/>
          </ac:graphicFrameMkLst>
        </pc:graphicFrameChg>
        <pc:graphicFrameChg chg="add mod">
          <ac:chgData name="Wooyoung Kim" userId="3e44dc09-7a21-4703-94af-7755c03a4b5e" providerId="ADAL" clId="{5B071ADE-64DC-B94A-950A-C1AFCAED30F4}" dt="2025-03-07T21:25:59.537" v="118" actId="14100"/>
          <ac:graphicFrameMkLst>
            <pc:docMk/>
            <pc:sldMk cId="3243778437" sldId="534"/>
            <ac:graphicFrameMk id="14" creationId="{3E04102E-C35F-6E00-1977-31A2FBB9397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6DFCCE2D-A65D-4675-9AB0-6EDFEAB7B0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81403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DC7DEC2-B706-40EE-8916-DDD1EF2F63A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0339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DC7DEC2-B706-40EE-8916-DDD1EF2F63A3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565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FCCE2D-A65D-4675-9AB0-6EDFEAB7B0A6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3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8E11F2C-F249-453B-A842-0BF79017336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101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FA468-432E-4683-870C-7DFA352E4C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723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7FEF4-D144-45B4-90F0-1D4A713299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7481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78C84-9FC2-427F-A15B-E0B6A6E0ED3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1998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82D38-A92D-45D9-ABBE-37EBB4E4ED8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0089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A3297-E4D5-4BA5-95FA-94DEC397863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772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D191E-DA0E-4178-B70A-6EA26F33C10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1460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918B7-D02A-4111-A75B-02C18D96F1D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2366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F41CF-6F8C-401B-9129-B48208B6F34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15945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E1AD9-0234-401A-87E4-E920B9F53CD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47930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9C58E-3454-440D-BB18-FAAA86EFB1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174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144C1-E056-48DF-925E-0D47BB781E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9382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B4835-5312-42DC-9AB7-290740E506E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297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A979C-8457-4348-B5DE-5589186AAB6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59757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5E753-55CC-4E31-8C2C-8353C6EE6E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29339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4CD3F-0E13-4EE8-BDA4-7966AF7CC4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2476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33C95-B3FA-41D0-B5B9-842FEFFD08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04879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430A0-5B3D-4FEA-8AAC-D8E25CC483C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57841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16BDF-816A-483D-8A29-493EEDD9AF0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23630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8158E-FC67-4008-9E5D-DF1274BBA6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24397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A7B8C-2F11-47C6-B4D7-522C39068AD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63763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B71E0-020E-442B-BD8F-2EF7B6E6C3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578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FB250-C188-47D4-BB27-4C6B80BFB5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6272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8D322-6C0D-4A9A-8D4F-1FB4EC14ADE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96280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C78DC-AE31-4580-B8A7-D8789B313BB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33164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2F043-214F-436C-B25D-B26A625C86C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56504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955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1341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788B1-9D72-484E-A6E4-EE5BF5585DD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61898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1F0E9-8966-4A1E-9471-9B189B1744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2854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08000" y="1816100"/>
            <a:ext cx="8445500" cy="4508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2"/>
          </p:nvPr>
        </p:nvSpPr>
        <p:spPr>
          <a:xfrm>
            <a:off x="644525" y="6580188"/>
            <a:ext cx="8499475" cy="1825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Structures and Problem Solving with C++: Walls and Mirrors, Frank Carrano, © 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180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61709-FFE3-4655-AC06-FDAF29FB72A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17139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3272A-3AD1-4060-B982-F808AB45FDC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37407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43219-1835-4255-88DE-7DEE14F492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70020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D5FF6-4879-44FF-8488-C0248E29A04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31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D3FF1-0E4B-4D19-9529-BF216599C2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26511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30A3D-5094-43A7-A102-C9BFC87FED1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29824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13586-A88B-4E20-8D57-DCD0797A74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47258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7F710-6943-4896-9E1A-2C46F8C6682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76289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D6DB3-01FA-4C78-8876-D54F09324D2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93357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A8F0F-5643-404D-AC2B-7B2B21513E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49313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53F5A-545C-433B-8DB9-8E25A08DF0F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8632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FE67F-F8F9-4568-B473-0E500222699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20551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E6E12-A91D-4839-AA23-EB752D9B312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04866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9CC39-41CC-44EA-B20D-B7E547480F0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59268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446A8-952A-4F66-A2E5-64364A30134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041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03312-0957-4B0D-A6D9-AD2E7D1E1B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08600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BCDDC-CF12-4093-9332-3FB00A5C1F7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98975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004A1-29F7-4FE2-BDBA-BB594FC7107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20321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7D891-515C-434C-B955-58E9DE5B052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55063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F91FB-2742-4137-9F0D-2CE252ED01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0952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94A5-9690-46A7-A691-8F93644ED67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116222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E795A-4442-45ED-BBCD-EEF0FE77F63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45085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9111E-952D-419D-9B4B-E37F49BECB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628065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D722D-C737-49AC-B6C7-F27866C2727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37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2BA65-4259-4602-88B7-9FB35E5A8D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37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F203F-8701-4682-8471-8D50564424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96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AC327-46FE-45B2-B875-D52AD47F33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460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046E4-7DAC-42DA-9770-4EAC90CCF4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031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BFBFBF"/>
            </a:gs>
            <a:gs pos="60001">
              <a:srgbClr val="D9D9D9"/>
            </a:gs>
            <a:gs pos="100000">
              <a:srgbClr val="D9D9D9"/>
            </a:gs>
          </a:gsLst>
          <a:lin ang="54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684412_high_Purple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9275B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029" name="Picture 7" descr="UW.Wordmark_ctr_white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2425"/>
            <a:ext cx="2551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0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ko-KR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031" name="Picture 8" descr="UW_W-Logo_RGB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3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23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683FE81-A3B1-41DD-868E-CE3357BF03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825" r:id="rId1"/>
    <p:sldLayoutId id="2147487826" r:id="rId2"/>
    <p:sldLayoutId id="2147487827" r:id="rId3"/>
    <p:sldLayoutId id="2147487828" r:id="rId4"/>
    <p:sldLayoutId id="2147487829" r:id="rId5"/>
    <p:sldLayoutId id="2147487830" r:id="rId6"/>
    <p:sldLayoutId id="2147487831" r:id="rId7"/>
    <p:sldLayoutId id="2147487832" r:id="rId8"/>
    <p:sldLayoutId id="2147487833" r:id="rId9"/>
    <p:sldLayoutId id="2147487834" r:id="rId10"/>
    <p:sldLayoutId id="2147487835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7E293F0-E976-4870-8815-3352FA2CC3B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870" r:id="rId1"/>
    <p:sldLayoutId id="2147487871" r:id="rId2"/>
    <p:sldLayoutId id="2147487872" r:id="rId3"/>
    <p:sldLayoutId id="2147487873" r:id="rId4"/>
    <p:sldLayoutId id="2147487874" r:id="rId5"/>
    <p:sldLayoutId id="2147487875" r:id="rId6"/>
    <p:sldLayoutId id="2147487876" r:id="rId7"/>
    <p:sldLayoutId id="2147487877" r:id="rId8"/>
    <p:sldLayoutId id="2147487878" r:id="rId9"/>
    <p:sldLayoutId id="2147487879" r:id="rId10"/>
    <p:sldLayoutId id="214748788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" name="Rectangle 8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8" descr="UW_W-Logo_RGB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307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553200"/>
            <a:ext cx="69215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0F4C6BB-78B1-46A4-9083-90BE9A54180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836" r:id="rId1"/>
    <p:sldLayoutId id="2147487837" r:id="rId2"/>
    <p:sldLayoutId id="2147487838" r:id="rId3"/>
    <p:sldLayoutId id="2147487839" r:id="rId4"/>
    <p:sldLayoutId id="2147487840" r:id="rId5"/>
    <p:sldLayoutId id="2147487841" r:id="rId6"/>
    <p:sldLayoutId id="2147487842" r:id="rId7"/>
    <p:sldLayoutId id="2147487843" r:id="rId8"/>
    <p:sldLayoutId id="2147487844" r:id="rId9"/>
    <p:sldLayoutId id="2147487845" r:id="rId10"/>
    <p:sldLayoutId id="2147487846" r:id="rId11"/>
    <p:sldLayoutId id="2147487847" r:id="rId12"/>
    <p:sldLayoutId id="2147487881" r:id="rId13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3CEACBA-5A25-4923-A6EF-98E2AB50F4C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848" r:id="rId1"/>
    <p:sldLayoutId id="2147487849" r:id="rId2"/>
    <p:sldLayoutId id="2147487850" r:id="rId3"/>
    <p:sldLayoutId id="2147487851" r:id="rId4"/>
    <p:sldLayoutId id="2147487852" r:id="rId5"/>
    <p:sldLayoutId id="2147487853" r:id="rId6"/>
    <p:sldLayoutId id="2147487854" r:id="rId7"/>
    <p:sldLayoutId id="2147487855" r:id="rId8"/>
    <p:sldLayoutId id="2147487856" r:id="rId9"/>
    <p:sldLayoutId id="2147487857" r:id="rId10"/>
    <p:sldLayoutId id="2147487858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123" name="Picture 9" descr="UW.Wordmark_ctr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5" name="Picture 8" descr="UW_W-Logo_RGB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51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5475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715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621A75C-2686-4F93-8D0F-3DFC26A81C9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859" r:id="rId1"/>
    <p:sldLayoutId id="2147487860" r:id="rId2"/>
    <p:sldLayoutId id="2147487861" r:id="rId3"/>
    <p:sldLayoutId id="2147487862" r:id="rId4"/>
    <p:sldLayoutId id="2147487863" r:id="rId5"/>
    <p:sldLayoutId id="2147487864" r:id="rId6"/>
    <p:sldLayoutId id="2147487865" r:id="rId7"/>
    <p:sldLayoutId id="2147487866" r:id="rId8"/>
    <p:sldLayoutId id="2147487867" r:id="rId9"/>
    <p:sldLayoutId id="2147487868" r:id="rId10"/>
    <p:sldLayoutId id="214748786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package" Target="../embeddings/Microsoft_Visio_Drawing1.vsdx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package" Target="../embeddings/Microsoft_Visio_Drawing2.vsdx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package" Target="../embeddings/Microsoft_Visio_Drawing3.vsdx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package" Target="../embeddings/Microsoft_Visio_Drawing4.vsdx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package" Target="../embeddings/Microsoft_Visio_Drawing5.vsdx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package" Target="../embeddings/Microsoft_Visio_Drawing6.vsdx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package" Target="../embeddings/Microsoft_Visio_Drawing61.vsdx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package" Target="../embeddings/Microsoft_Visio_Drawing8.vsdx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/>
          </p:cNvSpPr>
          <p:nvPr>
            <p:ph type="subTitle" idx="1"/>
          </p:nvPr>
        </p:nvSpPr>
        <p:spPr>
          <a:xfrm>
            <a:off x="1524000" y="4648200"/>
            <a:ext cx="6400800" cy="1752600"/>
          </a:xfrm>
        </p:spPr>
        <p:txBody>
          <a:bodyPr/>
          <a:lstStyle/>
          <a:p>
            <a:pPr algn="r"/>
            <a:r>
              <a:rPr lang="en-US" altLang="ko-KR" dirty="0" err="1">
                <a:solidFill>
                  <a:schemeClr val="bg1"/>
                </a:solidFill>
                <a:ea typeface="굴림" panose="020B0600000101010101" pitchFamily="50" charset="-127"/>
              </a:rPr>
              <a:t>Wooyoung</a:t>
            </a:r>
            <a:r>
              <a:rPr lang="en-US" altLang="ko-KR" dirty="0">
                <a:solidFill>
                  <a:schemeClr val="bg1"/>
                </a:solidFill>
                <a:ea typeface="굴림" panose="020B0600000101010101" pitchFamily="50" charset="-127"/>
              </a:rPr>
              <a:t> Kim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Rectangle 4"/>
          <p:cNvSpPr txBox="1">
            <a:spLocks/>
          </p:cNvSpPr>
          <p:nvPr/>
        </p:nvSpPr>
        <p:spPr bwMode="auto">
          <a:xfrm>
            <a:off x="4495800" y="914400"/>
            <a:ext cx="46482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4572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9144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13716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18288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ko-KR" sz="1800" kern="0" dirty="0">
                <a:solidFill>
                  <a:schemeClr val="bg1"/>
                </a:solidFill>
              </a:rPr>
              <a:t>CSS 343: Data Structures, Algorithms, and Discrete Mathematics II</a:t>
            </a:r>
          </a:p>
        </p:txBody>
      </p:sp>
      <p:sp>
        <p:nvSpPr>
          <p:cNvPr id="194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Finite State Machines</a:t>
            </a:r>
            <a:endParaRPr lang="en-US" altLang="en-US" dirty="0"/>
          </a:p>
        </p:txBody>
      </p:sp>
      <p:sp>
        <p:nvSpPr>
          <p:cNvPr id="19462" name="TextBox 6"/>
          <p:cNvSpPr txBox="1">
            <a:spLocks noChangeArrowheads="1"/>
          </p:cNvSpPr>
          <p:nvPr/>
        </p:nvSpPr>
        <p:spPr bwMode="auto">
          <a:xfrm>
            <a:off x="2590800" y="4038600"/>
            <a:ext cx="381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Version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838200"/>
          </a:xfrm>
        </p:spPr>
        <p:txBody>
          <a:bodyPr/>
          <a:lstStyle/>
          <a:p>
            <a:r>
              <a:rPr lang="en-US" altLang="en-US"/>
              <a:t>Examples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17513" y="906463"/>
            <a:ext cx="8229600" cy="3024187"/>
          </a:xfrm>
        </p:spPr>
        <p:txBody>
          <a:bodyPr/>
          <a:lstStyle/>
          <a:p>
            <a:pPr>
              <a:defRPr/>
            </a:pPr>
            <a:r>
              <a:rPr lang="en-US" altLang="en-US" sz="2400" dirty="0"/>
              <a:t>What can be recognized by these Finite Automata?</a:t>
            </a:r>
            <a:endParaRPr lang="en-US" altLang="en-US" sz="2000" dirty="0"/>
          </a:p>
          <a:p>
            <a:pPr lvl="1">
              <a:defRPr/>
            </a:pPr>
            <a:r>
              <a:rPr lang="en-US" altLang="en-US" sz="1800" b="1" dirty="0"/>
              <a:t>Recognized string</a:t>
            </a:r>
            <a:r>
              <a:rPr lang="en-US" altLang="en-US" sz="1800" dirty="0"/>
              <a:t>: when all its characters are processed, it ends in one of the final states</a:t>
            </a:r>
            <a:r>
              <a:rPr lang="en-US" altLang="en-US" sz="1600" dirty="0"/>
              <a:t> </a:t>
            </a:r>
          </a:p>
          <a:p>
            <a:pPr lvl="1">
              <a:defRPr/>
            </a:pPr>
            <a:endParaRPr lang="en-US" altLang="en-US" sz="1600" dirty="0"/>
          </a:p>
          <a:p>
            <a:pPr lvl="1">
              <a:defRPr/>
            </a:pPr>
            <a:endParaRPr lang="en-US" altLang="en-US" sz="1600" dirty="0"/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Find an FA for the following language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en-US" sz="2000" dirty="0"/>
              <a:t>∑ = {a, b, 2, 3, _}, identifiers in C++ like language</a:t>
            </a:r>
          </a:p>
          <a:p>
            <a:pPr lvl="2">
              <a:defRPr/>
            </a:pPr>
            <a:r>
              <a:rPr lang="en-US" altLang="en-US" sz="1800" dirty="0"/>
              <a:t>start with letter or underscore followed by any characters (including empty)</a:t>
            </a:r>
          </a:p>
          <a:p>
            <a:pPr lvl="2">
              <a:defRPr/>
            </a:pPr>
            <a:endParaRPr lang="en-US" altLang="en-US" sz="1800" dirty="0"/>
          </a:p>
          <a:p>
            <a:pPr lvl="2">
              <a:defRPr/>
            </a:pPr>
            <a:endParaRPr lang="en-US" altLang="en-US" sz="1800" dirty="0"/>
          </a:p>
          <a:p>
            <a:pPr lvl="2">
              <a:defRPr/>
            </a:pPr>
            <a:endParaRPr lang="en-US" altLang="en-US" sz="1800" dirty="0"/>
          </a:p>
          <a:p>
            <a:pPr lvl="2">
              <a:defRPr/>
            </a:pPr>
            <a:endParaRPr lang="en-US" altLang="en-US" sz="1800" dirty="0"/>
          </a:p>
          <a:p>
            <a:pPr lvl="2">
              <a:defRPr/>
            </a:pPr>
            <a:endParaRPr lang="en-US" altLang="en-US" sz="18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200" dirty="0"/>
          </a:p>
          <a:p>
            <a:pPr marL="457200" lvl="1" indent="0">
              <a:buNone/>
              <a:defRPr/>
            </a:pPr>
            <a:endParaRPr lang="en-US" altLang="en-US" sz="2000" dirty="0"/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2055813"/>
            <a:ext cx="23812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17663"/>
            <a:ext cx="29829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2590800" y="44196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67200" y="44196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90800" y="54864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>
            <a:cxnSpLocks/>
            <a:endCxn id="2" idx="2"/>
          </p:cNvCxnSpPr>
          <p:nvPr/>
        </p:nvCxnSpPr>
        <p:spPr>
          <a:xfrm>
            <a:off x="2251075" y="4564063"/>
            <a:ext cx="339725" cy="7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4" name="TextBox 4"/>
          <p:cNvSpPr txBox="1">
            <a:spLocks noChangeArrowheads="1"/>
          </p:cNvSpPr>
          <p:nvPr/>
        </p:nvSpPr>
        <p:spPr bwMode="auto">
          <a:xfrm>
            <a:off x="2106478" y="4186187"/>
            <a:ext cx="955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start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09888" y="4572000"/>
            <a:ext cx="1357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6" name="TextBox 13"/>
          <p:cNvSpPr txBox="1">
            <a:spLocks noChangeArrowheads="1"/>
          </p:cNvSpPr>
          <p:nvPr/>
        </p:nvSpPr>
        <p:spPr bwMode="auto">
          <a:xfrm>
            <a:off x="3276600" y="4235450"/>
            <a:ext cx="955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a, b, _</a:t>
            </a:r>
          </a:p>
        </p:txBody>
      </p:sp>
      <p:cxnSp>
        <p:nvCxnSpPr>
          <p:cNvPr id="16" name="Straight Arrow Connector 15"/>
          <p:cNvCxnSpPr>
            <a:endCxn id="8" idx="4"/>
          </p:cNvCxnSpPr>
          <p:nvPr/>
        </p:nvCxnSpPr>
        <p:spPr>
          <a:xfrm rot="10800000" flipV="1">
            <a:off x="4419600" y="4564063"/>
            <a:ext cx="182563" cy="160337"/>
          </a:xfrm>
          <a:prstGeom prst="curvedConnector4">
            <a:avLst>
              <a:gd name="adj1" fmla="val -124994"/>
              <a:gd name="adj2" fmla="val 2418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8" name="TextBox 16"/>
          <p:cNvSpPr txBox="1">
            <a:spLocks noChangeArrowheads="1"/>
          </p:cNvSpPr>
          <p:nvPr/>
        </p:nvSpPr>
        <p:spPr bwMode="auto">
          <a:xfrm>
            <a:off x="4560888" y="4235450"/>
            <a:ext cx="1565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a, b, 2,3, _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743200" y="4725988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0" name="TextBox 30"/>
          <p:cNvSpPr txBox="1">
            <a:spLocks noChangeArrowheads="1"/>
          </p:cNvSpPr>
          <p:nvPr/>
        </p:nvSpPr>
        <p:spPr bwMode="auto">
          <a:xfrm>
            <a:off x="2276475" y="4899025"/>
            <a:ext cx="955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2,3</a:t>
            </a:r>
          </a:p>
        </p:txBody>
      </p:sp>
      <p:cxnSp>
        <p:nvCxnSpPr>
          <p:cNvPr id="34" name="Straight Arrow Connector 15"/>
          <p:cNvCxnSpPr/>
          <p:nvPr/>
        </p:nvCxnSpPr>
        <p:spPr>
          <a:xfrm rot="10800000" flipV="1">
            <a:off x="2754313" y="5661025"/>
            <a:ext cx="182562" cy="160338"/>
          </a:xfrm>
          <a:prstGeom prst="curvedConnector4">
            <a:avLst>
              <a:gd name="adj1" fmla="val -124994"/>
              <a:gd name="adj2" fmla="val 2418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2" name="TextBox 34"/>
          <p:cNvSpPr txBox="1">
            <a:spLocks noChangeArrowheads="1"/>
          </p:cNvSpPr>
          <p:nvPr/>
        </p:nvSpPr>
        <p:spPr bwMode="auto">
          <a:xfrm>
            <a:off x="2895600" y="5332413"/>
            <a:ext cx="1565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a, b, 2,3, _</a:t>
            </a:r>
          </a:p>
        </p:txBody>
      </p:sp>
      <p:sp>
        <p:nvSpPr>
          <p:cNvPr id="19" name="Oval 18"/>
          <p:cNvSpPr/>
          <p:nvPr/>
        </p:nvSpPr>
        <p:spPr>
          <a:xfrm>
            <a:off x="4305300" y="4464050"/>
            <a:ext cx="228600" cy="215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48000" y="262731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(0|1)(0|1)*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41078" y="2617615"/>
            <a:ext cx="204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(+|-|</a:t>
            </a:r>
            <a:r>
              <a:rPr lang="el-GR" altLang="en-US" dirty="0"/>
              <a:t> </a:t>
            </a:r>
            <a:r>
              <a:rPr lang="el-GR" altLang="en-US" dirty="0">
                <a:solidFill>
                  <a:srgbClr val="FF0000"/>
                </a:solidFill>
              </a:rPr>
              <a:t>λ</a:t>
            </a:r>
            <a:r>
              <a:rPr lang="en-US" dirty="0">
                <a:solidFill>
                  <a:srgbClr val="FF0000"/>
                </a:solidFill>
              </a:rPr>
              <a:t>)(0|1)(0|1)*</a:t>
            </a:r>
          </a:p>
        </p:txBody>
      </p:sp>
    </p:spTree>
    <p:extLst>
      <p:ext uri="{BB962C8B-B14F-4D97-AF65-F5344CB8AC3E}">
        <p14:creationId xmlns:p14="http://schemas.microsoft.com/office/powerpoint/2010/main" val="322250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Language to FA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 bwMode="auto">
          <a:xfrm>
            <a:off x="304800" y="1409700"/>
            <a:ext cx="8534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ClrTx/>
              <a:buFont typeface="+mj-lt"/>
              <a:buAutoNum type="arabicPeriod"/>
              <a:defRPr/>
            </a:pPr>
            <a:r>
              <a:rPr lang="en-US" altLang="en-US" sz="2200" dirty="0"/>
              <a:t>Determine all possible cases as states </a:t>
            </a:r>
          </a:p>
          <a:p>
            <a:pPr marL="457200" indent="-457200">
              <a:buClrTx/>
              <a:buFont typeface="+mj-lt"/>
              <a:buAutoNum type="arabicPeriod"/>
              <a:defRPr/>
            </a:pPr>
            <a:r>
              <a:rPr lang="en-US" altLang="en-US" sz="2200" dirty="0">
                <a:sym typeface="Wingdings" panose="05000000000000000000" pitchFamily="2" charset="2"/>
              </a:rPr>
              <a:t>Set the target state as ending state</a:t>
            </a:r>
          </a:p>
          <a:p>
            <a:pPr marL="457200" indent="-457200">
              <a:buClrTx/>
              <a:buFont typeface="+mj-lt"/>
              <a:buAutoNum type="arabicPeriod"/>
              <a:defRPr/>
            </a:pPr>
            <a:r>
              <a:rPr lang="en-US" altLang="en-US" sz="2200" dirty="0">
                <a:sym typeface="Wingdings" panose="05000000000000000000" pitchFamily="2" charset="2"/>
              </a:rPr>
              <a:t>Non target states are trap states</a:t>
            </a:r>
          </a:p>
          <a:p>
            <a:pPr marL="457200" indent="-457200">
              <a:buClrTx/>
              <a:buFont typeface="+mj-lt"/>
              <a:buAutoNum type="arabicPeriod"/>
              <a:defRPr/>
            </a:pPr>
            <a:r>
              <a:rPr lang="en-US" altLang="en-US" sz="2200" dirty="0">
                <a:sym typeface="Wingdings" panose="05000000000000000000" pitchFamily="2" charset="2"/>
              </a:rPr>
              <a:t>Determine the transitions</a:t>
            </a:r>
            <a:endParaRPr lang="en-US" altLang="en-US" sz="2200" dirty="0"/>
          </a:p>
          <a:p>
            <a:pPr lvl="1">
              <a:buClrTx/>
              <a:defRPr/>
            </a:pPr>
            <a:endParaRPr lang="en-US" altLang="en-US" sz="1800" dirty="0"/>
          </a:p>
          <a:p>
            <a:pPr lvl="1">
              <a:defRPr/>
            </a:pPr>
            <a:endParaRPr lang="en-US" altLang="en-US" sz="1800" dirty="0"/>
          </a:p>
          <a:p>
            <a:pPr lvl="1">
              <a:defRPr/>
            </a:pPr>
            <a:endParaRPr lang="en-US" altLang="en-US" sz="1800" dirty="0"/>
          </a:p>
          <a:p>
            <a:pPr lvl="1">
              <a:defRPr/>
            </a:pPr>
            <a:endParaRPr lang="en-US" altLang="en-US" sz="1800" dirty="0"/>
          </a:p>
          <a:p>
            <a:pPr lvl="1">
              <a:defRPr/>
            </a:pPr>
            <a:endParaRPr lang="en-US" altLang="en-US" sz="1800" dirty="0"/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0520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Language to FA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 bwMode="auto">
          <a:xfrm>
            <a:off x="304800" y="1409700"/>
            <a:ext cx="8534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Tx/>
              <a:buFont typeface="Wingdings" panose="05000000000000000000" pitchFamily="2" charset="2"/>
              <a:buNone/>
              <a:defRPr/>
            </a:pPr>
            <a:r>
              <a:rPr lang="en-US" altLang="en-US" sz="2200" dirty="0"/>
              <a:t>FAs for language (may give state a name/meaning if possible)</a:t>
            </a:r>
          </a:p>
          <a:p>
            <a:pPr>
              <a:buClrTx/>
              <a:defRPr/>
            </a:pPr>
            <a:r>
              <a:rPr lang="en-US" altLang="en-US" sz="2400" dirty="0"/>
              <a:t>∑ = {a, b}, all words contain even number of a’s and even number of b’s</a:t>
            </a:r>
          </a:p>
          <a:p>
            <a:pPr lvl="1">
              <a:defRPr/>
            </a:pPr>
            <a:endParaRPr lang="en-US" altLang="en-US" sz="1800" dirty="0"/>
          </a:p>
          <a:p>
            <a:pPr lvl="1">
              <a:defRPr/>
            </a:pPr>
            <a:endParaRPr lang="en-US" altLang="en-US" sz="1800" dirty="0"/>
          </a:p>
          <a:p>
            <a:pPr lvl="1">
              <a:defRPr/>
            </a:pPr>
            <a:endParaRPr lang="en-US" altLang="en-US" sz="1800" dirty="0"/>
          </a:p>
          <a:p>
            <a:pPr lvl="1">
              <a:defRPr/>
            </a:pPr>
            <a:endParaRPr lang="en-US" altLang="en-US" sz="1800" dirty="0"/>
          </a:p>
          <a:p>
            <a:pPr>
              <a:buClrTx/>
              <a:defRPr/>
            </a:pPr>
            <a:r>
              <a:rPr lang="en-US" altLang="en-US" sz="2400" dirty="0"/>
              <a:t>∑ = {a, b, c}, all words do not contain the substring “ab”</a:t>
            </a:r>
          </a:p>
          <a:p>
            <a:pPr lvl="1">
              <a:defRPr/>
            </a:pPr>
            <a:endParaRPr lang="en-US" altLang="en-US" sz="1800" dirty="0"/>
          </a:p>
          <a:p>
            <a:pPr lvl="1">
              <a:defRPr/>
            </a:pPr>
            <a:endParaRPr lang="en-US" altLang="en-US" sz="1800" dirty="0"/>
          </a:p>
          <a:p>
            <a:pPr lvl="1">
              <a:defRPr/>
            </a:pPr>
            <a:endParaRPr lang="en-US" altLang="en-US" sz="1800" dirty="0"/>
          </a:p>
          <a:p>
            <a:pPr lvl="1">
              <a:defRPr/>
            </a:pPr>
            <a:endParaRPr lang="en-US" altLang="en-US" sz="1800" dirty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Language to FA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 bwMode="auto">
          <a:xfrm>
            <a:off x="304800" y="1409700"/>
            <a:ext cx="8534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Tx/>
              <a:buFont typeface="Wingdings" panose="05000000000000000000" pitchFamily="2" charset="2"/>
              <a:buNone/>
              <a:defRPr/>
            </a:pPr>
            <a:r>
              <a:rPr lang="en-US" altLang="en-US" sz="2200" dirty="0"/>
              <a:t>FAs for language (may give state a name/meaning if possible)</a:t>
            </a:r>
          </a:p>
          <a:p>
            <a:pPr>
              <a:buClrTx/>
              <a:defRPr/>
            </a:pPr>
            <a:r>
              <a:rPr lang="en-US" altLang="en-US" sz="2400" dirty="0"/>
              <a:t>∑ = {a, b}, all words contain even number of a’s and even number of b’s</a:t>
            </a:r>
          </a:p>
          <a:p>
            <a:pPr lvl="1">
              <a:defRPr/>
            </a:pPr>
            <a:endParaRPr lang="en-US" altLang="en-US" sz="1800" dirty="0"/>
          </a:p>
          <a:p>
            <a:pPr lvl="1">
              <a:defRPr/>
            </a:pPr>
            <a:endParaRPr lang="en-US" altLang="en-US" sz="1800" dirty="0"/>
          </a:p>
          <a:p>
            <a:pPr lvl="1">
              <a:defRPr/>
            </a:pPr>
            <a:endParaRPr lang="en-US" altLang="en-US" sz="1800" dirty="0"/>
          </a:p>
          <a:p>
            <a:pPr lvl="1">
              <a:defRPr/>
            </a:pPr>
            <a:endParaRPr lang="en-US" altLang="en-US" sz="1800" dirty="0"/>
          </a:p>
          <a:p>
            <a:pPr>
              <a:buClrTx/>
              <a:defRPr/>
            </a:pPr>
            <a:r>
              <a:rPr lang="en-US" altLang="en-US" sz="2400" dirty="0"/>
              <a:t>∑ = {a, b, c}, all words do not contain the substring “ab”</a:t>
            </a:r>
          </a:p>
          <a:p>
            <a:pPr lvl="1">
              <a:defRPr/>
            </a:pPr>
            <a:endParaRPr lang="en-US" altLang="en-US" sz="1800" dirty="0"/>
          </a:p>
          <a:p>
            <a:pPr lvl="1">
              <a:defRPr/>
            </a:pPr>
            <a:endParaRPr lang="en-US" altLang="en-US" sz="1800" dirty="0"/>
          </a:p>
          <a:p>
            <a:pPr lvl="1">
              <a:defRPr/>
            </a:pPr>
            <a:endParaRPr lang="en-US" altLang="en-US" sz="1800" dirty="0"/>
          </a:p>
          <a:p>
            <a:pPr lvl="1">
              <a:defRPr/>
            </a:pPr>
            <a:endParaRPr lang="en-US" altLang="en-US" sz="1800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2" name="Oval 1"/>
          <p:cNvSpPr/>
          <p:nvPr/>
        </p:nvSpPr>
        <p:spPr>
          <a:xfrm>
            <a:off x="2590800" y="2743200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86200" y="2743200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90800" y="3454400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86200" y="3454400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" name="Straight Arrow Connector 3"/>
          <p:cNvCxnSpPr>
            <a:endCxn id="2" idx="2"/>
          </p:cNvCxnSpPr>
          <p:nvPr/>
        </p:nvCxnSpPr>
        <p:spPr>
          <a:xfrm>
            <a:off x="1981200" y="28956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895600" y="28956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5"/>
            <a:endCxn id="10" idx="7"/>
          </p:cNvCxnSpPr>
          <p:nvPr/>
        </p:nvCxnSpPr>
        <p:spPr>
          <a:xfrm>
            <a:off x="4146550" y="3003550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9" idx="6"/>
          </p:cNvCxnSpPr>
          <p:nvPr/>
        </p:nvCxnSpPr>
        <p:spPr>
          <a:xfrm flipH="1">
            <a:off x="2895600" y="36068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7"/>
          </p:cNvCxnSpPr>
          <p:nvPr/>
        </p:nvCxnSpPr>
        <p:spPr>
          <a:xfrm flipH="1" flipV="1">
            <a:off x="2841625" y="3003550"/>
            <a:ext cx="9525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1"/>
            <a:endCxn id="7" idx="3"/>
          </p:cNvCxnSpPr>
          <p:nvPr/>
        </p:nvCxnSpPr>
        <p:spPr>
          <a:xfrm flipV="1">
            <a:off x="3930650" y="3003550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5"/>
            <a:endCxn id="10" idx="3"/>
          </p:cNvCxnSpPr>
          <p:nvPr/>
        </p:nvCxnSpPr>
        <p:spPr>
          <a:xfrm>
            <a:off x="2851150" y="3714750"/>
            <a:ext cx="1079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3"/>
            <a:endCxn id="9" idx="1"/>
          </p:cNvCxnSpPr>
          <p:nvPr/>
        </p:nvCxnSpPr>
        <p:spPr>
          <a:xfrm>
            <a:off x="2635250" y="3003550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1"/>
            <a:endCxn id="2" idx="7"/>
          </p:cNvCxnSpPr>
          <p:nvPr/>
        </p:nvCxnSpPr>
        <p:spPr>
          <a:xfrm flipH="1">
            <a:off x="2851150" y="2787650"/>
            <a:ext cx="1079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13" name="TextBox 4"/>
          <p:cNvSpPr txBox="1">
            <a:spLocks noChangeArrowheads="1"/>
          </p:cNvSpPr>
          <p:nvPr/>
        </p:nvSpPr>
        <p:spPr bwMode="auto">
          <a:xfrm>
            <a:off x="1743075" y="2603500"/>
            <a:ext cx="955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  <a:latin typeface="Arial" panose="020B0604020202020204" pitchFamily="34" charset="0"/>
              </a:rPr>
              <a:t>start</a:t>
            </a:r>
          </a:p>
        </p:txBody>
      </p:sp>
      <p:sp>
        <p:nvSpPr>
          <p:cNvPr id="29714" name="TextBox 4"/>
          <p:cNvSpPr txBox="1">
            <a:spLocks noChangeArrowheads="1"/>
          </p:cNvSpPr>
          <p:nvPr/>
        </p:nvSpPr>
        <p:spPr bwMode="auto">
          <a:xfrm>
            <a:off x="3030538" y="2773363"/>
            <a:ext cx="3032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9715" name="TextBox 4"/>
          <p:cNvSpPr txBox="1">
            <a:spLocks noChangeArrowheads="1"/>
          </p:cNvSpPr>
          <p:nvPr/>
        </p:nvSpPr>
        <p:spPr bwMode="auto">
          <a:xfrm>
            <a:off x="2571750" y="2725738"/>
            <a:ext cx="3651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  <a:latin typeface="Arial" panose="020B0604020202020204" pitchFamily="34" charset="0"/>
              </a:rPr>
              <a:t>ee</a:t>
            </a:r>
          </a:p>
        </p:txBody>
      </p:sp>
      <p:sp>
        <p:nvSpPr>
          <p:cNvPr id="29716" name="TextBox 4"/>
          <p:cNvSpPr txBox="1">
            <a:spLocks noChangeArrowheads="1"/>
          </p:cNvSpPr>
          <p:nvPr/>
        </p:nvSpPr>
        <p:spPr bwMode="auto">
          <a:xfrm>
            <a:off x="3871913" y="2730500"/>
            <a:ext cx="365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  <a:latin typeface="Arial" panose="020B0604020202020204" pitchFamily="34" charset="0"/>
              </a:rPr>
              <a:t>oe</a:t>
            </a:r>
          </a:p>
        </p:txBody>
      </p:sp>
      <p:sp>
        <p:nvSpPr>
          <p:cNvPr id="29717" name="TextBox 4"/>
          <p:cNvSpPr txBox="1">
            <a:spLocks noChangeArrowheads="1"/>
          </p:cNvSpPr>
          <p:nvPr/>
        </p:nvSpPr>
        <p:spPr bwMode="auto">
          <a:xfrm>
            <a:off x="2536825" y="3463925"/>
            <a:ext cx="365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  <a:latin typeface="Arial" panose="020B0604020202020204" pitchFamily="34" charset="0"/>
              </a:rPr>
              <a:t>eo</a:t>
            </a:r>
          </a:p>
        </p:txBody>
      </p:sp>
      <p:sp>
        <p:nvSpPr>
          <p:cNvPr id="29718" name="TextBox 4"/>
          <p:cNvSpPr txBox="1">
            <a:spLocks noChangeArrowheads="1"/>
          </p:cNvSpPr>
          <p:nvPr/>
        </p:nvSpPr>
        <p:spPr bwMode="auto">
          <a:xfrm>
            <a:off x="3844925" y="3454400"/>
            <a:ext cx="365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  <a:latin typeface="Arial" panose="020B0604020202020204" pitchFamily="34" charset="0"/>
              </a:rPr>
              <a:t>oo</a:t>
            </a:r>
          </a:p>
        </p:txBody>
      </p:sp>
      <p:sp>
        <p:nvSpPr>
          <p:cNvPr id="29719" name="TextBox 4"/>
          <p:cNvSpPr txBox="1">
            <a:spLocks noChangeArrowheads="1"/>
          </p:cNvSpPr>
          <p:nvPr/>
        </p:nvSpPr>
        <p:spPr bwMode="auto">
          <a:xfrm>
            <a:off x="3189288" y="3300413"/>
            <a:ext cx="3032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9720" name="TextBox 4"/>
          <p:cNvSpPr txBox="1">
            <a:spLocks noChangeArrowheads="1"/>
          </p:cNvSpPr>
          <p:nvPr/>
        </p:nvSpPr>
        <p:spPr bwMode="auto">
          <a:xfrm>
            <a:off x="3214688" y="3619500"/>
            <a:ext cx="3032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9721" name="TextBox 4"/>
          <p:cNvSpPr txBox="1">
            <a:spLocks noChangeArrowheads="1"/>
          </p:cNvSpPr>
          <p:nvPr/>
        </p:nvSpPr>
        <p:spPr bwMode="auto">
          <a:xfrm>
            <a:off x="3217863" y="2481263"/>
            <a:ext cx="3032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9722" name="TextBox 4"/>
          <p:cNvSpPr txBox="1">
            <a:spLocks noChangeArrowheads="1"/>
          </p:cNvSpPr>
          <p:nvPr/>
        </p:nvSpPr>
        <p:spPr bwMode="auto">
          <a:xfrm>
            <a:off x="2409825" y="2995613"/>
            <a:ext cx="303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29723" name="TextBox 4"/>
          <p:cNvSpPr txBox="1">
            <a:spLocks noChangeArrowheads="1"/>
          </p:cNvSpPr>
          <p:nvPr/>
        </p:nvSpPr>
        <p:spPr bwMode="auto">
          <a:xfrm>
            <a:off x="2754313" y="3025775"/>
            <a:ext cx="3032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29724" name="TextBox 4"/>
          <p:cNvSpPr txBox="1">
            <a:spLocks noChangeArrowheads="1"/>
          </p:cNvSpPr>
          <p:nvPr/>
        </p:nvSpPr>
        <p:spPr bwMode="auto">
          <a:xfrm>
            <a:off x="3719513" y="3060700"/>
            <a:ext cx="3032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29725" name="TextBox 4"/>
          <p:cNvSpPr txBox="1">
            <a:spLocks noChangeArrowheads="1"/>
          </p:cNvSpPr>
          <p:nvPr/>
        </p:nvSpPr>
        <p:spPr bwMode="auto">
          <a:xfrm>
            <a:off x="4086225" y="3043238"/>
            <a:ext cx="303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62" name="Oval 61"/>
          <p:cNvSpPr/>
          <p:nvPr/>
        </p:nvSpPr>
        <p:spPr>
          <a:xfrm>
            <a:off x="2632075" y="2779713"/>
            <a:ext cx="228600" cy="215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384425" y="5026025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425700" y="5062538"/>
            <a:ext cx="228600" cy="215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729" name="TextBox 4"/>
          <p:cNvSpPr txBox="1">
            <a:spLocks noChangeArrowheads="1"/>
          </p:cNvSpPr>
          <p:nvPr/>
        </p:nvSpPr>
        <p:spPr bwMode="auto">
          <a:xfrm>
            <a:off x="1698625" y="4811713"/>
            <a:ext cx="955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  <a:latin typeface="Arial" panose="020B0604020202020204" pitchFamily="34" charset="0"/>
              </a:rPr>
              <a:t>start</a:t>
            </a:r>
          </a:p>
        </p:txBody>
      </p:sp>
      <p:cxnSp>
        <p:nvCxnSpPr>
          <p:cNvPr id="47" name="Straight Arrow Connector 46"/>
          <p:cNvCxnSpPr>
            <a:endCxn id="64" idx="2"/>
          </p:cNvCxnSpPr>
          <p:nvPr/>
        </p:nvCxnSpPr>
        <p:spPr>
          <a:xfrm flipV="1">
            <a:off x="1597025" y="5178425"/>
            <a:ext cx="7874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3429000" y="5021263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89525" y="5011738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467100" y="5070475"/>
            <a:ext cx="228600" cy="215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5" name="Straight Arrow Connector 74"/>
          <p:cNvCxnSpPr>
            <a:endCxn id="72" idx="2"/>
          </p:cNvCxnSpPr>
          <p:nvPr/>
        </p:nvCxnSpPr>
        <p:spPr>
          <a:xfrm>
            <a:off x="2713038" y="5170488"/>
            <a:ext cx="715962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2" idx="6"/>
            <a:endCxn id="73" idx="2"/>
          </p:cNvCxnSpPr>
          <p:nvPr/>
        </p:nvCxnSpPr>
        <p:spPr>
          <a:xfrm flipV="1">
            <a:off x="3733800" y="5164138"/>
            <a:ext cx="1355725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36" name="TextBox 4"/>
          <p:cNvSpPr txBox="1">
            <a:spLocks noChangeArrowheads="1"/>
          </p:cNvSpPr>
          <p:nvPr/>
        </p:nvSpPr>
        <p:spPr bwMode="auto">
          <a:xfrm>
            <a:off x="1778000" y="5324475"/>
            <a:ext cx="1371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Arial" panose="020B0604020202020204" pitchFamily="34" charset="0"/>
              </a:rPr>
              <a:t>State without immediate ‘a’</a:t>
            </a:r>
          </a:p>
        </p:txBody>
      </p:sp>
      <p:sp>
        <p:nvSpPr>
          <p:cNvPr id="29737" name="TextBox 4"/>
          <p:cNvSpPr txBox="1">
            <a:spLocks noChangeArrowheads="1"/>
          </p:cNvSpPr>
          <p:nvPr/>
        </p:nvSpPr>
        <p:spPr bwMode="auto">
          <a:xfrm>
            <a:off x="3128963" y="5337175"/>
            <a:ext cx="1371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Arial" panose="020B0604020202020204" pitchFamily="34" charset="0"/>
              </a:rPr>
              <a:t>State with immediate ‘a’</a:t>
            </a:r>
          </a:p>
        </p:txBody>
      </p:sp>
      <p:sp>
        <p:nvSpPr>
          <p:cNvPr id="29738" name="TextBox 4"/>
          <p:cNvSpPr txBox="1">
            <a:spLocks noChangeArrowheads="1"/>
          </p:cNvSpPr>
          <p:nvPr/>
        </p:nvSpPr>
        <p:spPr bwMode="auto">
          <a:xfrm>
            <a:off x="4708525" y="5278438"/>
            <a:ext cx="1371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Arial" panose="020B0604020202020204" pitchFamily="34" charset="0"/>
              </a:rPr>
              <a:t>Trap state</a:t>
            </a:r>
          </a:p>
        </p:txBody>
      </p:sp>
      <p:cxnSp>
        <p:nvCxnSpPr>
          <p:cNvPr id="82" name="Elbow Connector 81"/>
          <p:cNvCxnSpPr>
            <a:stCxn id="64" idx="6"/>
          </p:cNvCxnSpPr>
          <p:nvPr/>
        </p:nvCxnSpPr>
        <p:spPr>
          <a:xfrm flipH="1" flipV="1">
            <a:off x="2536825" y="5018088"/>
            <a:ext cx="152400" cy="160337"/>
          </a:xfrm>
          <a:prstGeom prst="curvedConnector4">
            <a:avLst>
              <a:gd name="adj1" fmla="val -150272"/>
              <a:gd name="adj2" fmla="val 4144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40" name="TextBox 4"/>
          <p:cNvSpPr txBox="1">
            <a:spLocks noChangeArrowheads="1"/>
          </p:cNvSpPr>
          <p:nvPr/>
        </p:nvSpPr>
        <p:spPr bwMode="auto">
          <a:xfrm>
            <a:off x="2698750" y="4432300"/>
            <a:ext cx="730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  <a:latin typeface="Arial" panose="020B0604020202020204" pitchFamily="34" charset="0"/>
              </a:rPr>
              <a:t>b,c</a:t>
            </a:r>
          </a:p>
        </p:txBody>
      </p:sp>
      <p:sp>
        <p:nvSpPr>
          <p:cNvPr id="29741" name="TextBox 4"/>
          <p:cNvSpPr txBox="1">
            <a:spLocks noChangeArrowheads="1"/>
          </p:cNvSpPr>
          <p:nvPr/>
        </p:nvSpPr>
        <p:spPr bwMode="auto">
          <a:xfrm>
            <a:off x="2806700" y="5081588"/>
            <a:ext cx="728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9742" name="TextBox 4"/>
          <p:cNvSpPr txBox="1">
            <a:spLocks noChangeArrowheads="1"/>
          </p:cNvSpPr>
          <p:nvPr/>
        </p:nvSpPr>
        <p:spPr bwMode="auto">
          <a:xfrm>
            <a:off x="4273550" y="5068888"/>
            <a:ext cx="728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  <a:latin typeface="Arial" panose="020B0604020202020204" pitchFamily="34" charset="0"/>
              </a:rPr>
              <a:t>b</a:t>
            </a:r>
          </a:p>
        </p:txBody>
      </p:sp>
      <p:cxnSp>
        <p:nvCxnSpPr>
          <p:cNvPr id="107" name="Elbow Connector 81"/>
          <p:cNvCxnSpPr>
            <a:endCxn id="72" idx="0"/>
          </p:cNvCxnSpPr>
          <p:nvPr/>
        </p:nvCxnSpPr>
        <p:spPr>
          <a:xfrm rot="10800000">
            <a:off x="3581400" y="5021263"/>
            <a:ext cx="171450" cy="57150"/>
          </a:xfrm>
          <a:prstGeom prst="curvedConnector4">
            <a:avLst>
              <a:gd name="adj1" fmla="val -75714"/>
              <a:gd name="adj2" fmla="val 953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44" name="TextBox 4"/>
          <p:cNvSpPr txBox="1">
            <a:spLocks noChangeArrowheads="1"/>
          </p:cNvSpPr>
          <p:nvPr/>
        </p:nvSpPr>
        <p:spPr bwMode="auto">
          <a:xfrm>
            <a:off x="3752850" y="4421188"/>
            <a:ext cx="730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  <a:latin typeface="Arial" panose="020B0604020202020204" pitchFamily="34" charset="0"/>
              </a:rPr>
              <a:t>a</a:t>
            </a:r>
          </a:p>
        </p:txBody>
      </p:sp>
      <p:cxnSp>
        <p:nvCxnSpPr>
          <p:cNvPr id="110" name="Straight Arrow Connector 109"/>
          <p:cNvCxnSpPr>
            <a:stCxn id="72" idx="5"/>
            <a:endCxn id="64" idx="4"/>
          </p:cNvCxnSpPr>
          <p:nvPr/>
        </p:nvCxnSpPr>
        <p:spPr>
          <a:xfrm rot="5400000">
            <a:off x="3087688" y="4730750"/>
            <a:ext cx="49212" cy="1150938"/>
          </a:xfrm>
          <a:prstGeom prst="curvedConnector3">
            <a:avLst>
              <a:gd name="adj1" fmla="val 17845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46" name="TextBox 4"/>
          <p:cNvSpPr txBox="1">
            <a:spLocks noChangeArrowheads="1"/>
          </p:cNvSpPr>
          <p:nvPr/>
        </p:nvSpPr>
        <p:spPr bwMode="auto">
          <a:xfrm>
            <a:off x="2849563" y="6108700"/>
            <a:ext cx="730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  <a:latin typeface="Arial" panose="020B0604020202020204" pitchFamily="34" charset="0"/>
              </a:rPr>
              <a:t>c</a:t>
            </a:r>
          </a:p>
        </p:txBody>
      </p:sp>
      <p:cxnSp>
        <p:nvCxnSpPr>
          <p:cNvPr id="119" name="Elbow Connector 81"/>
          <p:cNvCxnSpPr/>
          <p:nvPr/>
        </p:nvCxnSpPr>
        <p:spPr>
          <a:xfrm rot="10800000">
            <a:off x="5216525" y="5033963"/>
            <a:ext cx="171450" cy="55562"/>
          </a:xfrm>
          <a:prstGeom prst="curvedConnector4">
            <a:avLst>
              <a:gd name="adj1" fmla="val -75714"/>
              <a:gd name="adj2" fmla="val 953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48" name="TextBox 4"/>
          <p:cNvSpPr txBox="1">
            <a:spLocks noChangeArrowheads="1"/>
          </p:cNvSpPr>
          <p:nvPr/>
        </p:nvSpPr>
        <p:spPr bwMode="auto">
          <a:xfrm>
            <a:off x="5389563" y="4432300"/>
            <a:ext cx="730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  <a:latin typeface="Arial" panose="020B0604020202020204" pitchFamily="34" charset="0"/>
              </a:rPr>
              <a:t>a,b,c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41400"/>
            <a:ext cx="8229600" cy="5257800"/>
          </a:xfrm>
        </p:spPr>
        <p:txBody>
          <a:bodyPr/>
          <a:lstStyle/>
          <a:p>
            <a:r>
              <a:rPr lang="en-US" altLang="en-US" sz="2400" dirty="0"/>
              <a:t>∑ = {a, b}</a:t>
            </a:r>
          </a:p>
          <a:p>
            <a:pPr lvl="1"/>
            <a:r>
              <a:rPr lang="en-US" altLang="en-US" sz="2000" dirty="0"/>
              <a:t>All words contain odd number of a’s (i.e., L4 = {S| S has an odd number of a’s})</a:t>
            </a:r>
          </a:p>
          <a:p>
            <a:pPr lvl="1"/>
            <a:endParaRPr lang="en-US" altLang="en-US" sz="2000" dirty="0"/>
          </a:p>
          <a:p>
            <a:r>
              <a:rPr lang="en-US" altLang="en-US" sz="2400" dirty="0"/>
              <a:t>Let ∑ = {0,1}, draw a DFA for the language of all strings not containing 101 as a substring.</a:t>
            </a:r>
          </a:p>
          <a:p>
            <a:endParaRPr lang="en-US" altLang="en-US" sz="2400" dirty="0">
              <a:solidFill>
                <a:srgbClr val="FF0000"/>
              </a:solidFill>
            </a:endParaRPr>
          </a:p>
          <a:p>
            <a:endParaRPr lang="en-US" altLang="en-US" sz="2400" dirty="0">
              <a:solidFill>
                <a:srgbClr val="FF0000"/>
              </a:solidFill>
            </a:endParaRPr>
          </a:p>
          <a:p>
            <a:r>
              <a:rPr lang="en-US" altLang="en-US" sz="2400" dirty="0"/>
              <a:t>How about </a:t>
            </a:r>
            <a:r>
              <a:rPr lang="en-US" altLang="en-US" sz="2400" dirty="0" err="1"/>
              <a:t>a</a:t>
            </a:r>
            <a:r>
              <a:rPr lang="en-US" altLang="en-US" sz="2400" baseline="30000" dirty="0" err="1"/>
              <a:t>n</a:t>
            </a:r>
            <a:r>
              <a:rPr lang="en-US" altLang="en-US" sz="2400" dirty="0" err="1"/>
              <a:t>b</a:t>
            </a:r>
            <a:r>
              <a:rPr lang="en-US" altLang="en-US" sz="2400" baseline="30000" dirty="0" err="1"/>
              <a:t>n</a:t>
            </a:r>
            <a:r>
              <a:rPr lang="en-US" altLang="en-US" sz="2400" dirty="0"/>
              <a:t>, n &gt;= 0 ?</a:t>
            </a:r>
          </a:p>
          <a:p>
            <a:pPr lvl="1"/>
            <a:r>
              <a:rPr lang="en-US" altLang="en-US" sz="2000" dirty="0"/>
              <a:t>Not a regular language! No DFA</a:t>
            </a:r>
          </a:p>
          <a:p>
            <a:pPr lvl="1"/>
            <a:r>
              <a:rPr lang="en-US" altLang="en-US" sz="2000" dirty="0"/>
              <a:t>Can be modeled by context free (CF) gramma</a:t>
            </a:r>
          </a:p>
          <a:p>
            <a:pPr lvl="1"/>
            <a:endParaRPr lang="en-US" altLang="en-US" sz="2000" dirty="0"/>
          </a:p>
          <a:p>
            <a:r>
              <a:rPr lang="en-US" altLang="en-US" sz="2400" dirty="0"/>
              <a:t>More practice: Rosen book Chapter 13.3 Exercise 23-36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41400"/>
            <a:ext cx="8229600" cy="5257800"/>
          </a:xfrm>
        </p:spPr>
        <p:txBody>
          <a:bodyPr/>
          <a:lstStyle/>
          <a:p>
            <a:r>
              <a:rPr lang="en-US" altLang="en-US" sz="2400" dirty="0"/>
              <a:t>∑ = {a, b}</a:t>
            </a:r>
          </a:p>
          <a:p>
            <a:pPr lvl="1"/>
            <a:r>
              <a:rPr lang="en-US" altLang="en-US" sz="2000" dirty="0"/>
              <a:t>All words contain odd number of a’s (i.e., L4 = {S| S has an odd number of a’s})</a:t>
            </a:r>
          </a:p>
          <a:p>
            <a:pPr lvl="1"/>
            <a:endParaRPr lang="en-US" altLang="en-US" sz="2000" dirty="0"/>
          </a:p>
          <a:p>
            <a:r>
              <a:rPr lang="en-US" altLang="en-US" sz="2400" dirty="0"/>
              <a:t>Let ∑ = {0,1}, draw a DFA for the language of all strings not containing 101 as a substring.</a:t>
            </a:r>
          </a:p>
          <a:p>
            <a:endParaRPr lang="en-US" altLang="en-US" sz="2400" dirty="0">
              <a:solidFill>
                <a:srgbClr val="FF0000"/>
              </a:solidFill>
            </a:endParaRPr>
          </a:p>
          <a:p>
            <a:endParaRPr lang="en-US" altLang="en-US" sz="2400" dirty="0">
              <a:solidFill>
                <a:srgbClr val="FF0000"/>
              </a:solidFill>
            </a:endParaRPr>
          </a:p>
          <a:p>
            <a:r>
              <a:rPr lang="en-US" altLang="en-US" sz="2400" dirty="0"/>
              <a:t>How about </a:t>
            </a:r>
            <a:r>
              <a:rPr lang="en-US" altLang="en-US" sz="2400" dirty="0" err="1"/>
              <a:t>a</a:t>
            </a:r>
            <a:r>
              <a:rPr lang="en-US" altLang="en-US" sz="2400" baseline="30000" dirty="0" err="1"/>
              <a:t>n</a:t>
            </a:r>
            <a:r>
              <a:rPr lang="en-US" altLang="en-US" sz="2400" dirty="0" err="1"/>
              <a:t>b</a:t>
            </a:r>
            <a:r>
              <a:rPr lang="en-US" altLang="en-US" sz="2400" baseline="30000" dirty="0" err="1"/>
              <a:t>n</a:t>
            </a:r>
            <a:r>
              <a:rPr lang="en-US" altLang="en-US" sz="2400" dirty="0"/>
              <a:t>, n &gt;= 0 ?</a:t>
            </a:r>
          </a:p>
          <a:p>
            <a:pPr lvl="1"/>
            <a:r>
              <a:rPr lang="en-US" altLang="en-US" sz="2000" dirty="0"/>
              <a:t>Not a regular language! No DFA</a:t>
            </a:r>
          </a:p>
          <a:p>
            <a:pPr lvl="1"/>
            <a:r>
              <a:rPr lang="en-US" altLang="en-US" sz="2000" dirty="0"/>
              <a:t>Can be modeled by context free (CF) gramma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4454525" y="2281238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3768725" y="2066925"/>
            <a:ext cx="955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  <a:latin typeface="Arial" panose="020B0604020202020204" pitchFamily="34" charset="0"/>
              </a:rPr>
              <a:t>start</a:t>
            </a:r>
          </a:p>
        </p:txBody>
      </p:sp>
      <p:cxnSp>
        <p:nvCxnSpPr>
          <p:cNvPr id="7" name="Straight Arrow Connector 6"/>
          <p:cNvCxnSpPr>
            <a:endCxn id="4" idx="2"/>
          </p:cNvCxnSpPr>
          <p:nvPr/>
        </p:nvCxnSpPr>
        <p:spPr>
          <a:xfrm flipV="1">
            <a:off x="3667125" y="2433638"/>
            <a:ext cx="787400" cy="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499100" y="2276475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37200" y="2325688"/>
            <a:ext cx="228600" cy="215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" name="Straight Arrow Connector 10"/>
          <p:cNvCxnSpPr>
            <a:endCxn id="8" idx="2"/>
          </p:cNvCxnSpPr>
          <p:nvPr/>
        </p:nvCxnSpPr>
        <p:spPr>
          <a:xfrm>
            <a:off x="4783138" y="2425700"/>
            <a:ext cx="715962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81"/>
          <p:cNvCxnSpPr>
            <a:stCxn id="4" idx="6"/>
          </p:cNvCxnSpPr>
          <p:nvPr/>
        </p:nvCxnSpPr>
        <p:spPr>
          <a:xfrm flipH="1" flipV="1">
            <a:off x="4606925" y="2273300"/>
            <a:ext cx="152400" cy="160338"/>
          </a:xfrm>
          <a:prstGeom prst="curvedConnector4">
            <a:avLst>
              <a:gd name="adj1" fmla="val -150272"/>
              <a:gd name="adj2" fmla="val 278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5" name="TextBox 4"/>
          <p:cNvSpPr txBox="1">
            <a:spLocks noChangeArrowheads="1"/>
          </p:cNvSpPr>
          <p:nvPr/>
        </p:nvSpPr>
        <p:spPr bwMode="auto">
          <a:xfrm>
            <a:off x="4689475" y="1776413"/>
            <a:ext cx="730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31756" name="TextBox 4"/>
          <p:cNvSpPr txBox="1">
            <a:spLocks noChangeArrowheads="1"/>
          </p:cNvSpPr>
          <p:nvPr/>
        </p:nvSpPr>
        <p:spPr bwMode="auto">
          <a:xfrm>
            <a:off x="4876800" y="2336800"/>
            <a:ext cx="728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  <a:latin typeface="Arial" panose="020B0604020202020204" pitchFamily="34" charset="0"/>
              </a:rPr>
              <a:t>a</a:t>
            </a:r>
          </a:p>
        </p:txBody>
      </p:sp>
      <p:cxnSp>
        <p:nvCxnSpPr>
          <p:cNvPr id="20" name="Elbow Connector 81"/>
          <p:cNvCxnSpPr>
            <a:endCxn id="8" idx="0"/>
          </p:cNvCxnSpPr>
          <p:nvPr/>
        </p:nvCxnSpPr>
        <p:spPr>
          <a:xfrm rot="10800000">
            <a:off x="5651500" y="2276475"/>
            <a:ext cx="171450" cy="57150"/>
          </a:xfrm>
          <a:prstGeom prst="curvedConnector4">
            <a:avLst>
              <a:gd name="adj1" fmla="val -75714"/>
              <a:gd name="adj2" fmla="val 5572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8" name="TextBox 4"/>
          <p:cNvSpPr txBox="1">
            <a:spLocks noChangeArrowheads="1"/>
          </p:cNvSpPr>
          <p:nvPr/>
        </p:nvSpPr>
        <p:spPr bwMode="auto">
          <a:xfrm>
            <a:off x="5767388" y="1870075"/>
            <a:ext cx="730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31759" name="TextBox 4"/>
          <p:cNvSpPr txBox="1">
            <a:spLocks noChangeArrowheads="1"/>
          </p:cNvSpPr>
          <p:nvPr/>
        </p:nvSpPr>
        <p:spPr bwMode="auto">
          <a:xfrm>
            <a:off x="5006975" y="1947863"/>
            <a:ext cx="730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  <a:latin typeface="Arial" panose="020B0604020202020204" pitchFamily="34" charset="0"/>
              </a:rPr>
              <a:t>a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783138" y="2352675"/>
            <a:ext cx="715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273425" y="3706813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314700" y="3743325"/>
            <a:ext cx="228600" cy="215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763" name="TextBox 4"/>
          <p:cNvSpPr txBox="1">
            <a:spLocks noChangeArrowheads="1"/>
          </p:cNvSpPr>
          <p:nvPr/>
        </p:nvSpPr>
        <p:spPr bwMode="auto">
          <a:xfrm>
            <a:off x="2587625" y="3492500"/>
            <a:ext cx="955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  <a:latin typeface="Arial" panose="020B0604020202020204" pitchFamily="34" charset="0"/>
              </a:rPr>
              <a:t>start</a:t>
            </a:r>
          </a:p>
        </p:txBody>
      </p:sp>
      <p:cxnSp>
        <p:nvCxnSpPr>
          <p:cNvPr id="31" name="Straight Arrow Connector 30"/>
          <p:cNvCxnSpPr>
            <a:endCxn id="28" idx="2"/>
          </p:cNvCxnSpPr>
          <p:nvPr/>
        </p:nvCxnSpPr>
        <p:spPr>
          <a:xfrm flipV="1">
            <a:off x="2486025" y="3859213"/>
            <a:ext cx="787400" cy="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318000" y="3702050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978525" y="3692525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356100" y="3751263"/>
            <a:ext cx="228600" cy="215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5" name="Straight Arrow Connector 34"/>
          <p:cNvCxnSpPr>
            <a:endCxn id="32" idx="2"/>
          </p:cNvCxnSpPr>
          <p:nvPr/>
        </p:nvCxnSpPr>
        <p:spPr>
          <a:xfrm>
            <a:off x="3602038" y="3851275"/>
            <a:ext cx="715962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6"/>
          </p:cNvCxnSpPr>
          <p:nvPr/>
        </p:nvCxnSpPr>
        <p:spPr>
          <a:xfrm flipV="1">
            <a:off x="4622800" y="3843338"/>
            <a:ext cx="434975" cy="1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70" name="TextBox 4"/>
          <p:cNvSpPr txBox="1">
            <a:spLocks noChangeArrowheads="1"/>
          </p:cNvSpPr>
          <p:nvPr/>
        </p:nvSpPr>
        <p:spPr bwMode="auto">
          <a:xfrm>
            <a:off x="5597525" y="3959225"/>
            <a:ext cx="1371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Arial" panose="020B0604020202020204" pitchFamily="34" charset="0"/>
              </a:rPr>
              <a:t>Trap state</a:t>
            </a:r>
          </a:p>
        </p:txBody>
      </p:sp>
      <p:cxnSp>
        <p:nvCxnSpPr>
          <p:cNvPr id="40" name="Elbow Connector 81"/>
          <p:cNvCxnSpPr>
            <a:stCxn id="28" idx="6"/>
          </p:cNvCxnSpPr>
          <p:nvPr/>
        </p:nvCxnSpPr>
        <p:spPr>
          <a:xfrm flipH="1" flipV="1">
            <a:off x="3425825" y="3698875"/>
            <a:ext cx="152400" cy="160338"/>
          </a:xfrm>
          <a:prstGeom prst="curvedConnector4">
            <a:avLst>
              <a:gd name="adj1" fmla="val -150272"/>
              <a:gd name="adj2" fmla="val 2732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72" name="TextBox 4"/>
          <p:cNvSpPr txBox="1">
            <a:spLocks noChangeArrowheads="1"/>
          </p:cNvSpPr>
          <p:nvPr/>
        </p:nvSpPr>
        <p:spPr bwMode="auto">
          <a:xfrm>
            <a:off x="3502025" y="3227388"/>
            <a:ext cx="730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1773" name="TextBox 4"/>
          <p:cNvSpPr txBox="1">
            <a:spLocks noChangeArrowheads="1"/>
          </p:cNvSpPr>
          <p:nvPr/>
        </p:nvSpPr>
        <p:spPr bwMode="auto">
          <a:xfrm>
            <a:off x="3695700" y="3822700"/>
            <a:ext cx="728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  <a:latin typeface="Arial" panose="020B0604020202020204" pitchFamily="34" charset="0"/>
              </a:rPr>
              <a:t>1</a:t>
            </a:r>
          </a:p>
        </p:txBody>
      </p:sp>
      <p:cxnSp>
        <p:nvCxnSpPr>
          <p:cNvPr id="44" name="Elbow Connector 81"/>
          <p:cNvCxnSpPr>
            <a:endCxn id="32" idx="0"/>
          </p:cNvCxnSpPr>
          <p:nvPr/>
        </p:nvCxnSpPr>
        <p:spPr>
          <a:xfrm rot="10800000">
            <a:off x="4470400" y="3702050"/>
            <a:ext cx="171450" cy="57150"/>
          </a:xfrm>
          <a:prstGeom prst="curvedConnector4">
            <a:avLst>
              <a:gd name="adj1" fmla="val -75714"/>
              <a:gd name="adj2" fmla="val 6029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75" name="TextBox 4"/>
          <p:cNvSpPr txBox="1">
            <a:spLocks noChangeArrowheads="1"/>
          </p:cNvSpPr>
          <p:nvPr/>
        </p:nvSpPr>
        <p:spPr bwMode="auto">
          <a:xfrm>
            <a:off x="4457700" y="3206750"/>
            <a:ext cx="450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  <a:latin typeface="Arial" panose="020B0604020202020204" pitchFamily="34" charset="0"/>
              </a:rPr>
              <a:t>1</a:t>
            </a:r>
          </a:p>
        </p:txBody>
      </p:sp>
      <p:cxnSp>
        <p:nvCxnSpPr>
          <p:cNvPr id="47" name="Elbow Connector 81"/>
          <p:cNvCxnSpPr/>
          <p:nvPr/>
        </p:nvCxnSpPr>
        <p:spPr>
          <a:xfrm rot="10800000">
            <a:off x="6105525" y="3714750"/>
            <a:ext cx="171450" cy="55563"/>
          </a:xfrm>
          <a:prstGeom prst="curvedConnector4">
            <a:avLst>
              <a:gd name="adj1" fmla="val -75714"/>
              <a:gd name="adj2" fmla="val 7496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78" name="TextBox 4"/>
          <p:cNvSpPr txBox="1">
            <a:spLocks noChangeArrowheads="1"/>
          </p:cNvSpPr>
          <p:nvPr/>
        </p:nvSpPr>
        <p:spPr bwMode="auto">
          <a:xfrm>
            <a:off x="6276975" y="3186113"/>
            <a:ext cx="730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  <a:latin typeface="Arial" panose="020B0604020202020204" pitchFamily="34" charset="0"/>
              </a:rPr>
              <a:t>0,1</a:t>
            </a:r>
          </a:p>
        </p:txBody>
      </p:sp>
      <p:sp>
        <p:nvSpPr>
          <p:cNvPr id="49" name="Oval 48"/>
          <p:cNvSpPr/>
          <p:nvPr/>
        </p:nvSpPr>
        <p:spPr>
          <a:xfrm>
            <a:off x="5054600" y="3697288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092700" y="3746500"/>
            <a:ext cx="228600" cy="215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781" name="TextBox 4"/>
          <p:cNvSpPr txBox="1">
            <a:spLocks noChangeArrowheads="1"/>
          </p:cNvSpPr>
          <p:nvPr/>
        </p:nvSpPr>
        <p:spPr bwMode="auto">
          <a:xfrm>
            <a:off x="4638675" y="3808413"/>
            <a:ext cx="730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1782" name="TextBox 4"/>
          <p:cNvSpPr txBox="1">
            <a:spLocks noChangeArrowheads="1"/>
          </p:cNvSpPr>
          <p:nvPr/>
        </p:nvSpPr>
        <p:spPr bwMode="auto">
          <a:xfrm>
            <a:off x="5419725" y="3800475"/>
            <a:ext cx="730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  <a:latin typeface="Arial" panose="020B0604020202020204" pitchFamily="34" charset="0"/>
              </a:rPr>
              <a:t>1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5341938" y="3843338"/>
            <a:ext cx="671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7" name="Straight Arrow Connector 30726"/>
          <p:cNvCxnSpPr>
            <a:endCxn id="28" idx="4"/>
          </p:cNvCxnSpPr>
          <p:nvPr/>
        </p:nvCxnSpPr>
        <p:spPr>
          <a:xfrm rot="10800000" flipV="1">
            <a:off x="3425825" y="3952875"/>
            <a:ext cx="1666875" cy="58738"/>
          </a:xfrm>
          <a:prstGeom prst="curvedConnector4">
            <a:avLst>
              <a:gd name="adj1" fmla="val -6791"/>
              <a:gd name="adj2" fmla="val 486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85" name="TextBox 4"/>
          <p:cNvSpPr txBox="1">
            <a:spLocks noChangeArrowheads="1"/>
          </p:cNvSpPr>
          <p:nvPr/>
        </p:nvSpPr>
        <p:spPr bwMode="auto">
          <a:xfrm>
            <a:off x="4745038" y="4110038"/>
            <a:ext cx="730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  <a:latin typeface="Arial" panose="020B0604020202020204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838200"/>
          </a:xfrm>
        </p:spPr>
        <p:txBody>
          <a:bodyPr/>
          <a:lstStyle/>
          <a:p>
            <a:r>
              <a:rPr lang="en-US" altLang="en-US" dirty="0"/>
              <a:t>Regular expression and FSA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95300" y="838200"/>
            <a:ext cx="7848600" cy="3886200"/>
          </a:xfrm>
        </p:spPr>
        <p:txBody>
          <a:bodyPr/>
          <a:lstStyle/>
          <a:p>
            <a:pPr>
              <a:defRPr/>
            </a:pPr>
            <a:r>
              <a:rPr lang="en-US" altLang="en-US" sz="2400" dirty="0"/>
              <a:t>Empty set</a:t>
            </a:r>
          </a:p>
          <a:p>
            <a:pPr>
              <a:defRPr/>
            </a:pPr>
            <a:endParaRPr lang="en-US" altLang="en-US" sz="24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l-GR" altLang="en-US" sz="2400" dirty="0"/>
              <a:t>λ</a:t>
            </a:r>
            <a:r>
              <a:rPr lang="en-US" altLang="en-US" sz="2400" dirty="0"/>
              <a:t>:</a:t>
            </a:r>
            <a:r>
              <a:rPr lang="en-US" altLang="en-US" sz="2400" dirty="0">
                <a:sym typeface="Wingdings" panose="05000000000000000000" pitchFamily="2" charset="2"/>
              </a:rPr>
              <a:t>Empty string</a:t>
            </a:r>
          </a:p>
          <a:p>
            <a:pPr>
              <a:defRPr/>
            </a:pPr>
            <a:endParaRPr lang="en-US" altLang="en-US" sz="24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en-US" sz="2400" dirty="0">
                <a:sym typeface="Wingdings" panose="05000000000000000000" pitchFamily="2" charset="2"/>
              </a:rPr>
              <a:t>{a}</a:t>
            </a:r>
          </a:p>
          <a:p>
            <a:pPr>
              <a:defRPr/>
            </a:pPr>
            <a:endParaRPr lang="en-US" altLang="en-US" sz="24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en-US" sz="2400" dirty="0">
                <a:sym typeface="Wingdings" panose="05000000000000000000" pitchFamily="2" charset="2"/>
              </a:rPr>
              <a:t>ab</a:t>
            </a:r>
          </a:p>
          <a:p>
            <a:pPr>
              <a:defRPr/>
            </a:pPr>
            <a:endParaRPr lang="en-US" altLang="en-US" sz="24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en-US" sz="2400" dirty="0" err="1">
                <a:sym typeface="Wingdings" panose="05000000000000000000" pitchFamily="2" charset="2"/>
              </a:rPr>
              <a:t>a|b</a:t>
            </a:r>
            <a:endParaRPr lang="en-US" altLang="en-US" sz="2400" dirty="0"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en-US" sz="2400" dirty="0"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en-US" sz="24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en-US" sz="2400" dirty="0">
                <a:sym typeface="Wingdings" panose="05000000000000000000" pitchFamily="2" charset="2"/>
              </a:rPr>
              <a:t>a*</a:t>
            </a:r>
          </a:p>
          <a:p>
            <a:pPr>
              <a:defRPr/>
            </a:pPr>
            <a:endParaRPr lang="en-US" altLang="en-US" sz="2400" dirty="0"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en-US" sz="2400" dirty="0"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en-US" sz="2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2400" dirty="0"/>
          </a:p>
          <a:p>
            <a:pPr>
              <a:defRPr/>
            </a:pPr>
            <a:endParaRPr lang="en-US" altLang="en-US" sz="2400" dirty="0"/>
          </a:p>
          <a:p>
            <a:pPr lvl="1">
              <a:defRPr/>
            </a:pPr>
            <a:endParaRPr lang="en-US" altLang="en-US" sz="1600" dirty="0"/>
          </a:p>
          <a:p>
            <a:pPr lvl="1">
              <a:defRPr/>
            </a:pPr>
            <a:endParaRPr lang="en-US" altLang="en-US" sz="1600" dirty="0"/>
          </a:p>
          <a:p>
            <a:pPr lvl="1">
              <a:defRPr/>
            </a:pPr>
            <a:endParaRPr lang="en-US" altLang="en-US" sz="2000" dirty="0"/>
          </a:p>
        </p:txBody>
      </p:sp>
      <p:pic>
        <p:nvPicPr>
          <p:cNvPr id="3686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66762"/>
            <a:ext cx="2000250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1473199"/>
            <a:ext cx="20764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455863"/>
            <a:ext cx="3048000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>
            <a:spLocks noChangeAspect="1"/>
          </p:cNvSpPr>
          <p:nvPr/>
        </p:nvSpPr>
        <p:spPr>
          <a:xfrm>
            <a:off x="1739900" y="4383088"/>
            <a:ext cx="388938" cy="388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872" name="TextBox 5"/>
          <p:cNvSpPr txBox="1">
            <a:spLocks noChangeArrowheads="1"/>
          </p:cNvSpPr>
          <p:nvPr/>
        </p:nvSpPr>
        <p:spPr bwMode="auto">
          <a:xfrm>
            <a:off x="2632075" y="4691063"/>
            <a:ext cx="830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3856038" y="4441825"/>
            <a:ext cx="388937" cy="3889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874" name="TextBox 5"/>
          <p:cNvSpPr txBox="1">
            <a:spLocks noChangeArrowheads="1"/>
          </p:cNvSpPr>
          <p:nvPr/>
        </p:nvSpPr>
        <p:spPr bwMode="auto">
          <a:xfrm>
            <a:off x="2749550" y="3938588"/>
            <a:ext cx="261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</a:p>
        </p:txBody>
      </p:sp>
      <p:cxnSp>
        <p:nvCxnSpPr>
          <p:cNvPr id="11" name="Straight Arrow Connector 4"/>
          <p:cNvCxnSpPr>
            <a:stCxn id="7" idx="7"/>
            <a:endCxn id="41" idx="1"/>
          </p:cNvCxnSpPr>
          <p:nvPr/>
        </p:nvCxnSpPr>
        <p:spPr>
          <a:xfrm rot="16200000" flipH="1">
            <a:off x="2959894" y="3553619"/>
            <a:ext cx="3175" cy="1776413"/>
          </a:xfrm>
          <a:prstGeom prst="curvedConnector3">
            <a:avLst>
              <a:gd name="adj1" fmla="val -11285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0"/>
          <p:cNvCxnSpPr>
            <a:stCxn id="7" idx="5"/>
            <a:endCxn id="41" idx="3"/>
          </p:cNvCxnSpPr>
          <p:nvPr/>
        </p:nvCxnSpPr>
        <p:spPr>
          <a:xfrm rot="16200000" flipH="1">
            <a:off x="2904332" y="3885406"/>
            <a:ext cx="114300" cy="1776413"/>
          </a:xfrm>
          <a:prstGeom prst="curvedConnector3">
            <a:avLst>
              <a:gd name="adj1" fmla="val 2505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>
            <a:spLocks noChangeAspect="1"/>
          </p:cNvSpPr>
          <p:nvPr/>
        </p:nvSpPr>
        <p:spPr>
          <a:xfrm>
            <a:off x="1625600" y="3471863"/>
            <a:ext cx="388938" cy="3873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3073400" y="3471863"/>
            <a:ext cx="388938" cy="3873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4583113" y="3482975"/>
            <a:ext cx="388937" cy="3873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6" name="Straight Arrow Connector 15"/>
          <p:cNvCxnSpPr>
            <a:stCxn id="13" idx="6"/>
            <a:endCxn id="14" idx="2"/>
          </p:cNvCxnSpPr>
          <p:nvPr/>
        </p:nvCxnSpPr>
        <p:spPr>
          <a:xfrm>
            <a:off x="2014538" y="3665538"/>
            <a:ext cx="105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6"/>
            <a:endCxn id="35" idx="2"/>
          </p:cNvCxnSpPr>
          <p:nvPr/>
        </p:nvCxnSpPr>
        <p:spPr>
          <a:xfrm>
            <a:off x="3462338" y="3665538"/>
            <a:ext cx="1041400" cy="1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82" name="TextBox 12"/>
          <p:cNvSpPr txBox="1">
            <a:spLocks noChangeArrowheads="1"/>
          </p:cNvSpPr>
          <p:nvPr/>
        </p:nvSpPr>
        <p:spPr bwMode="auto">
          <a:xfrm>
            <a:off x="2336800" y="3376613"/>
            <a:ext cx="546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6883" name="TextBox 24"/>
          <p:cNvSpPr txBox="1">
            <a:spLocks noChangeArrowheads="1"/>
          </p:cNvSpPr>
          <p:nvPr/>
        </p:nvSpPr>
        <p:spPr bwMode="auto">
          <a:xfrm>
            <a:off x="3779838" y="3376613"/>
            <a:ext cx="5476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2374178" y="5857702"/>
            <a:ext cx="388938" cy="3873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4503738" y="3403600"/>
            <a:ext cx="549275" cy="5476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3768725" y="4364038"/>
            <a:ext cx="549275" cy="546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2309091" y="5778327"/>
            <a:ext cx="549275" cy="5476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8" name="Straight Arrow Connector 57"/>
          <p:cNvCxnSpPr>
            <a:stCxn id="45" idx="6"/>
            <a:endCxn id="45" idx="7"/>
          </p:cNvCxnSpPr>
          <p:nvPr/>
        </p:nvCxnSpPr>
        <p:spPr>
          <a:xfrm flipH="1" flipV="1">
            <a:off x="2777403" y="5857702"/>
            <a:ext cx="80963" cy="193675"/>
          </a:xfrm>
          <a:prstGeom prst="curvedConnector4">
            <a:avLst>
              <a:gd name="adj1" fmla="val -471769"/>
              <a:gd name="adj2" fmla="val 2595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96" name="TextBox 12"/>
          <p:cNvSpPr txBox="1">
            <a:spLocks noChangeArrowheads="1"/>
          </p:cNvSpPr>
          <p:nvPr/>
        </p:nvSpPr>
        <p:spPr bwMode="auto">
          <a:xfrm>
            <a:off x="2871066" y="5476702"/>
            <a:ext cx="546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09141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(D)FA </a:t>
            </a:r>
            <a:r>
              <a:rPr lang="en-US" altLang="en-US">
                <a:sym typeface="Wingdings" panose="05000000000000000000" pitchFamily="2" charset="2"/>
              </a:rPr>
              <a:t> </a:t>
            </a:r>
            <a:r>
              <a:rPr lang="en-US" altLang="en-US"/>
              <a:t>regular expression</a:t>
            </a:r>
          </a:p>
        </p:txBody>
      </p:sp>
      <p:sp>
        <p:nvSpPr>
          <p:cNvPr id="32771" name="TextBox 5"/>
          <p:cNvSpPr txBox="1">
            <a:spLocks noChangeArrowheads="1"/>
          </p:cNvSpPr>
          <p:nvPr/>
        </p:nvSpPr>
        <p:spPr bwMode="auto">
          <a:xfrm>
            <a:off x="762000" y="1143808"/>
            <a:ext cx="7010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marL="285750" indent="-285750">
              <a:spcBef>
                <a:spcPct val="0"/>
              </a:spcBef>
            </a:pPr>
            <a:r>
              <a:rPr lang="en-US" altLang="en-US" sz="1800" dirty="0">
                <a:latin typeface="Arial" panose="020B0604020202020204" pitchFamily="34" charset="0"/>
              </a:rPr>
              <a:t>Sometimes, building DFA is easier than obtaining RE</a:t>
            </a:r>
          </a:p>
          <a:p>
            <a:pPr marL="285750" indent="-285750">
              <a:spcBef>
                <a:spcPct val="0"/>
              </a:spcBef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285750" indent="-285750">
              <a:spcBef>
                <a:spcPct val="0"/>
              </a:spcBef>
            </a:pPr>
            <a:r>
              <a:rPr lang="en-US" altLang="en-US" sz="1800" dirty="0">
                <a:latin typeface="Arial" panose="020B0604020202020204" pitchFamily="34" charset="0"/>
              </a:rPr>
              <a:t>One possible approach: remove state one at a time (optional reading)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(D)FA </a:t>
            </a:r>
            <a:r>
              <a:rPr lang="en-US" altLang="en-US" dirty="0">
                <a:sym typeface="Wingdings" panose="05000000000000000000" pitchFamily="2" charset="2"/>
              </a:rPr>
              <a:t> RE</a:t>
            </a:r>
            <a:endParaRPr lang="en-US" altLang="en-US" dirty="0"/>
          </a:p>
        </p:txBody>
      </p:sp>
      <p:sp>
        <p:nvSpPr>
          <p:cNvPr id="32771" name="TextBox 5"/>
          <p:cNvSpPr txBox="1">
            <a:spLocks noChangeArrowheads="1"/>
          </p:cNvSpPr>
          <p:nvPr/>
        </p:nvSpPr>
        <p:spPr bwMode="auto">
          <a:xfrm>
            <a:off x="756418" y="2516580"/>
            <a:ext cx="70104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en-US" sz="1800" dirty="0">
                <a:latin typeface="Arial" panose="020B0604020202020204" pitchFamily="34" charset="0"/>
              </a:rPr>
              <a:t>Make S0 as non-accepting and no transitions in.</a:t>
            </a:r>
          </a:p>
          <a:p>
            <a:pPr marL="1028700" lvl="1">
              <a:spcBef>
                <a:spcPct val="0"/>
              </a:spcBef>
            </a:pPr>
            <a:r>
              <a:rPr lang="en-US" altLang="en-US" sz="1400" dirty="0">
                <a:latin typeface="Arial" panose="020B0604020202020204" pitchFamily="34" charset="0"/>
              </a:rPr>
              <a:t>Add a new non-accepting S0 and add </a:t>
            </a:r>
            <a:r>
              <a:rPr lang="el-G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285750" indent="-285750">
              <a:spcBef>
                <a:spcPct val="0"/>
              </a:spcBef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89543"/>
            <a:ext cx="4778551" cy="14774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581400"/>
            <a:ext cx="5555499" cy="222131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9783" y="3917820"/>
            <a:ext cx="1371600" cy="273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 </a:t>
            </a:r>
            <a:r>
              <a:rPr lang="el-G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l-G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143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(D)FA </a:t>
            </a:r>
            <a:r>
              <a:rPr lang="en-US" altLang="en-US" dirty="0">
                <a:sym typeface="Wingdings" panose="05000000000000000000" pitchFamily="2" charset="2"/>
              </a:rPr>
              <a:t> RE</a:t>
            </a:r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914399" y="1485387"/>
            <a:ext cx="701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en-US" dirty="0"/>
              <a:t>Make as a single accepting state: Multiple accepting states, or a single accepting state with transitions out can transit to one accepting state (add </a:t>
            </a:r>
            <a:r>
              <a:rPr lang="el-G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320" y="2590800"/>
            <a:ext cx="5457759" cy="247889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7200" y="3913869"/>
            <a:ext cx="1371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 </a:t>
            </a:r>
            <a:r>
              <a:rPr lang="el-G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l-G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55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Regular expression-review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Regular expression over the alphabet ∑ (defined recursively)</a:t>
            </a:r>
          </a:p>
          <a:p>
            <a:pPr lvl="1"/>
            <a:r>
              <a:rPr lang="en-US" altLang="en-US" sz="1800" dirty="0"/>
              <a:t>Empty string </a:t>
            </a:r>
            <a:r>
              <a:rPr lang="el-GR" altLang="en-US" sz="1800" dirty="0"/>
              <a:t>λ</a:t>
            </a:r>
            <a:endParaRPr lang="en-US" altLang="en-US" sz="1800" dirty="0"/>
          </a:p>
          <a:p>
            <a:pPr lvl="1"/>
            <a:r>
              <a:rPr lang="en-US" altLang="en-US" sz="1800" dirty="0"/>
              <a:t>Any character in ∑</a:t>
            </a:r>
          </a:p>
          <a:p>
            <a:pPr lvl="1"/>
            <a:r>
              <a:rPr lang="en-US" altLang="en-US" sz="1800" dirty="0"/>
              <a:t>Given X and Y are regular expressions, so are</a:t>
            </a:r>
            <a:r>
              <a:rPr lang="en-US" altLang="en-US" sz="2000" dirty="0"/>
              <a:t> 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r>
              <a:rPr lang="en-US" altLang="en-US" sz="2400" dirty="0"/>
              <a:t>X</a:t>
            </a:r>
            <a:r>
              <a:rPr lang="en-US" altLang="en-US" sz="2400" baseline="30000" dirty="0"/>
              <a:t>* </a:t>
            </a:r>
            <a:r>
              <a:rPr lang="en-US" altLang="en-US" sz="2400" dirty="0"/>
              <a:t>means zero or more repetitions of X</a:t>
            </a:r>
            <a:endParaRPr lang="en-US" altLang="en-US" sz="2400" baseline="30000" dirty="0"/>
          </a:p>
          <a:p>
            <a:r>
              <a:rPr lang="en-US" altLang="en-US" sz="2400" dirty="0"/>
              <a:t>Examples</a:t>
            </a:r>
          </a:p>
          <a:p>
            <a:pPr lvl="1"/>
            <a:r>
              <a:rPr lang="en-US" altLang="en-US" sz="2000" dirty="0"/>
              <a:t>∑ = {+, -, 0, 1}</a:t>
            </a:r>
          </a:p>
          <a:p>
            <a:pPr lvl="2"/>
            <a:r>
              <a:rPr lang="en-US" altLang="en-US" sz="1800" dirty="0"/>
              <a:t>L1 = {S| S is an unsigned binary number}: </a:t>
            </a:r>
          </a:p>
          <a:p>
            <a:pPr lvl="2"/>
            <a:r>
              <a:rPr lang="en-US" altLang="en-US" sz="1800" dirty="0"/>
              <a:t>L2 = {S| S is a signed binary number}: </a:t>
            </a:r>
          </a:p>
          <a:p>
            <a:pPr lvl="3"/>
            <a:r>
              <a:rPr lang="en-US" altLang="en-US" sz="1600" dirty="0"/>
              <a:t>Allow positive numbers with implied sign</a:t>
            </a:r>
          </a:p>
          <a:p>
            <a:pPr lvl="2"/>
            <a:endParaRPr lang="en-US" altLang="en-US" sz="1600" dirty="0"/>
          </a:p>
          <a:p>
            <a:endParaRPr lang="en-US" altLang="en-US" sz="2400" dirty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038" y="2743200"/>
            <a:ext cx="26035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477000" y="5002213"/>
            <a:ext cx="1214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marL="0" lvl="2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(0|1)(0|1)*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133975" y="3522663"/>
            <a:ext cx="914400" cy="368300"/>
          </a:xfrm>
          <a:prstGeom prst="wedgeRoundRectCallout">
            <a:avLst>
              <a:gd name="adj1" fmla="val -106574"/>
              <a:gd name="adj2" fmla="val -497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| or 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24831-9D68-4C86-A584-CE63C9A4F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553099"/>
            <a:ext cx="167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marL="0" lvl="2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(-|</a:t>
            </a:r>
            <a:r>
              <a:rPr lang="el-GR" altLang="en-US" sz="1800" dirty="0">
                <a:solidFill>
                  <a:srgbClr val="FF0000"/>
                </a:solidFill>
              </a:rPr>
              <a:t>λ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)(0|1)(0|1)*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(D)FA </a:t>
            </a:r>
            <a:r>
              <a:rPr lang="en-US" altLang="en-US" dirty="0">
                <a:sym typeface="Wingdings" panose="05000000000000000000" pitchFamily="2" charset="2"/>
              </a:rPr>
              <a:t> RE</a:t>
            </a:r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914399" y="1485387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3. Eliminate other states in any order except start and accepting states (See the DFA_to_RE.pdf)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38400"/>
            <a:ext cx="5205901" cy="274104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62000" y="3124200"/>
            <a:ext cx="1371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 </a:t>
            </a:r>
            <a:r>
              <a:rPr lang="el-G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l-G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219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(D)FA </a:t>
            </a:r>
            <a:r>
              <a:rPr lang="en-US" altLang="en-US" dirty="0">
                <a:sym typeface="Wingdings" panose="05000000000000000000" pitchFamily="2" charset="2"/>
              </a:rPr>
              <a:t> RE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38400"/>
            <a:ext cx="5205901" cy="274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20137"/>
            <a:ext cx="5943600" cy="67378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2000" y="1600200"/>
            <a:ext cx="13716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 </a:t>
            </a:r>
            <a:r>
              <a:rPr lang="el-G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l-G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40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58825"/>
            <a:ext cx="3810000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(1)</a:t>
            </a:r>
          </a:p>
        </p:txBody>
      </p:sp>
      <p:sp>
        <p:nvSpPr>
          <p:cNvPr id="34822" name="Content Placeholder 2"/>
          <p:cNvSpPr>
            <a:spLocks noGrp="1"/>
          </p:cNvSpPr>
          <p:nvPr>
            <p:ph idx="1"/>
          </p:nvPr>
        </p:nvSpPr>
        <p:spPr>
          <a:xfrm>
            <a:off x="315913" y="1066800"/>
            <a:ext cx="8229600" cy="3429000"/>
          </a:xfrm>
        </p:spPr>
        <p:txBody>
          <a:bodyPr/>
          <a:lstStyle/>
          <a:p>
            <a:endParaRPr lang="en-US" altLang="en-US" sz="2000" dirty="0"/>
          </a:p>
          <a:p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en-US" sz="1800" dirty="0"/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76562"/>
            <a:ext cx="3810000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009650" y="2653396"/>
            <a:ext cx="2133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1. Add one for start 2. Remove S</a:t>
            </a:r>
            <a:r>
              <a:rPr lang="en-US" altLang="en-US" sz="1800" baseline="-250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" name="Rectangle 3"/>
          <p:cNvSpPr/>
          <p:nvPr/>
        </p:nvSpPr>
        <p:spPr>
          <a:xfrm>
            <a:off x="3124200" y="3359150"/>
            <a:ext cx="16383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76400" y="2157558"/>
            <a:ext cx="1104900" cy="374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4695825" y="3883469"/>
            <a:ext cx="33337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Regular expression is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1*</a:t>
            </a:r>
          </a:p>
        </p:txBody>
      </p:sp>
      <p:sp>
        <p:nvSpPr>
          <p:cNvPr id="2" name="Oval 1"/>
          <p:cNvSpPr/>
          <p:nvPr/>
        </p:nvSpPr>
        <p:spPr>
          <a:xfrm>
            <a:off x="1484312" y="388346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76450" y="3810000"/>
            <a:ext cx="2857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09650" y="4038600"/>
            <a:ext cx="474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5475288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Content Placeholder 2"/>
          <p:cNvSpPr>
            <a:spLocks noGrp="1"/>
          </p:cNvSpPr>
          <p:nvPr>
            <p:ph idx="1"/>
          </p:nvPr>
        </p:nvSpPr>
        <p:spPr>
          <a:xfrm>
            <a:off x="762000" y="381000"/>
            <a:ext cx="8229600" cy="3429000"/>
          </a:xfrm>
        </p:spPr>
        <p:txBody>
          <a:bodyPr/>
          <a:lstStyle/>
          <a:p>
            <a:endParaRPr lang="en-US" altLang="en-US" sz="2000" dirty="0"/>
          </a:p>
          <a:p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3048000" y="2892400"/>
            <a:ext cx="1104900" cy="374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29200" y="3276600"/>
            <a:ext cx="1442446" cy="1212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33800" y="3048000"/>
            <a:ext cx="1442446" cy="633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45327" y="6400800"/>
            <a:ext cx="1104900" cy="374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7" y="3307318"/>
            <a:ext cx="5475288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609600" y="2892400"/>
            <a:ext cx="8229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en-US" sz="2000" kern="0"/>
          </a:p>
          <a:p>
            <a:endParaRPr lang="en-US" altLang="en-US" sz="2000" ker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en-US" sz="1800" kern="0" dirty="0"/>
          </a:p>
        </p:txBody>
      </p:sp>
      <p:sp>
        <p:nvSpPr>
          <p:cNvPr id="31" name="Rectangle 30"/>
          <p:cNvSpPr/>
          <p:nvPr/>
        </p:nvSpPr>
        <p:spPr>
          <a:xfrm>
            <a:off x="3417887" y="5136118"/>
            <a:ext cx="1442446" cy="633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648200" y="4602718"/>
            <a:ext cx="381000" cy="377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572000" y="4547707"/>
            <a:ext cx="533400" cy="4782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139110" y="3977508"/>
            <a:ext cx="462665" cy="4629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</a:t>
            </a:r>
            <a:r>
              <a:rPr lang="en-US" sz="900" b="1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6" name="Straight Arrow Connector 35"/>
          <p:cNvCxnSpPr>
            <a:stCxn id="35" idx="5"/>
            <a:endCxn id="33" idx="0"/>
          </p:cNvCxnSpPr>
          <p:nvPr/>
        </p:nvCxnSpPr>
        <p:spPr>
          <a:xfrm>
            <a:off x="4534019" y="4372670"/>
            <a:ext cx="304681" cy="230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702629" y="4248359"/>
            <a:ext cx="2857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"/>
          <p:cNvSpPr txBox="1">
            <a:spLocks noChangeArrowheads="1"/>
          </p:cNvSpPr>
          <p:nvPr/>
        </p:nvSpPr>
        <p:spPr bwMode="auto">
          <a:xfrm>
            <a:off x="737103" y="2986953"/>
            <a:ext cx="741007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1. Since S</a:t>
            </a:r>
            <a:r>
              <a:rPr lang="en-US" altLang="en-US" sz="1800" baseline="-25000" dirty="0">
                <a:latin typeface="Arial" panose="020B0604020202020204" pitchFamily="34" charset="0"/>
              </a:rPr>
              <a:t>2</a:t>
            </a:r>
            <a:r>
              <a:rPr lang="en-US" altLang="en-US" sz="1800" dirty="0">
                <a:latin typeface="Arial" panose="020B0604020202020204" pitchFamily="34" charset="0"/>
              </a:rPr>
              <a:t> is accepting with transitions out, make new accepting state</a:t>
            </a:r>
            <a:endParaRPr lang="en-US" altLang="en-US" sz="1800" baseline="-25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aseline="-25000" dirty="0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4980518"/>
            <a:ext cx="685800" cy="339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664301" y="459951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285B3-1183-FD81-0931-29C2710E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838200"/>
          </a:xfrm>
        </p:spPr>
        <p:txBody>
          <a:bodyPr/>
          <a:lstStyle/>
          <a:p>
            <a:r>
              <a:rPr lang="en-US" altLang="en-US" dirty="0"/>
              <a:t>Example (2)</a:t>
            </a:r>
          </a:p>
        </p:txBody>
      </p:sp>
    </p:spTree>
    <p:extLst>
      <p:ext uri="{BB962C8B-B14F-4D97-AF65-F5344CB8AC3E}">
        <p14:creationId xmlns:p14="http://schemas.microsoft.com/office/powerpoint/2010/main" val="3520670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Content Placeholder 2"/>
          <p:cNvSpPr>
            <a:spLocks noGrp="1"/>
          </p:cNvSpPr>
          <p:nvPr>
            <p:ph idx="1"/>
          </p:nvPr>
        </p:nvSpPr>
        <p:spPr>
          <a:xfrm>
            <a:off x="762000" y="228600"/>
            <a:ext cx="8229600" cy="3429000"/>
          </a:xfrm>
        </p:spPr>
        <p:txBody>
          <a:bodyPr/>
          <a:lstStyle/>
          <a:p>
            <a:endParaRPr lang="en-US" altLang="en-US" sz="2000" dirty="0"/>
          </a:p>
          <a:p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884487" y="152400"/>
            <a:ext cx="1104900" cy="374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05" y="276250"/>
            <a:ext cx="5475288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865687" y="536600"/>
            <a:ext cx="1442446" cy="1212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70287" y="308000"/>
            <a:ext cx="1442446" cy="633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1171763" y="175998"/>
            <a:ext cx="741007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2. Remove S</a:t>
            </a:r>
            <a:r>
              <a:rPr lang="en-US" altLang="en-US" sz="1800" baseline="-25000" dirty="0">
                <a:latin typeface="Arial" panose="020B0604020202020204" pitchFamily="34" charset="0"/>
              </a:rPr>
              <a:t>3 </a:t>
            </a:r>
            <a:r>
              <a:rPr lang="en-US" altLang="en-US" sz="1800" dirty="0">
                <a:latin typeface="Arial" panose="020B0604020202020204" pitchFamily="34" charset="0"/>
              </a:rPr>
              <a:t>:There is no returning transitions to S</a:t>
            </a:r>
            <a:r>
              <a:rPr lang="en-US" altLang="en-US" sz="1800" baseline="-25000" dirty="0"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aseline="-25000" dirty="0"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84487" y="1892398"/>
            <a:ext cx="1104900" cy="374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4"/>
          <p:cNvSpPr txBox="1">
            <a:spLocks noChangeArrowheads="1"/>
          </p:cNvSpPr>
          <p:nvPr/>
        </p:nvSpPr>
        <p:spPr bwMode="auto">
          <a:xfrm>
            <a:off x="1171763" y="2006600"/>
            <a:ext cx="74100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3. Remove S</a:t>
            </a:r>
            <a:r>
              <a:rPr lang="en-US" altLang="en-US" sz="1800" baseline="-25000" dirty="0">
                <a:latin typeface="Arial" panose="020B0604020202020204" pitchFamily="34" charset="0"/>
              </a:rPr>
              <a:t>1 </a:t>
            </a:r>
            <a:r>
              <a:rPr lang="en-US" altLang="en-US" sz="1800" dirty="0">
                <a:latin typeface="Arial" panose="020B0604020202020204" pitchFamily="34" charset="0"/>
              </a:rPr>
              <a:t>: S</a:t>
            </a:r>
            <a:r>
              <a:rPr lang="en-US" altLang="en-US" sz="1800" baseline="-25000" dirty="0">
                <a:latin typeface="Arial" panose="020B0604020202020204" pitchFamily="34" charset="0"/>
              </a:rPr>
              <a:t>0  </a:t>
            </a:r>
            <a:r>
              <a:rPr lang="en-US" altLang="en-US" sz="1800" dirty="0">
                <a:latin typeface="Arial" panose="020B0604020202020204" pitchFamily="34" charset="0"/>
              </a:rPr>
              <a:t>goes to S</a:t>
            </a:r>
            <a:r>
              <a:rPr lang="en-US" altLang="en-US" sz="1800" baseline="-25000" dirty="0">
                <a:latin typeface="Arial" panose="020B0604020202020204" pitchFamily="34" charset="0"/>
              </a:rPr>
              <a:t>2 </a:t>
            </a:r>
            <a:r>
              <a:rPr lang="en-US" altLang="en-US" sz="1800" dirty="0">
                <a:latin typeface="Arial" panose="020B0604020202020204" pitchFamily="34" charset="0"/>
              </a:rPr>
              <a:t>on 1 or 01</a:t>
            </a:r>
            <a:endParaRPr lang="en-US" altLang="en-US" sz="1800" baseline="-25000" dirty="0">
              <a:latin typeface="Arial" panose="020B0604020202020204" pitchFamily="34" charset="0"/>
            </a:endParaRPr>
          </a:p>
        </p:txBody>
      </p:sp>
      <p:pic>
        <p:nvPicPr>
          <p:cNvPr id="2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05" y="2375932"/>
            <a:ext cx="5475288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2445327" y="4084082"/>
            <a:ext cx="1104900" cy="374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865687" y="2644800"/>
            <a:ext cx="1442446" cy="1212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570287" y="2330472"/>
            <a:ext cx="1442446" cy="633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14600" y="2908496"/>
            <a:ext cx="1808794" cy="633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040912" y="1568128"/>
            <a:ext cx="533400" cy="4782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349456" y="941161"/>
            <a:ext cx="462665" cy="4629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</a:t>
            </a:r>
            <a:r>
              <a:rPr lang="en-US" sz="900" b="1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1" name="Straight Arrow Connector 30"/>
          <p:cNvCxnSpPr>
            <a:stCxn id="30" idx="5"/>
            <a:endCxn id="29" idx="0"/>
          </p:cNvCxnSpPr>
          <p:nvPr/>
        </p:nvCxnSpPr>
        <p:spPr>
          <a:xfrm>
            <a:off x="4744365" y="1336323"/>
            <a:ext cx="563247" cy="23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972050" y="1210619"/>
            <a:ext cx="2857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872298" y="3673514"/>
            <a:ext cx="381000" cy="377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796098" y="3618503"/>
            <a:ext cx="533400" cy="4782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363208" y="3048304"/>
            <a:ext cx="462665" cy="4629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</a:t>
            </a:r>
            <a:r>
              <a:rPr lang="en-US" sz="900" b="1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6" name="Straight Arrow Connector 35"/>
          <p:cNvCxnSpPr>
            <a:stCxn id="35" idx="5"/>
          </p:cNvCxnSpPr>
          <p:nvPr/>
        </p:nvCxnSpPr>
        <p:spPr>
          <a:xfrm>
            <a:off x="4758117" y="3443466"/>
            <a:ext cx="254616" cy="14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905102" y="3222219"/>
            <a:ext cx="263582" cy="212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16176" y="4169040"/>
            <a:ext cx="1104900" cy="374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4"/>
          <p:cNvSpPr txBox="1">
            <a:spLocks noChangeArrowheads="1"/>
          </p:cNvSpPr>
          <p:nvPr/>
        </p:nvSpPr>
        <p:spPr bwMode="auto">
          <a:xfrm>
            <a:off x="1103452" y="4283242"/>
            <a:ext cx="74100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4. Remove S</a:t>
            </a:r>
            <a:r>
              <a:rPr lang="en-US" altLang="en-US" sz="1800" baseline="-25000" dirty="0">
                <a:latin typeface="Arial" panose="020B0604020202020204" pitchFamily="34" charset="0"/>
              </a:rPr>
              <a:t>2 </a:t>
            </a:r>
            <a:r>
              <a:rPr lang="en-US" altLang="en-US" sz="1800" dirty="0">
                <a:latin typeface="Arial" panose="020B0604020202020204" pitchFamily="34" charset="0"/>
              </a:rPr>
              <a:t>: S</a:t>
            </a:r>
            <a:r>
              <a:rPr lang="en-US" altLang="en-US" sz="1800" baseline="-25000" dirty="0">
                <a:latin typeface="Arial" panose="020B0604020202020204" pitchFamily="34" charset="0"/>
              </a:rPr>
              <a:t>0  </a:t>
            </a:r>
            <a:r>
              <a:rPr lang="en-US" altLang="en-US" sz="1800" dirty="0">
                <a:latin typeface="Arial" panose="020B0604020202020204" pitchFamily="34" charset="0"/>
              </a:rPr>
              <a:t>goes to the new accepting state (1|01)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λ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1 | 01</a:t>
            </a:r>
            <a:endParaRPr lang="en-US" sz="1800" dirty="0"/>
          </a:p>
        </p:txBody>
      </p:sp>
      <p:pic>
        <p:nvPicPr>
          <p:cNvPr id="4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94" y="4652574"/>
            <a:ext cx="5475288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2377016" y="6513124"/>
            <a:ext cx="1104900" cy="374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97376" y="4921442"/>
            <a:ext cx="1442446" cy="1212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01976" y="4607114"/>
            <a:ext cx="1442446" cy="633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5688379" y="5502074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1 | 0 1</a:t>
            </a:r>
          </a:p>
        </p:txBody>
      </p:sp>
      <p:sp>
        <p:nvSpPr>
          <p:cNvPr id="48" name="Oval 47"/>
          <p:cNvSpPr/>
          <p:nvPr/>
        </p:nvSpPr>
        <p:spPr>
          <a:xfrm>
            <a:off x="4238002" y="5315947"/>
            <a:ext cx="558095" cy="5007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21383" y="3429000"/>
            <a:ext cx="79608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 | 01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438400" y="5228254"/>
            <a:ext cx="1808794" cy="633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39606" y="5726668"/>
            <a:ext cx="10814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(1 | 01)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24200" y="6324600"/>
            <a:ext cx="662592" cy="340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311028" y="536105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872298" y="368042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138998" y="16321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39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Content Placeholder 2"/>
          <p:cNvSpPr>
            <a:spLocks noGrp="1"/>
          </p:cNvSpPr>
          <p:nvPr>
            <p:ph idx="1"/>
          </p:nvPr>
        </p:nvSpPr>
        <p:spPr>
          <a:xfrm>
            <a:off x="781426" y="1143000"/>
            <a:ext cx="8229600" cy="3429000"/>
          </a:xfrm>
        </p:spPr>
        <p:txBody>
          <a:bodyPr/>
          <a:lstStyle/>
          <a:p>
            <a:endParaRPr lang="en-US" altLang="en-US" sz="2000" dirty="0"/>
          </a:p>
          <a:p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en-US" sz="1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210309" y="3352800"/>
            <a:ext cx="6484938" cy="2597150"/>
            <a:chOff x="331153" y="838200"/>
            <a:chExt cx="6484938" cy="2597150"/>
          </a:xfrm>
        </p:grpSpPr>
        <p:pic>
          <p:nvPicPr>
            <p:cNvPr id="1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153" y="838200"/>
              <a:ext cx="6484938" cy="2409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2468722" y="3060700"/>
              <a:ext cx="1104900" cy="374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96666" y="685800"/>
            <a:ext cx="6484938" cy="2597150"/>
            <a:chOff x="331153" y="838200"/>
            <a:chExt cx="6484938" cy="2597150"/>
          </a:xfrm>
        </p:grpSpPr>
        <p:pic>
          <p:nvPicPr>
            <p:cNvPr id="34818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153" y="838200"/>
              <a:ext cx="6484938" cy="2409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2468722" y="3060700"/>
              <a:ext cx="1104900" cy="374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Oval 24"/>
          <p:cNvSpPr/>
          <p:nvPr/>
        </p:nvSpPr>
        <p:spPr>
          <a:xfrm>
            <a:off x="1084262" y="43383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576069" y="4264856"/>
            <a:ext cx="38608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09600" y="4493456"/>
            <a:ext cx="474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4"/>
          <p:cNvSpPr txBox="1">
            <a:spLocks noChangeArrowheads="1"/>
          </p:cNvSpPr>
          <p:nvPr/>
        </p:nvSpPr>
        <p:spPr bwMode="auto">
          <a:xfrm>
            <a:off x="1465262" y="2908300"/>
            <a:ext cx="37163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marL="342900" indent="-342900">
              <a:spcBef>
                <a:spcPct val="0"/>
              </a:spcBef>
              <a:buFontTx/>
              <a:buAutoNum type="arabicPeriod"/>
            </a:pPr>
            <a:r>
              <a:rPr lang="en-US" altLang="en-US" sz="1800" dirty="0">
                <a:latin typeface="Arial" panose="020B0604020202020204" pitchFamily="34" charset="0"/>
              </a:rPr>
              <a:t>Add one for start </a:t>
            </a:r>
          </a:p>
          <a:p>
            <a:pPr marL="342900" indent="-342900">
              <a:spcBef>
                <a:spcPct val="0"/>
              </a:spcBef>
              <a:buFontTx/>
              <a:buAutoNum type="arabicPeriod"/>
            </a:pPr>
            <a:r>
              <a:rPr lang="en-US" altLang="en-US" sz="1800" dirty="0">
                <a:latin typeface="Arial" panose="020B0604020202020204" pitchFamily="34" charset="0"/>
              </a:rPr>
              <a:t>Add one accepting state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aseline="-25000" dirty="0">
              <a:latin typeface="Arial" panose="020B060402020202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898182" y="594909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821982" y="5873324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42" idx="1"/>
          </p:cNvCxnSpPr>
          <p:nvPr/>
        </p:nvCxnSpPr>
        <p:spPr>
          <a:xfrm>
            <a:off x="2667000" y="4719325"/>
            <a:ext cx="1233097" cy="123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2" idx="6"/>
          </p:cNvCxnSpPr>
          <p:nvPr/>
        </p:nvCxnSpPr>
        <p:spPr>
          <a:xfrm flipH="1">
            <a:off x="4355382" y="4829175"/>
            <a:ext cx="2234965" cy="131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961797" y="5373759"/>
            <a:ext cx="38608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65578" y="5582744"/>
            <a:ext cx="38608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B91B81B-DE20-FB63-EFFA-9A11894FF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838200"/>
          </a:xfrm>
        </p:spPr>
        <p:txBody>
          <a:bodyPr/>
          <a:lstStyle/>
          <a:p>
            <a:r>
              <a:rPr lang="en-US" altLang="en-US" dirty="0"/>
              <a:t>Example (3)</a:t>
            </a:r>
          </a:p>
        </p:txBody>
      </p:sp>
    </p:spTree>
    <p:extLst>
      <p:ext uri="{BB962C8B-B14F-4D97-AF65-F5344CB8AC3E}">
        <p14:creationId xmlns:p14="http://schemas.microsoft.com/office/powerpoint/2010/main" val="3632050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Content Placeholder 2"/>
          <p:cNvSpPr>
            <a:spLocks noGrp="1"/>
          </p:cNvSpPr>
          <p:nvPr>
            <p:ph idx="1"/>
          </p:nvPr>
        </p:nvSpPr>
        <p:spPr>
          <a:xfrm>
            <a:off x="781426" y="457200"/>
            <a:ext cx="8229600" cy="3429000"/>
          </a:xfrm>
        </p:spPr>
        <p:txBody>
          <a:bodyPr/>
          <a:lstStyle/>
          <a:p>
            <a:endParaRPr lang="en-US" altLang="en-US" sz="2000" dirty="0"/>
          </a:p>
          <a:p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en-US" sz="1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1525053" y="533400"/>
            <a:ext cx="6484938" cy="2597150"/>
            <a:chOff x="331153" y="838200"/>
            <a:chExt cx="6484938" cy="2597150"/>
          </a:xfrm>
        </p:grpSpPr>
        <p:pic>
          <p:nvPicPr>
            <p:cNvPr id="21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153" y="838200"/>
              <a:ext cx="6484938" cy="2409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2468722" y="3060700"/>
              <a:ext cx="1104900" cy="374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2"/>
          <p:cNvSpPr/>
          <p:nvPr/>
        </p:nvSpPr>
        <p:spPr>
          <a:xfrm>
            <a:off x="1399006" y="15189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890813" y="1445456"/>
            <a:ext cx="38608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924344" y="1674056"/>
            <a:ext cx="474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12926" y="312969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136726" y="3053924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981744" y="1899925"/>
            <a:ext cx="1233097" cy="123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670126" y="2009775"/>
            <a:ext cx="2234965" cy="131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276541" y="2554359"/>
            <a:ext cx="38608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680322" y="2763344"/>
            <a:ext cx="38608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70125" y="1295400"/>
            <a:ext cx="1269121" cy="125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1427656" y="3692573"/>
            <a:ext cx="6484938" cy="2597150"/>
            <a:chOff x="331153" y="838200"/>
            <a:chExt cx="6484938" cy="2597150"/>
          </a:xfrm>
        </p:grpSpPr>
        <p:pic>
          <p:nvPicPr>
            <p:cNvPr id="38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153" y="838200"/>
              <a:ext cx="6484938" cy="2409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2468722" y="3060700"/>
              <a:ext cx="1104900" cy="374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Oval 44"/>
          <p:cNvSpPr/>
          <p:nvPr/>
        </p:nvSpPr>
        <p:spPr>
          <a:xfrm>
            <a:off x="1301609" y="467809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793416" y="4604629"/>
            <a:ext cx="38608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826947" y="4833229"/>
            <a:ext cx="474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115529" y="628887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039329" y="6213097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endCxn id="49" idx="1"/>
          </p:cNvCxnSpPr>
          <p:nvPr/>
        </p:nvCxnSpPr>
        <p:spPr>
          <a:xfrm>
            <a:off x="2884347" y="5059098"/>
            <a:ext cx="1233097" cy="123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9" idx="6"/>
          </p:cNvCxnSpPr>
          <p:nvPr/>
        </p:nvCxnSpPr>
        <p:spPr>
          <a:xfrm flipH="1">
            <a:off x="4572729" y="5168948"/>
            <a:ext cx="2234965" cy="131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179144" y="5713532"/>
            <a:ext cx="38608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582925" y="5922517"/>
            <a:ext cx="38608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572728" y="4454573"/>
            <a:ext cx="1269121" cy="125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4"/>
          <p:cNvSpPr txBox="1">
            <a:spLocks noChangeArrowheads="1"/>
          </p:cNvSpPr>
          <p:nvPr/>
        </p:nvSpPr>
        <p:spPr bwMode="auto">
          <a:xfrm>
            <a:off x="719849" y="381000"/>
            <a:ext cx="712875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3.  Remove S2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aseline="-25000" dirty="0">
              <a:latin typeface="Arial" panose="020B0604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090020" y="4607188"/>
            <a:ext cx="3124258" cy="574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648550" y="3454074"/>
            <a:ext cx="712875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4.  Remove S1, and concatenate the transition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aseline="-25000" dirty="0">
              <a:latin typeface="Arial" panose="020B0604020202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525092" y="3978171"/>
            <a:ext cx="3124258" cy="670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3053022" y="4857185"/>
            <a:ext cx="3423978" cy="4164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025107" y="4522126"/>
            <a:ext cx="1066800" cy="373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1 0</a:t>
            </a:r>
          </a:p>
        </p:txBody>
      </p:sp>
    </p:spTree>
    <p:extLst>
      <p:ext uri="{BB962C8B-B14F-4D97-AF65-F5344CB8AC3E}">
        <p14:creationId xmlns:p14="http://schemas.microsoft.com/office/powerpoint/2010/main" val="2608308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Content Placeholder 2"/>
          <p:cNvSpPr>
            <a:spLocks noGrp="1"/>
          </p:cNvSpPr>
          <p:nvPr>
            <p:ph idx="1"/>
          </p:nvPr>
        </p:nvSpPr>
        <p:spPr>
          <a:xfrm>
            <a:off x="781426" y="457200"/>
            <a:ext cx="8229600" cy="3429000"/>
          </a:xfrm>
        </p:spPr>
        <p:txBody>
          <a:bodyPr/>
          <a:lstStyle/>
          <a:p>
            <a:endParaRPr lang="en-US" altLang="en-US" sz="2000" dirty="0"/>
          </a:p>
          <a:p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en-US" sz="1800" dirty="0"/>
          </a:p>
        </p:txBody>
      </p:sp>
      <p:sp>
        <p:nvSpPr>
          <p:cNvPr id="66" name="Rectangle 65"/>
          <p:cNvSpPr/>
          <p:nvPr/>
        </p:nvSpPr>
        <p:spPr>
          <a:xfrm>
            <a:off x="4667777" y="605646"/>
            <a:ext cx="3124258" cy="670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2162502" y="351980"/>
            <a:ext cx="6484938" cy="2597150"/>
            <a:chOff x="331153" y="838200"/>
            <a:chExt cx="6484938" cy="2597150"/>
          </a:xfrm>
        </p:grpSpPr>
        <p:pic>
          <p:nvPicPr>
            <p:cNvPr id="73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153" y="838200"/>
              <a:ext cx="6484938" cy="2409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Rectangle 73"/>
            <p:cNvSpPr/>
            <p:nvPr/>
          </p:nvSpPr>
          <p:spPr>
            <a:xfrm>
              <a:off x="2468722" y="3060700"/>
              <a:ext cx="1104900" cy="374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Oval 74"/>
          <p:cNvSpPr/>
          <p:nvPr/>
        </p:nvSpPr>
        <p:spPr>
          <a:xfrm>
            <a:off x="2036455" y="133750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528262" y="1264036"/>
            <a:ext cx="38608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1561793" y="1492636"/>
            <a:ext cx="474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4850375" y="294827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774175" y="2872504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cxnSpLocks/>
            <a:endCxn id="79" idx="1"/>
          </p:cNvCxnSpPr>
          <p:nvPr/>
        </p:nvCxnSpPr>
        <p:spPr>
          <a:xfrm>
            <a:off x="3619193" y="1718505"/>
            <a:ext cx="1233097" cy="123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913990" y="2372939"/>
            <a:ext cx="38608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317771" y="2581924"/>
            <a:ext cx="38608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487925" y="867732"/>
            <a:ext cx="2987145" cy="1957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824866" y="1266595"/>
            <a:ext cx="3124258" cy="574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259938" y="637578"/>
            <a:ext cx="3124258" cy="670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324952" y="1719788"/>
            <a:ext cx="144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0 (0|1)*</a:t>
            </a:r>
          </a:p>
        </p:txBody>
      </p:sp>
      <p:sp>
        <p:nvSpPr>
          <p:cNvPr id="40" name="TextBox 4"/>
          <p:cNvSpPr txBox="1">
            <a:spLocks noChangeArrowheads="1"/>
          </p:cNvSpPr>
          <p:nvPr/>
        </p:nvSpPr>
        <p:spPr bwMode="auto">
          <a:xfrm>
            <a:off x="719849" y="381000"/>
            <a:ext cx="712875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5.  Remove S3 and concatenate the transitions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aseline="-25000" dirty="0">
              <a:latin typeface="Arial" panose="020B0604020202020204" pitchFamily="34" charset="0"/>
            </a:endParaRPr>
          </a:p>
        </p:txBody>
      </p:sp>
      <p:cxnSp>
        <p:nvCxnSpPr>
          <p:cNvPr id="5" name="Curved Connector 4"/>
          <p:cNvCxnSpPr/>
          <p:nvPr/>
        </p:nvCxnSpPr>
        <p:spPr>
          <a:xfrm>
            <a:off x="3824866" y="1528005"/>
            <a:ext cx="1413826" cy="1344499"/>
          </a:xfrm>
          <a:prstGeom prst="curvedConnector3">
            <a:avLst>
              <a:gd name="adj1" fmla="val 107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021407" y="3914831"/>
            <a:ext cx="3124258" cy="670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1516132" y="3661165"/>
            <a:ext cx="6484938" cy="2597150"/>
            <a:chOff x="331153" y="838200"/>
            <a:chExt cx="6484938" cy="2597150"/>
          </a:xfrm>
        </p:grpSpPr>
        <p:pic>
          <p:nvPicPr>
            <p:cNvPr id="10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153" y="838200"/>
              <a:ext cx="6484938" cy="2409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" name="Rectangle 104"/>
            <p:cNvSpPr/>
            <p:nvPr/>
          </p:nvSpPr>
          <p:spPr>
            <a:xfrm>
              <a:off x="2468722" y="3060700"/>
              <a:ext cx="1104900" cy="374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Oval 105"/>
          <p:cNvSpPr/>
          <p:nvPr/>
        </p:nvSpPr>
        <p:spPr>
          <a:xfrm>
            <a:off x="1390085" y="464669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1881892" y="4573221"/>
            <a:ext cx="38608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915423" y="4801821"/>
            <a:ext cx="474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4204005" y="625746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4127805" y="6181689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2004029" y="5705918"/>
            <a:ext cx="38608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671401" y="5891109"/>
            <a:ext cx="38608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743994" y="4526401"/>
            <a:ext cx="2987145" cy="1957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178496" y="4575780"/>
            <a:ext cx="3124258" cy="574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613568" y="3946763"/>
            <a:ext cx="3124258" cy="670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3678582" y="5028973"/>
            <a:ext cx="144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0*1 0 (0|1)*</a:t>
            </a:r>
          </a:p>
        </p:txBody>
      </p:sp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648550" y="3454074"/>
            <a:ext cx="712875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6.  Remove S0, and concatenate the transitions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aseline="-25000" dirty="0">
              <a:latin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862298" y="3886201"/>
            <a:ext cx="1343431" cy="17959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/>
          <p:cNvCxnSpPr>
            <a:endCxn id="110" idx="1"/>
          </p:cNvCxnSpPr>
          <p:nvPr/>
        </p:nvCxnSpPr>
        <p:spPr>
          <a:xfrm>
            <a:off x="1750111" y="5027690"/>
            <a:ext cx="2455809" cy="123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238464" y="5635552"/>
            <a:ext cx="144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0*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dirty="0"/>
          </a:p>
        </p:txBody>
      </p:sp>
      <p:cxnSp>
        <p:nvCxnSpPr>
          <p:cNvPr id="118" name="Curved Connector 117"/>
          <p:cNvCxnSpPr/>
          <p:nvPr/>
        </p:nvCxnSpPr>
        <p:spPr>
          <a:xfrm>
            <a:off x="1810998" y="4851200"/>
            <a:ext cx="2781324" cy="1330489"/>
          </a:xfrm>
          <a:prstGeom prst="curvedConnector3">
            <a:avLst>
              <a:gd name="adj1" fmla="val 1110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8"/>
          <p:cNvSpPr txBox="1">
            <a:spLocks noChangeArrowheads="1"/>
          </p:cNvSpPr>
          <p:nvPr/>
        </p:nvSpPr>
        <p:spPr bwMode="auto">
          <a:xfrm>
            <a:off x="6351213" y="4441587"/>
            <a:ext cx="2362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 0* | 0* 1 0 (0 | 1)*</a:t>
            </a:r>
          </a:p>
        </p:txBody>
      </p:sp>
    </p:spTree>
    <p:extLst>
      <p:ext uri="{BB962C8B-B14F-4D97-AF65-F5344CB8AC3E}">
        <p14:creationId xmlns:p14="http://schemas.microsoft.com/office/powerpoint/2010/main" val="2255983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examples</a:t>
            </a:r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70" y="1428288"/>
            <a:ext cx="23812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743" y="1275888"/>
            <a:ext cx="29829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/>
          <p:cNvSpPr/>
          <p:nvPr/>
        </p:nvSpPr>
        <p:spPr>
          <a:xfrm>
            <a:off x="2408237" y="3246437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84637" y="3246437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08237" y="4313237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Arrow Connector 13"/>
          <p:cNvCxnSpPr>
            <a:endCxn id="11" idx="2"/>
          </p:cNvCxnSpPr>
          <p:nvPr/>
        </p:nvCxnSpPr>
        <p:spPr>
          <a:xfrm>
            <a:off x="877887" y="3398837"/>
            <a:ext cx="1530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8" name="TextBox 4"/>
          <p:cNvSpPr txBox="1">
            <a:spLocks noChangeArrowheads="1"/>
          </p:cNvSpPr>
          <p:nvPr/>
        </p:nvSpPr>
        <p:spPr bwMode="auto">
          <a:xfrm>
            <a:off x="1244600" y="3062287"/>
            <a:ext cx="955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start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27325" y="3398837"/>
            <a:ext cx="1357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0" name="TextBox 13"/>
          <p:cNvSpPr txBox="1">
            <a:spLocks noChangeArrowheads="1"/>
          </p:cNvSpPr>
          <p:nvPr/>
        </p:nvSpPr>
        <p:spPr bwMode="auto">
          <a:xfrm>
            <a:off x="3094037" y="3062287"/>
            <a:ext cx="955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a, b, _</a:t>
            </a:r>
          </a:p>
        </p:txBody>
      </p:sp>
      <p:cxnSp>
        <p:nvCxnSpPr>
          <p:cNvPr id="18" name="Straight Arrow Connector 15"/>
          <p:cNvCxnSpPr>
            <a:endCxn id="12" idx="4"/>
          </p:cNvCxnSpPr>
          <p:nvPr/>
        </p:nvCxnSpPr>
        <p:spPr>
          <a:xfrm rot="10800000" flipV="1">
            <a:off x="4237037" y="3390900"/>
            <a:ext cx="182563" cy="160337"/>
          </a:xfrm>
          <a:prstGeom prst="curvedConnector4">
            <a:avLst>
              <a:gd name="adj1" fmla="val -124994"/>
              <a:gd name="adj2" fmla="val 2418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2" name="TextBox 16"/>
          <p:cNvSpPr txBox="1">
            <a:spLocks noChangeArrowheads="1"/>
          </p:cNvSpPr>
          <p:nvPr/>
        </p:nvSpPr>
        <p:spPr bwMode="auto">
          <a:xfrm>
            <a:off x="4378325" y="3062287"/>
            <a:ext cx="1565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a, b, 2,3, _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560637" y="3552825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4" name="TextBox 30"/>
          <p:cNvSpPr txBox="1">
            <a:spLocks noChangeArrowheads="1"/>
          </p:cNvSpPr>
          <p:nvPr/>
        </p:nvSpPr>
        <p:spPr bwMode="auto">
          <a:xfrm>
            <a:off x="2036763" y="3703886"/>
            <a:ext cx="579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2,3</a:t>
            </a:r>
          </a:p>
        </p:txBody>
      </p:sp>
      <p:cxnSp>
        <p:nvCxnSpPr>
          <p:cNvPr id="22" name="Straight Arrow Connector 15"/>
          <p:cNvCxnSpPr/>
          <p:nvPr/>
        </p:nvCxnSpPr>
        <p:spPr>
          <a:xfrm rot="10800000" flipV="1">
            <a:off x="2571750" y="4487862"/>
            <a:ext cx="182562" cy="160338"/>
          </a:xfrm>
          <a:prstGeom prst="curvedConnector4">
            <a:avLst>
              <a:gd name="adj1" fmla="val -124994"/>
              <a:gd name="adj2" fmla="val 2418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6" name="TextBox 34"/>
          <p:cNvSpPr txBox="1">
            <a:spLocks noChangeArrowheads="1"/>
          </p:cNvSpPr>
          <p:nvPr/>
        </p:nvSpPr>
        <p:spPr bwMode="auto">
          <a:xfrm>
            <a:off x="2713037" y="4159250"/>
            <a:ext cx="1565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a, b, 2,3, _</a:t>
            </a:r>
          </a:p>
        </p:txBody>
      </p:sp>
      <p:sp>
        <p:nvSpPr>
          <p:cNvPr id="24" name="Oval 23"/>
          <p:cNvSpPr/>
          <p:nvPr/>
        </p:nvSpPr>
        <p:spPr>
          <a:xfrm>
            <a:off x="4122737" y="3290887"/>
            <a:ext cx="228600" cy="215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73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examples</a:t>
            </a:r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70" y="1428288"/>
            <a:ext cx="23812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743" y="1275888"/>
            <a:ext cx="29829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/>
          <p:cNvSpPr/>
          <p:nvPr/>
        </p:nvSpPr>
        <p:spPr>
          <a:xfrm>
            <a:off x="2408237" y="3246437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84637" y="3246437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08237" y="4313237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Arrow Connector 13"/>
          <p:cNvCxnSpPr>
            <a:endCxn id="11" idx="2"/>
          </p:cNvCxnSpPr>
          <p:nvPr/>
        </p:nvCxnSpPr>
        <p:spPr>
          <a:xfrm>
            <a:off x="877887" y="3398837"/>
            <a:ext cx="1530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8" name="TextBox 4"/>
          <p:cNvSpPr txBox="1">
            <a:spLocks noChangeArrowheads="1"/>
          </p:cNvSpPr>
          <p:nvPr/>
        </p:nvSpPr>
        <p:spPr bwMode="auto">
          <a:xfrm>
            <a:off x="1244600" y="3062287"/>
            <a:ext cx="955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start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27325" y="3398837"/>
            <a:ext cx="1357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0" name="TextBox 13"/>
          <p:cNvSpPr txBox="1">
            <a:spLocks noChangeArrowheads="1"/>
          </p:cNvSpPr>
          <p:nvPr/>
        </p:nvSpPr>
        <p:spPr bwMode="auto">
          <a:xfrm>
            <a:off x="3094037" y="3062287"/>
            <a:ext cx="955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a, b, _</a:t>
            </a:r>
          </a:p>
        </p:txBody>
      </p:sp>
      <p:cxnSp>
        <p:nvCxnSpPr>
          <p:cNvPr id="18" name="Straight Arrow Connector 15"/>
          <p:cNvCxnSpPr>
            <a:endCxn id="12" idx="4"/>
          </p:cNvCxnSpPr>
          <p:nvPr/>
        </p:nvCxnSpPr>
        <p:spPr>
          <a:xfrm rot="10800000" flipV="1">
            <a:off x="4237037" y="3390900"/>
            <a:ext cx="182563" cy="160337"/>
          </a:xfrm>
          <a:prstGeom prst="curvedConnector4">
            <a:avLst>
              <a:gd name="adj1" fmla="val -124994"/>
              <a:gd name="adj2" fmla="val 2418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2" name="TextBox 16"/>
          <p:cNvSpPr txBox="1">
            <a:spLocks noChangeArrowheads="1"/>
          </p:cNvSpPr>
          <p:nvPr/>
        </p:nvSpPr>
        <p:spPr bwMode="auto">
          <a:xfrm>
            <a:off x="4378325" y="3062287"/>
            <a:ext cx="1565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a, b, 2,3, _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560637" y="3552825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4" name="TextBox 30"/>
          <p:cNvSpPr txBox="1">
            <a:spLocks noChangeArrowheads="1"/>
          </p:cNvSpPr>
          <p:nvPr/>
        </p:nvSpPr>
        <p:spPr bwMode="auto">
          <a:xfrm>
            <a:off x="1604962" y="3703637"/>
            <a:ext cx="955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2,3</a:t>
            </a:r>
          </a:p>
        </p:txBody>
      </p:sp>
      <p:cxnSp>
        <p:nvCxnSpPr>
          <p:cNvPr id="22" name="Straight Arrow Connector 15"/>
          <p:cNvCxnSpPr/>
          <p:nvPr/>
        </p:nvCxnSpPr>
        <p:spPr>
          <a:xfrm rot="10800000" flipV="1">
            <a:off x="2571750" y="4487862"/>
            <a:ext cx="182562" cy="160338"/>
          </a:xfrm>
          <a:prstGeom prst="curvedConnector4">
            <a:avLst>
              <a:gd name="adj1" fmla="val -124994"/>
              <a:gd name="adj2" fmla="val 2418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6" name="TextBox 34"/>
          <p:cNvSpPr txBox="1">
            <a:spLocks noChangeArrowheads="1"/>
          </p:cNvSpPr>
          <p:nvPr/>
        </p:nvSpPr>
        <p:spPr bwMode="auto">
          <a:xfrm>
            <a:off x="2713037" y="4159250"/>
            <a:ext cx="1565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a, b, 2,3, _</a:t>
            </a:r>
          </a:p>
        </p:txBody>
      </p:sp>
      <p:sp>
        <p:nvSpPr>
          <p:cNvPr id="24" name="Oval 23"/>
          <p:cNvSpPr/>
          <p:nvPr/>
        </p:nvSpPr>
        <p:spPr>
          <a:xfrm>
            <a:off x="4122737" y="3290887"/>
            <a:ext cx="228600" cy="215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TextBox 52"/>
          <p:cNvSpPr txBox="1">
            <a:spLocks noChangeArrowheads="1"/>
          </p:cNvSpPr>
          <p:nvPr/>
        </p:nvSpPr>
        <p:spPr bwMode="auto">
          <a:xfrm>
            <a:off x="1118552" y="2072020"/>
            <a:ext cx="1330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(0|1)(0|1)*</a:t>
            </a:r>
          </a:p>
        </p:txBody>
      </p:sp>
      <p:sp>
        <p:nvSpPr>
          <p:cNvPr id="47" name="TextBox 53"/>
          <p:cNvSpPr txBox="1">
            <a:spLocks noChangeArrowheads="1"/>
          </p:cNvSpPr>
          <p:nvPr/>
        </p:nvSpPr>
        <p:spPr bwMode="auto">
          <a:xfrm>
            <a:off x="7086600" y="2133600"/>
            <a:ext cx="2160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(+|-|</a:t>
            </a:r>
            <a:r>
              <a:rPr lang="el-GR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 λ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)(0|1)(0|1)*</a:t>
            </a:r>
          </a:p>
        </p:txBody>
      </p:sp>
      <p:sp>
        <p:nvSpPr>
          <p:cNvPr id="48" name="TextBox 51"/>
          <p:cNvSpPr txBox="1">
            <a:spLocks noChangeArrowheads="1"/>
          </p:cNvSpPr>
          <p:nvPr/>
        </p:nvSpPr>
        <p:spPr bwMode="auto">
          <a:xfrm>
            <a:off x="5405294" y="3767887"/>
            <a:ext cx="2138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a|b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|_)(a|b|2|3|_)*</a:t>
            </a:r>
          </a:p>
        </p:txBody>
      </p:sp>
    </p:spTree>
    <p:extLst>
      <p:ext uri="{BB962C8B-B14F-4D97-AF65-F5344CB8AC3E}">
        <p14:creationId xmlns:p14="http://schemas.microsoft.com/office/powerpoint/2010/main" val="3676076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Finite-State Machine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5913" y="1066800"/>
            <a:ext cx="8229600" cy="5638800"/>
          </a:xfrm>
        </p:spPr>
        <p:txBody>
          <a:bodyPr/>
          <a:lstStyle/>
          <a:p>
            <a:pPr>
              <a:defRPr/>
            </a:pPr>
            <a:r>
              <a:rPr lang="en-US" altLang="en-US" sz="2000" b="1" dirty="0">
                <a:solidFill>
                  <a:srgbClr val="0070C0"/>
                </a:solidFill>
              </a:rPr>
              <a:t>Finite-state machine example</a:t>
            </a:r>
          </a:p>
          <a:p>
            <a:pPr lvl="1">
              <a:defRPr/>
            </a:pPr>
            <a:r>
              <a:rPr lang="en-US" altLang="en-US" sz="1800" dirty="0"/>
              <a:t>Set of (finite) states (one starting state, set of final states, and/or others) : </a:t>
            </a:r>
            <a:r>
              <a:rPr lang="en-US" altLang="en-US" sz="1800" dirty="0">
                <a:solidFill>
                  <a:srgbClr val="FF0000"/>
                </a:solidFill>
              </a:rPr>
              <a:t>ex: on, off</a:t>
            </a:r>
          </a:p>
          <a:p>
            <a:pPr lvl="1">
              <a:defRPr/>
            </a:pPr>
            <a:r>
              <a:rPr lang="en-US" altLang="en-US" sz="1800" dirty="0"/>
              <a:t>Input alphabet (action) : </a:t>
            </a:r>
            <a:r>
              <a:rPr lang="en-US" altLang="en-US" sz="1800" dirty="0">
                <a:solidFill>
                  <a:srgbClr val="FF0000"/>
                </a:solidFill>
              </a:rPr>
              <a:t>ex {down, up}</a:t>
            </a:r>
          </a:p>
          <a:p>
            <a:pPr lvl="1">
              <a:defRPr/>
            </a:pPr>
            <a:r>
              <a:rPr lang="en-US" altLang="en-US" sz="1800" dirty="0"/>
              <a:t>Transition function   (given a state and an input, knows a state to move to)</a:t>
            </a:r>
          </a:p>
          <a:p>
            <a:pPr marL="914400" lvl="2" indent="0"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solidFill>
                  <a:srgbClr val="FF0000"/>
                </a:solidFill>
              </a:rPr>
              <a:t>Ex) f(on, down) = off</a:t>
            </a:r>
          </a:p>
          <a:p>
            <a:pPr marL="914400" lvl="2" indent="0"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solidFill>
                  <a:srgbClr val="FF0000"/>
                </a:solidFill>
              </a:rPr>
              <a:t>     f(off, up) = on</a:t>
            </a:r>
          </a:p>
          <a:p>
            <a:pPr>
              <a:defRPr/>
            </a:pPr>
            <a:endParaRPr lang="en-US" altLang="en-US" sz="2000" b="1" dirty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6062172" y="4343401"/>
            <a:ext cx="2514600" cy="1596930"/>
            <a:chOff x="5597525" y="4514850"/>
            <a:chExt cx="2754313" cy="1828851"/>
          </a:xfrm>
        </p:grpSpPr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5597525" y="5164138"/>
              <a:ext cx="838200" cy="3889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/>
                <a:t>On</a:t>
              </a:r>
            </a:p>
          </p:txBody>
        </p:sp>
        <p:sp>
          <p:nvSpPr>
            <p:cNvPr id="22533" name="TextBox 5"/>
            <p:cNvSpPr txBox="1">
              <a:spLocks noChangeArrowheads="1"/>
            </p:cNvSpPr>
            <p:nvPr/>
          </p:nvSpPr>
          <p:spPr bwMode="auto">
            <a:xfrm>
              <a:off x="6172201" y="4514850"/>
              <a:ext cx="1576388" cy="3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Frutiger 55 Roman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Frutiger 55 Roman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Frutiger 55 Roman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Frutiger 55 Roman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utiger 55 Roman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utiger 55 Roman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utiger 55 Roman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utiger 55 Roman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utiger 55 Roman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Arial" panose="020B0604020202020204" pitchFamily="34" charset="0"/>
                </a:rPr>
                <a:t>down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6022798" y="5565774"/>
              <a:ext cx="1962150" cy="423863"/>
            </a:xfrm>
            <a:custGeom>
              <a:avLst/>
              <a:gdLst>
                <a:gd name="connsiteX0" fmla="*/ 0 w 1961804"/>
                <a:gd name="connsiteY0" fmla="*/ 0 h 424133"/>
                <a:gd name="connsiteX1" fmla="*/ 906087 w 1961804"/>
                <a:gd name="connsiteY1" fmla="*/ 423949 h 424133"/>
                <a:gd name="connsiteX2" fmla="*/ 1961804 w 1961804"/>
                <a:gd name="connsiteY2" fmla="*/ 58189 h 424133"/>
                <a:gd name="connsiteX3" fmla="*/ 1961804 w 1961804"/>
                <a:gd name="connsiteY3" fmla="*/ 58189 h 42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1804" h="424133">
                  <a:moveTo>
                    <a:pt x="0" y="0"/>
                  </a:moveTo>
                  <a:cubicBezTo>
                    <a:pt x="289560" y="207125"/>
                    <a:pt x="579120" y="414251"/>
                    <a:pt x="906087" y="423949"/>
                  </a:cubicBezTo>
                  <a:cubicBezTo>
                    <a:pt x="1233054" y="433647"/>
                    <a:pt x="1961804" y="58189"/>
                    <a:pt x="1961804" y="58189"/>
                  </a:cubicBezTo>
                  <a:lnTo>
                    <a:pt x="1961804" y="58189"/>
                  </a:lnTo>
                </a:path>
              </a:pathLst>
            </a:custGeom>
            <a:noFill/>
            <a:ln>
              <a:headEnd type="triangle" w="med" len="me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6070600" y="4803775"/>
              <a:ext cx="1862138" cy="439738"/>
            </a:xfrm>
            <a:custGeom>
              <a:avLst/>
              <a:gdLst>
                <a:gd name="connsiteX0" fmla="*/ 0 w 1862051"/>
                <a:gd name="connsiteY0" fmla="*/ 382730 h 440919"/>
                <a:gd name="connsiteX1" fmla="*/ 939338 w 1862051"/>
                <a:gd name="connsiteY1" fmla="*/ 345 h 440919"/>
                <a:gd name="connsiteX2" fmla="*/ 1862051 w 1862051"/>
                <a:gd name="connsiteY2" fmla="*/ 440919 h 440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2051" h="440919">
                  <a:moveTo>
                    <a:pt x="0" y="382730"/>
                  </a:moveTo>
                  <a:cubicBezTo>
                    <a:pt x="314498" y="186688"/>
                    <a:pt x="628996" y="-9353"/>
                    <a:pt x="939338" y="345"/>
                  </a:cubicBezTo>
                  <a:cubicBezTo>
                    <a:pt x="1249680" y="10043"/>
                    <a:pt x="1555865" y="225481"/>
                    <a:pt x="1862051" y="440919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7513638" y="5240338"/>
              <a:ext cx="838200" cy="3889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/>
                <a:t>Off</a:t>
              </a:r>
            </a:p>
          </p:txBody>
        </p:sp>
        <p:sp>
          <p:nvSpPr>
            <p:cNvPr id="22537" name="TextBox 5"/>
            <p:cNvSpPr txBox="1">
              <a:spLocks noChangeArrowheads="1"/>
            </p:cNvSpPr>
            <p:nvPr/>
          </p:nvSpPr>
          <p:spPr bwMode="auto">
            <a:xfrm>
              <a:off x="6102351" y="5991226"/>
              <a:ext cx="1574800" cy="3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Frutiger 55 Roman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Frutiger 55 Roman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Frutiger 55 Roman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Frutiger 55 Roman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utiger 55 Roman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utiger 55 Roman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utiger 55 Roman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utiger 55 Roman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utiger 55 Roman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Arial" panose="020B0604020202020204" pitchFamily="34" charset="0"/>
                </a:rPr>
                <a:t>up</a:t>
              </a:r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503390"/>
              </p:ext>
            </p:extLst>
          </p:nvPr>
        </p:nvGraphicFramePr>
        <p:xfrm>
          <a:off x="762000" y="4106488"/>
          <a:ext cx="3933448" cy="1837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5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278">
                <a:tc>
                  <a:txBody>
                    <a:bodyPr/>
                    <a:lstStyle/>
                    <a:p>
                      <a:r>
                        <a:rPr lang="en-US" dirty="0"/>
                        <a:t>States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Transition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278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278"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278"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reeform 10">
            <a:extLst>
              <a:ext uri="{FF2B5EF4-FFF2-40B4-BE49-F238E27FC236}">
                <a16:creationId xmlns:a16="http://schemas.microsoft.com/office/drawing/2014/main" id="{D299AC81-F951-8E76-4927-3B662173B35A}"/>
              </a:ext>
            </a:extLst>
          </p:cNvPr>
          <p:cNvSpPr/>
          <p:nvPr/>
        </p:nvSpPr>
        <p:spPr>
          <a:xfrm rot="6742699">
            <a:off x="8493123" y="5065185"/>
            <a:ext cx="201261" cy="678345"/>
          </a:xfrm>
          <a:custGeom>
            <a:avLst/>
            <a:gdLst>
              <a:gd name="connsiteX0" fmla="*/ 0 w 1862051"/>
              <a:gd name="connsiteY0" fmla="*/ 382730 h 440919"/>
              <a:gd name="connsiteX1" fmla="*/ 939338 w 1862051"/>
              <a:gd name="connsiteY1" fmla="*/ 345 h 440919"/>
              <a:gd name="connsiteX2" fmla="*/ 1862051 w 1862051"/>
              <a:gd name="connsiteY2" fmla="*/ 440919 h 440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2051" h="440919">
                <a:moveTo>
                  <a:pt x="0" y="382730"/>
                </a:moveTo>
                <a:cubicBezTo>
                  <a:pt x="314498" y="186688"/>
                  <a:pt x="628996" y="-9353"/>
                  <a:pt x="939338" y="345"/>
                </a:cubicBezTo>
                <a:cubicBezTo>
                  <a:pt x="1249680" y="10043"/>
                  <a:pt x="1555865" y="225481"/>
                  <a:pt x="1862051" y="44091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9B51F93A-DA97-6031-9112-14B796FBF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8278" y="4495786"/>
            <a:ext cx="14391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up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32129256-D14D-929B-50B0-3BD806788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6730" y="5444008"/>
            <a:ext cx="143774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down</a:t>
            </a: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96086872-8E06-9B0F-D39F-592D95F23CF6}"/>
              </a:ext>
            </a:extLst>
          </p:cNvPr>
          <p:cNvSpPr/>
          <p:nvPr/>
        </p:nvSpPr>
        <p:spPr>
          <a:xfrm rot="18088484">
            <a:off x="5813558" y="4568490"/>
            <a:ext cx="328309" cy="678345"/>
          </a:xfrm>
          <a:custGeom>
            <a:avLst/>
            <a:gdLst>
              <a:gd name="connsiteX0" fmla="*/ 0 w 1862051"/>
              <a:gd name="connsiteY0" fmla="*/ 382730 h 440919"/>
              <a:gd name="connsiteX1" fmla="*/ 939338 w 1862051"/>
              <a:gd name="connsiteY1" fmla="*/ 345 h 440919"/>
              <a:gd name="connsiteX2" fmla="*/ 1862051 w 1862051"/>
              <a:gd name="connsiteY2" fmla="*/ 440919 h 440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2051" h="440919">
                <a:moveTo>
                  <a:pt x="0" y="382730"/>
                </a:moveTo>
                <a:cubicBezTo>
                  <a:pt x="314498" y="186688"/>
                  <a:pt x="628996" y="-9353"/>
                  <a:pt x="939338" y="345"/>
                </a:cubicBezTo>
                <a:cubicBezTo>
                  <a:pt x="1249680" y="10043"/>
                  <a:pt x="1555865" y="225481"/>
                  <a:pt x="1862051" y="44091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0F879-32D1-6F96-42EF-13BAF9398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96B10093-8770-A8FF-5711-FBD81ED41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r>
              <a:rPr lang="en-US" altLang="en-US" dirty="0"/>
              <a:t>L(G)</a:t>
            </a:r>
            <a:r>
              <a:rPr lang="en-US" altLang="en-US" dirty="0">
                <a:sym typeface="Wingdings" panose="05000000000000000000" pitchFamily="2" charset="2"/>
              </a:rPr>
              <a:t>DFARE</a:t>
            </a:r>
            <a:endParaRPr lang="en-US" altLang="en-US" dirty="0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5548DBA5-AD78-2732-07AC-AAD8AC514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140" y="1447800"/>
            <a:ext cx="8229600" cy="1527905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altLang="en-US" sz="4000" dirty="0">
                <a:solidFill>
                  <a:srgbClr val="0070C0"/>
                </a:solidFill>
              </a:rPr>
              <a:t>Example 1</a:t>
            </a:r>
          </a:p>
          <a:p>
            <a:pPr marL="400050" lvl="1" indent="0" algn="ctr">
              <a:buFont typeface="Arial" panose="020B0604020202020204" pitchFamily="34" charset="0"/>
              <a:buNone/>
              <a:defRPr/>
            </a:pPr>
            <a:endParaRPr lang="en-US" altLang="en-US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algn="ctr">
              <a:buFont typeface="Arial" panose="020B0604020202020204" pitchFamily="34" charset="0"/>
              <a:buNone/>
              <a:defRPr/>
            </a:pPr>
            <a:endParaRPr lang="en-US" altLang="en-US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algn="ctr">
              <a:buFont typeface="Arial" panose="020B0604020202020204" pitchFamily="34" charset="0"/>
              <a:buNone/>
              <a:defRPr/>
            </a:pPr>
            <a:endParaRPr lang="en-US" altLang="en-US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algn="ctr">
              <a:buFont typeface="Arial" panose="020B0604020202020204" pitchFamily="34" charset="0"/>
              <a:buNone/>
              <a:defRPr/>
            </a:pPr>
            <a:endParaRPr lang="en-US" altLang="en-US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algn="ctr">
              <a:buFont typeface="Arial" panose="020B0604020202020204" pitchFamily="34" charset="0"/>
              <a:buNone/>
              <a:defRPr/>
            </a:pPr>
            <a:endParaRPr lang="en-US" altLang="en-US" sz="4000" dirty="0">
              <a:solidFill>
                <a:srgbClr val="0070C0"/>
              </a:solidFill>
            </a:endParaRPr>
          </a:p>
          <a:p>
            <a:pPr marL="457200" lvl="1" indent="0" algn="ctr">
              <a:buFont typeface="Arial" panose="020B0604020202020204" pitchFamily="34" charset="0"/>
              <a:buNone/>
              <a:defRPr/>
            </a:pPr>
            <a:endParaRPr lang="en-US" altLang="en-US" sz="4000" dirty="0">
              <a:solidFill>
                <a:srgbClr val="0070C0"/>
              </a:solidFill>
            </a:endParaRPr>
          </a:p>
          <a:p>
            <a:pPr marL="457200" lvl="1" indent="0" algn="ctr">
              <a:buFont typeface="Arial" panose="020B0604020202020204" pitchFamily="34" charset="0"/>
              <a:buNone/>
              <a:defRPr/>
            </a:pPr>
            <a:endParaRPr lang="en-US" altLang="en-US" sz="4000" dirty="0">
              <a:solidFill>
                <a:srgbClr val="0070C0"/>
              </a:solidFill>
            </a:endParaRPr>
          </a:p>
          <a:p>
            <a:pPr marL="457200" lvl="1" indent="0" algn="ctr">
              <a:buFont typeface="Arial" panose="020B0604020202020204" pitchFamily="34" charset="0"/>
              <a:buNone/>
              <a:defRPr/>
            </a:pPr>
            <a:endParaRPr lang="en-US" altLang="en-US" sz="40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alt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27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r>
              <a:rPr lang="en-US" altLang="en-US" dirty="0"/>
              <a:t>L(G)</a:t>
            </a:r>
            <a:r>
              <a:rPr lang="en-US" altLang="en-US" dirty="0">
                <a:sym typeface="Wingdings" panose="05000000000000000000" pitchFamily="2" charset="2"/>
              </a:rPr>
              <a:t>DFARE</a:t>
            </a:r>
            <a:endParaRPr lang="en-US" alt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81000" y="1045535"/>
            <a:ext cx="8229600" cy="152790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000" dirty="0"/>
              <a:t>∑ </a:t>
            </a:r>
            <a:r>
              <a:rPr lang="en-US" altLang="en-US" sz="2000" b="1" i="1" dirty="0"/>
              <a:t>= {a, b, c, 1,2 3,_}</a:t>
            </a:r>
            <a:r>
              <a:rPr lang="en-US" altLang="en-US" sz="2000" dirty="0"/>
              <a:t>,</a:t>
            </a:r>
          </a:p>
          <a:p>
            <a:pPr marL="0" indent="0">
              <a:buNone/>
              <a:defRPr/>
            </a:pPr>
            <a:r>
              <a:rPr lang="en-US" altLang="en-US" sz="2000" dirty="0"/>
              <a:t>Ada program identifiers which are restricted from having consecutive underscore characters and must start with a letter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1600" dirty="0"/>
          </a:p>
          <a:p>
            <a:pPr>
              <a:defRPr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370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r>
              <a:rPr lang="en-US" altLang="en-US" dirty="0"/>
              <a:t>L(G)</a:t>
            </a:r>
            <a:r>
              <a:rPr lang="en-US" altLang="en-US" dirty="0">
                <a:sym typeface="Wingdings" panose="05000000000000000000" pitchFamily="2" charset="2"/>
              </a:rPr>
              <a:t>DFARE</a:t>
            </a:r>
            <a:endParaRPr lang="en-US" alt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33400" y="1040674"/>
            <a:ext cx="8229600" cy="152790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000" dirty="0"/>
              <a:t>∑ </a:t>
            </a:r>
            <a:r>
              <a:rPr lang="en-US" altLang="en-US" sz="2000" b="1" i="1" dirty="0"/>
              <a:t>= {a, b, c, 1,2 3,_}</a:t>
            </a:r>
            <a:r>
              <a:rPr lang="en-US" altLang="en-US" sz="2000" dirty="0"/>
              <a:t>,</a:t>
            </a:r>
          </a:p>
          <a:p>
            <a:pPr marL="0" indent="0">
              <a:buNone/>
              <a:defRPr/>
            </a:pPr>
            <a:r>
              <a:rPr lang="en-US" altLang="en-US" sz="2000" dirty="0"/>
              <a:t>Ada program identifiers which are restricted from having consecutive underscore characters and must start with a letter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1600" dirty="0"/>
          </a:p>
          <a:p>
            <a:pPr>
              <a:defRPr/>
            </a:pPr>
            <a:endParaRPr lang="en-US" alt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2408237" y="3246437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084637" y="3246437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08237" y="4313237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Arrow Connector 6"/>
          <p:cNvCxnSpPr>
            <a:endCxn id="4" idx="2"/>
          </p:cNvCxnSpPr>
          <p:nvPr/>
        </p:nvCxnSpPr>
        <p:spPr>
          <a:xfrm>
            <a:off x="877887" y="3398837"/>
            <a:ext cx="1530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244600" y="3062287"/>
            <a:ext cx="955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start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27325" y="3398837"/>
            <a:ext cx="1357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2911475" y="3062287"/>
            <a:ext cx="11382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a, b, c </a:t>
            </a: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4378325" y="3062287"/>
            <a:ext cx="18859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a, b, c, 1,2,3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560637" y="3552825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0"/>
          <p:cNvSpPr txBox="1">
            <a:spLocks noChangeArrowheads="1"/>
          </p:cNvSpPr>
          <p:nvPr/>
        </p:nvSpPr>
        <p:spPr bwMode="auto">
          <a:xfrm>
            <a:off x="1604962" y="3703637"/>
            <a:ext cx="1306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1, 2,3, _</a:t>
            </a:r>
          </a:p>
        </p:txBody>
      </p:sp>
      <p:cxnSp>
        <p:nvCxnSpPr>
          <p:cNvPr id="15" name="Straight Arrow Connector 15"/>
          <p:cNvCxnSpPr/>
          <p:nvPr/>
        </p:nvCxnSpPr>
        <p:spPr>
          <a:xfrm rot="10800000" flipV="1">
            <a:off x="2571750" y="4487862"/>
            <a:ext cx="182562" cy="160338"/>
          </a:xfrm>
          <a:prstGeom prst="curvedConnector4">
            <a:avLst>
              <a:gd name="adj1" fmla="val -124994"/>
              <a:gd name="adj2" fmla="val 2418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4"/>
          <p:cNvSpPr txBox="1">
            <a:spLocks noChangeArrowheads="1"/>
          </p:cNvSpPr>
          <p:nvPr/>
        </p:nvSpPr>
        <p:spPr bwMode="auto">
          <a:xfrm>
            <a:off x="1974056" y="4885043"/>
            <a:ext cx="18748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a, b, c,1, 2,3, _</a:t>
            </a:r>
          </a:p>
        </p:txBody>
      </p:sp>
      <p:sp>
        <p:nvSpPr>
          <p:cNvPr id="17" name="Oval 16"/>
          <p:cNvSpPr/>
          <p:nvPr/>
        </p:nvSpPr>
        <p:spPr>
          <a:xfrm>
            <a:off x="4122737" y="3290887"/>
            <a:ext cx="228600" cy="215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237037" y="3645402"/>
            <a:ext cx="0" cy="583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3"/>
          <p:cNvSpPr txBox="1">
            <a:spLocks noChangeArrowheads="1"/>
          </p:cNvSpPr>
          <p:nvPr/>
        </p:nvSpPr>
        <p:spPr bwMode="auto">
          <a:xfrm>
            <a:off x="3435928" y="4059027"/>
            <a:ext cx="5859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_</a:t>
            </a:r>
          </a:p>
        </p:txBody>
      </p:sp>
      <p:sp>
        <p:nvSpPr>
          <p:cNvPr id="22" name="TextBox 16"/>
          <p:cNvSpPr txBox="1">
            <a:spLocks noChangeArrowheads="1"/>
          </p:cNvSpPr>
          <p:nvPr/>
        </p:nvSpPr>
        <p:spPr bwMode="auto">
          <a:xfrm>
            <a:off x="4378324" y="3826979"/>
            <a:ext cx="18859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a, b, c, 1,2,3</a:t>
            </a:r>
          </a:p>
        </p:txBody>
      </p:sp>
      <p:sp>
        <p:nvSpPr>
          <p:cNvPr id="23" name="Oval 22"/>
          <p:cNvSpPr/>
          <p:nvPr/>
        </p:nvSpPr>
        <p:spPr>
          <a:xfrm>
            <a:off x="4087398" y="4281746"/>
            <a:ext cx="228600" cy="215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9" name="Straight Arrow Connector 15"/>
          <p:cNvCxnSpPr>
            <a:stCxn id="5" idx="0"/>
            <a:endCxn id="5" idx="6"/>
          </p:cNvCxnSpPr>
          <p:nvPr/>
        </p:nvCxnSpPr>
        <p:spPr>
          <a:xfrm rot="16200000" flipH="1">
            <a:off x="4237037" y="3246437"/>
            <a:ext cx="152400" cy="152400"/>
          </a:xfrm>
          <a:prstGeom prst="curvedConnector4">
            <a:avLst>
              <a:gd name="adj1" fmla="val -150000"/>
              <a:gd name="adj2" fmla="val 2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122737" y="3287963"/>
            <a:ext cx="228600" cy="215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046537" y="4229095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819400" y="4413761"/>
            <a:ext cx="1230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13"/>
          <p:cNvSpPr txBox="1">
            <a:spLocks noChangeArrowheads="1"/>
          </p:cNvSpPr>
          <p:nvPr/>
        </p:nvSpPr>
        <p:spPr bwMode="auto">
          <a:xfrm>
            <a:off x="3942270" y="3629299"/>
            <a:ext cx="5859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_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4389437" y="3525784"/>
            <a:ext cx="0" cy="8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36947F2-5668-EEA7-0A00-D02CBB15216C}"/>
              </a:ext>
            </a:extLst>
          </p:cNvPr>
          <p:cNvSpPr txBox="1"/>
          <p:nvPr/>
        </p:nvSpPr>
        <p:spPr>
          <a:xfrm>
            <a:off x="2401700" y="3267112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DDD8C0-90CC-926A-906A-55D4B16F6DF1}"/>
              </a:ext>
            </a:extLst>
          </p:cNvPr>
          <p:cNvSpPr txBox="1"/>
          <p:nvPr/>
        </p:nvSpPr>
        <p:spPr>
          <a:xfrm>
            <a:off x="4065066" y="3254554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F13E27-F1CD-3120-D25A-F14D4B971C59}"/>
              </a:ext>
            </a:extLst>
          </p:cNvPr>
          <p:cNvSpPr txBox="1"/>
          <p:nvPr/>
        </p:nvSpPr>
        <p:spPr>
          <a:xfrm>
            <a:off x="4038600" y="42672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54A066-C1CD-0D99-B95F-8F6A126F972D}"/>
              </a:ext>
            </a:extLst>
          </p:cNvPr>
          <p:cNvSpPr txBox="1"/>
          <p:nvPr/>
        </p:nvSpPr>
        <p:spPr>
          <a:xfrm>
            <a:off x="2362200" y="43712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S4</a:t>
            </a:r>
          </a:p>
        </p:txBody>
      </p:sp>
    </p:spTree>
    <p:extLst>
      <p:ext uri="{BB962C8B-B14F-4D97-AF65-F5344CB8AC3E}">
        <p14:creationId xmlns:p14="http://schemas.microsoft.com/office/powerpoint/2010/main" val="29321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r>
              <a:rPr lang="en-US" altLang="en-US" dirty="0"/>
              <a:t>L(G)</a:t>
            </a:r>
            <a:r>
              <a:rPr lang="en-US" altLang="en-US" dirty="0">
                <a:sym typeface="Wingdings" panose="05000000000000000000" pitchFamily="2" charset="2"/>
              </a:rPr>
              <a:t>DFARE</a:t>
            </a:r>
            <a:endParaRPr lang="en-US" alt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33400" y="1040674"/>
            <a:ext cx="8229600" cy="152790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000" dirty="0"/>
              <a:t>∑ </a:t>
            </a:r>
            <a:r>
              <a:rPr lang="en-US" altLang="en-US" sz="2000" b="1" i="1" dirty="0"/>
              <a:t>= {a, b, c, 1,2 3,_}</a:t>
            </a:r>
            <a:r>
              <a:rPr lang="en-US" altLang="en-US" sz="2000" dirty="0"/>
              <a:t>,</a:t>
            </a:r>
          </a:p>
          <a:p>
            <a:pPr marL="0" indent="0">
              <a:buNone/>
              <a:defRPr/>
            </a:pPr>
            <a:r>
              <a:rPr lang="en-US" altLang="en-US" sz="2000" dirty="0"/>
              <a:t>Ada program identifiers which are restricted from having consecutive underscore characters and must start with a letter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1600" dirty="0"/>
          </a:p>
          <a:p>
            <a:pPr>
              <a:defRPr/>
            </a:pPr>
            <a:endParaRPr lang="en-US" alt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2408237" y="3246437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84637" y="3246437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08237" y="4313237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Arrow Connector 6"/>
          <p:cNvCxnSpPr>
            <a:endCxn id="4" idx="2"/>
          </p:cNvCxnSpPr>
          <p:nvPr/>
        </p:nvCxnSpPr>
        <p:spPr>
          <a:xfrm>
            <a:off x="877887" y="3398837"/>
            <a:ext cx="1530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244600" y="3062287"/>
            <a:ext cx="955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start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27325" y="3398837"/>
            <a:ext cx="1357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2911475" y="3062287"/>
            <a:ext cx="11382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a, b, c </a:t>
            </a: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3848893" y="2680021"/>
            <a:ext cx="18859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a, b, c, 1,2,3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560637" y="3552825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0"/>
          <p:cNvSpPr txBox="1">
            <a:spLocks noChangeArrowheads="1"/>
          </p:cNvSpPr>
          <p:nvPr/>
        </p:nvSpPr>
        <p:spPr bwMode="auto">
          <a:xfrm>
            <a:off x="1604962" y="3703637"/>
            <a:ext cx="1306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1, 2,3, _</a:t>
            </a:r>
          </a:p>
        </p:txBody>
      </p:sp>
      <p:cxnSp>
        <p:nvCxnSpPr>
          <p:cNvPr id="15" name="Straight Arrow Connector 15"/>
          <p:cNvCxnSpPr/>
          <p:nvPr/>
        </p:nvCxnSpPr>
        <p:spPr>
          <a:xfrm rot="10800000" flipV="1">
            <a:off x="2571750" y="4487862"/>
            <a:ext cx="182562" cy="160338"/>
          </a:xfrm>
          <a:prstGeom prst="curvedConnector4">
            <a:avLst>
              <a:gd name="adj1" fmla="val -124994"/>
              <a:gd name="adj2" fmla="val 2418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4"/>
          <p:cNvSpPr txBox="1">
            <a:spLocks noChangeArrowheads="1"/>
          </p:cNvSpPr>
          <p:nvPr/>
        </p:nvSpPr>
        <p:spPr bwMode="auto">
          <a:xfrm>
            <a:off x="1974056" y="4885043"/>
            <a:ext cx="18748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a, b, c,1, 2,3, _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237037" y="3645402"/>
            <a:ext cx="0" cy="583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3"/>
          <p:cNvSpPr txBox="1">
            <a:spLocks noChangeArrowheads="1"/>
          </p:cNvSpPr>
          <p:nvPr/>
        </p:nvSpPr>
        <p:spPr bwMode="auto">
          <a:xfrm>
            <a:off x="3435928" y="4059027"/>
            <a:ext cx="5859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_</a:t>
            </a:r>
          </a:p>
        </p:txBody>
      </p:sp>
      <p:sp>
        <p:nvSpPr>
          <p:cNvPr id="22" name="TextBox 16"/>
          <p:cNvSpPr txBox="1">
            <a:spLocks noChangeArrowheads="1"/>
          </p:cNvSpPr>
          <p:nvPr/>
        </p:nvSpPr>
        <p:spPr bwMode="auto">
          <a:xfrm>
            <a:off x="4295981" y="3645402"/>
            <a:ext cx="15216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a, b, c, 1,2,3</a:t>
            </a:r>
          </a:p>
        </p:txBody>
      </p:sp>
      <p:cxnSp>
        <p:nvCxnSpPr>
          <p:cNvPr id="29" name="Straight Arrow Connector 15"/>
          <p:cNvCxnSpPr>
            <a:stCxn id="5" idx="0"/>
            <a:endCxn id="5" idx="6"/>
          </p:cNvCxnSpPr>
          <p:nvPr/>
        </p:nvCxnSpPr>
        <p:spPr>
          <a:xfrm rot="16200000" flipH="1">
            <a:off x="4237037" y="3246437"/>
            <a:ext cx="152400" cy="152400"/>
          </a:xfrm>
          <a:prstGeom prst="curvedConnector4">
            <a:avLst>
              <a:gd name="adj1" fmla="val -150000"/>
              <a:gd name="adj2" fmla="val 2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046537" y="4229095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819400" y="4413761"/>
            <a:ext cx="1230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13"/>
          <p:cNvSpPr txBox="1">
            <a:spLocks noChangeArrowheads="1"/>
          </p:cNvSpPr>
          <p:nvPr/>
        </p:nvSpPr>
        <p:spPr bwMode="auto">
          <a:xfrm>
            <a:off x="3942270" y="3629299"/>
            <a:ext cx="5859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_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4389437" y="3525784"/>
            <a:ext cx="0" cy="8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275386" y="3623644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313259" y="3659189"/>
            <a:ext cx="228600" cy="215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495800" y="3430587"/>
            <a:ext cx="1768473" cy="273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424362" y="3960946"/>
            <a:ext cx="1877785" cy="45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113408" y="3258459"/>
            <a:ext cx="38608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86658" y="4224099"/>
            <a:ext cx="382120" cy="207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60970" y="5407101"/>
            <a:ext cx="744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C00CC"/>
                </a:solidFill>
              </a:rPr>
              <a:t>Since it has 2 accepting states, add a single accepting state (S5).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48893" y="3062287"/>
            <a:ext cx="3009107" cy="1822756"/>
          </a:xfrm>
          <a:prstGeom prst="rect">
            <a:avLst/>
          </a:prstGeom>
          <a:noFill/>
          <a:ln w="38100">
            <a:solidFill>
              <a:srgbClr val="CC00CC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CE950B-D097-AD44-3729-2151CE76DEEF}"/>
              </a:ext>
            </a:extLst>
          </p:cNvPr>
          <p:cNvSpPr txBox="1"/>
          <p:nvPr/>
        </p:nvSpPr>
        <p:spPr>
          <a:xfrm>
            <a:off x="2401700" y="3267112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497FDA-68D6-7892-EEEE-06C60602BE42}"/>
              </a:ext>
            </a:extLst>
          </p:cNvPr>
          <p:cNvSpPr txBox="1"/>
          <p:nvPr/>
        </p:nvSpPr>
        <p:spPr>
          <a:xfrm>
            <a:off x="4065066" y="3254554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530A97-14CF-4306-B976-11B00CCEC17D}"/>
              </a:ext>
            </a:extLst>
          </p:cNvPr>
          <p:cNvSpPr txBox="1"/>
          <p:nvPr/>
        </p:nvSpPr>
        <p:spPr>
          <a:xfrm>
            <a:off x="4038600" y="42672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A44040-D051-DDCC-381F-17CA15886D9E}"/>
              </a:ext>
            </a:extLst>
          </p:cNvPr>
          <p:cNvSpPr txBox="1"/>
          <p:nvPr/>
        </p:nvSpPr>
        <p:spPr>
          <a:xfrm>
            <a:off x="2362200" y="43712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2F7C25-D2F3-C47C-C99F-CBAAB2DFD6B9}"/>
              </a:ext>
            </a:extLst>
          </p:cNvPr>
          <p:cNvSpPr txBox="1"/>
          <p:nvPr/>
        </p:nvSpPr>
        <p:spPr>
          <a:xfrm>
            <a:off x="6230585" y="3645402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S5</a:t>
            </a:r>
          </a:p>
        </p:txBody>
      </p:sp>
    </p:spTree>
    <p:extLst>
      <p:ext uri="{BB962C8B-B14F-4D97-AF65-F5344CB8AC3E}">
        <p14:creationId xmlns:p14="http://schemas.microsoft.com/office/powerpoint/2010/main" val="205699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r>
              <a:rPr lang="en-US" altLang="en-US" dirty="0"/>
              <a:t>L(G)</a:t>
            </a:r>
            <a:r>
              <a:rPr lang="en-US" altLang="en-US" dirty="0">
                <a:sym typeface="Wingdings" panose="05000000000000000000" pitchFamily="2" charset="2"/>
              </a:rPr>
              <a:t>DFARE</a:t>
            </a:r>
            <a:endParaRPr lang="en-US" alt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33400" y="1040674"/>
            <a:ext cx="8229600" cy="152790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000" dirty="0"/>
              <a:t>∑ </a:t>
            </a:r>
            <a:r>
              <a:rPr lang="en-US" altLang="en-US" sz="2000" b="1" i="1" dirty="0"/>
              <a:t>= {a, b, c, 1,2 3,_}</a:t>
            </a:r>
            <a:r>
              <a:rPr lang="en-US" altLang="en-US" sz="2000" dirty="0"/>
              <a:t>,</a:t>
            </a:r>
          </a:p>
          <a:p>
            <a:pPr marL="0" indent="0">
              <a:buNone/>
              <a:defRPr/>
            </a:pPr>
            <a:r>
              <a:rPr lang="en-US" altLang="en-US" sz="2000" dirty="0"/>
              <a:t>Ada program identifiers which are restricted from having consecutive underscore characters and must start with a letter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1600" dirty="0"/>
          </a:p>
          <a:p>
            <a:pPr>
              <a:defRPr/>
            </a:pPr>
            <a:endParaRPr lang="en-US" alt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2408237" y="3246437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84637" y="3246437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Arrow Connector 6"/>
          <p:cNvCxnSpPr>
            <a:endCxn id="4" idx="2"/>
          </p:cNvCxnSpPr>
          <p:nvPr/>
        </p:nvCxnSpPr>
        <p:spPr>
          <a:xfrm>
            <a:off x="877887" y="3398837"/>
            <a:ext cx="1530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244600" y="3062287"/>
            <a:ext cx="955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start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27325" y="3398837"/>
            <a:ext cx="1357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2911475" y="3062287"/>
            <a:ext cx="11382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a, b, c </a:t>
            </a: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3848893" y="2680021"/>
            <a:ext cx="18859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a, b, c, 1,2,3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237037" y="3645402"/>
            <a:ext cx="0" cy="583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6"/>
          <p:cNvSpPr txBox="1">
            <a:spLocks noChangeArrowheads="1"/>
          </p:cNvSpPr>
          <p:nvPr/>
        </p:nvSpPr>
        <p:spPr bwMode="auto">
          <a:xfrm>
            <a:off x="4295981" y="3645402"/>
            <a:ext cx="15216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a, b, c, 1,2,3</a:t>
            </a:r>
          </a:p>
        </p:txBody>
      </p:sp>
      <p:cxnSp>
        <p:nvCxnSpPr>
          <p:cNvPr id="29" name="Straight Arrow Connector 15"/>
          <p:cNvCxnSpPr>
            <a:stCxn id="5" idx="0"/>
            <a:endCxn id="5" idx="6"/>
          </p:cNvCxnSpPr>
          <p:nvPr/>
        </p:nvCxnSpPr>
        <p:spPr>
          <a:xfrm rot="16200000" flipH="1">
            <a:off x="4237037" y="3246437"/>
            <a:ext cx="152400" cy="152400"/>
          </a:xfrm>
          <a:prstGeom prst="curvedConnector4">
            <a:avLst>
              <a:gd name="adj1" fmla="val -150000"/>
              <a:gd name="adj2" fmla="val 2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046537" y="4229095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TextBox 13"/>
          <p:cNvSpPr txBox="1">
            <a:spLocks noChangeArrowheads="1"/>
          </p:cNvSpPr>
          <p:nvPr/>
        </p:nvSpPr>
        <p:spPr bwMode="auto">
          <a:xfrm>
            <a:off x="3942270" y="3629299"/>
            <a:ext cx="5859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_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4389437" y="3525784"/>
            <a:ext cx="0" cy="8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275386" y="3623644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313259" y="3659189"/>
            <a:ext cx="228600" cy="215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495800" y="3430587"/>
            <a:ext cx="1768473" cy="273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424362" y="3960946"/>
            <a:ext cx="1877785" cy="45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113408" y="3258459"/>
            <a:ext cx="38608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86658" y="4224099"/>
            <a:ext cx="382120" cy="207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60970" y="5407101"/>
            <a:ext cx="744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C00CC"/>
                </a:solidFill>
              </a:rPr>
              <a:t>Remove a trap state (S4). No other action necessary.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F7AA72-4C68-189A-032F-D00DC7368535}"/>
              </a:ext>
            </a:extLst>
          </p:cNvPr>
          <p:cNvSpPr txBox="1"/>
          <p:nvPr/>
        </p:nvSpPr>
        <p:spPr>
          <a:xfrm>
            <a:off x="2401700" y="3267112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F9251-5EA9-BBFD-CAD0-879646A4F65B}"/>
              </a:ext>
            </a:extLst>
          </p:cNvPr>
          <p:cNvSpPr txBox="1"/>
          <p:nvPr/>
        </p:nvSpPr>
        <p:spPr>
          <a:xfrm>
            <a:off x="4065066" y="3254554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6137DF-13EF-44CB-392C-CE11B8561572}"/>
              </a:ext>
            </a:extLst>
          </p:cNvPr>
          <p:cNvSpPr txBox="1"/>
          <p:nvPr/>
        </p:nvSpPr>
        <p:spPr>
          <a:xfrm>
            <a:off x="4038600" y="42672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7C36ED-0F41-FDD2-9FCC-4F5D9AC5D152}"/>
              </a:ext>
            </a:extLst>
          </p:cNvPr>
          <p:cNvSpPr txBox="1"/>
          <p:nvPr/>
        </p:nvSpPr>
        <p:spPr>
          <a:xfrm>
            <a:off x="6230585" y="3645402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S5</a:t>
            </a:r>
          </a:p>
        </p:txBody>
      </p:sp>
    </p:spTree>
    <p:extLst>
      <p:ext uri="{BB962C8B-B14F-4D97-AF65-F5344CB8AC3E}">
        <p14:creationId xmlns:p14="http://schemas.microsoft.com/office/powerpoint/2010/main" val="113005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r>
              <a:rPr lang="en-US" altLang="en-US" dirty="0"/>
              <a:t>L(G)</a:t>
            </a:r>
            <a:r>
              <a:rPr lang="en-US" altLang="en-US" dirty="0">
                <a:sym typeface="Wingdings" panose="05000000000000000000" pitchFamily="2" charset="2"/>
              </a:rPr>
              <a:t>DFARE</a:t>
            </a:r>
            <a:endParaRPr lang="en-US" alt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33400" y="1040674"/>
            <a:ext cx="8229600" cy="152790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000" dirty="0"/>
              <a:t>∑ </a:t>
            </a:r>
            <a:r>
              <a:rPr lang="en-US" altLang="en-US" sz="2000" b="1" i="1" dirty="0"/>
              <a:t>= {a, b, c, 1,2 3,_}</a:t>
            </a:r>
            <a:r>
              <a:rPr lang="en-US" altLang="en-US" sz="2000" dirty="0"/>
              <a:t>,</a:t>
            </a:r>
          </a:p>
          <a:p>
            <a:pPr marL="0" indent="0">
              <a:buNone/>
              <a:defRPr/>
            </a:pPr>
            <a:r>
              <a:rPr lang="en-US" altLang="en-US" sz="2000" dirty="0"/>
              <a:t>Ada program identifiers which are restricted from having consecutive underscore characters and must start with a letter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1600" dirty="0"/>
          </a:p>
          <a:p>
            <a:pPr>
              <a:defRPr/>
            </a:pPr>
            <a:endParaRPr lang="en-US" alt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2408237" y="3246437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84637" y="3246437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Arrow Connector 6"/>
          <p:cNvCxnSpPr>
            <a:endCxn id="4" idx="2"/>
          </p:cNvCxnSpPr>
          <p:nvPr/>
        </p:nvCxnSpPr>
        <p:spPr>
          <a:xfrm>
            <a:off x="877887" y="3398837"/>
            <a:ext cx="1530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244600" y="3062287"/>
            <a:ext cx="955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start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27325" y="3398837"/>
            <a:ext cx="1357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2911475" y="3062287"/>
            <a:ext cx="11382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(</a:t>
            </a:r>
            <a:r>
              <a:rPr lang="en-US" altLang="en-US" sz="1800" dirty="0" err="1">
                <a:latin typeface="Arial" panose="020B0604020202020204" pitchFamily="34" charset="0"/>
              </a:rPr>
              <a:t>a|b|c</a:t>
            </a:r>
            <a:r>
              <a:rPr lang="en-US" altLang="en-US" sz="1800" dirty="0">
                <a:latin typeface="Arial" panose="020B0604020202020204" pitchFamily="34" charset="0"/>
              </a:rPr>
              <a:t>) </a:t>
            </a: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3848893" y="2680021"/>
            <a:ext cx="18859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(a|b|c|1|2|3)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237037" y="3645402"/>
            <a:ext cx="0" cy="583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5"/>
          <p:cNvCxnSpPr>
            <a:stCxn id="5" idx="0"/>
            <a:endCxn id="5" idx="6"/>
          </p:cNvCxnSpPr>
          <p:nvPr/>
        </p:nvCxnSpPr>
        <p:spPr>
          <a:xfrm rot="16200000" flipH="1">
            <a:off x="4237037" y="3246437"/>
            <a:ext cx="152400" cy="152400"/>
          </a:xfrm>
          <a:prstGeom prst="curvedConnector4">
            <a:avLst>
              <a:gd name="adj1" fmla="val -150000"/>
              <a:gd name="adj2" fmla="val 2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046537" y="4229095"/>
            <a:ext cx="304800" cy="304800"/>
          </a:xfrm>
          <a:prstGeom prst="ellipse">
            <a:avLst/>
          </a:prstGeom>
          <a:noFill/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CC00CC"/>
              </a:solidFill>
            </a:endParaRPr>
          </a:p>
        </p:txBody>
      </p:sp>
      <p:sp>
        <p:nvSpPr>
          <p:cNvPr id="53" name="TextBox 13"/>
          <p:cNvSpPr txBox="1">
            <a:spLocks noChangeArrowheads="1"/>
          </p:cNvSpPr>
          <p:nvPr/>
        </p:nvSpPr>
        <p:spPr bwMode="auto">
          <a:xfrm>
            <a:off x="3942270" y="3629299"/>
            <a:ext cx="5859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_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4389437" y="3525784"/>
            <a:ext cx="0" cy="8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275386" y="3623644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313259" y="3659189"/>
            <a:ext cx="228600" cy="215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495800" y="3430587"/>
            <a:ext cx="1768473" cy="273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424362" y="3960946"/>
            <a:ext cx="1877785" cy="45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113408" y="3258459"/>
            <a:ext cx="38608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86658" y="4224099"/>
            <a:ext cx="382120" cy="207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16"/>
          <p:cNvSpPr txBox="1">
            <a:spLocks noChangeArrowheads="1"/>
          </p:cNvSpPr>
          <p:nvPr/>
        </p:nvSpPr>
        <p:spPr bwMode="auto">
          <a:xfrm>
            <a:off x="4198937" y="3737848"/>
            <a:ext cx="18859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(a|b|c|1|2|3)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3600" y="51816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C00CC"/>
                </a:solidFill>
              </a:rPr>
              <a:t>Make transitions as regular expression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74334" y="2718488"/>
            <a:ext cx="2034382" cy="286851"/>
          </a:xfrm>
          <a:prstGeom prst="rect">
            <a:avLst/>
          </a:prstGeom>
          <a:noFill/>
          <a:ln w="38100">
            <a:solidFill>
              <a:srgbClr val="CC00CC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16004" y="3069783"/>
            <a:ext cx="1126266" cy="286851"/>
          </a:xfrm>
          <a:prstGeom prst="rect">
            <a:avLst/>
          </a:prstGeom>
          <a:noFill/>
          <a:ln w="38100">
            <a:solidFill>
              <a:srgbClr val="CC00CC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270160" y="3787134"/>
            <a:ext cx="1292440" cy="286851"/>
          </a:xfrm>
          <a:prstGeom prst="rect">
            <a:avLst/>
          </a:prstGeom>
          <a:noFill/>
          <a:ln w="38100">
            <a:solidFill>
              <a:srgbClr val="CC00CC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E1EBA2-535A-E9FE-6A1B-694B0B6443ED}"/>
              </a:ext>
            </a:extLst>
          </p:cNvPr>
          <p:cNvSpPr txBox="1"/>
          <p:nvPr/>
        </p:nvSpPr>
        <p:spPr>
          <a:xfrm>
            <a:off x="2401700" y="3267112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1C47F1-526E-1740-40BA-BCC21512EF1C}"/>
              </a:ext>
            </a:extLst>
          </p:cNvPr>
          <p:cNvSpPr txBox="1"/>
          <p:nvPr/>
        </p:nvSpPr>
        <p:spPr>
          <a:xfrm>
            <a:off x="4030593" y="3273485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79B910-6A91-E0D1-7BC3-469C092DD1D7}"/>
              </a:ext>
            </a:extLst>
          </p:cNvPr>
          <p:cNvSpPr txBox="1"/>
          <p:nvPr/>
        </p:nvSpPr>
        <p:spPr>
          <a:xfrm>
            <a:off x="4031928" y="4270667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354129-0144-9556-C11B-7925F4FA549C}"/>
              </a:ext>
            </a:extLst>
          </p:cNvPr>
          <p:cNvSpPr txBox="1"/>
          <p:nvPr/>
        </p:nvSpPr>
        <p:spPr>
          <a:xfrm>
            <a:off x="6230585" y="3645402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S5</a:t>
            </a:r>
          </a:p>
        </p:txBody>
      </p:sp>
    </p:spTree>
    <p:extLst>
      <p:ext uri="{BB962C8B-B14F-4D97-AF65-F5344CB8AC3E}">
        <p14:creationId xmlns:p14="http://schemas.microsoft.com/office/powerpoint/2010/main" val="339450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r>
              <a:rPr lang="en-US" altLang="en-US" dirty="0"/>
              <a:t>L(G)</a:t>
            </a:r>
            <a:r>
              <a:rPr lang="en-US" altLang="en-US" dirty="0">
                <a:sym typeface="Wingdings" panose="05000000000000000000" pitchFamily="2" charset="2"/>
              </a:rPr>
              <a:t>DFARE</a:t>
            </a:r>
            <a:endParaRPr lang="en-US" alt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33400" y="1040674"/>
            <a:ext cx="8229600" cy="152790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000" dirty="0"/>
              <a:t>∑ </a:t>
            </a:r>
            <a:r>
              <a:rPr lang="en-US" altLang="en-US" sz="2000" b="1" i="1" dirty="0"/>
              <a:t>= {a, b, c, 1,2 3,_}</a:t>
            </a:r>
            <a:r>
              <a:rPr lang="en-US" altLang="en-US" sz="2000" dirty="0"/>
              <a:t>,</a:t>
            </a:r>
          </a:p>
          <a:p>
            <a:pPr marL="0" indent="0">
              <a:buNone/>
              <a:defRPr/>
            </a:pPr>
            <a:r>
              <a:rPr lang="en-US" altLang="en-US" sz="2000" dirty="0"/>
              <a:t>Ada program identifiers which are restricted from having consecutive underscore characters and must start with a letter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1600" dirty="0"/>
          </a:p>
          <a:p>
            <a:pPr>
              <a:defRPr/>
            </a:pPr>
            <a:endParaRPr lang="en-US" alt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2408237" y="3246437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84637" y="3246437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Arrow Connector 6"/>
          <p:cNvCxnSpPr>
            <a:endCxn id="4" idx="2"/>
          </p:cNvCxnSpPr>
          <p:nvPr/>
        </p:nvCxnSpPr>
        <p:spPr>
          <a:xfrm>
            <a:off x="877887" y="3398837"/>
            <a:ext cx="1530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244600" y="3062287"/>
            <a:ext cx="955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start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27325" y="3398837"/>
            <a:ext cx="1357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2911475" y="3062287"/>
            <a:ext cx="11382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(</a:t>
            </a:r>
            <a:r>
              <a:rPr lang="en-US" altLang="en-US" sz="1800" dirty="0" err="1">
                <a:latin typeface="Arial" panose="020B0604020202020204" pitchFamily="34" charset="0"/>
              </a:rPr>
              <a:t>a|b|c</a:t>
            </a:r>
            <a:r>
              <a:rPr lang="en-US" altLang="en-US" sz="1800" dirty="0">
                <a:latin typeface="Arial" panose="020B0604020202020204" pitchFamily="34" charset="0"/>
              </a:rPr>
              <a:t>) </a:t>
            </a: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3848893" y="2680021"/>
            <a:ext cx="18859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(a|b|c|1|2|3)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237037" y="3645402"/>
            <a:ext cx="0" cy="583693"/>
          </a:xfrm>
          <a:prstGeom prst="straightConnector1">
            <a:avLst/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5"/>
          <p:cNvCxnSpPr>
            <a:stCxn id="5" idx="0"/>
            <a:endCxn id="5" idx="6"/>
          </p:cNvCxnSpPr>
          <p:nvPr/>
        </p:nvCxnSpPr>
        <p:spPr>
          <a:xfrm rot="16200000" flipH="1">
            <a:off x="4237037" y="3246437"/>
            <a:ext cx="152400" cy="152400"/>
          </a:xfrm>
          <a:prstGeom prst="curvedConnector4">
            <a:avLst>
              <a:gd name="adj1" fmla="val -150000"/>
              <a:gd name="adj2" fmla="val 2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13"/>
          <p:cNvSpPr txBox="1">
            <a:spLocks noChangeArrowheads="1"/>
          </p:cNvSpPr>
          <p:nvPr/>
        </p:nvSpPr>
        <p:spPr bwMode="auto">
          <a:xfrm>
            <a:off x="3942270" y="3629299"/>
            <a:ext cx="5859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_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4389437" y="3525784"/>
            <a:ext cx="0" cy="805321"/>
          </a:xfrm>
          <a:prstGeom prst="straightConnector1">
            <a:avLst/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275386" y="3623644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313259" y="3659189"/>
            <a:ext cx="228600" cy="215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495800" y="3430587"/>
            <a:ext cx="1768473" cy="273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424362" y="3960946"/>
            <a:ext cx="1877785" cy="452815"/>
          </a:xfrm>
          <a:prstGeom prst="straightConnector1">
            <a:avLst/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113408" y="3258459"/>
            <a:ext cx="38608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86658" y="4224099"/>
            <a:ext cx="382120" cy="207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16"/>
          <p:cNvSpPr txBox="1">
            <a:spLocks noChangeArrowheads="1"/>
          </p:cNvSpPr>
          <p:nvPr/>
        </p:nvSpPr>
        <p:spPr bwMode="auto">
          <a:xfrm>
            <a:off x="4198937" y="3737848"/>
            <a:ext cx="18859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(a|b|c|1|2|3)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3600" y="5181600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C00CC"/>
                </a:solidFill>
              </a:rPr>
              <a:t>Remove the bottom state (S3). </a:t>
            </a:r>
          </a:p>
          <a:p>
            <a:r>
              <a:rPr lang="en-US" dirty="0">
                <a:solidFill>
                  <a:srgbClr val="CC00CC"/>
                </a:solidFill>
              </a:rPr>
              <a:t>Then S2</a:t>
            </a:r>
            <a:r>
              <a:rPr lang="en-US" dirty="0">
                <a:solidFill>
                  <a:srgbClr val="CC00CC"/>
                </a:solidFill>
                <a:sym typeface="Wingdings" panose="05000000000000000000" pitchFamily="2" charset="2"/>
              </a:rPr>
              <a:t>S3S5 transition should be merged.</a:t>
            </a:r>
          </a:p>
          <a:p>
            <a:r>
              <a:rPr lang="en-US" dirty="0">
                <a:solidFill>
                  <a:srgbClr val="CC00CC"/>
                </a:solidFill>
                <a:sym typeface="Wingdings" panose="05000000000000000000" pitchFamily="2" charset="2"/>
              </a:rPr>
              <a:t>Also, S2 S3S2 also should be merged. </a:t>
            </a:r>
            <a:endParaRPr lang="en-US" dirty="0">
              <a:solidFill>
                <a:srgbClr val="CC00CC"/>
              </a:solidFill>
            </a:endParaRPr>
          </a:p>
          <a:p>
            <a:endParaRPr lang="en-US" dirty="0">
              <a:solidFill>
                <a:srgbClr val="CC00CC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1380CE-6694-A9C2-C03C-8A33479EA1F4}"/>
              </a:ext>
            </a:extLst>
          </p:cNvPr>
          <p:cNvSpPr txBox="1"/>
          <p:nvPr/>
        </p:nvSpPr>
        <p:spPr>
          <a:xfrm>
            <a:off x="2401700" y="3267112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C8CF68-E5E0-1277-F5BA-22D25682EDE8}"/>
              </a:ext>
            </a:extLst>
          </p:cNvPr>
          <p:cNvSpPr txBox="1"/>
          <p:nvPr/>
        </p:nvSpPr>
        <p:spPr>
          <a:xfrm>
            <a:off x="4030593" y="3273485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29F58-BEB7-BE28-162C-0493D71F44AF}"/>
              </a:ext>
            </a:extLst>
          </p:cNvPr>
          <p:cNvSpPr txBox="1"/>
          <p:nvPr/>
        </p:nvSpPr>
        <p:spPr>
          <a:xfrm>
            <a:off x="6230585" y="3645402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S5</a:t>
            </a:r>
          </a:p>
        </p:txBody>
      </p:sp>
    </p:spTree>
    <p:extLst>
      <p:ext uri="{BB962C8B-B14F-4D97-AF65-F5344CB8AC3E}">
        <p14:creationId xmlns:p14="http://schemas.microsoft.com/office/powerpoint/2010/main" val="302180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r>
              <a:rPr lang="en-US" altLang="en-US" dirty="0"/>
              <a:t>L(G)</a:t>
            </a:r>
            <a:r>
              <a:rPr lang="en-US" altLang="en-US" dirty="0">
                <a:sym typeface="Wingdings" panose="05000000000000000000" pitchFamily="2" charset="2"/>
              </a:rPr>
              <a:t>DFARE</a:t>
            </a:r>
            <a:endParaRPr lang="en-US" alt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33400" y="1040674"/>
            <a:ext cx="8229600" cy="152790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000" dirty="0"/>
              <a:t>∑ </a:t>
            </a:r>
            <a:r>
              <a:rPr lang="en-US" altLang="en-US" sz="2000" b="1" i="1" dirty="0"/>
              <a:t>= {a, b, c, 1,2 3,_}</a:t>
            </a:r>
            <a:r>
              <a:rPr lang="en-US" altLang="en-US" sz="2000" dirty="0"/>
              <a:t>,</a:t>
            </a:r>
          </a:p>
          <a:p>
            <a:pPr marL="0" indent="0">
              <a:buNone/>
              <a:defRPr/>
            </a:pPr>
            <a:r>
              <a:rPr lang="en-US" altLang="en-US" sz="2000" dirty="0"/>
              <a:t>Ada program identifiers which are restricted from having consecutive underscore characters and must start with a letter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1600" dirty="0"/>
          </a:p>
          <a:p>
            <a:pPr>
              <a:defRPr/>
            </a:pPr>
            <a:endParaRPr lang="en-US" alt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2408237" y="3246437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84637" y="3246437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Arrow Connector 6"/>
          <p:cNvCxnSpPr>
            <a:endCxn id="4" idx="2"/>
          </p:cNvCxnSpPr>
          <p:nvPr/>
        </p:nvCxnSpPr>
        <p:spPr>
          <a:xfrm>
            <a:off x="877887" y="3398837"/>
            <a:ext cx="1530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244600" y="3062287"/>
            <a:ext cx="955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start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27325" y="3398837"/>
            <a:ext cx="1357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2911475" y="3062287"/>
            <a:ext cx="11382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(</a:t>
            </a:r>
            <a:r>
              <a:rPr lang="en-US" altLang="en-US" sz="1800" dirty="0" err="1">
                <a:latin typeface="Arial" panose="020B0604020202020204" pitchFamily="34" charset="0"/>
              </a:rPr>
              <a:t>a|b|c</a:t>
            </a:r>
            <a:r>
              <a:rPr lang="en-US" altLang="en-US" sz="1800" dirty="0">
                <a:latin typeface="Arial" panose="020B0604020202020204" pitchFamily="34" charset="0"/>
              </a:rPr>
              <a:t>) </a:t>
            </a: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3848893" y="2680021"/>
            <a:ext cx="18859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(a|b|c|1|2|3)</a:t>
            </a:r>
          </a:p>
        </p:txBody>
      </p:sp>
      <p:cxnSp>
        <p:nvCxnSpPr>
          <p:cNvPr id="29" name="Straight Arrow Connector 15"/>
          <p:cNvCxnSpPr>
            <a:stCxn id="5" idx="0"/>
            <a:endCxn id="5" idx="6"/>
          </p:cNvCxnSpPr>
          <p:nvPr/>
        </p:nvCxnSpPr>
        <p:spPr>
          <a:xfrm rot="16200000" flipH="1">
            <a:off x="4237037" y="3246437"/>
            <a:ext cx="152400" cy="152400"/>
          </a:xfrm>
          <a:prstGeom prst="curvedConnector4">
            <a:avLst>
              <a:gd name="adj1" fmla="val -150000"/>
              <a:gd name="adj2" fmla="val 2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275386" y="3623644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313259" y="3659189"/>
            <a:ext cx="228600" cy="215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495800" y="3430587"/>
            <a:ext cx="1768473" cy="273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389437" y="3623644"/>
            <a:ext cx="1912710" cy="33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113408" y="3258459"/>
            <a:ext cx="38608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791867" y="3840222"/>
            <a:ext cx="798228" cy="195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l-GR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b="1" dirty="0">
              <a:solidFill>
                <a:srgbClr val="CC00CC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600" y="4745388"/>
            <a:ext cx="395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C00CC"/>
                </a:solidFill>
              </a:rPr>
              <a:t>Concatenate the transitions </a:t>
            </a:r>
          </a:p>
        </p:txBody>
      </p:sp>
      <p:sp>
        <p:nvSpPr>
          <p:cNvPr id="24" name="TextBox 16"/>
          <p:cNvSpPr txBox="1">
            <a:spLocks noChangeArrowheads="1"/>
          </p:cNvSpPr>
          <p:nvPr/>
        </p:nvSpPr>
        <p:spPr bwMode="auto">
          <a:xfrm>
            <a:off x="2222046" y="2543146"/>
            <a:ext cx="20550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CC00CC"/>
                </a:solidFill>
                <a:latin typeface="Arial" panose="020B0604020202020204" pitchFamily="34" charset="0"/>
              </a:rPr>
              <a:t>_ (a|b|c|1|2|3)</a:t>
            </a:r>
          </a:p>
        </p:txBody>
      </p:sp>
      <p:cxnSp>
        <p:nvCxnSpPr>
          <p:cNvPr id="25" name="Curved Connector 24"/>
          <p:cNvCxnSpPr/>
          <p:nvPr/>
        </p:nvCxnSpPr>
        <p:spPr>
          <a:xfrm rot="10800000" flipH="1" flipV="1">
            <a:off x="4084637" y="3398837"/>
            <a:ext cx="152400" cy="152400"/>
          </a:xfrm>
          <a:prstGeom prst="curvedConnector4">
            <a:avLst>
              <a:gd name="adj1" fmla="val -412858"/>
              <a:gd name="adj2" fmla="val -532858"/>
            </a:avLst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D71604-B419-FED1-7EEF-982666530AA2}"/>
              </a:ext>
            </a:extLst>
          </p:cNvPr>
          <p:cNvSpPr txBox="1"/>
          <p:nvPr/>
        </p:nvSpPr>
        <p:spPr>
          <a:xfrm>
            <a:off x="2401700" y="3267112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3F7AFC-C5AE-6D94-CF1A-91454D70E637}"/>
              </a:ext>
            </a:extLst>
          </p:cNvPr>
          <p:cNvSpPr txBox="1"/>
          <p:nvPr/>
        </p:nvSpPr>
        <p:spPr>
          <a:xfrm>
            <a:off x="4030593" y="3273485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E73DE9-4023-248F-95E4-395A91422A6E}"/>
              </a:ext>
            </a:extLst>
          </p:cNvPr>
          <p:cNvSpPr txBox="1"/>
          <p:nvPr/>
        </p:nvSpPr>
        <p:spPr>
          <a:xfrm>
            <a:off x="6230585" y="3645402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EC2EB-98C5-DE60-44B4-716EE4493ECA}"/>
              </a:ext>
            </a:extLst>
          </p:cNvPr>
          <p:cNvSpPr txBox="1"/>
          <p:nvPr/>
        </p:nvSpPr>
        <p:spPr>
          <a:xfrm>
            <a:off x="2133600" y="5453618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C00CC"/>
                </a:solidFill>
              </a:rPr>
              <a:t>S2</a:t>
            </a:r>
            <a:r>
              <a:rPr lang="en-US" dirty="0">
                <a:solidFill>
                  <a:srgbClr val="CC00CC"/>
                </a:solidFill>
                <a:sym typeface="Wingdings" panose="05000000000000000000" pitchFamily="2" charset="2"/>
              </a:rPr>
              <a:t>S3S5 transition = </a:t>
            </a:r>
            <a:r>
              <a:rPr 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l-GR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b="1" dirty="0">
              <a:solidFill>
                <a:srgbClr val="CC00CC"/>
              </a:solidFill>
            </a:endParaRPr>
          </a:p>
          <a:p>
            <a:r>
              <a:rPr lang="en-US" dirty="0">
                <a:solidFill>
                  <a:srgbClr val="CC00CC"/>
                </a:solidFill>
                <a:sym typeface="Wingdings" panose="05000000000000000000" pitchFamily="2" charset="2"/>
              </a:rPr>
              <a:t>S2 S3S2 =</a:t>
            </a:r>
            <a:r>
              <a:rPr lang="en-US" altLang="en-US" sz="1800" dirty="0">
                <a:solidFill>
                  <a:srgbClr val="CC00CC"/>
                </a:solidFill>
                <a:latin typeface="Arial" panose="020B0604020202020204" pitchFamily="34" charset="0"/>
              </a:rPr>
              <a:t>_ (a|b|c|1|2|3)</a:t>
            </a:r>
          </a:p>
          <a:p>
            <a:endParaRPr lang="en-US" dirty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86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r>
              <a:rPr lang="en-US" altLang="en-US" dirty="0"/>
              <a:t>L(G)</a:t>
            </a:r>
            <a:r>
              <a:rPr lang="en-US" altLang="en-US" dirty="0">
                <a:sym typeface="Wingdings" panose="05000000000000000000" pitchFamily="2" charset="2"/>
              </a:rPr>
              <a:t>DFARE</a:t>
            </a:r>
            <a:endParaRPr lang="en-US" alt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33400" y="1040674"/>
            <a:ext cx="8229600" cy="152790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000" dirty="0"/>
              <a:t>∑ </a:t>
            </a:r>
            <a:r>
              <a:rPr lang="en-US" altLang="en-US" sz="2000" b="1" i="1" dirty="0"/>
              <a:t>= {a, b, c, 1,2 3,_}</a:t>
            </a:r>
            <a:r>
              <a:rPr lang="en-US" altLang="en-US" sz="2000" dirty="0"/>
              <a:t>,</a:t>
            </a:r>
          </a:p>
          <a:p>
            <a:pPr marL="0" indent="0">
              <a:buNone/>
              <a:defRPr/>
            </a:pPr>
            <a:r>
              <a:rPr lang="en-US" altLang="en-US" sz="2000" dirty="0"/>
              <a:t>Ada program identifiers which are restricted from having consecutive underscore characters and must start with a letter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1600" dirty="0"/>
          </a:p>
          <a:p>
            <a:pPr>
              <a:defRPr/>
            </a:pPr>
            <a:endParaRPr lang="en-US" alt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2408237" y="3246437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84637" y="3246437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Arrow Connector 6"/>
          <p:cNvCxnSpPr>
            <a:endCxn id="4" idx="2"/>
          </p:cNvCxnSpPr>
          <p:nvPr/>
        </p:nvCxnSpPr>
        <p:spPr>
          <a:xfrm>
            <a:off x="877887" y="3398837"/>
            <a:ext cx="1530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244600" y="3062287"/>
            <a:ext cx="955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start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27325" y="3398837"/>
            <a:ext cx="1357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2911475" y="3062287"/>
            <a:ext cx="11382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(</a:t>
            </a:r>
            <a:r>
              <a:rPr lang="en-US" altLang="en-US" sz="1800" dirty="0" err="1">
                <a:latin typeface="Arial" panose="020B0604020202020204" pitchFamily="34" charset="0"/>
              </a:rPr>
              <a:t>a|b|c</a:t>
            </a:r>
            <a:r>
              <a:rPr lang="en-US" altLang="en-US" sz="1800" dirty="0">
                <a:latin typeface="Arial" panose="020B0604020202020204" pitchFamily="34" charset="0"/>
              </a:rPr>
              <a:t>) </a:t>
            </a: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3848893" y="2680021"/>
            <a:ext cx="32377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CC00CC"/>
                </a:solidFill>
                <a:latin typeface="Arial" panose="020B0604020202020204" pitchFamily="34" charset="0"/>
              </a:rPr>
              <a:t>(a|b|c|1|2|3) | ( _ (a|b|c|1|2|3))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31792F"/>
                </a:solidFill>
                <a:latin typeface="Arial" panose="020B0604020202020204" pitchFamily="34" charset="0"/>
              </a:rPr>
              <a:t> </a:t>
            </a:r>
          </a:p>
        </p:txBody>
      </p:sp>
      <p:cxnSp>
        <p:nvCxnSpPr>
          <p:cNvPr id="29" name="Straight Arrow Connector 15"/>
          <p:cNvCxnSpPr>
            <a:stCxn id="5" idx="0"/>
            <a:endCxn id="5" idx="6"/>
          </p:cNvCxnSpPr>
          <p:nvPr/>
        </p:nvCxnSpPr>
        <p:spPr>
          <a:xfrm rot="16200000" flipH="1">
            <a:off x="4237037" y="3246437"/>
            <a:ext cx="152400" cy="152400"/>
          </a:xfrm>
          <a:prstGeom prst="curvedConnector4">
            <a:avLst>
              <a:gd name="adj1" fmla="val -150000"/>
              <a:gd name="adj2" fmla="val 250000"/>
            </a:avLst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275386" y="3623644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313259" y="3659189"/>
            <a:ext cx="228600" cy="215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495800" y="3430587"/>
            <a:ext cx="1768473" cy="273050"/>
          </a:xfrm>
          <a:prstGeom prst="straightConnector1">
            <a:avLst/>
          </a:prstGeom>
          <a:ln>
            <a:solidFill>
              <a:srgbClr val="3179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876800" y="3732943"/>
            <a:ext cx="798228" cy="195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l-GR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l-GR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dirty="0">
              <a:solidFill>
                <a:srgbClr val="CC00CC"/>
              </a:solidFill>
            </a:endParaRPr>
          </a:p>
          <a:p>
            <a:pPr algn="ctr"/>
            <a:endParaRPr lang="en-US" dirty="0">
              <a:solidFill>
                <a:srgbClr val="CC00CC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47244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C00CC"/>
                </a:solidFill>
              </a:rPr>
              <a:t>Concatenate the two self-transitions S2</a:t>
            </a:r>
            <a:r>
              <a:rPr lang="en-US" dirty="0">
                <a:solidFill>
                  <a:srgbClr val="CC00CC"/>
                </a:solidFill>
                <a:sym typeface="Wingdings" panose="05000000000000000000" pitchFamily="2" charset="2"/>
              </a:rPr>
              <a:t>S2</a:t>
            </a:r>
            <a:r>
              <a:rPr lang="en-US" dirty="0">
                <a:solidFill>
                  <a:srgbClr val="CC00CC"/>
                </a:solidFill>
              </a:rPr>
              <a:t> = </a:t>
            </a:r>
            <a:r>
              <a:rPr lang="en-US" altLang="en-US" sz="1800" dirty="0">
                <a:solidFill>
                  <a:srgbClr val="CC00CC"/>
                </a:solidFill>
                <a:latin typeface="Arial" panose="020B0604020202020204" pitchFamily="34" charset="0"/>
              </a:rPr>
              <a:t>(a|b|c|1|2|3) | ( _ (a|b|c|1|2|3))</a:t>
            </a:r>
          </a:p>
          <a:p>
            <a:r>
              <a:rPr lang="en-US" altLang="en-US" sz="1800" dirty="0">
                <a:solidFill>
                  <a:srgbClr val="CC00CC"/>
                </a:solidFill>
                <a:latin typeface="Arial" panose="020B0604020202020204" pitchFamily="34" charset="0"/>
              </a:rPr>
              <a:t>Concatenat</a:t>
            </a:r>
            <a:r>
              <a:rPr lang="en-US" altLang="en-US" dirty="0">
                <a:solidFill>
                  <a:srgbClr val="CC00CC"/>
                </a:solidFill>
              </a:rPr>
              <a:t>e the two transitions from S2</a:t>
            </a:r>
            <a:r>
              <a:rPr lang="en-US" altLang="en-US" dirty="0">
                <a:solidFill>
                  <a:srgbClr val="CC00CC"/>
                </a:solidFill>
                <a:sym typeface="Wingdings" panose="05000000000000000000" pitchFamily="2" charset="2"/>
              </a:rPr>
              <a:t> S5 =</a:t>
            </a:r>
            <a:r>
              <a:rPr lang="en-US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l-GR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l-GR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dirty="0">
              <a:solidFill>
                <a:srgbClr val="CC00CC"/>
              </a:solidFill>
            </a:endParaRPr>
          </a:p>
          <a:p>
            <a:r>
              <a:rPr lang="en-US" altLang="en-US" dirty="0">
                <a:solidFill>
                  <a:srgbClr val="CC00CC"/>
                </a:solidFill>
                <a:sym typeface="Wingdings" panose="05000000000000000000" pitchFamily="2" charset="2"/>
              </a:rPr>
              <a:t> </a:t>
            </a:r>
            <a:endParaRPr lang="en-US" altLang="en-US" sz="1800" dirty="0">
              <a:solidFill>
                <a:srgbClr val="CC00CC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CC00CC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C09855-F0FC-E060-F734-E9494BC685CB}"/>
              </a:ext>
            </a:extLst>
          </p:cNvPr>
          <p:cNvSpPr txBox="1"/>
          <p:nvPr/>
        </p:nvSpPr>
        <p:spPr>
          <a:xfrm>
            <a:off x="2401700" y="3267112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D485D4-79C8-66B4-F4B8-B0CF5D8543FC}"/>
              </a:ext>
            </a:extLst>
          </p:cNvPr>
          <p:cNvSpPr txBox="1"/>
          <p:nvPr/>
        </p:nvSpPr>
        <p:spPr>
          <a:xfrm>
            <a:off x="4030593" y="3273485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4C2FB5-6B86-66E3-4179-4D539AFDD051}"/>
              </a:ext>
            </a:extLst>
          </p:cNvPr>
          <p:cNvSpPr txBox="1"/>
          <p:nvPr/>
        </p:nvSpPr>
        <p:spPr>
          <a:xfrm>
            <a:off x="6230585" y="3645402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S5</a:t>
            </a:r>
          </a:p>
        </p:txBody>
      </p:sp>
    </p:spTree>
    <p:extLst>
      <p:ext uri="{BB962C8B-B14F-4D97-AF65-F5344CB8AC3E}">
        <p14:creationId xmlns:p14="http://schemas.microsoft.com/office/powerpoint/2010/main" val="45085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r>
              <a:rPr lang="en-US" altLang="en-US" dirty="0"/>
              <a:t>L(G)</a:t>
            </a:r>
            <a:r>
              <a:rPr lang="en-US" altLang="en-US" dirty="0">
                <a:sym typeface="Wingdings" panose="05000000000000000000" pitchFamily="2" charset="2"/>
              </a:rPr>
              <a:t>DFARE</a:t>
            </a:r>
            <a:endParaRPr lang="en-US" alt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33400" y="1040674"/>
            <a:ext cx="8229600" cy="152790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000" dirty="0"/>
              <a:t>∑ </a:t>
            </a:r>
            <a:r>
              <a:rPr lang="en-US" altLang="en-US" sz="2000" b="1" i="1" dirty="0"/>
              <a:t>= {a, b, c, 1,2 3,_}</a:t>
            </a:r>
            <a:r>
              <a:rPr lang="en-US" altLang="en-US" sz="2000" dirty="0"/>
              <a:t>,</a:t>
            </a:r>
          </a:p>
          <a:p>
            <a:pPr marL="0" indent="0">
              <a:buNone/>
              <a:defRPr/>
            </a:pPr>
            <a:r>
              <a:rPr lang="en-US" altLang="en-US" sz="2000" dirty="0"/>
              <a:t>Ada program identifiers which are restricted from having consecutive underscore characters and must start with a letter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1600" dirty="0"/>
          </a:p>
          <a:p>
            <a:pPr>
              <a:defRPr/>
            </a:pPr>
            <a:endParaRPr lang="en-US" alt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2408237" y="3246437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Arrow Connector 6"/>
          <p:cNvCxnSpPr>
            <a:endCxn id="4" idx="2"/>
          </p:cNvCxnSpPr>
          <p:nvPr/>
        </p:nvCxnSpPr>
        <p:spPr>
          <a:xfrm>
            <a:off x="877887" y="3398837"/>
            <a:ext cx="1530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244600" y="3062287"/>
            <a:ext cx="955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start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27325" y="3398837"/>
            <a:ext cx="1357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2911475" y="3062287"/>
            <a:ext cx="11382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(</a:t>
            </a:r>
            <a:r>
              <a:rPr lang="en-US" altLang="en-US" sz="1800" dirty="0" err="1">
                <a:latin typeface="Arial" panose="020B0604020202020204" pitchFamily="34" charset="0"/>
              </a:rPr>
              <a:t>a|b|c</a:t>
            </a:r>
            <a:r>
              <a:rPr lang="en-US" altLang="en-US" sz="1800" dirty="0">
                <a:latin typeface="Arial" panose="020B0604020202020204" pitchFamily="34" charset="0"/>
              </a:rPr>
              <a:t>) </a:t>
            </a:r>
          </a:p>
        </p:txBody>
      </p:sp>
      <p:cxnSp>
        <p:nvCxnSpPr>
          <p:cNvPr id="29" name="Straight Arrow Connector 15"/>
          <p:cNvCxnSpPr/>
          <p:nvPr/>
        </p:nvCxnSpPr>
        <p:spPr>
          <a:xfrm rot="16200000" flipH="1">
            <a:off x="4237037" y="3246437"/>
            <a:ext cx="152400" cy="152400"/>
          </a:xfrm>
          <a:prstGeom prst="curvedConnector4">
            <a:avLst>
              <a:gd name="adj1" fmla="val -150000"/>
              <a:gd name="adj2" fmla="val 250000"/>
            </a:avLst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275386" y="3623644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313259" y="3659189"/>
            <a:ext cx="228600" cy="215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495800" y="3430587"/>
            <a:ext cx="1768473" cy="273050"/>
          </a:xfrm>
          <a:prstGeom prst="straightConnector1">
            <a:avLst/>
          </a:prstGeom>
          <a:ln>
            <a:solidFill>
              <a:srgbClr val="3179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876800" y="3732943"/>
            <a:ext cx="798228" cy="195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17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l-GR" dirty="0">
                <a:solidFill>
                  <a:srgbClr val="317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dirty="0">
                <a:solidFill>
                  <a:srgbClr val="317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l-GR" dirty="0">
                <a:solidFill>
                  <a:srgbClr val="317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dirty="0">
              <a:solidFill>
                <a:srgbClr val="31792F"/>
              </a:solidFill>
            </a:endParaRPr>
          </a:p>
          <a:p>
            <a:pPr algn="ctr"/>
            <a:endParaRPr lang="en-US" dirty="0">
              <a:solidFill>
                <a:srgbClr val="31792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600" y="5181600"/>
            <a:ext cx="395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C00CC"/>
                </a:solidFill>
              </a:rPr>
              <a:t>Remove the S2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848893" y="2680021"/>
            <a:ext cx="32377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CC00CC"/>
                </a:solidFill>
                <a:latin typeface="Arial" panose="020B0604020202020204" pitchFamily="34" charset="0"/>
              </a:rPr>
              <a:t>(a|b|c|1|2|3) | ( _ (a|b|c|1|2|3))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31792F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21967-0C04-0D98-EC38-1A8DE78300D3}"/>
              </a:ext>
            </a:extLst>
          </p:cNvPr>
          <p:cNvSpPr txBox="1"/>
          <p:nvPr/>
        </p:nvSpPr>
        <p:spPr>
          <a:xfrm>
            <a:off x="2401700" y="3267112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4EF7BB-88B4-73A5-B8DF-50B053FEE005}"/>
              </a:ext>
            </a:extLst>
          </p:cNvPr>
          <p:cNvSpPr txBox="1"/>
          <p:nvPr/>
        </p:nvSpPr>
        <p:spPr>
          <a:xfrm>
            <a:off x="6230585" y="3645402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S5</a:t>
            </a:r>
          </a:p>
        </p:txBody>
      </p:sp>
    </p:spTree>
    <p:extLst>
      <p:ext uri="{BB962C8B-B14F-4D97-AF65-F5344CB8AC3E}">
        <p14:creationId xmlns:p14="http://schemas.microsoft.com/office/powerpoint/2010/main" val="67161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Finite-State Machine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5913" y="1066800"/>
            <a:ext cx="8229600" cy="5638800"/>
          </a:xfrm>
        </p:spPr>
        <p:txBody>
          <a:bodyPr/>
          <a:lstStyle/>
          <a:p>
            <a:pPr>
              <a:defRPr/>
            </a:pPr>
            <a:r>
              <a:rPr lang="en-US" altLang="en-US" sz="2000" b="1" dirty="0">
                <a:solidFill>
                  <a:srgbClr val="0070C0"/>
                </a:solidFill>
              </a:rPr>
              <a:t>Finite-state machine with output</a:t>
            </a:r>
          </a:p>
          <a:p>
            <a:pPr lvl="1">
              <a:defRPr/>
            </a:pPr>
            <a:r>
              <a:rPr lang="en-US" altLang="en-US" sz="1800" dirty="0"/>
              <a:t>Set of (finite) states (one starting state, set of final states, and/or others) </a:t>
            </a:r>
            <a:endParaRPr lang="en-US" altLang="en-US" sz="1800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altLang="en-US" sz="1800" dirty="0"/>
              <a:t>Input alphabet</a:t>
            </a:r>
            <a:endParaRPr lang="en-US" altLang="en-US" sz="1800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altLang="en-US" sz="1800" dirty="0"/>
              <a:t>Output alphabet</a:t>
            </a:r>
          </a:p>
          <a:p>
            <a:pPr lvl="1">
              <a:defRPr/>
            </a:pPr>
            <a:r>
              <a:rPr lang="en-US" altLang="en-US" sz="1800" dirty="0"/>
              <a:t>Output function</a:t>
            </a:r>
          </a:p>
          <a:p>
            <a:pPr lvl="1">
              <a:defRPr/>
            </a:pPr>
            <a:r>
              <a:rPr lang="en-US" altLang="en-US" sz="1800" dirty="0"/>
              <a:t>Transition function   (given a state and an input, knows a state to move to)</a:t>
            </a:r>
          </a:p>
          <a:p>
            <a:pPr>
              <a:defRPr/>
            </a:pPr>
            <a:endParaRPr lang="en-US" altLang="en-US" sz="2000" b="1" dirty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399" y="4191000"/>
          <a:ext cx="3200401" cy="194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9467">
                <a:tc>
                  <a:txBody>
                    <a:bodyPr/>
                    <a:lstStyle/>
                    <a:p>
                      <a:r>
                        <a:rPr lang="en-US" dirty="0"/>
                        <a:t>States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Output, Transition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 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 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 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 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486400" y="3578679"/>
            <a:ext cx="2673531" cy="2114447"/>
            <a:chOff x="772267" y="2260059"/>
            <a:chExt cx="4750539" cy="4112571"/>
          </a:xfrm>
        </p:grpSpPr>
        <p:sp>
          <p:nvSpPr>
            <p:cNvPr id="14" name="Oval 13"/>
            <p:cNvSpPr/>
            <p:nvPr/>
          </p:nvSpPr>
          <p:spPr>
            <a:xfrm>
              <a:off x="1865870" y="3129201"/>
              <a:ext cx="914400" cy="9144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</a:rPr>
                <a:t>S1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4108472" y="3085266"/>
              <a:ext cx="914400" cy="9144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</a:rPr>
                <a:t>S2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4132400" y="5458230"/>
              <a:ext cx="914400" cy="9144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</a:rPr>
                <a:t>S3</a:t>
              </a:r>
            </a:p>
          </p:txBody>
        </p:sp>
        <p:cxnSp>
          <p:nvCxnSpPr>
            <p:cNvPr id="21" name="Straight Arrow Connector 20"/>
            <p:cNvCxnSpPr>
              <a:stCxn id="14" idx="6"/>
              <a:endCxn id="15" idx="2"/>
            </p:cNvCxnSpPr>
            <p:nvPr/>
          </p:nvCxnSpPr>
          <p:spPr>
            <a:xfrm flipV="1">
              <a:off x="2780270" y="3542466"/>
              <a:ext cx="1328202" cy="4393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5" idx="4"/>
              <a:endCxn id="16" idx="0"/>
            </p:cNvCxnSpPr>
            <p:nvPr/>
          </p:nvCxnSpPr>
          <p:spPr>
            <a:xfrm>
              <a:off x="4565672" y="3999666"/>
              <a:ext cx="23928" cy="14585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048944" y="3126908"/>
              <a:ext cx="790853" cy="478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1/0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65517" y="4674617"/>
              <a:ext cx="896851" cy="478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0/1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772267" y="3580192"/>
              <a:ext cx="1093603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828916" y="3173134"/>
              <a:ext cx="840627" cy="478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start</a:t>
              </a:r>
            </a:p>
          </p:txBody>
        </p:sp>
        <p:cxnSp>
          <p:nvCxnSpPr>
            <p:cNvPr id="30" name="Curved Connector 29"/>
            <p:cNvCxnSpPr>
              <a:stCxn id="14" idx="1"/>
              <a:endCxn id="14" idx="7"/>
            </p:cNvCxnSpPr>
            <p:nvPr/>
          </p:nvCxnSpPr>
          <p:spPr>
            <a:xfrm rot="5400000" flipH="1" flipV="1">
              <a:off x="2323070" y="2939823"/>
              <a:ext cx="12700" cy="646578"/>
            </a:xfrm>
            <a:prstGeom prst="curvedConnector3">
              <a:avLst>
                <a:gd name="adj1" fmla="val 4466362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976825" y="2260059"/>
              <a:ext cx="929258" cy="478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0/0</a:t>
              </a:r>
            </a:p>
          </p:txBody>
        </p:sp>
        <p:cxnSp>
          <p:nvCxnSpPr>
            <p:cNvPr id="32" name="Straight Arrow Connector 31"/>
            <p:cNvCxnSpPr>
              <a:stCxn id="16" idx="7"/>
              <a:endCxn id="15" idx="5"/>
            </p:cNvCxnSpPr>
            <p:nvPr/>
          </p:nvCxnSpPr>
          <p:spPr>
            <a:xfrm flipH="1" flipV="1">
              <a:off x="4888960" y="3865756"/>
              <a:ext cx="23927" cy="17263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6" idx="2"/>
            </p:cNvCxnSpPr>
            <p:nvPr/>
          </p:nvCxnSpPr>
          <p:spPr>
            <a:xfrm flipH="1" flipV="1">
              <a:off x="2397045" y="3999666"/>
              <a:ext cx="1735355" cy="19157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882581" y="4456866"/>
              <a:ext cx="640225" cy="478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1/0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38981" y="4547836"/>
              <a:ext cx="886932" cy="478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0/0</a:t>
              </a:r>
            </a:p>
          </p:txBody>
        </p:sp>
      </p:grpSp>
      <p:cxnSp>
        <p:nvCxnSpPr>
          <p:cNvPr id="39" name="Curved Connector 38"/>
          <p:cNvCxnSpPr/>
          <p:nvPr/>
        </p:nvCxnSpPr>
        <p:spPr>
          <a:xfrm rot="5400000" flipH="1" flipV="1">
            <a:off x="7644003" y="3908720"/>
            <a:ext cx="6530" cy="363884"/>
          </a:xfrm>
          <a:prstGeom prst="curvedConnector3">
            <a:avLst>
              <a:gd name="adj1" fmla="val 446636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448833" y="3574950"/>
            <a:ext cx="522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1/1</a:t>
            </a:r>
          </a:p>
        </p:txBody>
      </p:sp>
    </p:spTree>
    <p:extLst>
      <p:ext uri="{BB962C8B-B14F-4D97-AF65-F5344CB8AC3E}">
        <p14:creationId xmlns:p14="http://schemas.microsoft.com/office/powerpoint/2010/main" val="225653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r>
              <a:rPr lang="en-US" altLang="en-US" dirty="0"/>
              <a:t>L(G)</a:t>
            </a:r>
            <a:r>
              <a:rPr lang="en-US" altLang="en-US" dirty="0">
                <a:sym typeface="Wingdings" panose="05000000000000000000" pitchFamily="2" charset="2"/>
              </a:rPr>
              <a:t>DFARE</a:t>
            </a:r>
            <a:endParaRPr lang="en-US" alt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33400" y="1040674"/>
            <a:ext cx="8229600" cy="152790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000" dirty="0"/>
              <a:t>∑ </a:t>
            </a:r>
            <a:r>
              <a:rPr lang="en-US" altLang="en-US" sz="2000" b="1" i="1" dirty="0"/>
              <a:t>= {a, b, c, 1,2 3,_}</a:t>
            </a:r>
            <a:r>
              <a:rPr lang="en-US" altLang="en-US" sz="2000" dirty="0"/>
              <a:t>,</a:t>
            </a:r>
          </a:p>
          <a:p>
            <a:pPr marL="0" indent="0">
              <a:buNone/>
              <a:defRPr/>
            </a:pPr>
            <a:r>
              <a:rPr lang="en-US" altLang="en-US" sz="2000" dirty="0"/>
              <a:t>Ada program identifiers which are restricted from having consecutive underscore characters and must start with a letter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1600" dirty="0"/>
          </a:p>
          <a:p>
            <a:pPr>
              <a:defRPr/>
            </a:pPr>
            <a:endParaRPr lang="en-US" alt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2408237" y="3246437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Arrow Connector 6"/>
          <p:cNvCxnSpPr>
            <a:endCxn id="4" idx="2"/>
          </p:cNvCxnSpPr>
          <p:nvPr/>
        </p:nvCxnSpPr>
        <p:spPr>
          <a:xfrm>
            <a:off x="877887" y="3398837"/>
            <a:ext cx="1530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244600" y="3062287"/>
            <a:ext cx="955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start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27325" y="3398837"/>
            <a:ext cx="1357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2911475" y="3062287"/>
            <a:ext cx="11382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(</a:t>
            </a:r>
            <a:r>
              <a:rPr lang="en-US" altLang="en-US" sz="1800" dirty="0" err="1">
                <a:latin typeface="Arial" panose="020B0604020202020204" pitchFamily="34" charset="0"/>
              </a:rPr>
              <a:t>a|b|c</a:t>
            </a:r>
            <a:r>
              <a:rPr lang="en-US" altLang="en-US" sz="1800" dirty="0">
                <a:latin typeface="Arial" panose="020B0604020202020204" pitchFamily="34" charset="0"/>
              </a:rPr>
              <a:t>) </a:t>
            </a:r>
          </a:p>
        </p:txBody>
      </p:sp>
      <p:cxnSp>
        <p:nvCxnSpPr>
          <p:cNvPr id="29" name="Straight Arrow Connector 15"/>
          <p:cNvCxnSpPr/>
          <p:nvPr/>
        </p:nvCxnSpPr>
        <p:spPr>
          <a:xfrm rot="16200000" flipH="1">
            <a:off x="4237037" y="3246437"/>
            <a:ext cx="152400" cy="152400"/>
          </a:xfrm>
          <a:prstGeom prst="curvedConnector4">
            <a:avLst>
              <a:gd name="adj1" fmla="val -150000"/>
              <a:gd name="adj2" fmla="val 250000"/>
            </a:avLst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275386" y="3623644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313259" y="3659189"/>
            <a:ext cx="228600" cy="215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495800" y="3430587"/>
            <a:ext cx="1768473" cy="273050"/>
          </a:xfrm>
          <a:prstGeom prst="straightConnector1">
            <a:avLst/>
          </a:prstGeom>
          <a:ln>
            <a:solidFill>
              <a:srgbClr val="3179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876800" y="3732943"/>
            <a:ext cx="798228" cy="195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17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l-GR" dirty="0">
                <a:solidFill>
                  <a:srgbClr val="317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dirty="0">
                <a:solidFill>
                  <a:srgbClr val="317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l-GR" dirty="0">
                <a:solidFill>
                  <a:srgbClr val="317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dirty="0">
              <a:solidFill>
                <a:srgbClr val="31792F"/>
              </a:solidFill>
            </a:endParaRPr>
          </a:p>
          <a:p>
            <a:pPr algn="ctr"/>
            <a:endParaRPr lang="en-US" dirty="0">
              <a:solidFill>
                <a:srgbClr val="31792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600" y="5181600"/>
            <a:ext cx="395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C00CC"/>
                </a:solidFill>
              </a:rPr>
              <a:t>Concatenate transitions S1</a:t>
            </a:r>
            <a:r>
              <a:rPr lang="en-US" dirty="0">
                <a:solidFill>
                  <a:srgbClr val="CC00CC"/>
                </a:solidFill>
                <a:sym typeface="Wingdings" panose="05000000000000000000" pitchFamily="2" charset="2"/>
              </a:rPr>
              <a:t>S5</a:t>
            </a:r>
            <a:endParaRPr lang="en-US" dirty="0">
              <a:solidFill>
                <a:srgbClr val="CC00CC"/>
              </a:solidFill>
            </a:endParaRPr>
          </a:p>
        </p:txBody>
      </p:sp>
      <p:sp>
        <p:nvSpPr>
          <p:cNvPr id="16" name="TextBox 16"/>
          <p:cNvSpPr txBox="1">
            <a:spLocks noChangeArrowheads="1"/>
          </p:cNvSpPr>
          <p:nvPr/>
        </p:nvSpPr>
        <p:spPr bwMode="auto">
          <a:xfrm>
            <a:off x="3848893" y="2680021"/>
            <a:ext cx="32377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CC00CC"/>
                </a:solidFill>
                <a:latin typeface="Arial" panose="020B0604020202020204" pitchFamily="34" charset="0"/>
              </a:rPr>
              <a:t>(a|b|c|1|2|3) | ( _ (a|b|c|1|2|3))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31792F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EB20D5-B745-0C9C-DF54-94B3DD1C86A3}"/>
              </a:ext>
            </a:extLst>
          </p:cNvPr>
          <p:cNvSpPr txBox="1"/>
          <p:nvPr/>
        </p:nvSpPr>
        <p:spPr>
          <a:xfrm>
            <a:off x="2401700" y="3267112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4B158-1926-F735-0149-E26B3204F369}"/>
              </a:ext>
            </a:extLst>
          </p:cNvPr>
          <p:cNvSpPr txBox="1"/>
          <p:nvPr/>
        </p:nvSpPr>
        <p:spPr>
          <a:xfrm>
            <a:off x="6230585" y="3645402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S5</a:t>
            </a:r>
          </a:p>
        </p:txBody>
      </p:sp>
    </p:spTree>
    <p:extLst>
      <p:ext uri="{BB962C8B-B14F-4D97-AF65-F5344CB8AC3E}">
        <p14:creationId xmlns:p14="http://schemas.microsoft.com/office/powerpoint/2010/main" val="181102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r>
              <a:rPr lang="en-US" altLang="en-US" dirty="0"/>
              <a:t>L(G)</a:t>
            </a:r>
            <a:r>
              <a:rPr lang="en-US" altLang="en-US" dirty="0">
                <a:sym typeface="Wingdings" panose="05000000000000000000" pitchFamily="2" charset="2"/>
              </a:rPr>
              <a:t>DFARE</a:t>
            </a:r>
            <a:endParaRPr lang="en-US" alt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33400" y="1040674"/>
            <a:ext cx="8229600" cy="152790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000" dirty="0"/>
              <a:t>∑ </a:t>
            </a:r>
            <a:r>
              <a:rPr lang="en-US" altLang="en-US" sz="2000" b="1" i="1" dirty="0"/>
              <a:t>= {a, b, c, 1,2 3,_}</a:t>
            </a:r>
            <a:r>
              <a:rPr lang="en-US" altLang="en-US" sz="2000" dirty="0"/>
              <a:t>,</a:t>
            </a:r>
          </a:p>
          <a:p>
            <a:pPr marL="0" indent="0">
              <a:buNone/>
              <a:defRPr/>
            </a:pPr>
            <a:r>
              <a:rPr lang="en-US" altLang="en-US" sz="2000" dirty="0"/>
              <a:t>Ada program identifiers which are restricted from having consecutive underscore characters and must start with a letter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1600" dirty="0">
              <a:solidFill>
                <a:srgbClr val="FF00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1600" dirty="0"/>
          </a:p>
          <a:p>
            <a:pPr>
              <a:defRPr/>
            </a:pPr>
            <a:endParaRPr lang="en-US" alt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2408237" y="3246437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Arrow Connector 6"/>
          <p:cNvCxnSpPr>
            <a:endCxn id="4" idx="2"/>
          </p:cNvCxnSpPr>
          <p:nvPr/>
        </p:nvCxnSpPr>
        <p:spPr>
          <a:xfrm>
            <a:off x="877887" y="3398837"/>
            <a:ext cx="1530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244600" y="3062287"/>
            <a:ext cx="955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start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27325" y="3398837"/>
            <a:ext cx="1357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2911475" y="3062287"/>
            <a:ext cx="11382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(</a:t>
            </a:r>
            <a:r>
              <a:rPr lang="en-US" altLang="en-US" sz="1800" dirty="0" err="1">
                <a:latin typeface="Arial" panose="020B0604020202020204" pitchFamily="34" charset="0"/>
              </a:rPr>
              <a:t>a|b|c</a:t>
            </a:r>
            <a:r>
              <a:rPr lang="en-US" altLang="en-US" sz="1800" dirty="0">
                <a:latin typeface="Arial" panose="020B0604020202020204" pitchFamily="34" charset="0"/>
              </a:rPr>
              <a:t>) </a:t>
            </a: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3848893" y="2680021"/>
            <a:ext cx="38473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CC00CC"/>
                </a:solidFill>
                <a:latin typeface="Arial" panose="020B0604020202020204" pitchFamily="34" charset="0"/>
              </a:rPr>
              <a:t>[(a|b|c|1|2|3) | ( _ (a|b|c|1|2|3))]*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31792F"/>
                </a:solidFill>
                <a:latin typeface="Arial" panose="020B0604020202020204" pitchFamily="34" charset="0"/>
              </a:rPr>
              <a:t> </a:t>
            </a:r>
          </a:p>
        </p:txBody>
      </p:sp>
      <p:cxnSp>
        <p:nvCxnSpPr>
          <p:cNvPr id="29" name="Straight Arrow Connector 15"/>
          <p:cNvCxnSpPr/>
          <p:nvPr/>
        </p:nvCxnSpPr>
        <p:spPr>
          <a:xfrm rot="16200000" flipH="1">
            <a:off x="4237037" y="3246437"/>
            <a:ext cx="152400" cy="152400"/>
          </a:xfrm>
          <a:prstGeom prst="curvedConnector4">
            <a:avLst>
              <a:gd name="adj1" fmla="val -150000"/>
              <a:gd name="adj2" fmla="val 250000"/>
            </a:avLst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275386" y="3623644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313259" y="3659189"/>
            <a:ext cx="228600" cy="215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495800" y="3430587"/>
            <a:ext cx="1768473" cy="273050"/>
          </a:xfrm>
          <a:prstGeom prst="straightConnector1">
            <a:avLst/>
          </a:prstGeom>
          <a:ln>
            <a:solidFill>
              <a:srgbClr val="3179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876800" y="3732943"/>
            <a:ext cx="798228" cy="195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17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l-GR" dirty="0">
                <a:solidFill>
                  <a:srgbClr val="317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dirty="0">
                <a:solidFill>
                  <a:srgbClr val="317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l-GR" dirty="0">
                <a:solidFill>
                  <a:srgbClr val="317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dirty="0">
              <a:solidFill>
                <a:srgbClr val="31792F"/>
              </a:solidFill>
            </a:endParaRPr>
          </a:p>
          <a:p>
            <a:pPr algn="ctr"/>
            <a:endParaRPr lang="en-US" dirty="0">
              <a:solidFill>
                <a:srgbClr val="31792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600" y="5181600"/>
            <a:ext cx="395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C00CC"/>
                </a:solidFill>
              </a:rPr>
              <a:t>Concatenate transitions</a:t>
            </a:r>
          </a:p>
        </p:txBody>
      </p:sp>
      <p:sp>
        <p:nvSpPr>
          <p:cNvPr id="16" name="TextBox 16"/>
          <p:cNvSpPr txBox="1">
            <a:spLocks noChangeArrowheads="1"/>
          </p:cNvSpPr>
          <p:nvPr/>
        </p:nvSpPr>
        <p:spPr bwMode="auto">
          <a:xfrm>
            <a:off x="3657600" y="5678425"/>
            <a:ext cx="4724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a|b|c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)[(_|</a:t>
            </a:r>
            <a:r>
              <a:rPr lang="el-G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λ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(a|b|c|1|2|3)]*(_|</a:t>
            </a:r>
            <a:r>
              <a:rPr lang="el-G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λ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1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059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62E52-F17C-E99E-79B5-45AAE34DE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7114A32F-0416-BDD7-6BAA-492272DC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r>
              <a:rPr lang="en-US" altLang="en-US" dirty="0"/>
              <a:t>L(G)</a:t>
            </a:r>
            <a:r>
              <a:rPr lang="en-US" altLang="en-US" dirty="0">
                <a:sym typeface="Wingdings" panose="05000000000000000000" pitchFamily="2" charset="2"/>
              </a:rPr>
              <a:t>DFARE</a:t>
            </a:r>
            <a:endParaRPr lang="en-US" altLang="en-US" dirty="0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39ADB513-3140-E93A-6B88-5995B07FA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140" y="1447800"/>
            <a:ext cx="8229600" cy="1527905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altLang="en-US" sz="4000" dirty="0">
                <a:solidFill>
                  <a:srgbClr val="0070C0"/>
                </a:solidFill>
              </a:rPr>
              <a:t>Example 2</a:t>
            </a:r>
          </a:p>
          <a:p>
            <a:pPr marL="400050" lvl="1" indent="0" algn="ctr">
              <a:buFont typeface="Arial" panose="020B0604020202020204" pitchFamily="34" charset="0"/>
              <a:buNone/>
              <a:defRPr/>
            </a:pPr>
            <a:endParaRPr lang="en-US" altLang="en-US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algn="ctr">
              <a:buFont typeface="Arial" panose="020B0604020202020204" pitchFamily="34" charset="0"/>
              <a:buNone/>
              <a:defRPr/>
            </a:pPr>
            <a:endParaRPr lang="en-US" altLang="en-US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algn="ctr">
              <a:buFont typeface="Arial" panose="020B0604020202020204" pitchFamily="34" charset="0"/>
              <a:buNone/>
              <a:defRPr/>
            </a:pPr>
            <a:endParaRPr lang="en-US" altLang="en-US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algn="ctr">
              <a:buFont typeface="Arial" panose="020B0604020202020204" pitchFamily="34" charset="0"/>
              <a:buNone/>
              <a:defRPr/>
            </a:pPr>
            <a:endParaRPr lang="en-US" altLang="en-US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algn="ctr">
              <a:buFont typeface="Arial" panose="020B0604020202020204" pitchFamily="34" charset="0"/>
              <a:buNone/>
              <a:defRPr/>
            </a:pPr>
            <a:endParaRPr lang="en-US" altLang="en-US" sz="4000" dirty="0">
              <a:solidFill>
                <a:srgbClr val="0070C0"/>
              </a:solidFill>
            </a:endParaRPr>
          </a:p>
          <a:p>
            <a:pPr marL="457200" lvl="1" indent="0" algn="ctr">
              <a:buFont typeface="Arial" panose="020B0604020202020204" pitchFamily="34" charset="0"/>
              <a:buNone/>
              <a:defRPr/>
            </a:pPr>
            <a:endParaRPr lang="en-US" altLang="en-US" sz="4000" dirty="0">
              <a:solidFill>
                <a:srgbClr val="0070C0"/>
              </a:solidFill>
            </a:endParaRPr>
          </a:p>
          <a:p>
            <a:pPr marL="457200" lvl="1" indent="0" algn="ctr">
              <a:buFont typeface="Arial" panose="020B0604020202020204" pitchFamily="34" charset="0"/>
              <a:buNone/>
              <a:defRPr/>
            </a:pPr>
            <a:endParaRPr lang="en-US" altLang="en-US" sz="4000" dirty="0">
              <a:solidFill>
                <a:srgbClr val="0070C0"/>
              </a:solidFill>
            </a:endParaRPr>
          </a:p>
          <a:p>
            <a:pPr marL="457200" lvl="1" indent="0" algn="ctr">
              <a:buFont typeface="Arial" panose="020B0604020202020204" pitchFamily="34" charset="0"/>
              <a:buNone/>
              <a:defRPr/>
            </a:pPr>
            <a:endParaRPr lang="en-US" altLang="en-US" sz="40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alt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9F07C-76A9-6C61-1D0A-5C5CD9849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DB9E0AAB-D175-F409-021D-6ED30CDE0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r>
              <a:rPr lang="en-US" altLang="en-US" dirty="0"/>
              <a:t>L(G)</a:t>
            </a:r>
            <a:r>
              <a:rPr lang="en-US" altLang="en-US" dirty="0">
                <a:sym typeface="Wingdings" panose="05000000000000000000" pitchFamily="2" charset="2"/>
              </a:rPr>
              <a:t>DFARE</a:t>
            </a:r>
            <a:endParaRPr lang="en-US" altLang="en-US" dirty="0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68547CDA-8E85-0585-30C9-903902631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45535"/>
            <a:ext cx="8229600" cy="1088065"/>
          </a:xfrm>
        </p:spPr>
        <p:txBody>
          <a:bodyPr/>
          <a:lstStyle/>
          <a:p>
            <a:pPr>
              <a:buFont typeface="Symbol" pitchFamily="2" charset="2"/>
              <a:buChar char="S"/>
            </a:pPr>
            <a:r>
              <a:rPr lang="en-US" sz="2000" b="1" i="1" dirty="0"/>
              <a:t>= {</a:t>
            </a:r>
            <a:r>
              <a:rPr lang="en-US" sz="2000" b="1" i="1" dirty="0" err="1"/>
              <a:t>a,b</a:t>
            </a:r>
            <a:r>
              <a:rPr lang="en-US" sz="2000" b="1" i="1" dirty="0"/>
              <a:t>}</a:t>
            </a:r>
            <a:r>
              <a:rPr lang="en-US" sz="2000" dirty="0"/>
              <a:t>.  </a:t>
            </a:r>
          </a:p>
          <a:p>
            <a:pPr>
              <a:buFont typeface="Symbol" pitchFamily="2" charset="2"/>
              <a:buChar char="S"/>
            </a:pPr>
            <a:r>
              <a:rPr lang="en-US" sz="2000" dirty="0"/>
              <a:t>Recognize the set of strings not containing the string </a:t>
            </a:r>
            <a:r>
              <a:rPr lang="en-US" sz="2000" b="1" i="1" dirty="0" err="1"/>
              <a:t>aaa</a:t>
            </a: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2000" dirty="0">
              <a:solidFill>
                <a:srgbClr val="FF00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62694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612DD-9D09-0604-7504-F9AB44E33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E7615AB4-6CD7-1954-086A-001FDE1D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r>
              <a:rPr lang="en-US" altLang="en-US" dirty="0"/>
              <a:t>L(G)</a:t>
            </a:r>
            <a:r>
              <a:rPr lang="en-US" altLang="en-US" dirty="0">
                <a:sym typeface="Wingdings" panose="05000000000000000000" pitchFamily="2" charset="2"/>
              </a:rPr>
              <a:t>DFARE</a:t>
            </a:r>
            <a:endParaRPr lang="en-US" altLang="en-US" dirty="0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DCB5120D-2E29-459C-C809-74FBF6C9F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45535"/>
            <a:ext cx="8229600" cy="1088065"/>
          </a:xfrm>
        </p:spPr>
        <p:txBody>
          <a:bodyPr/>
          <a:lstStyle/>
          <a:p>
            <a:pPr>
              <a:buFont typeface="Symbol" pitchFamily="2" charset="2"/>
              <a:buChar char="S"/>
            </a:pPr>
            <a:r>
              <a:rPr lang="en-US" sz="2000" b="1" i="1" dirty="0"/>
              <a:t>= {</a:t>
            </a:r>
            <a:r>
              <a:rPr lang="en-US" sz="2000" b="1" i="1" dirty="0" err="1"/>
              <a:t>a,b</a:t>
            </a:r>
            <a:r>
              <a:rPr lang="en-US" sz="2000" b="1" i="1" dirty="0"/>
              <a:t>}</a:t>
            </a:r>
            <a:r>
              <a:rPr lang="en-US" sz="2000" dirty="0"/>
              <a:t>.  </a:t>
            </a:r>
          </a:p>
          <a:p>
            <a:pPr>
              <a:buFont typeface="Symbol" pitchFamily="2" charset="2"/>
              <a:buChar char="S"/>
            </a:pPr>
            <a:r>
              <a:rPr lang="en-US" sz="2000" dirty="0"/>
              <a:t>Recognize the set of strings not containing the string </a:t>
            </a:r>
            <a:r>
              <a:rPr lang="en-US" sz="2000" b="1" i="1" dirty="0" err="1"/>
              <a:t>aaa</a:t>
            </a: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2000" dirty="0">
              <a:solidFill>
                <a:srgbClr val="FF00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0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5F577F2-583C-FA19-D447-A737CD57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59665"/>
            <a:ext cx="86150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0786B0A-4F0A-1F75-EF28-F4A56749F6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560198"/>
              </p:ext>
            </p:extLst>
          </p:nvPr>
        </p:nvGraphicFramePr>
        <p:xfrm>
          <a:off x="381000" y="2590800"/>
          <a:ext cx="8827024" cy="2459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664200" imgH="1587500" progId="Visio.Drawing.15">
                  <p:embed/>
                </p:oleObj>
              </mc:Choice>
              <mc:Fallback>
                <p:oleObj r:id="rId2" imgW="5664200" imgH="1587500" progId="Visio.Drawing.15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F0786B0A-4F0A-1F75-EF28-F4A56749F6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590800"/>
                        <a:ext cx="8827024" cy="24596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20806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116FA-3633-95E0-3354-947DD0E1A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8B002DDF-100D-7289-AB3D-AC493DD9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r>
              <a:rPr lang="en-US" altLang="en-US" dirty="0"/>
              <a:t>L(G)</a:t>
            </a:r>
            <a:r>
              <a:rPr lang="en-US" altLang="en-US" dirty="0">
                <a:sym typeface="Wingdings" panose="05000000000000000000" pitchFamily="2" charset="2"/>
              </a:rPr>
              <a:t>DFARE</a:t>
            </a:r>
            <a:endParaRPr lang="en-US" altLang="en-US" dirty="0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31FC8347-3669-07E2-86E1-9FF2EC4ED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45535"/>
            <a:ext cx="8229600" cy="1088065"/>
          </a:xfrm>
        </p:spPr>
        <p:txBody>
          <a:bodyPr/>
          <a:lstStyle/>
          <a:p>
            <a:pPr>
              <a:buFont typeface="Symbol" pitchFamily="2" charset="2"/>
              <a:buChar char="S"/>
            </a:pPr>
            <a:r>
              <a:rPr lang="en-US" sz="2000" b="1" i="1" dirty="0"/>
              <a:t>= {</a:t>
            </a:r>
            <a:r>
              <a:rPr lang="en-US" sz="2000" b="1" i="1" dirty="0" err="1"/>
              <a:t>a,b</a:t>
            </a:r>
            <a:r>
              <a:rPr lang="en-US" sz="2000" b="1" i="1" dirty="0"/>
              <a:t>}</a:t>
            </a:r>
            <a:r>
              <a:rPr lang="en-US" sz="2000" dirty="0"/>
              <a:t>.  </a:t>
            </a:r>
          </a:p>
          <a:p>
            <a:pPr>
              <a:buFont typeface="Symbol" pitchFamily="2" charset="2"/>
              <a:buChar char="S"/>
            </a:pPr>
            <a:r>
              <a:rPr lang="en-US" sz="2000" dirty="0"/>
              <a:t>Recognize the set of strings not containing the string </a:t>
            </a:r>
            <a:r>
              <a:rPr lang="en-US" sz="2000" b="1" i="1" dirty="0" err="1"/>
              <a:t>aaa</a:t>
            </a: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2000" dirty="0">
              <a:solidFill>
                <a:srgbClr val="FF00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0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135A8D5-5356-1970-863E-4706595D7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59665"/>
            <a:ext cx="86150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85E97-5ACB-734B-8DE6-03810A47D244}"/>
              </a:ext>
            </a:extLst>
          </p:cNvPr>
          <p:cNvSpPr txBox="1"/>
          <p:nvPr/>
        </p:nvSpPr>
        <p:spPr>
          <a:xfrm>
            <a:off x="381000" y="1998000"/>
            <a:ext cx="8458200" cy="66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</a:rPr>
              <a:t>Make Starting state as non-accepting and no transitions going in by adding a new starting state.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269D07F-72F5-ED77-0C63-C0474F571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9" y="3135517"/>
            <a:ext cx="101990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E42C3F8-DDE4-921E-0A58-0FF99E8CB3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698800"/>
              </p:ext>
            </p:extLst>
          </p:nvPr>
        </p:nvGraphicFramePr>
        <p:xfrm>
          <a:off x="533400" y="3135517"/>
          <a:ext cx="8719403" cy="2198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07200" imgH="1727200" progId="Visio.Drawing.15">
                  <p:embed/>
                </p:oleObj>
              </mc:Choice>
              <mc:Fallback>
                <p:oleObj r:id="rId2" imgW="6807200" imgH="1727200" progId="Visio.Drawing.15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E42C3F8-DDE4-921E-0A58-0FF99E8CB3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135517"/>
                        <a:ext cx="8719403" cy="21984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81672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59435-1517-D055-DC26-55732196B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ED823EA3-9F7F-E3FE-F6C2-6A20D952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r>
              <a:rPr lang="en-US" altLang="en-US" dirty="0"/>
              <a:t>L(G)</a:t>
            </a:r>
            <a:r>
              <a:rPr lang="en-US" altLang="en-US" dirty="0">
                <a:sym typeface="Wingdings" panose="05000000000000000000" pitchFamily="2" charset="2"/>
              </a:rPr>
              <a:t>DFARE</a:t>
            </a:r>
            <a:endParaRPr lang="en-US" altLang="en-US" dirty="0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270A7DC9-662B-6C65-0DFF-D116045B8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45535"/>
            <a:ext cx="8229600" cy="1088065"/>
          </a:xfrm>
        </p:spPr>
        <p:txBody>
          <a:bodyPr/>
          <a:lstStyle/>
          <a:p>
            <a:pPr>
              <a:buFont typeface="Symbol" pitchFamily="2" charset="2"/>
              <a:buChar char="S"/>
            </a:pPr>
            <a:r>
              <a:rPr lang="en-US" sz="2000" b="1" i="1" dirty="0"/>
              <a:t>= {</a:t>
            </a:r>
            <a:r>
              <a:rPr lang="en-US" sz="2000" b="1" i="1" dirty="0" err="1"/>
              <a:t>a,b</a:t>
            </a:r>
            <a:r>
              <a:rPr lang="en-US" sz="2000" b="1" i="1" dirty="0"/>
              <a:t>}</a:t>
            </a:r>
            <a:r>
              <a:rPr lang="en-US" sz="2000" dirty="0"/>
              <a:t>.  </a:t>
            </a:r>
          </a:p>
          <a:p>
            <a:pPr>
              <a:buFont typeface="Symbol" pitchFamily="2" charset="2"/>
              <a:buChar char="S"/>
            </a:pPr>
            <a:r>
              <a:rPr lang="en-US" sz="2000" dirty="0"/>
              <a:t>Recognize the set of strings not containing the string </a:t>
            </a:r>
            <a:r>
              <a:rPr lang="en-US" sz="2000" b="1" i="1" dirty="0" err="1"/>
              <a:t>aaa</a:t>
            </a: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2000" dirty="0">
              <a:solidFill>
                <a:srgbClr val="FF00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0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88FD105-267C-CCFD-A546-C7810B384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59665"/>
            <a:ext cx="86150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C77AB8-78D6-2ADD-E98E-4847ECD35F80}"/>
              </a:ext>
            </a:extLst>
          </p:cNvPr>
          <p:cNvSpPr txBox="1"/>
          <p:nvPr/>
        </p:nvSpPr>
        <p:spPr>
          <a:xfrm>
            <a:off x="381000" y="1998000"/>
            <a:ext cx="8458200" cy="66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buFont typeface="+mj-lt"/>
              <a:buAutoNum type="arabicPeriod" startAt="2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</a:rPr>
              <a:t>Make single accepting state where no transitions going in, by adding a new accepting state.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1ADD8DA-E40D-B981-8BFB-94EF3905B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9" y="3135517"/>
            <a:ext cx="101990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0248E7-E23F-88AE-D444-77A5EAC46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72" y="2635101"/>
            <a:ext cx="118866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AB24CA8-413A-D2AA-4C0D-99953879F6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600004"/>
              </p:ext>
            </p:extLst>
          </p:nvPr>
        </p:nvGraphicFramePr>
        <p:xfrm>
          <a:off x="884272" y="2635102"/>
          <a:ext cx="7726327" cy="3582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07200" imgH="3162300" progId="Visio.Drawing.15">
                  <p:embed/>
                </p:oleObj>
              </mc:Choice>
              <mc:Fallback>
                <p:oleObj r:id="rId2" imgW="6807200" imgH="3162300" progId="Visio.Drawing.15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AB24CA8-413A-D2AA-4C0D-99953879F6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72" y="2635102"/>
                        <a:ext cx="7726327" cy="35825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68814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6E541-99C4-B40F-247B-885CF9D55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BD85478D-6273-AADD-058D-7490453E7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r>
              <a:rPr lang="en-US" altLang="en-US" dirty="0"/>
              <a:t>L(G)</a:t>
            </a:r>
            <a:r>
              <a:rPr lang="en-US" altLang="en-US" dirty="0">
                <a:sym typeface="Wingdings" panose="05000000000000000000" pitchFamily="2" charset="2"/>
              </a:rPr>
              <a:t>DFARE</a:t>
            </a:r>
            <a:endParaRPr lang="en-US" altLang="en-US" dirty="0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FDB2BC57-468B-F3C0-1065-A0DC057B7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45535"/>
            <a:ext cx="8229600" cy="1088065"/>
          </a:xfrm>
        </p:spPr>
        <p:txBody>
          <a:bodyPr/>
          <a:lstStyle/>
          <a:p>
            <a:pPr>
              <a:buFont typeface="Symbol" pitchFamily="2" charset="2"/>
              <a:buChar char="S"/>
            </a:pPr>
            <a:r>
              <a:rPr lang="en-US" sz="2000" b="1" i="1" dirty="0"/>
              <a:t>= {</a:t>
            </a:r>
            <a:r>
              <a:rPr lang="en-US" sz="2000" b="1" i="1" dirty="0" err="1"/>
              <a:t>a,b</a:t>
            </a:r>
            <a:r>
              <a:rPr lang="en-US" sz="2000" b="1" i="1" dirty="0"/>
              <a:t>}</a:t>
            </a:r>
            <a:r>
              <a:rPr lang="en-US" sz="2000" dirty="0"/>
              <a:t>.  </a:t>
            </a:r>
          </a:p>
          <a:p>
            <a:pPr>
              <a:buFont typeface="Symbol" pitchFamily="2" charset="2"/>
              <a:buChar char="S"/>
            </a:pPr>
            <a:r>
              <a:rPr lang="en-US" sz="2000" dirty="0"/>
              <a:t>Recognize the set of strings not containing the string </a:t>
            </a:r>
            <a:r>
              <a:rPr lang="en-US" sz="2000" b="1" i="1" dirty="0" err="1"/>
              <a:t>aaa</a:t>
            </a: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2000" dirty="0">
              <a:solidFill>
                <a:srgbClr val="FF00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0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FF58FAA-50BF-DCF8-A6C1-B181015DD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59665"/>
            <a:ext cx="86150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C7CCD-CA34-8C0A-C6D0-2884B0E8661B}"/>
              </a:ext>
            </a:extLst>
          </p:cNvPr>
          <p:cNvSpPr txBox="1"/>
          <p:nvPr/>
        </p:nvSpPr>
        <p:spPr>
          <a:xfrm>
            <a:off x="381000" y="1998000"/>
            <a:ext cx="845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buFont typeface="+mj-lt"/>
              <a:buAutoNum type="arabicPeriod" startAt="3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</a:rPr>
              <a:t>Remove S3. No reconnection as S3 is a trap state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788B7D4-5A0B-283E-8F94-80FC51E1A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9" y="3135517"/>
            <a:ext cx="101990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56674C-5484-362F-B98E-529ED2308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72" y="2635101"/>
            <a:ext cx="118866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EF32223-85DE-B9ED-D0C0-5C206DC8241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14399" y="3200413"/>
            <a:ext cx="110196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A2F0E3D-A385-132D-FE98-61E4812CA7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288027"/>
              </p:ext>
            </p:extLst>
          </p:nvPr>
        </p:nvGraphicFramePr>
        <p:xfrm>
          <a:off x="914398" y="2635101"/>
          <a:ext cx="7696201" cy="356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07200" imgH="3162300" progId="Visio.Drawing.15">
                  <p:embed/>
                </p:oleObj>
              </mc:Choice>
              <mc:Fallback>
                <p:oleObj r:id="rId2" imgW="6807200" imgH="3162300" progId="Visio.Drawing.15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4A2F0E3D-A385-132D-FE98-61E4812CA7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398" y="2635101"/>
                        <a:ext cx="7696201" cy="35685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73265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4DEDB-8DE9-B34F-975D-5E1D5CEA7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287C9D56-EB0D-60B7-7892-89429B60D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r>
              <a:rPr lang="en-US" altLang="en-US" dirty="0"/>
              <a:t>L(G)</a:t>
            </a:r>
            <a:r>
              <a:rPr lang="en-US" altLang="en-US" dirty="0">
                <a:sym typeface="Wingdings" panose="05000000000000000000" pitchFamily="2" charset="2"/>
              </a:rPr>
              <a:t>DFARE</a:t>
            </a:r>
            <a:endParaRPr lang="en-US" altLang="en-US" dirty="0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6B327913-F0FA-249C-A35F-EBDC1E3D3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45535"/>
            <a:ext cx="8229600" cy="1088065"/>
          </a:xfrm>
        </p:spPr>
        <p:txBody>
          <a:bodyPr/>
          <a:lstStyle/>
          <a:p>
            <a:pPr>
              <a:buFont typeface="Symbol" pitchFamily="2" charset="2"/>
              <a:buChar char="S"/>
            </a:pPr>
            <a:r>
              <a:rPr lang="en-US" sz="2000" b="1" i="1" dirty="0"/>
              <a:t>= {</a:t>
            </a:r>
            <a:r>
              <a:rPr lang="en-US" sz="2000" b="1" i="1" dirty="0" err="1"/>
              <a:t>a,b</a:t>
            </a:r>
            <a:r>
              <a:rPr lang="en-US" sz="2000" b="1" i="1" dirty="0"/>
              <a:t>}</a:t>
            </a:r>
            <a:r>
              <a:rPr lang="en-US" sz="2000" dirty="0"/>
              <a:t>.  </a:t>
            </a:r>
          </a:p>
          <a:p>
            <a:pPr>
              <a:buFont typeface="Symbol" pitchFamily="2" charset="2"/>
              <a:buChar char="S"/>
            </a:pPr>
            <a:r>
              <a:rPr lang="en-US" sz="2000" dirty="0"/>
              <a:t>Recognize the set of strings not containing the string </a:t>
            </a:r>
            <a:r>
              <a:rPr lang="en-US" sz="2000" b="1" i="1" dirty="0" err="1"/>
              <a:t>aaa</a:t>
            </a: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2000" dirty="0">
              <a:solidFill>
                <a:srgbClr val="FF00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0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3B29BB2-8A6B-E132-813B-BF7424C4F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59665"/>
            <a:ext cx="86150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407FF-7FE9-E736-7926-34B3FE417032}"/>
              </a:ext>
            </a:extLst>
          </p:cNvPr>
          <p:cNvSpPr txBox="1"/>
          <p:nvPr/>
        </p:nvSpPr>
        <p:spPr>
          <a:xfrm>
            <a:off x="381000" y="1998000"/>
            <a:ext cx="8458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buFont typeface="+mj-lt"/>
              <a:buAutoNum type="arabicPeriod" startAt="4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</a:rPr>
              <a:t>Remove S2.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Then reconnect S1 to a new accepting state, and S1 to S0 by concatenating the paths from S1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sym typeface="Wingdings" pitchFamily="2" charset="2"/>
              </a:rPr>
              <a:t>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S2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sym typeface="Wingdings" pitchFamily="2" charset="2"/>
              </a:rPr>
              <a:t>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new accepting, and S1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sym typeface="Wingdings" pitchFamily="2" charset="2"/>
              </a:rPr>
              <a:t>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S2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sym typeface="Wingdings" pitchFamily="2" charset="2"/>
              </a:rPr>
              <a:t>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S0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0954AAC-5654-E819-E9F5-F06C58D0F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9" y="3135517"/>
            <a:ext cx="101990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F76DFA-D06B-6011-9F27-000F38F98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72" y="2635101"/>
            <a:ext cx="118866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5DDB20D-8CCA-8CE4-12A0-BD272A15319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14399" y="3200413"/>
            <a:ext cx="110196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8E27AA8-E48A-B2C0-502F-04203A5DC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999" y="2831448"/>
            <a:ext cx="96895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D4053221-FABD-ECC4-348E-A2D900441F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637388"/>
              </p:ext>
            </p:extLst>
          </p:nvPr>
        </p:nvGraphicFramePr>
        <p:xfrm>
          <a:off x="1143000" y="2635101"/>
          <a:ext cx="7031742" cy="3994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321300" imgH="3162300" progId="Visio.Drawing.15">
                  <p:embed/>
                </p:oleObj>
              </mc:Choice>
              <mc:Fallback>
                <p:oleObj r:id="rId2" imgW="5321300" imgH="3162300" progId="Visio.Drawing.15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D4053221-FABD-ECC4-348E-A2D900441F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635101"/>
                        <a:ext cx="7031742" cy="39942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46590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553D2-56F4-D1D0-5B71-B7BD389AF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0BEC1DB2-21BA-24ED-292B-8E5388B1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r>
              <a:rPr lang="en-US" altLang="en-US" dirty="0"/>
              <a:t>L(G)</a:t>
            </a:r>
            <a:r>
              <a:rPr lang="en-US" altLang="en-US" dirty="0">
                <a:sym typeface="Wingdings" panose="05000000000000000000" pitchFamily="2" charset="2"/>
              </a:rPr>
              <a:t>DFARE</a:t>
            </a:r>
            <a:endParaRPr lang="en-US" altLang="en-US" dirty="0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5ADE9D26-877C-824A-7C9D-318BAF8F2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45535"/>
            <a:ext cx="8229600" cy="1088065"/>
          </a:xfrm>
        </p:spPr>
        <p:txBody>
          <a:bodyPr/>
          <a:lstStyle/>
          <a:p>
            <a:pPr>
              <a:buFont typeface="Symbol" pitchFamily="2" charset="2"/>
              <a:buChar char="S"/>
            </a:pPr>
            <a:r>
              <a:rPr lang="en-US" sz="2000" b="1" i="1" dirty="0"/>
              <a:t>= {</a:t>
            </a:r>
            <a:r>
              <a:rPr lang="en-US" sz="2000" b="1" i="1" dirty="0" err="1"/>
              <a:t>a,b</a:t>
            </a:r>
            <a:r>
              <a:rPr lang="en-US" sz="2000" b="1" i="1" dirty="0"/>
              <a:t>}</a:t>
            </a:r>
            <a:r>
              <a:rPr lang="en-US" sz="2000" dirty="0"/>
              <a:t>.  </a:t>
            </a:r>
          </a:p>
          <a:p>
            <a:pPr>
              <a:buFont typeface="Symbol" pitchFamily="2" charset="2"/>
              <a:buChar char="S"/>
            </a:pPr>
            <a:r>
              <a:rPr lang="en-US" sz="2000" dirty="0"/>
              <a:t>Recognize the set of strings not containing the string </a:t>
            </a:r>
            <a:r>
              <a:rPr lang="en-US" sz="2000" b="1" i="1" dirty="0" err="1"/>
              <a:t>aaa</a:t>
            </a: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2000" dirty="0">
              <a:solidFill>
                <a:srgbClr val="FF00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0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9DB3DED-3DB5-696F-4B97-F11F39D2E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59665"/>
            <a:ext cx="86150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D4198-845A-3ECD-25B4-380D393C9421}"/>
              </a:ext>
            </a:extLst>
          </p:cNvPr>
          <p:cNvSpPr txBox="1"/>
          <p:nvPr/>
        </p:nvSpPr>
        <p:spPr>
          <a:xfrm>
            <a:off x="381000" y="1998000"/>
            <a:ext cx="8458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buFont typeface="+mj-lt"/>
              <a:buAutoNum type="arabicPeriod" startAt="5"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There are two paths from S1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sym typeface="Wingdings" pitchFamily="2" charset="2"/>
              </a:rPr>
              <a:t>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S0, ab or b. So make it as a regular expression, which is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b|ab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. Likewise, there are two paths from S1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sym typeface="Wingdings" pitchFamily="2" charset="2"/>
              </a:rPr>
              <a:t>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new accepting, which is a </a:t>
            </a:r>
            <a:r>
              <a:rPr lang="en-US" sz="1800" dirty="0" err="1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λ</a:t>
            </a:r>
            <a:r>
              <a:rPr lang="en-US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 or  </a:t>
            </a:r>
            <a:r>
              <a:rPr lang="en-US" sz="1800" dirty="0" err="1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λ</a:t>
            </a:r>
            <a:r>
              <a:rPr lang="en-US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457200" marR="0"/>
            <a:r>
              <a:rPr lang="en-US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That is, a </a:t>
            </a:r>
            <a:r>
              <a:rPr lang="en-US" sz="1800" dirty="0" err="1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λ</a:t>
            </a:r>
            <a:r>
              <a:rPr lang="en-US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 |  </a:t>
            </a:r>
            <a:r>
              <a:rPr lang="en-US" sz="1800" dirty="0" err="1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λ</a:t>
            </a:r>
            <a:r>
              <a:rPr lang="en-US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. Since a </a:t>
            </a:r>
            <a:r>
              <a:rPr lang="en-US" sz="1800" dirty="0" err="1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λ</a:t>
            </a:r>
            <a:r>
              <a:rPr lang="en-US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 = a, it is </a:t>
            </a:r>
            <a:r>
              <a:rPr lang="en-US" sz="1800" dirty="0" err="1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a|λ</a:t>
            </a:r>
            <a:r>
              <a:rPr lang="en-US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 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688533B-5E1E-73C9-ABA0-B2E404249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9" y="3135517"/>
            <a:ext cx="101990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978640-5A9C-F97B-7B19-9EABA30C7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72" y="2635101"/>
            <a:ext cx="118866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4031AC5-8F25-23CC-C6CC-1C821E57FB0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14399" y="3200413"/>
            <a:ext cx="110196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A4EDB77-9693-BB4F-0B2D-C4EE00B0B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999" y="2831448"/>
            <a:ext cx="96895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9CC9298-70B8-EA82-FB88-BF419413F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999" y="3179679"/>
            <a:ext cx="112608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3FAA670-495F-6F4E-B0D9-6C5979D6A1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859467"/>
              </p:ext>
            </p:extLst>
          </p:nvPr>
        </p:nvGraphicFramePr>
        <p:xfrm>
          <a:off x="1142998" y="3179679"/>
          <a:ext cx="7086603" cy="3393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321300" imgH="2768600" progId="Visio.Drawing.15">
                  <p:embed/>
                </p:oleObj>
              </mc:Choice>
              <mc:Fallback>
                <p:oleObj r:id="rId2" imgW="5321300" imgH="2768600" progId="Visio.Drawing.15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E3FAA670-495F-6F4E-B0D9-6C5979D6A1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98" y="3179679"/>
                        <a:ext cx="7086603" cy="33939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282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Finite-State Machine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5913" y="1066800"/>
            <a:ext cx="8229600" cy="5638800"/>
          </a:xfrm>
        </p:spPr>
        <p:txBody>
          <a:bodyPr/>
          <a:lstStyle/>
          <a:p>
            <a:pPr>
              <a:defRPr/>
            </a:pPr>
            <a:r>
              <a:rPr lang="en-US" altLang="en-US" sz="2000" b="1" dirty="0">
                <a:solidFill>
                  <a:srgbClr val="0070C0"/>
                </a:solidFill>
              </a:rPr>
              <a:t>Finite-state machine without output</a:t>
            </a:r>
          </a:p>
          <a:p>
            <a:pPr lvl="1">
              <a:defRPr/>
            </a:pPr>
            <a:r>
              <a:rPr lang="en-US" altLang="en-US" sz="1800" dirty="0"/>
              <a:t>Set of (finite) states (one starting state, set of final states, and/or others) </a:t>
            </a:r>
            <a:endParaRPr lang="en-US" altLang="en-US" sz="1800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altLang="en-US" sz="1800" dirty="0"/>
              <a:t>Input alphabet</a:t>
            </a:r>
            <a:endParaRPr lang="en-US" altLang="en-US" sz="1800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altLang="en-US" sz="1800" dirty="0"/>
              <a:t>Transition function   (given a state and an input, knows a state to move to)</a:t>
            </a:r>
          </a:p>
          <a:p>
            <a:pPr>
              <a:defRPr/>
            </a:pPr>
            <a:endParaRPr lang="en-US" altLang="en-US" sz="2000" b="1" dirty="0">
              <a:solidFill>
                <a:srgbClr val="0070C0"/>
              </a:solidFill>
            </a:endParaRPr>
          </a:p>
          <a:p>
            <a:pPr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294692"/>
              </p:ext>
            </p:extLst>
          </p:nvPr>
        </p:nvGraphicFramePr>
        <p:xfrm>
          <a:off x="914399" y="4191000"/>
          <a:ext cx="3200401" cy="194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9467">
                <a:tc>
                  <a:txBody>
                    <a:bodyPr/>
                    <a:lstStyle/>
                    <a:p>
                      <a:r>
                        <a:rPr lang="en-US" dirty="0"/>
                        <a:t>States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Transition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486400" y="3578679"/>
            <a:ext cx="2673531" cy="2114447"/>
            <a:chOff x="772267" y="2260059"/>
            <a:chExt cx="4750539" cy="4112571"/>
          </a:xfrm>
        </p:grpSpPr>
        <p:sp>
          <p:nvSpPr>
            <p:cNvPr id="14" name="Oval 13"/>
            <p:cNvSpPr/>
            <p:nvPr/>
          </p:nvSpPr>
          <p:spPr>
            <a:xfrm>
              <a:off x="1865870" y="3129201"/>
              <a:ext cx="914400" cy="9144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</a:rPr>
                <a:t>S1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4108472" y="3085266"/>
              <a:ext cx="914400" cy="9144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</a:rPr>
                <a:t>S2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4132400" y="5458230"/>
              <a:ext cx="914400" cy="9144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</a:rPr>
                <a:t>S3</a:t>
              </a:r>
            </a:p>
          </p:txBody>
        </p:sp>
        <p:cxnSp>
          <p:nvCxnSpPr>
            <p:cNvPr id="21" name="Straight Arrow Connector 20"/>
            <p:cNvCxnSpPr>
              <a:stCxn id="14" idx="6"/>
              <a:endCxn id="15" idx="2"/>
            </p:cNvCxnSpPr>
            <p:nvPr/>
          </p:nvCxnSpPr>
          <p:spPr>
            <a:xfrm flipV="1">
              <a:off x="2780270" y="3542466"/>
              <a:ext cx="1328202" cy="4393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5" idx="4"/>
              <a:endCxn id="16" idx="0"/>
            </p:cNvCxnSpPr>
            <p:nvPr/>
          </p:nvCxnSpPr>
          <p:spPr>
            <a:xfrm>
              <a:off x="4565672" y="3999666"/>
              <a:ext cx="23928" cy="14585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048944" y="3126908"/>
              <a:ext cx="790853" cy="478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65517" y="4674617"/>
              <a:ext cx="896851" cy="478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0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772267" y="3580192"/>
              <a:ext cx="1093603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828916" y="3173134"/>
              <a:ext cx="840627" cy="478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start</a:t>
              </a:r>
            </a:p>
          </p:txBody>
        </p:sp>
        <p:cxnSp>
          <p:nvCxnSpPr>
            <p:cNvPr id="30" name="Curved Connector 29"/>
            <p:cNvCxnSpPr>
              <a:stCxn id="14" idx="1"/>
              <a:endCxn id="14" idx="7"/>
            </p:cNvCxnSpPr>
            <p:nvPr/>
          </p:nvCxnSpPr>
          <p:spPr>
            <a:xfrm rot="5400000" flipH="1" flipV="1">
              <a:off x="2323070" y="2939823"/>
              <a:ext cx="12700" cy="646578"/>
            </a:xfrm>
            <a:prstGeom prst="curvedConnector3">
              <a:avLst>
                <a:gd name="adj1" fmla="val 4466362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976825" y="2260059"/>
              <a:ext cx="929258" cy="478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0</a:t>
              </a:r>
            </a:p>
          </p:txBody>
        </p:sp>
        <p:cxnSp>
          <p:nvCxnSpPr>
            <p:cNvPr id="32" name="Straight Arrow Connector 31"/>
            <p:cNvCxnSpPr>
              <a:stCxn id="16" idx="7"/>
              <a:endCxn id="15" idx="5"/>
            </p:cNvCxnSpPr>
            <p:nvPr/>
          </p:nvCxnSpPr>
          <p:spPr>
            <a:xfrm flipH="1" flipV="1">
              <a:off x="4888960" y="3865756"/>
              <a:ext cx="23927" cy="17263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6" idx="2"/>
            </p:cNvCxnSpPr>
            <p:nvPr/>
          </p:nvCxnSpPr>
          <p:spPr>
            <a:xfrm flipH="1" flipV="1">
              <a:off x="2397045" y="3999666"/>
              <a:ext cx="1735355" cy="19157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882581" y="4456866"/>
              <a:ext cx="640225" cy="478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60569" y="4647088"/>
              <a:ext cx="886932" cy="478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cxnSp>
        <p:nvCxnSpPr>
          <p:cNvPr id="39" name="Curved Connector 38"/>
          <p:cNvCxnSpPr/>
          <p:nvPr/>
        </p:nvCxnSpPr>
        <p:spPr>
          <a:xfrm rot="5400000" flipH="1" flipV="1">
            <a:off x="7644003" y="3908720"/>
            <a:ext cx="6530" cy="363884"/>
          </a:xfrm>
          <a:prstGeom prst="curvedConnector3">
            <a:avLst>
              <a:gd name="adj1" fmla="val 446636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448833" y="3574950"/>
            <a:ext cx="522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9869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0B508-05DB-D693-AE17-4C5252D6C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7AB86C9E-2E56-47E1-12AB-B83D96F8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r>
              <a:rPr lang="en-US" altLang="en-US" dirty="0"/>
              <a:t>L(G)</a:t>
            </a:r>
            <a:r>
              <a:rPr lang="en-US" altLang="en-US" dirty="0">
                <a:sym typeface="Wingdings" panose="05000000000000000000" pitchFamily="2" charset="2"/>
              </a:rPr>
              <a:t>DFARE</a:t>
            </a:r>
            <a:endParaRPr lang="en-US" altLang="en-US" dirty="0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6553B12E-EBDF-B8C4-5C2F-345A685EA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45535"/>
            <a:ext cx="8229600" cy="1088065"/>
          </a:xfrm>
        </p:spPr>
        <p:txBody>
          <a:bodyPr/>
          <a:lstStyle/>
          <a:p>
            <a:pPr>
              <a:buFont typeface="Symbol" pitchFamily="2" charset="2"/>
              <a:buChar char="S"/>
            </a:pPr>
            <a:r>
              <a:rPr lang="en-US" sz="2000" b="1" i="1" dirty="0"/>
              <a:t>= {</a:t>
            </a:r>
            <a:r>
              <a:rPr lang="en-US" sz="2000" b="1" i="1" dirty="0" err="1"/>
              <a:t>a,b</a:t>
            </a:r>
            <a:r>
              <a:rPr lang="en-US" sz="2000" b="1" i="1" dirty="0"/>
              <a:t>}</a:t>
            </a:r>
            <a:r>
              <a:rPr lang="en-US" sz="2000" dirty="0"/>
              <a:t>.  </a:t>
            </a:r>
          </a:p>
          <a:p>
            <a:pPr>
              <a:buFont typeface="Symbol" pitchFamily="2" charset="2"/>
              <a:buChar char="S"/>
            </a:pPr>
            <a:r>
              <a:rPr lang="en-US" sz="2000" dirty="0"/>
              <a:t>Recognize the set of strings not containing the string </a:t>
            </a:r>
            <a:r>
              <a:rPr lang="en-US" sz="2000" b="1" i="1" dirty="0" err="1"/>
              <a:t>aaa</a:t>
            </a: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2000" dirty="0">
              <a:solidFill>
                <a:srgbClr val="FF00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0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6C03E28-22FA-00FC-AFE2-5497CD06E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59665"/>
            <a:ext cx="86150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B8E892-0480-0C07-FAA3-077E4F033428}"/>
              </a:ext>
            </a:extLst>
          </p:cNvPr>
          <p:cNvSpPr txBox="1"/>
          <p:nvPr/>
        </p:nvSpPr>
        <p:spPr>
          <a:xfrm>
            <a:off x="381000" y="1998000"/>
            <a:ext cx="8458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buFont typeface="+mj-lt"/>
              <a:buAutoNum type="arabicPeriod" startAt="6"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Remove S1. Then Reconnect S0 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sym typeface="Wingdings" pitchFamily="2" charset="2"/>
              </a:rPr>
              <a:t>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new accepting by concatenating S0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sym typeface="Wingdings" pitchFamily="2" charset="2"/>
              </a:rPr>
              <a:t>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S1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sym typeface="Wingdings" pitchFamily="2" charset="2"/>
              </a:rPr>
              <a:t>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accepting. Also reconnect S0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sym typeface="Wingdings" pitchFamily="2" charset="2"/>
              </a:rPr>
              <a:t>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S0 by concatenating S0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sym typeface="Wingdings" pitchFamily="2" charset="2"/>
              </a:rPr>
              <a:t>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S1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sym typeface="Wingdings" pitchFamily="2" charset="2"/>
              </a:rPr>
              <a:t>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S0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594565-8F62-49C2-2B7F-6DA72B6AC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9" y="3135517"/>
            <a:ext cx="101990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DA825C-A06F-5032-A86A-E6CE66216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72" y="2635101"/>
            <a:ext cx="118866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6FE39D0-535A-1BFC-8ABF-68EC86BCC15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14399" y="3200413"/>
            <a:ext cx="110196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C209CB8-A457-FE87-8F87-1125D2A84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999" y="2831448"/>
            <a:ext cx="96895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7512A8A-1575-2E57-2971-88D6C916D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999" y="3179679"/>
            <a:ext cx="112608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102CAC3-DDC1-CD9B-A25F-DDD24E311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135516"/>
            <a:ext cx="1161661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BFC48987-34FD-3A8B-98AC-47650DC514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956434"/>
              </p:ext>
            </p:extLst>
          </p:nvPr>
        </p:nvGraphicFramePr>
        <p:xfrm>
          <a:off x="1018339" y="3110874"/>
          <a:ext cx="6324600" cy="3436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991100" imgH="2717800" progId="Visio.Drawing.15">
                  <p:embed/>
                </p:oleObj>
              </mc:Choice>
              <mc:Fallback>
                <p:oleObj r:id="rId2" imgW="4991100" imgH="2717800" progId="Visio.Drawing.15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BFC48987-34FD-3A8B-98AC-47650DC514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8339" y="3110874"/>
                        <a:ext cx="6324600" cy="34365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12600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5EE5C-E38F-1E29-CA90-97DC26320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5782D377-4A54-69BB-332B-D43DD6E3A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r>
              <a:rPr lang="en-US" altLang="en-US" dirty="0"/>
              <a:t>L(G)</a:t>
            </a:r>
            <a:r>
              <a:rPr lang="en-US" altLang="en-US" dirty="0">
                <a:sym typeface="Wingdings" panose="05000000000000000000" pitchFamily="2" charset="2"/>
              </a:rPr>
              <a:t>DFARE</a:t>
            </a:r>
            <a:endParaRPr lang="en-US" altLang="en-US" dirty="0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B62E2A2E-EC88-AC8E-6311-A9981904B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45535"/>
            <a:ext cx="8229600" cy="1088065"/>
          </a:xfrm>
        </p:spPr>
        <p:txBody>
          <a:bodyPr/>
          <a:lstStyle/>
          <a:p>
            <a:pPr>
              <a:buFont typeface="Symbol" pitchFamily="2" charset="2"/>
              <a:buChar char="S"/>
            </a:pPr>
            <a:r>
              <a:rPr lang="en-US" sz="2000" b="1" i="1" dirty="0"/>
              <a:t>= {</a:t>
            </a:r>
            <a:r>
              <a:rPr lang="en-US" sz="2000" b="1" i="1" dirty="0" err="1"/>
              <a:t>a,b</a:t>
            </a:r>
            <a:r>
              <a:rPr lang="en-US" sz="2000" b="1" i="1" dirty="0"/>
              <a:t>}</a:t>
            </a:r>
            <a:r>
              <a:rPr lang="en-US" sz="2000" dirty="0"/>
              <a:t>.  </a:t>
            </a:r>
          </a:p>
          <a:p>
            <a:pPr>
              <a:buFont typeface="Symbol" pitchFamily="2" charset="2"/>
              <a:buChar char="S"/>
            </a:pPr>
            <a:r>
              <a:rPr lang="en-US" sz="2000" dirty="0"/>
              <a:t>Recognize the set of strings not containing the string </a:t>
            </a:r>
            <a:r>
              <a:rPr lang="en-US" sz="2000" b="1" i="1" dirty="0" err="1"/>
              <a:t>aaa</a:t>
            </a: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2000" dirty="0">
              <a:solidFill>
                <a:srgbClr val="FF00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0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B8BC426-F7A5-68F8-3A78-9B814F9FF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59665"/>
            <a:ext cx="86150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F5E75D-7E57-F1CB-305D-D8DEF7B84206}"/>
              </a:ext>
            </a:extLst>
          </p:cNvPr>
          <p:cNvSpPr txBox="1"/>
          <p:nvPr/>
        </p:nvSpPr>
        <p:spPr>
          <a:xfrm>
            <a:off x="381000" y="1892823"/>
            <a:ext cx="8458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buFont typeface="+mj-lt"/>
              <a:buAutoNum type="arabicPeriod" startAt="7"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There are two paths from S0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sym typeface="Wingdings" pitchFamily="2" charset="2"/>
              </a:rPr>
              <a:t>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S0. Which are b or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ab|aab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. So, make it as a regular expression, which is b| ab|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aab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. Likewise, there are two paths from S0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sym typeface="Wingdings" pitchFamily="2" charset="2"/>
              </a:rPr>
              <a:t>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new accepting, which is </a:t>
            </a:r>
            <a:r>
              <a:rPr lang="en-US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λ</a:t>
            </a:r>
            <a:r>
              <a:rPr lang="en-US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 or </a:t>
            </a:r>
            <a:r>
              <a:rPr lang="en-US" sz="1800" dirty="0" err="1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a|aa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457200" marR="0"/>
            <a:r>
              <a:rPr lang="en-US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That is, </a:t>
            </a:r>
            <a:r>
              <a:rPr lang="en-US" sz="1800" dirty="0" err="1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aa|a</a:t>
            </a:r>
            <a:r>
              <a:rPr lang="en-US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 |  </a:t>
            </a:r>
            <a:r>
              <a:rPr lang="en-US" sz="1800" dirty="0" err="1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λ</a:t>
            </a:r>
            <a:r>
              <a:rPr lang="en-US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. Since a </a:t>
            </a:r>
            <a:r>
              <a:rPr lang="en-US" sz="1800" dirty="0" err="1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λ</a:t>
            </a:r>
            <a:r>
              <a:rPr lang="en-US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 = a, it is </a:t>
            </a:r>
            <a:r>
              <a:rPr lang="en-US" sz="1800" dirty="0" err="1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aa|a|λ</a:t>
            </a:r>
            <a:r>
              <a:rPr lang="en-US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 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E376DDC-07DE-FBAB-0BB5-1517BB29D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9" y="3135517"/>
            <a:ext cx="101990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FCED70-D2DF-FEDB-D7ED-847C19C8A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72" y="2635101"/>
            <a:ext cx="118866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74CC5B4-A30C-0785-F811-F09BEA78232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14399" y="3200413"/>
            <a:ext cx="110196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57BEF33-9913-ABF1-D361-7207419D9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999" y="2831448"/>
            <a:ext cx="96895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93BC332-412B-D4A0-A9E7-6E821250D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999" y="3179679"/>
            <a:ext cx="112608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F615A59-8D15-92F6-3BE6-0D343820B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135516"/>
            <a:ext cx="1161661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B6895643-2E6F-2DF6-B8EA-7A566C7DBC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8339" y="3110874"/>
          <a:ext cx="6324600" cy="3436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991100" imgH="2717800" progId="Visio.Drawing.15">
                  <p:embed/>
                </p:oleObj>
              </mc:Choice>
              <mc:Fallback>
                <p:oleObj r:id="rId2" imgW="4991100" imgH="2717800" progId="Visio.Drawing.15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B6895643-2E6F-2DF6-B8EA-7A566C7DBC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8339" y="3110874"/>
                        <a:ext cx="6324600" cy="34365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30521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F7A79-6C95-2ED9-81BA-CC86472C1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2F0A0072-BDC1-FDD6-3E4A-6AC9456B2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r>
              <a:rPr lang="en-US" altLang="en-US" dirty="0"/>
              <a:t>L(G)</a:t>
            </a:r>
            <a:r>
              <a:rPr lang="en-US" altLang="en-US" dirty="0">
                <a:sym typeface="Wingdings" panose="05000000000000000000" pitchFamily="2" charset="2"/>
              </a:rPr>
              <a:t>DFARE</a:t>
            </a:r>
            <a:endParaRPr lang="en-US" altLang="en-US" dirty="0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6D76B7FD-D3A9-32D9-8C5B-FFFD4C7D6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45535"/>
            <a:ext cx="8229600" cy="1088065"/>
          </a:xfrm>
        </p:spPr>
        <p:txBody>
          <a:bodyPr/>
          <a:lstStyle/>
          <a:p>
            <a:pPr>
              <a:buFont typeface="Symbol" pitchFamily="2" charset="2"/>
              <a:buChar char="S"/>
            </a:pPr>
            <a:r>
              <a:rPr lang="en-US" sz="2000" b="1" i="1" dirty="0"/>
              <a:t>= {</a:t>
            </a:r>
            <a:r>
              <a:rPr lang="en-US" sz="2000" b="1" i="1" dirty="0" err="1"/>
              <a:t>a,b</a:t>
            </a:r>
            <a:r>
              <a:rPr lang="en-US" sz="2000" b="1" i="1" dirty="0"/>
              <a:t>}</a:t>
            </a:r>
            <a:r>
              <a:rPr lang="en-US" sz="2000" dirty="0"/>
              <a:t>.  </a:t>
            </a:r>
          </a:p>
          <a:p>
            <a:pPr>
              <a:buFont typeface="Symbol" pitchFamily="2" charset="2"/>
              <a:buChar char="S"/>
            </a:pPr>
            <a:r>
              <a:rPr lang="en-US" sz="2000" dirty="0"/>
              <a:t>Recognize the set of strings not containing the string </a:t>
            </a:r>
            <a:r>
              <a:rPr lang="en-US" sz="2000" b="1" i="1" dirty="0" err="1"/>
              <a:t>aaa</a:t>
            </a: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en-US" sz="2000" dirty="0">
              <a:solidFill>
                <a:srgbClr val="FF00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0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29CB5E8-AE5E-7BB2-3365-C94BDD9E1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59665"/>
            <a:ext cx="86150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3B9C6C-03C4-2094-9481-A2D1331EAAA0}"/>
              </a:ext>
            </a:extLst>
          </p:cNvPr>
          <p:cNvSpPr txBox="1"/>
          <p:nvPr/>
        </p:nvSpPr>
        <p:spPr>
          <a:xfrm>
            <a:off x="381000" y="1998000"/>
            <a:ext cx="845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buFont typeface="+mj-lt"/>
              <a:buAutoNum type="arabicPeriod" startAt="8"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Now remove S0. Then reconnect S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sym typeface="Wingdings" pitchFamily="2" charset="2"/>
              </a:rPr>
              <a:t>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new accepting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8DF76A3-9E22-287E-80EF-FE6994FE9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9" y="3135517"/>
            <a:ext cx="101990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FB019C-C21E-9537-663C-6223BAAD4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72" y="2635101"/>
            <a:ext cx="118866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F394CBA-16B3-A01F-ECC1-B97AEBEB6BF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14399" y="3200413"/>
            <a:ext cx="110196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FF0F2EC-A76F-3F54-19F4-4B7580DC6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999" y="2831448"/>
            <a:ext cx="96895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CB592E8-0DA1-B17E-2F0E-7E25D1FD6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999" y="3179679"/>
            <a:ext cx="112608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AA9D64B-8363-8BAD-E31F-E73EBF190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135516"/>
            <a:ext cx="1161661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20BAB62D-C6B0-AAB4-254F-9600A2336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449" y="2597716"/>
            <a:ext cx="107342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3E04102E-C35F-6E00-1977-31A2FBB939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355217"/>
              </p:ext>
            </p:extLst>
          </p:nvPr>
        </p:nvGraphicFramePr>
        <p:xfrm>
          <a:off x="1315450" y="2597717"/>
          <a:ext cx="6152150" cy="3209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673600" imgH="2451100" progId="Visio.Drawing.15">
                  <p:embed/>
                </p:oleObj>
              </mc:Choice>
              <mc:Fallback>
                <p:oleObj r:id="rId2" imgW="4673600" imgH="2451100" progId="Visio.Drawing.15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3E04102E-C35F-6E00-1977-31A2FBB939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5450" y="2597717"/>
                        <a:ext cx="6152150" cy="32098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CC64E14-7710-A3BE-0C95-DBFDFE49D498}"/>
              </a:ext>
            </a:extLst>
          </p:cNvPr>
          <p:cNvSpPr txBox="1"/>
          <p:nvPr/>
        </p:nvSpPr>
        <p:spPr>
          <a:xfrm>
            <a:off x="1157176" y="5798101"/>
            <a:ext cx="6570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1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</a:rPr>
              <a:t>(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</a:rPr>
              <a:t>b|ab|aab</a:t>
            </a:r>
            <a:r>
              <a:rPr lang="en-US" sz="1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</a:rPr>
              <a:t>)*(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λ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</a:rPr>
              <a:t>|a|aa</a:t>
            </a:r>
            <a:r>
              <a:rPr lang="en-US" sz="1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</a:rPr>
              <a:t>)</a:t>
            </a:r>
            <a:endParaRPr lang="en-US" sz="16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37784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000" dirty="0"/>
              <a:t>Everyone deserves a happy ending.</a:t>
            </a:r>
          </a:p>
          <a:p>
            <a:endParaRPr lang="en-US" altLang="en-US" sz="3000" dirty="0"/>
          </a:p>
          <a:p>
            <a:r>
              <a:rPr lang="en-US" altLang="en-US" sz="3000" dirty="0"/>
              <a:t>If you are not happy, then _________________</a:t>
            </a:r>
          </a:p>
          <a:p>
            <a:endParaRPr lang="en-US" altLang="en-US" sz="3000" dirty="0"/>
          </a:p>
          <a:p>
            <a:pPr marL="0" indent="0">
              <a:buNone/>
            </a:pPr>
            <a:endParaRPr lang="en-US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381000" y="2620766"/>
            <a:ext cx="8229600" cy="838200"/>
          </a:xfrm>
        </p:spPr>
        <p:txBody>
          <a:bodyPr/>
          <a:lstStyle/>
          <a:p>
            <a:r>
              <a:rPr lang="en-US" alt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5711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DFA and NFA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5913" y="1066800"/>
            <a:ext cx="8229600" cy="3886200"/>
          </a:xfrm>
        </p:spPr>
        <p:txBody>
          <a:bodyPr/>
          <a:lstStyle/>
          <a:p>
            <a:pPr>
              <a:defRPr/>
            </a:pPr>
            <a:r>
              <a:rPr lang="en-US" altLang="en-US" sz="2000" b="1" dirty="0">
                <a:solidFill>
                  <a:srgbClr val="0070C0"/>
                </a:solidFill>
              </a:rPr>
              <a:t>Automata</a:t>
            </a:r>
            <a:r>
              <a:rPr lang="en-US" altLang="en-US" sz="2000" dirty="0"/>
              <a:t>: a machine that takes as input a set of coded instruction and outputs a range of predetermined responses according to different circumstances.</a:t>
            </a:r>
          </a:p>
          <a:p>
            <a:pPr>
              <a:defRPr/>
            </a:pPr>
            <a:endParaRPr lang="en-US" altLang="en-US" sz="2000" b="1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altLang="en-US" sz="2000" b="1" dirty="0">
                <a:solidFill>
                  <a:srgbClr val="0070C0"/>
                </a:solidFill>
              </a:rPr>
              <a:t>Finite-state automata</a:t>
            </a:r>
          </a:p>
          <a:p>
            <a:pPr lvl="1">
              <a:defRPr/>
            </a:pPr>
            <a:r>
              <a:rPr lang="en-US" altLang="en-US" sz="1600" b="1" dirty="0"/>
              <a:t>A finite state machine that accepts or rejects strings of a language which it defines</a:t>
            </a:r>
          </a:p>
          <a:p>
            <a:pPr>
              <a:defRPr/>
            </a:pPr>
            <a:r>
              <a:rPr lang="en-US" altLang="en-US" sz="2000" b="1" dirty="0">
                <a:solidFill>
                  <a:srgbClr val="0070C0"/>
                </a:solidFill>
              </a:rPr>
              <a:t>Deterministic finite automata (DFA): </a:t>
            </a:r>
            <a:r>
              <a:rPr lang="en-US" altLang="en-US" sz="2000" dirty="0"/>
              <a:t>given a </a:t>
            </a:r>
            <a:r>
              <a:rPr lang="en-US" altLang="en-US" sz="2000" i="1" dirty="0"/>
              <a:t>state</a:t>
            </a:r>
            <a:r>
              <a:rPr lang="en-US" altLang="en-US" sz="2000" dirty="0"/>
              <a:t>, have a </a:t>
            </a:r>
            <a:r>
              <a:rPr lang="en-US" altLang="en-US" sz="2000" i="1" dirty="0"/>
              <a:t>transaction</a:t>
            </a:r>
            <a:r>
              <a:rPr lang="en-US" altLang="en-US" sz="2000" dirty="0"/>
              <a:t> for </a:t>
            </a:r>
            <a:r>
              <a:rPr lang="en-US" altLang="en-US" sz="2000" i="1" dirty="0"/>
              <a:t>every input </a:t>
            </a:r>
            <a:r>
              <a:rPr lang="en-US" altLang="en-US" sz="2000" dirty="0"/>
              <a:t>character (i.e., for every state and </a:t>
            </a:r>
            <a:r>
              <a:rPr lang="en-US" altLang="en-US" sz="2000" b="1" i="1" dirty="0">
                <a:solidFill>
                  <a:srgbClr val="FF0000"/>
                </a:solidFill>
              </a:rPr>
              <a:t>every alphabet symbol </a:t>
            </a:r>
            <a:r>
              <a:rPr lang="en-US" altLang="en-US" sz="2000" dirty="0"/>
              <a:t>there is </a:t>
            </a:r>
            <a:r>
              <a:rPr lang="en-US" altLang="en-US" sz="2000" b="1" i="1" dirty="0">
                <a:solidFill>
                  <a:srgbClr val="FF0000"/>
                </a:solidFill>
              </a:rPr>
              <a:t>exactly one </a:t>
            </a:r>
            <a:r>
              <a:rPr lang="en-US" altLang="en-US" sz="2000" i="1" dirty="0"/>
              <a:t>move </a:t>
            </a:r>
            <a:r>
              <a:rPr lang="en-US" altLang="en-US" sz="2000" dirty="0"/>
              <a:t>that the machine can make)</a:t>
            </a:r>
          </a:p>
          <a:p>
            <a:pPr>
              <a:defRPr/>
            </a:pPr>
            <a:endParaRPr lang="en-US" altLang="en-US" sz="20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000" b="1" dirty="0" err="1">
                <a:solidFill>
                  <a:srgbClr val="0070C0"/>
                </a:solidFill>
              </a:rPr>
              <a:t>Cf</a:t>
            </a:r>
            <a:r>
              <a:rPr lang="en-US" altLang="en-US" sz="2000" b="1" dirty="0">
                <a:solidFill>
                  <a:srgbClr val="0070C0"/>
                </a:solidFill>
              </a:rPr>
              <a:t>) Non-Deterministic finite automata (NFA): </a:t>
            </a:r>
            <a:r>
              <a:rPr lang="en-US" altLang="en-US" sz="2000" dirty="0"/>
              <a:t>there can be zero or more state transitions for every input-state pair. DFA is part of NFA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FAs and language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5913" y="1066800"/>
            <a:ext cx="8229600" cy="3886200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>
                <a:solidFill>
                  <a:srgbClr val="0070C0"/>
                </a:solidFill>
              </a:rPr>
              <a:t>Recognized string: </a:t>
            </a:r>
            <a:r>
              <a:rPr lang="en-US" altLang="en-US" sz="1800" dirty="0"/>
              <a:t>when all its characters are processed, it ends in one of the final states</a:t>
            </a:r>
            <a:r>
              <a:rPr lang="en-US" altLang="en-US" sz="1600" dirty="0"/>
              <a:t> (double circles: accepting state)</a:t>
            </a: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endParaRPr lang="en-US" altLang="en-US" sz="1800" b="1" dirty="0">
              <a:solidFill>
                <a:srgbClr val="0070C0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endParaRPr lang="en-US" altLang="en-US" sz="1800" b="1" dirty="0">
              <a:solidFill>
                <a:srgbClr val="0070C0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>
                <a:solidFill>
                  <a:srgbClr val="0070C0"/>
                </a:solidFill>
              </a:rPr>
              <a:t>Kleene’s theorem</a:t>
            </a:r>
            <a:r>
              <a:rPr lang="en-US" altLang="en-US" sz="1800" dirty="0"/>
              <a:t>: every regular language can be defined by regular expression &amp; finite automata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1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874838"/>
            <a:ext cx="23812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 for NFA and DFA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5913" y="914400"/>
            <a:ext cx="8229600" cy="5105400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>
                <a:solidFill>
                  <a:srgbClr val="0070C0"/>
                </a:solidFill>
              </a:rPr>
              <a:t>Kleene’s theorem</a:t>
            </a:r>
            <a:r>
              <a:rPr lang="en-US" altLang="en-US" sz="1800" dirty="0"/>
              <a:t>: every regular language can be defined by regular expression &amp; </a:t>
            </a:r>
            <a:r>
              <a:rPr lang="en-US" altLang="en-US" sz="1800" dirty="0">
                <a:solidFill>
                  <a:srgbClr val="FF0000"/>
                </a:solidFill>
              </a:rPr>
              <a:t>finite automata</a:t>
            </a: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endParaRPr lang="en-US" altLang="en-US" sz="1800" dirty="0"/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1800" dirty="0"/>
              <a:t>Here, the finite automata is generally </a:t>
            </a:r>
            <a:r>
              <a:rPr lang="en-US" altLang="en-US" sz="1800" dirty="0">
                <a:solidFill>
                  <a:srgbClr val="FF0000"/>
                </a:solidFill>
              </a:rPr>
              <a:t>NFA</a:t>
            </a:r>
            <a:r>
              <a:rPr lang="en-US" altLang="en-US" sz="1800" dirty="0"/>
              <a:t>. However, for any language recognized by a NFA, there is a DFA to recognize the same language</a:t>
            </a: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endParaRPr lang="en-US" altLang="en-US" sz="1800" dirty="0"/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endParaRPr lang="en-US" altLang="en-US" sz="1800" dirty="0"/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endParaRPr lang="en-US" altLang="en-US" sz="1800" dirty="0"/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endParaRPr lang="en-US" altLang="en-US" sz="1800" dirty="0"/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endParaRPr lang="en-US" altLang="en-US" sz="1800" dirty="0"/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1800" dirty="0"/>
              <a:t>According to Kleene’s theorem, any regular expression can be converted to NFA, meaning, we can also find a DFA recognizing the language</a:t>
            </a: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endParaRPr lang="en-US" altLang="en-US" sz="1800" dirty="0"/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/>
              <a:t>Therefore, if we can build a finite automata for a language, then it is regular. If we cannot make a finite automata, then it is not a regular</a:t>
            </a: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endParaRPr lang="en-US" altLang="en-US" sz="18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1800" dirty="0"/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14600"/>
            <a:ext cx="29829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838200"/>
          </a:xfrm>
        </p:spPr>
        <p:txBody>
          <a:bodyPr/>
          <a:lstStyle/>
          <a:p>
            <a:r>
              <a:rPr lang="en-US" altLang="en-US"/>
              <a:t>Examples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17513" y="906463"/>
            <a:ext cx="8229600" cy="3024187"/>
          </a:xfrm>
        </p:spPr>
        <p:txBody>
          <a:bodyPr/>
          <a:lstStyle/>
          <a:p>
            <a:pPr>
              <a:defRPr/>
            </a:pPr>
            <a:r>
              <a:rPr lang="en-US" altLang="en-US" sz="2400" dirty="0"/>
              <a:t>What can be recognized by these Finite Automata?</a:t>
            </a:r>
            <a:endParaRPr lang="en-US" altLang="en-US" sz="2000" dirty="0"/>
          </a:p>
          <a:p>
            <a:pPr lvl="1">
              <a:defRPr/>
            </a:pPr>
            <a:r>
              <a:rPr lang="en-US" altLang="en-US" sz="1800" b="1" dirty="0"/>
              <a:t>Recognized string</a:t>
            </a:r>
            <a:r>
              <a:rPr lang="en-US" altLang="en-US" sz="1800" dirty="0"/>
              <a:t>: when all its characters are processed, it ends in one of the final states</a:t>
            </a:r>
            <a:r>
              <a:rPr lang="en-US" altLang="en-US" sz="1600" dirty="0"/>
              <a:t> </a:t>
            </a:r>
          </a:p>
          <a:p>
            <a:pPr lvl="1">
              <a:defRPr/>
            </a:pPr>
            <a:endParaRPr lang="en-US" altLang="en-US" sz="1600" dirty="0"/>
          </a:p>
          <a:p>
            <a:pPr lvl="1">
              <a:defRPr/>
            </a:pPr>
            <a:endParaRPr lang="en-US" altLang="en-US" sz="1600" dirty="0"/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Find an FA for the following language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en-US" sz="2000" dirty="0"/>
              <a:t>∑ = {a, b, 2, 3, _}, identifiers in C++ like language</a:t>
            </a:r>
          </a:p>
          <a:p>
            <a:pPr lvl="2">
              <a:defRPr/>
            </a:pPr>
            <a:r>
              <a:rPr lang="en-US" altLang="en-US" sz="1800" dirty="0"/>
              <a:t>start with letter or underscore followed by any characters</a:t>
            </a:r>
          </a:p>
          <a:p>
            <a:pPr lvl="2">
              <a:defRPr/>
            </a:pPr>
            <a:endParaRPr lang="en-US" altLang="en-US" sz="1800" dirty="0"/>
          </a:p>
          <a:p>
            <a:pPr lvl="2">
              <a:defRPr/>
            </a:pPr>
            <a:endParaRPr lang="en-US" altLang="en-US" sz="1800" dirty="0"/>
          </a:p>
          <a:p>
            <a:pPr lvl="2">
              <a:defRPr/>
            </a:pPr>
            <a:endParaRPr lang="en-US" altLang="en-US" sz="1800" dirty="0"/>
          </a:p>
          <a:p>
            <a:pPr lvl="2">
              <a:defRPr/>
            </a:pPr>
            <a:endParaRPr lang="en-US" altLang="en-US" sz="1800" dirty="0"/>
          </a:p>
          <a:p>
            <a:pPr lvl="2">
              <a:defRPr/>
            </a:pPr>
            <a:endParaRPr lang="en-US" altLang="en-US" sz="18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200" dirty="0"/>
          </a:p>
          <a:p>
            <a:pPr marL="457200" lvl="1" indent="0">
              <a:buNone/>
              <a:defRPr/>
            </a:pPr>
            <a:endParaRPr lang="en-US" altLang="en-US" sz="2000" dirty="0"/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2055813"/>
            <a:ext cx="23812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17663"/>
            <a:ext cx="29829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4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2.tree</Template>
  <TotalTime>36361</TotalTime>
  <Words>3042</Words>
  <Application>Microsoft Macintosh PowerPoint</Application>
  <PresentationFormat>On-screen Show (4:3)</PresentationFormat>
  <Paragraphs>718</Paragraphs>
  <Slides>54</Slides>
  <Notes>3</Notes>
  <HiddenSlides>0</HiddenSlides>
  <MMClips>0</MMClips>
  <ScaleCrop>false</ScaleCrop>
  <HeadingPairs>
    <vt:vector size="10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  <vt:variant>
        <vt:lpstr>Custom Shows</vt:lpstr>
      </vt:variant>
      <vt:variant>
        <vt:i4>1</vt:i4>
      </vt:variant>
    </vt:vector>
  </HeadingPairs>
  <TitlesOfParts>
    <vt:vector size="69" baseType="lpstr">
      <vt:lpstr>Frutiger 55 Roman</vt:lpstr>
      <vt:lpstr>굴림</vt:lpstr>
      <vt:lpstr>Arial</vt:lpstr>
      <vt:lpstr>Calibri</vt:lpstr>
      <vt:lpstr>Cambria</vt:lpstr>
      <vt:lpstr>Symbol</vt:lpstr>
      <vt:lpstr>Times New Roman</vt:lpstr>
      <vt:lpstr>Wingdings</vt:lpstr>
      <vt:lpstr>1_Office Theme</vt:lpstr>
      <vt:lpstr>Office Theme</vt:lpstr>
      <vt:lpstr>2_Office Theme</vt:lpstr>
      <vt:lpstr>3_Office Theme</vt:lpstr>
      <vt:lpstr>4_Office Theme</vt:lpstr>
      <vt:lpstr>Visio.Drawing.15</vt:lpstr>
      <vt:lpstr>Finite State Machines</vt:lpstr>
      <vt:lpstr>Regular expression-review</vt:lpstr>
      <vt:lpstr>Finite-State Machine</vt:lpstr>
      <vt:lpstr>Finite-State Machine</vt:lpstr>
      <vt:lpstr>Finite-State Machine</vt:lpstr>
      <vt:lpstr>DFA and NFA</vt:lpstr>
      <vt:lpstr>FAs and language</vt:lpstr>
      <vt:lpstr>Note for NFA and DFA</vt:lpstr>
      <vt:lpstr>Examples</vt:lpstr>
      <vt:lpstr>Examples</vt:lpstr>
      <vt:lpstr>Language to FA</vt:lpstr>
      <vt:lpstr>Language to FA</vt:lpstr>
      <vt:lpstr>Language to FA</vt:lpstr>
      <vt:lpstr>Practice</vt:lpstr>
      <vt:lpstr>Practice</vt:lpstr>
      <vt:lpstr>Regular expression and FSA</vt:lpstr>
      <vt:lpstr>(D)FA  regular expression</vt:lpstr>
      <vt:lpstr>(D)FA  RE</vt:lpstr>
      <vt:lpstr>(D)FA  RE</vt:lpstr>
      <vt:lpstr>(D)FA  RE</vt:lpstr>
      <vt:lpstr>(D)FA  RE</vt:lpstr>
      <vt:lpstr>Example (1)</vt:lpstr>
      <vt:lpstr>Example (2)</vt:lpstr>
      <vt:lpstr>PowerPoint Presentation</vt:lpstr>
      <vt:lpstr>Example (3)</vt:lpstr>
      <vt:lpstr>PowerPoint Presentation</vt:lpstr>
      <vt:lpstr>PowerPoint Presentation</vt:lpstr>
      <vt:lpstr>More examples</vt:lpstr>
      <vt:lpstr>More examples</vt:lpstr>
      <vt:lpstr>L(G)DFARE</vt:lpstr>
      <vt:lpstr>L(G)DFARE</vt:lpstr>
      <vt:lpstr>L(G)DFARE</vt:lpstr>
      <vt:lpstr>L(G)DFARE</vt:lpstr>
      <vt:lpstr>L(G)DFARE</vt:lpstr>
      <vt:lpstr>L(G)DFARE</vt:lpstr>
      <vt:lpstr>L(G)DFARE</vt:lpstr>
      <vt:lpstr>L(G)DFARE</vt:lpstr>
      <vt:lpstr>L(G)DFARE</vt:lpstr>
      <vt:lpstr>L(G)DFARE</vt:lpstr>
      <vt:lpstr>L(G)DFARE</vt:lpstr>
      <vt:lpstr>L(G)DFARE</vt:lpstr>
      <vt:lpstr>L(G)DFARE</vt:lpstr>
      <vt:lpstr>L(G)DFARE</vt:lpstr>
      <vt:lpstr>L(G)DFARE</vt:lpstr>
      <vt:lpstr>L(G)DFARE</vt:lpstr>
      <vt:lpstr>L(G)DFARE</vt:lpstr>
      <vt:lpstr>L(G)DFARE</vt:lpstr>
      <vt:lpstr>L(G)DFARE</vt:lpstr>
      <vt:lpstr>L(G)DFARE</vt:lpstr>
      <vt:lpstr>L(G)DFARE</vt:lpstr>
      <vt:lpstr>L(G)DFARE</vt:lpstr>
      <vt:lpstr>L(G)DFARE</vt:lpstr>
      <vt:lpstr>Propositional Logic</vt:lpstr>
      <vt:lpstr>THANK YOU!</vt:lpstr>
      <vt:lpstr>Custom Show 1</vt:lpstr>
    </vt:vector>
  </TitlesOfParts>
  <Company>FIU-SCS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10. Finite State Machine</dc:title>
  <dc:creator>mchen005</dc:creator>
  <cp:lastModifiedBy>Wooyoung Kim</cp:lastModifiedBy>
  <cp:revision>2105</cp:revision>
  <cp:lastPrinted>2016-05-23T17:16:29Z</cp:lastPrinted>
  <dcterms:created xsi:type="dcterms:W3CDTF">2003-07-29T00:20:18Z</dcterms:created>
  <dcterms:modified xsi:type="dcterms:W3CDTF">2025-03-07T21:26:02Z</dcterms:modified>
</cp:coreProperties>
</file>