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38"/>
  </p:notesMasterIdLst>
  <p:sldIdLst>
    <p:sldId id="257" r:id="rId6"/>
    <p:sldId id="346" r:id="rId7"/>
    <p:sldId id="347" r:id="rId8"/>
    <p:sldId id="348" r:id="rId9"/>
    <p:sldId id="357" r:id="rId10"/>
    <p:sldId id="356" r:id="rId11"/>
    <p:sldId id="382" r:id="rId12"/>
    <p:sldId id="355" r:id="rId13"/>
    <p:sldId id="375" r:id="rId14"/>
    <p:sldId id="376" r:id="rId15"/>
    <p:sldId id="358" r:id="rId16"/>
    <p:sldId id="349" r:id="rId17"/>
    <p:sldId id="360" r:id="rId18"/>
    <p:sldId id="372" r:id="rId19"/>
    <p:sldId id="383" r:id="rId20"/>
    <p:sldId id="384" r:id="rId21"/>
    <p:sldId id="380" r:id="rId22"/>
    <p:sldId id="351" r:id="rId23"/>
    <p:sldId id="363" r:id="rId24"/>
    <p:sldId id="353" r:id="rId25"/>
    <p:sldId id="386" r:id="rId26"/>
    <p:sldId id="369" r:id="rId27"/>
    <p:sldId id="361" r:id="rId28"/>
    <p:sldId id="370" r:id="rId29"/>
    <p:sldId id="387" r:id="rId30"/>
    <p:sldId id="362" r:id="rId31"/>
    <p:sldId id="385" r:id="rId32"/>
    <p:sldId id="365" r:id="rId33"/>
    <p:sldId id="377" r:id="rId34"/>
    <p:sldId id="366" r:id="rId35"/>
    <p:sldId id="378" r:id="rId36"/>
    <p:sldId id="37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BB4"/>
    <a:srgbClr val="0033CC"/>
    <a:srgbClr val="003399"/>
    <a:srgbClr val="3333FF"/>
    <a:srgbClr val="3333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82524" autoAdjust="0"/>
  </p:normalViewPr>
  <p:slideViewPr>
    <p:cSldViewPr>
      <p:cViewPr varScale="1">
        <p:scale>
          <a:sx n="73" d="100"/>
          <a:sy n="73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8F5B4451-ED0B-41D8-A62E-91848A1378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35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binary tree </a:t>
            </a:r>
            <a:r>
              <a:rPr lang="en-US" altLang="en-US"/>
              <a:t>has a maximum of two children per node. A </a:t>
            </a:r>
            <a:r>
              <a:rPr lang="en-US" altLang="en-US" b="1"/>
              <a:t>full binary tree </a:t>
            </a:r>
            <a:r>
              <a:rPr lang="en-US" altLang="en-US"/>
              <a:t>has no nodes with one child; they all have zero or two. A </a:t>
            </a:r>
            <a:r>
              <a:rPr lang="en-US" altLang="en-US" b="1"/>
              <a:t>perfect binary tree </a:t>
            </a:r>
            <a:r>
              <a:rPr lang="en-US" altLang="en-US"/>
              <a:t>is a full binary tree where all of the leaves are at the same level (although this is sometimes called a complete binary tree, we will use a different definition). A </a:t>
            </a:r>
            <a:r>
              <a:rPr lang="en-US" altLang="en-US" b="1"/>
              <a:t>complete binary tree </a:t>
            </a:r>
            <a:r>
              <a:rPr lang="en-US" altLang="en-US"/>
              <a:t>has every level, except possibly the deepest, is completely filled. The nodes in the last level are as far left as possible. </a:t>
            </a:r>
          </a:p>
          <a:p>
            <a:endParaRPr lang="en-US" altLang="en-US"/>
          </a:p>
          <a:p>
            <a:r>
              <a:rPr lang="en-US" altLang="en-US"/>
              <a:t>Full binary tree: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0AF877A8-B52D-43C0-BC34-69F8B2C4EF54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5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08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binary tree </a:t>
            </a:r>
            <a:r>
              <a:rPr lang="en-US" altLang="en-US" dirty="0"/>
              <a:t>has a maximum of two children per node. A </a:t>
            </a:r>
            <a:r>
              <a:rPr lang="en-US" altLang="en-US" b="1" dirty="0"/>
              <a:t>full binary tree </a:t>
            </a:r>
            <a:r>
              <a:rPr lang="en-US" altLang="en-US" dirty="0"/>
              <a:t>has no nodes with one child; they all have zero or two. A </a:t>
            </a:r>
            <a:r>
              <a:rPr lang="en-US" altLang="en-US" b="1" dirty="0"/>
              <a:t>perfect binary tree </a:t>
            </a:r>
            <a:r>
              <a:rPr lang="en-US" altLang="en-US" dirty="0"/>
              <a:t>is a full binary tree where all of the leaves are at the same level (although this is sometimes called a complete binary tree, we will use a different definition). A </a:t>
            </a:r>
            <a:r>
              <a:rPr lang="en-US" altLang="en-US" b="1" dirty="0"/>
              <a:t>complete binary tree </a:t>
            </a:r>
            <a:r>
              <a:rPr lang="en-US" altLang="en-US" dirty="0"/>
              <a:t>has every level, except possibly the deepest, is completely filled. The nodes in the last level are as far left as possible. </a:t>
            </a:r>
          </a:p>
          <a:p>
            <a:endParaRPr lang="en-US" altLang="en-US" dirty="0"/>
          </a:p>
          <a:p>
            <a:r>
              <a:rPr lang="en-US" altLang="en-US" dirty="0"/>
              <a:t>Every complete binary tree is balanced but not the other way around.</a:t>
            </a:r>
          </a:p>
          <a:p>
            <a:r>
              <a:rPr lang="en-US" altLang="en-US" dirty="0"/>
              <a:t>Complete and balanced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8BB083A4-FF36-422F-A44E-16764C221EFF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6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5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binary tree </a:t>
            </a:r>
            <a:r>
              <a:rPr lang="en-US" altLang="en-US" dirty="0"/>
              <a:t>has a maximum of two children per node. A </a:t>
            </a:r>
            <a:r>
              <a:rPr lang="en-US" altLang="en-US" b="1" dirty="0"/>
              <a:t>full binary tree </a:t>
            </a:r>
            <a:r>
              <a:rPr lang="en-US" altLang="en-US" dirty="0"/>
              <a:t>has no nodes with one child; they all have zero or two. A </a:t>
            </a:r>
            <a:r>
              <a:rPr lang="en-US" altLang="en-US" b="1" dirty="0"/>
              <a:t>perfect binary tree </a:t>
            </a:r>
            <a:r>
              <a:rPr lang="en-US" altLang="en-US" dirty="0"/>
              <a:t>is a full binary tree where all of the leaves are at the same level (although this is sometimes called a complete binary tree, we will use a different definition). A </a:t>
            </a:r>
            <a:r>
              <a:rPr lang="en-US" altLang="en-US" b="1" dirty="0"/>
              <a:t>complete binary tree </a:t>
            </a:r>
            <a:r>
              <a:rPr lang="en-US" altLang="en-US" dirty="0"/>
              <a:t>has every level, except possibly the deepest, is completely filled. The nodes in the last level are as far left as possible. </a:t>
            </a:r>
          </a:p>
          <a:p>
            <a:endParaRPr lang="en-US" altLang="en-US" dirty="0"/>
          </a:p>
          <a:p>
            <a:r>
              <a:rPr lang="en-US" altLang="en-US" dirty="0"/>
              <a:t>Every complete binary tree is balanced but not the other way around.</a:t>
            </a:r>
          </a:p>
          <a:p>
            <a:r>
              <a:rPr lang="en-US" altLang="en-US" dirty="0"/>
              <a:t>Full, balanced but not complete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9298C0EE-D4D7-49F6-ABAD-56FD8C3C4661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7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66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9F538730-BD7D-43FB-8A72-58E43250E312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9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82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AF7307EE-F489-4C83-9817-4C8479A96C80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20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AF7307EE-F489-4C83-9817-4C8479A96C80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21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82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55650" indent="-290513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63638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30363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95500" indent="-231775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fld id="{D2B1C6E8-B6C1-4CBE-B117-EC93FF58C3D7}" type="slidenum">
              <a:rPr lang="ko-KR" altLang="en-US" smtClean="0">
                <a:latin typeface="Arial" panose="020B0604020202020204" pitchFamily="34" charset="0"/>
                <a:ea typeface="Gulim" panose="020B0600000101010101" pitchFamily="50" charset="-127"/>
              </a:rPr>
              <a:pPr/>
              <a:t>22</a:t>
            </a:fld>
            <a:endParaRPr lang="en-US" altLang="ko-KR">
              <a:latin typeface="Arial" panose="020B0604020202020204" pitchFamily="34" charset="0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09AE5E-420B-4071-89B3-D2A2072EDFD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3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4094C-9BB0-4E03-8DEF-64894C8C97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1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CDFD6-6651-4A3D-84B6-364C6C64A1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53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599E7-598D-4229-847B-F7D74747DE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61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0F-0F2E-43F6-92C5-9135D41A2E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79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B2F2-4C04-402B-A9C6-4F4FBFB931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66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6A9A-DA20-40FF-8049-5BFB1748C2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98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0599-BE7F-4288-B156-20FE59F967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75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891E-B1E8-4C79-9927-7AEF9C81CF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50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89A84-70DA-4C94-BE97-94510E94F6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92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1044D-7420-4DBB-BAF2-FE28E183F2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205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E607-88A7-451C-9B65-5B9BF381E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321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BBA15-39A3-4A07-8816-047C08FF91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594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992FE-EC9A-4AB3-A032-FD95F3A4A3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282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6762-F347-4FE5-A6E3-583C1405AF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146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88CF-B58C-4E23-BA9A-1A19C255A5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166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ED76-1108-4F74-A848-3EC29572ED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615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87756-68F9-46D3-93AC-575FA918CA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521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1A6A4-AA96-4422-B952-2FC83758A7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209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E7A5-EEDA-41DC-819F-7B3E567C88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3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FEAD-1350-4A39-B317-377E0049A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92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D7E2F-A464-4873-9FEE-13835E8334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C172-2640-423C-B434-48DF0C9535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239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10F1A-E613-4E1E-AE07-81E3A0BCDF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588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E7C2E-B34A-4EF9-94EE-9DBA675892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784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F0FE-C28D-4F3E-B70B-D0451645F3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324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A806-E3E0-44EC-BC0A-828EC87301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935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C10BE-1C55-4865-ADB0-5076FDE7D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368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021A6-3C95-4955-870F-381E2AD77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767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9F02-6D0B-4F6A-8BC4-FF7F5F2465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344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EECB4-CE91-4B26-A9CA-CCCCA16ECD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151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1253B-68C1-4F7C-B1C7-910D757C80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101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855C-1AD2-4EB6-86C6-6A4C19F0B1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8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D0A4-95F5-4483-B214-D1BD4A9F6F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3116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77529-B804-4F4D-B8ED-76C62BC2B3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28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41863-53D3-4CB1-B951-965F7DDDE3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464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75A30-C96B-457F-BCBD-39DD23A469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029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60810-E9EB-4353-BE4C-16CA46BC4D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9205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6386-4C0F-4460-B17E-5CC2230BD0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6192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2FFEC-A38F-4172-8779-8D2FEF3F23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589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3614B-7F9D-4571-A291-6A9AB72703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118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198AA-7B74-492F-AC6D-2742BDF7A0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6061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0254A-9912-419D-9F0C-505A5B54F4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0540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7E4A3-7774-4440-BBF3-5B1F9266FF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58E17-1497-4251-A607-62D2D1810A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9050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0D34-B5C9-43E3-B106-05AD5089E0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9560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06B88-9421-464E-9ED0-3F7B8EB322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923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1D55C-3C7A-495B-9801-2A6A68D76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612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9C413-1397-432A-9DAA-6465FB6BB5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105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7AED-25F4-4DC2-9BA2-9EA1003A8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0335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1D2B5-A1B0-4E78-AAA9-531AA9EF30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2885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5503C-B0AD-43F8-9018-27A7C2043B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7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1EEE5-0BF1-4B4F-A2B9-B4945DD754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BDFFD-FF79-4D98-88C7-66BC836C45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83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787C2-3CE4-451C-9B0C-CB3D8A05A0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22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A4760-79D2-4463-A228-08057F0565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99DC60-29C7-48FB-A7F9-22CD5AE9DB3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7F8442-BF86-4C8C-9038-7E6CED2D3B6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5DCF7-CC21-45AA-BAF7-23922CB2318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9BD2EF-E2D3-44EF-827B-4A9BDEA41A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75DAA77-5600-4185-9249-2CC24F0070A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edelight.com/huffman-coding/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/>
          </p:cNvSpPr>
          <p:nvPr>
            <p:ph type="ctrTitle"/>
          </p:nvPr>
        </p:nvSpPr>
        <p:spPr>
          <a:xfrm>
            <a:off x="4267200" y="519907"/>
            <a:ext cx="4648200" cy="612775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1"/>
                </a:solidFill>
              </a:rPr>
              <a:t>CSS 343: Data Structures, Algorithms, and Discrete Mathematics II</a:t>
            </a:r>
          </a:p>
        </p:txBody>
      </p:sp>
      <p:sp>
        <p:nvSpPr>
          <p:cNvPr id="19459" name="Rectangle 5"/>
          <p:cNvSpPr>
            <a:spLocks noGrp="1"/>
          </p:cNvSpPr>
          <p:nvPr>
            <p:ph type="subTitle" idx="1"/>
          </p:nvPr>
        </p:nvSpPr>
        <p:spPr>
          <a:xfrm>
            <a:off x="2209800" y="5791200"/>
            <a:ext cx="6400800" cy="60960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ea typeface="Gulim" panose="020B0600000101010101" pitchFamily="50" charset="-127"/>
              </a:rPr>
              <a:t>Wooyoung Kim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Introduction </a:t>
            </a:r>
            <a:b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4600"/>
            <a:ext cx="65198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53063"/>
            <a:ext cx="743426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A287EA-892C-0B95-F927-B8D072A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159156"/>
            <a:ext cx="9906000" cy="1436687"/>
          </a:xfrm>
        </p:spPr>
        <p:txBody>
          <a:bodyPr/>
          <a:lstStyle/>
          <a:p>
            <a:r>
              <a:rPr lang="en-US" altLang="en-US" dirty="0"/>
              <a:t>Binary tree </a:t>
            </a:r>
            <a:br>
              <a:rPr lang="en-US" altLang="en-US" dirty="0"/>
            </a:br>
            <a:r>
              <a:rPr lang="en-US" altLang="en-US" dirty="0"/>
              <a:t>– array implementation(2)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Traversals of a Binary Tree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05000"/>
            <a:ext cx="8001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850900" y="5715000"/>
            <a:ext cx="7848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kern="0" dirty="0"/>
              <a:t>Can you implement?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 tree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Solving binary (mathematical) expression </a:t>
            </a:r>
          </a:p>
          <a:p>
            <a:pPr lvl="1"/>
            <a:r>
              <a:rPr lang="en-US" altLang="en-US" sz="2400" dirty="0"/>
              <a:t>Binary (unary) operator: internal node</a:t>
            </a:r>
          </a:p>
          <a:p>
            <a:pPr lvl="1"/>
            <a:r>
              <a:rPr lang="en-US" altLang="en-US" sz="2400" dirty="0"/>
              <a:t>Operands: leaf node </a:t>
            </a:r>
          </a:p>
          <a:p>
            <a:pPr lvl="1"/>
            <a:r>
              <a:rPr lang="en-US" altLang="en-US" sz="2400" dirty="0"/>
              <a:t>E.g., compiler does it</a:t>
            </a:r>
          </a:p>
          <a:p>
            <a:r>
              <a:rPr lang="en-US" altLang="en-US" sz="2800" dirty="0"/>
              <a:t>Example</a:t>
            </a:r>
          </a:p>
          <a:p>
            <a:pPr lvl="1"/>
            <a:r>
              <a:rPr lang="en-US" altLang="en-US" sz="2400" dirty="0"/>
              <a:t>2 + 3 * 4</a:t>
            </a:r>
          </a:p>
          <a:p>
            <a:pPr lvl="1"/>
            <a:r>
              <a:rPr lang="en-US" altLang="en-US" sz="2400" dirty="0"/>
              <a:t>How about (2+3) * 4</a:t>
            </a:r>
          </a:p>
          <a:p>
            <a:pPr lvl="2"/>
            <a:r>
              <a:rPr lang="en-US" altLang="en-US" sz="2000" dirty="0"/>
              <a:t>Idea? Substitute: X*4</a:t>
            </a:r>
          </a:p>
          <a:p>
            <a:pPr lvl="1"/>
            <a:r>
              <a:rPr lang="en-US" altLang="en-US" sz="2400" dirty="0"/>
              <a:t>How about - Practice </a:t>
            </a:r>
          </a:p>
          <a:p>
            <a:pPr lvl="2"/>
            <a:r>
              <a:rPr lang="en-US" altLang="en-US" sz="2000" dirty="0"/>
              <a:t>5 * ( (3 * 4) + (6 / 2 ) – (8 + 2) )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C2A77-9F07-4DBF-91F1-389073E556F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24003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 tree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Prefix:</a:t>
            </a:r>
          </a:p>
          <a:p>
            <a:endParaRPr lang="en-US" altLang="en-US" sz="2000"/>
          </a:p>
          <a:p>
            <a:r>
              <a:rPr lang="en-US" altLang="en-US" sz="2000"/>
              <a:t>Postfix:</a:t>
            </a:r>
          </a:p>
          <a:p>
            <a:endParaRPr lang="en-US" altLang="en-US" sz="2000"/>
          </a:p>
          <a:p>
            <a:r>
              <a:rPr lang="en-US" altLang="en-US" sz="2000"/>
              <a:t>Infix: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ABD7E-3753-4633-9205-1F6C41D82A1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2563"/>
            <a:ext cx="40386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Exercise Expression tree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A – (B + C * D) / E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Build an expression tree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Prefix expression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Postfix expression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Infix expression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altLang="en-US" sz="2400" dirty="0"/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23D656-E636-4365-B50C-97AC6A3B9A6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F0256-3E26-6568-B24C-FCACBC9CF567}"/>
              </a:ext>
            </a:extLst>
          </p:cNvPr>
          <p:cNvSpPr txBox="1"/>
          <p:nvPr/>
        </p:nvSpPr>
        <p:spPr>
          <a:xfrm>
            <a:off x="457200" y="58934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/>
              <a:t>https://pollev.com/wooyoungkim019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1"/>
          <p:cNvSpPr>
            <a:spLocks noChangeArrowheads="1"/>
          </p:cNvSpPr>
          <p:nvPr/>
        </p:nvSpPr>
        <p:spPr bwMode="auto">
          <a:xfrm>
            <a:off x="252413" y="762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latin typeface="Times New Roman" panose="02020603050405020304" pitchFamily="18" charset="0"/>
              </a:rPr>
              <a:t>Evaluate Postfix</a:t>
            </a:r>
          </a:p>
        </p:txBody>
      </p:sp>
      <p:sp>
        <p:nvSpPr>
          <p:cNvPr id="40963" name="Text Box 146"/>
          <p:cNvSpPr txBox="1">
            <a:spLocks noChangeArrowheads="1"/>
          </p:cNvSpPr>
          <p:nvPr/>
        </p:nvSpPr>
        <p:spPr bwMode="auto">
          <a:xfrm>
            <a:off x="244793" y="1255077"/>
            <a:ext cx="6713538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 – (B + C * D) / E = A B C D * + E / -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Evaluate it when A=8, B=7, C=4, D=5, E = 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Infix: 8-(7+4*5)/9 = 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PostFix</a:t>
            </a:r>
            <a:r>
              <a:rPr lang="en-US" altLang="en-US" sz="2000" dirty="0">
                <a:latin typeface="Times New Roman" panose="02020603050405020304" pitchFamily="18" charset="0"/>
              </a:rPr>
              <a:t>: 8 7 4 5 * + 9 /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8309"/>
              </p:ext>
            </p:extLst>
          </p:nvPr>
        </p:nvGraphicFramePr>
        <p:xfrm>
          <a:off x="3044825" y="2082800"/>
          <a:ext cx="563086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3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1"/>
          <p:cNvSpPr>
            <a:spLocks noChangeArrowheads="1"/>
          </p:cNvSpPr>
          <p:nvPr/>
        </p:nvSpPr>
        <p:spPr bwMode="auto">
          <a:xfrm>
            <a:off x="252413" y="762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latin typeface="Times New Roman" panose="02020603050405020304" pitchFamily="18" charset="0"/>
              </a:rPr>
              <a:t>Evaluate Postfix</a:t>
            </a:r>
          </a:p>
        </p:txBody>
      </p:sp>
      <p:sp>
        <p:nvSpPr>
          <p:cNvPr id="41987" name="Text Box 146"/>
          <p:cNvSpPr txBox="1">
            <a:spLocks noChangeArrowheads="1"/>
          </p:cNvSpPr>
          <p:nvPr/>
        </p:nvSpPr>
        <p:spPr bwMode="auto">
          <a:xfrm>
            <a:off x="234950" y="992191"/>
            <a:ext cx="6713538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 – (B + C * D) / E = A B C D * + E / -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Evaluate it when A=8, B=7, C=4, D=5, E = 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Infix: 8-(7+4*5)/9 = 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PostFix: 8 7 4 5 * + 9 /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10154"/>
              </p:ext>
            </p:extLst>
          </p:nvPr>
        </p:nvGraphicFramePr>
        <p:xfrm>
          <a:off x="3044825" y="2006604"/>
          <a:ext cx="5630863" cy="370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Operation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stack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8 7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8 7 4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8 7 4 5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Pop 5 and 4, push 4*5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8 7 20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Pop 20,</a:t>
                      </a:r>
                      <a:r>
                        <a:rPr lang="en-US" sz="1700" baseline="0" dirty="0">
                          <a:solidFill>
                            <a:schemeClr val="tx1"/>
                          </a:solidFill>
                        </a:rPr>
                        <a:t> 7, push 7+20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8 27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Push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8 27 9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3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Pop 9, 27, push 27/9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8 3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75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Pop 3, 8, push 8-3 = 5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25" marR="91425" marT="42625" marB="42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More Exercise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/>
              <a:t>Carrano</a:t>
            </a:r>
            <a:r>
              <a:rPr lang="en-US" sz="2400" dirty="0"/>
              <a:t>, Chapter 15: 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Exercises: #4, #22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Write a method to traverse a tree (</a:t>
            </a:r>
            <a:r>
              <a:rPr lang="en-US" sz="2400" dirty="0" err="1"/>
              <a:t>inorder</a:t>
            </a:r>
            <a:r>
              <a:rPr lang="en-US" sz="2400" dirty="0"/>
              <a:t>, preorder, </a:t>
            </a:r>
            <a:r>
              <a:rPr lang="en-US" sz="2400" dirty="0" err="1"/>
              <a:t>postorder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Write a method to sum the elements in a binary tree</a:t>
            </a:r>
          </a:p>
          <a:p>
            <a:pPr>
              <a:defRPr/>
            </a:pPr>
            <a:r>
              <a:rPr lang="en-US" sz="2400" dirty="0"/>
              <a:t>Write a method to count the number of nodes with exactly one child</a:t>
            </a:r>
          </a:p>
          <a:p>
            <a:pPr>
              <a:defRPr/>
            </a:pPr>
            <a:r>
              <a:rPr lang="en-US" sz="2400" dirty="0"/>
              <a:t>Trace “</a:t>
            </a:r>
            <a:r>
              <a:rPr lang="en-US" sz="2400" dirty="0" err="1"/>
              <a:t>countLeaves</a:t>
            </a:r>
            <a:r>
              <a:rPr lang="en-US" sz="2400" dirty="0"/>
              <a:t>” in lecture note 1, using box-tracing method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1C959-B2B7-41C1-A5D9-35D21CA3632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Used in compression (e.g., text document)</a:t>
            </a:r>
          </a:p>
          <a:p>
            <a:pPr>
              <a:defRPr/>
            </a:pPr>
            <a:r>
              <a:rPr lang="en-US" altLang="en-US" sz="2400" dirty="0"/>
              <a:t>Observations</a:t>
            </a:r>
          </a:p>
          <a:p>
            <a:pPr lvl="1">
              <a:defRPr/>
            </a:pPr>
            <a:r>
              <a:rPr lang="en-US" altLang="en-US" sz="2000" dirty="0"/>
              <a:t>Some characters (e.g., ‘e’, ‘o’,) appear more often than others (‘q’, ‘z’)</a:t>
            </a:r>
          </a:p>
          <a:p>
            <a:pPr>
              <a:defRPr/>
            </a:pPr>
            <a:r>
              <a:rPr lang="en-US" altLang="en-US" sz="2400" dirty="0"/>
              <a:t>Ideas?</a:t>
            </a:r>
          </a:p>
          <a:p>
            <a:pPr lvl="1">
              <a:defRPr/>
            </a:pPr>
            <a:r>
              <a:rPr lang="en-US" altLang="en-US" sz="2400" dirty="0"/>
              <a:t>Fewer bits for symbols appearing frequently</a:t>
            </a:r>
          </a:p>
          <a:p>
            <a:pPr lvl="1">
              <a:defRPr/>
            </a:pPr>
            <a:r>
              <a:rPr lang="en-US" altLang="en-US" sz="2400" dirty="0"/>
              <a:t>Possibility of ambiguity if you don’t do it right</a:t>
            </a:r>
          </a:p>
          <a:p>
            <a:pPr lvl="1">
              <a:defRPr/>
            </a:pPr>
            <a:r>
              <a:rPr lang="en-US" altLang="en-US" sz="2400" dirty="0"/>
              <a:t>So Huffman coding to the rescue!</a:t>
            </a:r>
          </a:p>
          <a:p>
            <a:pPr lvl="1">
              <a:defRPr/>
            </a:pPr>
            <a:endParaRPr lang="en-US" altLang="en-US" sz="2400" dirty="0"/>
          </a:p>
          <a:p>
            <a:pPr marL="457200" lvl="1" indent="0">
              <a:buNone/>
              <a:defRPr/>
            </a:pPr>
            <a:r>
              <a:rPr lang="en-US" sz="2400" dirty="0">
                <a:hlinkClick r:id="rId2"/>
              </a:rPr>
              <a:t>https://www.techiedelight.com/huffman-coding/</a:t>
            </a:r>
            <a:endParaRPr lang="en-US" sz="2400" dirty="0"/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</a:p>
          <a:p>
            <a:pPr lvl="1">
              <a:defRPr/>
            </a:pPr>
            <a:endParaRPr lang="en-US" altLang="en-US" sz="200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027D5-83B1-42D1-A8F3-6C54C65B76A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(one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Each letter is a small tree with a single node (and has an associated weight - the frequency)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Repeat until all nodes form a single tree (</a:t>
            </a:r>
            <a:r>
              <a:rPr lang="en-US" sz="2000" dirty="0">
                <a:solidFill>
                  <a:srgbClr val="FF0000"/>
                </a:solidFill>
              </a:rPr>
              <a:t>normally put smaller on left</a:t>
            </a:r>
            <a:r>
              <a:rPr lang="en-US" sz="2000" dirty="0"/>
              <a:t>):</a:t>
            </a:r>
          </a:p>
          <a:p>
            <a:pPr>
              <a:defRPr/>
            </a:pPr>
            <a:r>
              <a:rPr lang="en-US" sz="2000" dirty="0"/>
              <a:t>Select the two trees with the smallest weights.</a:t>
            </a:r>
          </a:p>
          <a:p>
            <a:pPr>
              <a:defRPr/>
            </a:pPr>
            <a:r>
              <a:rPr lang="en-US" sz="2000" dirty="0"/>
              <a:t>Merge these trees into a new tree by adding a node that is the parent of both.</a:t>
            </a:r>
          </a:p>
          <a:p>
            <a:pPr>
              <a:defRPr/>
            </a:pPr>
            <a:r>
              <a:rPr lang="en-US" sz="2000" dirty="0"/>
              <a:t>The weight of the new tree is the sum of the weights of the two previous trees.</a:t>
            </a:r>
          </a:p>
          <a:p>
            <a:pPr>
              <a:defRPr/>
            </a:pPr>
            <a:r>
              <a:rPr lang="en-US" sz="2000" dirty="0"/>
              <a:t>Assign a </a:t>
            </a:r>
            <a:r>
              <a:rPr lang="en-US" sz="2000" i="1" dirty="0"/>
              <a:t>0 </a:t>
            </a:r>
            <a:r>
              <a:rPr lang="en-US" sz="2000" dirty="0"/>
              <a:t>to one branch (</a:t>
            </a:r>
            <a:r>
              <a:rPr lang="en-US" sz="2000" dirty="0">
                <a:solidFill>
                  <a:srgbClr val="FF0000"/>
                </a:solidFill>
              </a:rPr>
              <a:t>normally left</a:t>
            </a:r>
            <a:r>
              <a:rPr lang="en-US" sz="2000" dirty="0"/>
              <a:t>) of the tree and a </a:t>
            </a:r>
            <a:r>
              <a:rPr lang="en-US" sz="2000" i="1" dirty="0"/>
              <a:t>1 </a:t>
            </a:r>
            <a:r>
              <a:rPr lang="en-US" sz="2000" dirty="0"/>
              <a:t>to the other branch (</a:t>
            </a:r>
            <a:r>
              <a:rPr lang="en-US" sz="2000" dirty="0">
                <a:solidFill>
                  <a:srgbClr val="FF0000"/>
                </a:solidFill>
              </a:rPr>
              <a:t>normally right</a:t>
            </a:r>
            <a:r>
              <a:rPr lang="en-US" sz="2000" dirty="0"/>
              <a:t>) of the tree.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E.g. e (22); a (20); r (15); s (18); p (19)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C2D03-1ECA-4718-825B-E85C5C36029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5" y="76200"/>
            <a:ext cx="4134675" cy="34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DE2FB-F684-4242-94AE-095CAECA52D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 idx="4294967295"/>
          </p:nvPr>
        </p:nvSpPr>
        <p:spPr>
          <a:xfrm>
            <a:off x="0" y="411163"/>
            <a:ext cx="8229600" cy="838200"/>
          </a:xfrm>
        </p:spPr>
        <p:txBody>
          <a:bodyPr/>
          <a:lstStyle/>
          <a:p>
            <a:r>
              <a:rPr lang="en-US" altLang="en-US" dirty="0"/>
              <a:t>Terms</a:t>
            </a:r>
          </a:p>
        </p:txBody>
      </p:sp>
      <p:sp>
        <p:nvSpPr>
          <p:cNvPr id="20485" name="Content Placeholder 2"/>
          <p:cNvSpPr>
            <a:spLocks noGrp="1"/>
          </p:cNvSpPr>
          <p:nvPr>
            <p:ph idx="4294967295"/>
          </p:nvPr>
        </p:nvSpPr>
        <p:spPr>
          <a:xfrm>
            <a:off x="443675" y="1671638"/>
            <a:ext cx="8229600" cy="4449762"/>
          </a:xfrm>
        </p:spPr>
        <p:txBody>
          <a:bodyPr/>
          <a:lstStyle/>
          <a:p>
            <a:r>
              <a:rPr lang="en-US" altLang="en-US" sz="2400" dirty="0"/>
              <a:t>Node </a:t>
            </a:r>
          </a:p>
          <a:p>
            <a:r>
              <a:rPr lang="en-US" altLang="en-US" sz="2400" dirty="0"/>
              <a:t>Branch (edge)</a:t>
            </a:r>
          </a:p>
          <a:p>
            <a:r>
              <a:rPr lang="en-US" altLang="en-US" sz="2400" dirty="0"/>
              <a:t>Parent, child, siblings</a:t>
            </a:r>
          </a:p>
          <a:p>
            <a:r>
              <a:rPr lang="en-US" altLang="en-US" sz="2400" dirty="0"/>
              <a:t>Ancestor, descendant</a:t>
            </a:r>
          </a:p>
          <a:p>
            <a:r>
              <a:rPr lang="en-US" altLang="en-US" sz="2400" dirty="0"/>
              <a:t>Height (many definitions): maximal level of any node</a:t>
            </a:r>
          </a:p>
          <a:p>
            <a:pPr lvl="1"/>
            <a:r>
              <a:rPr lang="en-US" altLang="en-US" sz="2000" dirty="0"/>
              <a:t>If root as level 0, height of this tree: 3</a:t>
            </a:r>
          </a:p>
          <a:p>
            <a:pPr lvl="1"/>
            <a:r>
              <a:rPr lang="en-US" altLang="en-US" sz="2000" dirty="0"/>
              <a:t>If root as level 1, height of this tree: 4</a:t>
            </a:r>
          </a:p>
          <a:p>
            <a:r>
              <a:rPr lang="en-US" altLang="en-US" sz="2400" dirty="0"/>
              <a:t>Can be defined using a </a:t>
            </a:r>
            <a:r>
              <a:rPr lang="en-US" altLang="en-US" sz="2400" b="1" dirty="0"/>
              <a:t>recursive definition</a:t>
            </a:r>
            <a:r>
              <a:rPr lang="en-US" altLang="en-US" sz="2400" dirty="0"/>
              <a:t>.  </a:t>
            </a:r>
          </a:p>
          <a:p>
            <a:pPr lvl="1"/>
            <a:r>
              <a:rPr lang="en-US" altLang="en-US" sz="2000" dirty="0"/>
              <a:t>T is a tree if:</a:t>
            </a:r>
          </a:p>
          <a:p>
            <a:pPr lvl="2"/>
            <a:r>
              <a:rPr lang="en-US" altLang="en-US" sz="1800" dirty="0"/>
              <a:t>T is empty, or</a:t>
            </a:r>
          </a:p>
          <a:p>
            <a:pPr lvl="2"/>
            <a:r>
              <a:rPr lang="en-US" altLang="en-US" sz="1800" dirty="0"/>
              <a:t>T has a node and zero or more non-empty subtrees (each of which is also a tree.)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45" y="6858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Document (input): eeeeeeeeeeeeeeeeeeeeeeaaaaaaaaaaaaaaaaaaaarrrrrrrrrrrrrrrssssssssssssssssssppppppppppppppppppp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3FA9D-995C-4689-A339-BC2947530E4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45" y="685800"/>
            <a:ext cx="8229600" cy="5257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Get frequencies of each letter</a:t>
            </a:r>
          </a:p>
          <a:p>
            <a:pPr>
              <a:defRPr/>
            </a:pPr>
            <a:r>
              <a:rPr lang="en-US" sz="2800" dirty="0"/>
              <a:t>e (22); a (20); r (15); s (18); p (19)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Tree:</a:t>
            </a:r>
          </a:p>
          <a:p>
            <a:pPr marL="0" indent="0">
              <a:buNone/>
              <a:defRPr/>
            </a:pPr>
            <a:r>
              <a:rPr lang="en-US" sz="2800" dirty="0"/>
              <a:t>Strategy:</a:t>
            </a:r>
          </a:p>
          <a:p>
            <a:pPr marL="514350" indent="-514350">
              <a:buAutoNum type="arabicPeriod"/>
              <a:defRPr/>
            </a:pPr>
            <a:r>
              <a:rPr lang="en-US" sz="2800" dirty="0"/>
              <a:t>Sort </a:t>
            </a:r>
          </a:p>
          <a:p>
            <a:pPr marL="514350" indent="-514350">
              <a:buAutoNum type="arabicPeriod"/>
              <a:defRPr/>
            </a:pPr>
            <a:r>
              <a:rPr lang="en-US" sz="2800" dirty="0"/>
              <a:t>Remove two letters of smallest frequency, put them as children. Add new letter (combined) with the sum of frequencies</a:t>
            </a:r>
          </a:p>
          <a:p>
            <a:pPr marL="514350" indent="-514350">
              <a:buAutoNum type="arabicPeriod"/>
              <a:defRPr/>
            </a:pPr>
            <a:r>
              <a:rPr lang="en-US" sz="2800" dirty="0"/>
              <a:t>Repeat 1 &amp; 2 until all letters are removed</a:t>
            </a:r>
          </a:p>
          <a:p>
            <a:pPr marL="0" indent="0">
              <a:buNone/>
              <a:defRPr/>
            </a:pPr>
            <a:r>
              <a:rPr lang="en-US" sz="2800" dirty="0"/>
              <a:t>Note: When put them in a tree, put small frequency as a left child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F3FA9D-995C-4689-A339-BC2947530E4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 (22); a (20); r (15); s (18); p (19)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Tree: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What is 1111001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204229-369E-4B66-86B5-C2FD65CA8DA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3838575" y="1941513"/>
            <a:ext cx="4848225" cy="3665537"/>
            <a:chOff x="3839181" y="1940862"/>
            <a:chExt cx="4847619" cy="3666667"/>
          </a:xfrm>
        </p:grpSpPr>
        <p:grpSp>
          <p:nvGrpSpPr>
            <p:cNvPr id="46085" name="Group 4"/>
            <p:cNvGrpSpPr>
              <a:grpSpLocks/>
            </p:cNvGrpSpPr>
            <p:nvPr/>
          </p:nvGrpSpPr>
          <p:grpSpPr bwMode="auto">
            <a:xfrm>
              <a:off x="3839181" y="1940862"/>
              <a:ext cx="4847619" cy="3666667"/>
              <a:chOff x="3839181" y="1940862"/>
              <a:chExt cx="4847619" cy="3666667"/>
            </a:xfrm>
          </p:grpSpPr>
          <p:pic>
            <p:nvPicPr>
              <p:cNvPr id="46087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9181" y="1940862"/>
                <a:ext cx="4847619" cy="3666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088" name="TextBox 3"/>
              <p:cNvSpPr txBox="1">
                <a:spLocks noChangeArrowheads="1"/>
              </p:cNvSpPr>
              <p:nvPr/>
            </p:nvSpPr>
            <p:spPr bwMode="auto">
              <a:xfrm>
                <a:off x="5029200" y="25146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46089" name="TextBox 7"/>
              <p:cNvSpPr txBox="1">
                <a:spLocks noChangeArrowheads="1"/>
              </p:cNvSpPr>
              <p:nvPr/>
            </p:nvSpPr>
            <p:spPr bwMode="auto">
              <a:xfrm>
                <a:off x="4152900" y="3443689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46090" name="TextBox 8"/>
              <p:cNvSpPr txBox="1">
                <a:spLocks noChangeArrowheads="1"/>
              </p:cNvSpPr>
              <p:nvPr/>
            </p:nvSpPr>
            <p:spPr bwMode="auto">
              <a:xfrm>
                <a:off x="6553200" y="3477819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46091" name="TextBox 9"/>
              <p:cNvSpPr txBox="1">
                <a:spLocks noChangeArrowheads="1"/>
              </p:cNvSpPr>
              <p:nvPr/>
            </p:nvSpPr>
            <p:spPr bwMode="auto">
              <a:xfrm>
                <a:off x="7085682" y="435800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46092" name="TextBox 10"/>
              <p:cNvSpPr txBox="1">
                <a:spLocks noChangeArrowheads="1"/>
              </p:cNvSpPr>
              <p:nvPr/>
            </p:nvSpPr>
            <p:spPr bwMode="auto">
              <a:xfrm>
                <a:off x="6324600" y="248916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6093" name="TextBox 11"/>
              <p:cNvSpPr txBox="1">
                <a:spLocks noChangeArrowheads="1"/>
              </p:cNvSpPr>
              <p:nvPr/>
            </p:nvSpPr>
            <p:spPr bwMode="auto">
              <a:xfrm>
                <a:off x="7341824" y="3477819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1</a:t>
                </a:r>
              </a:p>
            </p:txBody>
          </p:sp>
          <p:sp>
            <p:nvSpPr>
              <p:cNvPr id="46094" name="TextBox 12"/>
              <p:cNvSpPr txBox="1">
                <a:spLocks noChangeArrowheads="1"/>
              </p:cNvSpPr>
              <p:nvPr/>
            </p:nvSpPr>
            <p:spPr bwMode="auto">
              <a:xfrm>
                <a:off x="7875224" y="435800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Frutiger 55 Roman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</p:grpSp>
        <p:sp>
          <p:nvSpPr>
            <p:cNvPr id="46086" name="TextBox 14"/>
            <p:cNvSpPr txBox="1">
              <a:spLocks noChangeArrowheads="1"/>
            </p:cNvSpPr>
            <p:nvPr/>
          </p:nvSpPr>
          <p:spPr bwMode="auto">
            <a:xfrm>
              <a:off x="5086350" y="3505033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1D24BD-7C0B-8002-4673-072CBCAE2D7C}"/>
              </a:ext>
            </a:extLst>
          </p:cNvPr>
          <p:cNvSpPr txBox="1"/>
          <p:nvPr/>
        </p:nvSpPr>
        <p:spPr>
          <a:xfrm>
            <a:off x="456743" y="55261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/>
              <a:t>https://pollev.com/wooyoungkim019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Exercise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(20); E (32); L (14); I (11); M (16); O (12); S (7); T (3) – draw tree and then list code for each character</a:t>
            </a:r>
            <a:r>
              <a:rPr lang="en-US" altLang="en-US" dirty="0"/>
              <a:t> 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CD3CD-ACCF-460F-A562-13F06BCD665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Exercise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(20); E (32); L (14); I (11); M (16); O (12); S (7); T (3) – draw tree and then list code for each character</a:t>
            </a:r>
            <a:r>
              <a:rPr lang="en-US" altLang="en-US"/>
              <a:t> 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BB893-EF65-4299-BEC3-096B245D650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5038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Huffman encoding efficiency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600" dirty="0"/>
              <a:t>Take home question.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r>
              <a:rPr lang="en-US" altLang="en-US" sz="2600" dirty="0"/>
              <a:t>Hint: The time will depend on what data structure you will use when implementing the algorithm</a:t>
            </a:r>
            <a:endParaRPr lang="en-US" altLang="en-US" sz="2200" dirty="0"/>
          </a:p>
          <a:p>
            <a:pPr marL="914400" lvl="1" indent="-514350"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7F512-E8F8-43D0-8919-AD9DC86173A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7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2667000"/>
          </a:xfrm>
        </p:spPr>
        <p:txBody>
          <a:bodyPr/>
          <a:lstStyle/>
          <a:p>
            <a:r>
              <a:rPr lang="en-US" altLang="en-US" sz="2400" dirty="0"/>
              <a:t>Ordered collection of items</a:t>
            </a:r>
          </a:p>
          <a:p>
            <a:pPr lvl="1"/>
            <a:r>
              <a:rPr lang="en-US" altLang="en-US" sz="2000" dirty="0"/>
              <a:t>Greater than all the values in its left subtree and less than all the values in its right subtree, </a:t>
            </a:r>
          </a:p>
          <a:p>
            <a:pPr lvl="1"/>
            <a:r>
              <a:rPr lang="en-US" altLang="en-US" sz="2000" dirty="0"/>
              <a:t>equal can be put on the left or right or discarded</a:t>
            </a:r>
          </a:p>
          <a:p>
            <a:r>
              <a:rPr lang="en-US" altLang="en-US" sz="2400" dirty="0"/>
              <a:t>Build a binary search tree</a:t>
            </a:r>
          </a:p>
          <a:p>
            <a:pPr lvl="1"/>
            <a:r>
              <a:rPr lang="en-US" altLang="en-US" sz="2000" dirty="0"/>
              <a:t>18 3 37 11 25 21 40 8 13 1 42 15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91A938-35B5-489B-AD9B-155D8E6ACE9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0181" name="Rectangle 1"/>
          <p:cNvSpPr>
            <a:spLocks noChangeArrowheads="1"/>
          </p:cNvSpPr>
          <p:nvPr/>
        </p:nvSpPr>
        <p:spPr bwMode="auto">
          <a:xfrm>
            <a:off x="691978" y="4191000"/>
            <a:ext cx="776622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https://www.cs.usfca.edu/~galles/visualization/Algorithms.html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3886200"/>
          </a:xfrm>
        </p:spPr>
        <p:txBody>
          <a:bodyPr/>
          <a:lstStyle/>
          <a:p>
            <a:r>
              <a:rPr lang="en-US" altLang="en-US" sz="2400"/>
              <a:t>Ordered collection of items</a:t>
            </a:r>
          </a:p>
          <a:p>
            <a:pPr lvl="1"/>
            <a:r>
              <a:rPr lang="en-US" altLang="en-US" sz="2000"/>
              <a:t>Greater than all of the values in its left subtree and less than all of the values in its right subtree, </a:t>
            </a:r>
          </a:p>
          <a:p>
            <a:pPr lvl="1"/>
            <a:r>
              <a:rPr lang="en-US" altLang="en-US" sz="2000"/>
              <a:t>equal can be put on the left or right or discarded</a:t>
            </a:r>
          </a:p>
          <a:p>
            <a:r>
              <a:rPr lang="en-US" altLang="en-US" sz="2400"/>
              <a:t>Build a binary search tree</a:t>
            </a:r>
          </a:p>
          <a:p>
            <a:pPr lvl="1"/>
            <a:r>
              <a:rPr lang="en-US" altLang="en-US" sz="2000"/>
              <a:t>18 3 37 11 25 21 40 8 13 1 42 15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D053F-FEB6-42E9-993E-0EB52888F81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984500"/>
            <a:ext cx="4067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4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705100"/>
            <a:ext cx="2987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3251" name="Title 4"/>
          <p:cNvSpPr>
            <a:spLocks noGrp="1"/>
          </p:cNvSpPr>
          <p:nvPr>
            <p:ph type="title"/>
          </p:nvPr>
        </p:nvSpPr>
        <p:spPr>
          <a:xfrm>
            <a:off x="381000" y="190500"/>
            <a:ext cx="8229600" cy="838200"/>
          </a:xfrm>
        </p:spPr>
        <p:txBody>
          <a:bodyPr/>
          <a:lstStyle/>
          <a:p>
            <a:r>
              <a:rPr lang="en-US" altLang="en-US" sz="3600"/>
              <a:t>Programming a BST – Retrieve, Insert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886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/>
              <a:t>const Object * retrieve(BinaryTreeNode *root, const Object &amp;key)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if (root == NULL) return NULL;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else if (key == *root-&gt;item) return root-&gt;item;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else if (key &lt; *root-&gt;item) return </a:t>
            </a:r>
            <a:r>
              <a:rPr lang="en-US" altLang="en-US" sz="1800" b="1"/>
              <a:t>retrieve</a:t>
            </a:r>
            <a:r>
              <a:rPr lang="en-US" altLang="en-US" sz="1800"/>
              <a:t>(root-&gt;leftChild,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else return </a:t>
            </a:r>
            <a:r>
              <a:rPr lang="en-US" altLang="en-US" sz="1800" b="1"/>
              <a:t>retrieve</a:t>
            </a:r>
            <a:r>
              <a:rPr lang="en-US" altLang="en-US" sz="1800"/>
              <a:t>(root-&gt;rightChild, key);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/>
              <a:t>void insert(BinaryTreeNode *&amp;root, Object *item)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if (root == NULL)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	root = new BinaryTreeNode;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	root-&gt;item = item;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	root-&gt;leftChild = NULL;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	root-&gt;rightChild = NULL;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else if (*item &lt; *root-&gt;item) </a:t>
            </a:r>
            <a:r>
              <a:rPr lang="en-US" altLang="en-US" sz="1800" b="1"/>
              <a:t>insert</a:t>
            </a:r>
            <a:r>
              <a:rPr lang="en-US" altLang="en-US" sz="1800"/>
              <a:t>(root-&gt;leftChild, item);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	else </a:t>
            </a:r>
            <a:r>
              <a:rPr lang="en-US" altLang="en-US" sz="1800" b="1"/>
              <a:t>insert</a:t>
            </a:r>
            <a:r>
              <a:rPr lang="en-US" altLang="en-US" sz="1800"/>
              <a:t>(root-&gt;rightChild, item);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Assumption: drop duplicate values</a:t>
            </a:r>
          </a:p>
        </p:txBody>
      </p:sp>
      <p:sp>
        <p:nvSpPr>
          <p:cNvPr id="5325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BD4FE-A5E9-43FB-AA48-5BA180721DE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581400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64288" y="15240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How about delete p – group practice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76800"/>
          </a:xfrm>
        </p:spPr>
        <p:txBody>
          <a:bodyPr/>
          <a:lstStyle/>
          <a:p>
            <a:r>
              <a:rPr lang="en-US" altLang="en-US" sz="2400" dirty="0"/>
              <a:t>First find, then delete</a:t>
            </a:r>
          </a:p>
          <a:p>
            <a:r>
              <a:rPr lang="en-US" altLang="en-US" sz="2400" dirty="0"/>
              <a:t>Possible node position</a:t>
            </a:r>
          </a:p>
          <a:p>
            <a:pPr lvl="1"/>
            <a:r>
              <a:rPr lang="en-US" altLang="en-US" sz="2000" dirty="0"/>
              <a:t>Leaf, no children (e.g., 1)</a:t>
            </a:r>
          </a:p>
          <a:p>
            <a:pPr lvl="1"/>
            <a:r>
              <a:rPr lang="en-US" altLang="en-US" sz="2000" dirty="0"/>
              <a:t>Only left child (e.g., 25)</a:t>
            </a:r>
          </a:p>
          <a:p>
            <a:pPr lvl="1"/>
            <a:r>
              <a:rPr lang="en-US" altLang="en-US" sz="2000" dirty="0"/>
              <a:t>Only right child (e.g., 13)</a:t>
            </a:r>
          </a:p>
          <a:p>
            <a:pPr lvl="1"/>
            <a:r>
              <a:rPr lang="en-US" altLang="en-US" sz="2000" dirty="0"/>
              <a:t>Two children - A little trickier (e.g., 18)</a:t>
            </a:r>
          </a:p>
          <a:p>
            <a:pPr lvl="2"/>
            <a:r>
              <a:rPr lang="en-US" altLang="en-US" sz="2000" dirty="0"/>
              <a:t>Need to find a replacement for it</a:t>
            </a:r>
          </a:p>
          <a:p>
            <a:pPr lvl="2"/>
            <a:r>
              <a:rPr lang="en-US" altLang="en-US" sz="2000" dirty="0"/>
              <a:t>Either largest descendant of the left child</a:t>
            </a:r>
          </a:p>
          <a:p>
            <a:pPr lvl="2"/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1818FF"/>
                </a:solidFill>
              </a:rPr>
              <a:t>smallest descendant of the right child</a:t>
            </a:r>
            <a:r>
              <a:rPr lang="en-US" altLang="en-US" sz="2000" dirty="0"/>
              <a:t> (USE THIS in your practice)</a:t>
            </a:r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73A96-89BC-4977-822B-5784B9E13AF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altLang="en-US"/>
              <a:t>General Tree Implementation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500188"/>
            <a:ext cx="5562600" cy="3886200"/>
          </a:xfrm>
        </p:spPr>
        <p:txBody>
          <a:bodyPr/>
          <a:lstStyle/>
          <a:p>
            <a:r>
              <a:rPr lang="en-US" altLang="en-US" sz="2000" dirty="0"/>
              <a:t>Each node can have </a:t>
            </a:r>
            <a:r>
              <a:rPr lang="en-US" altLang="en-US" sz="2000" b="1" dirty="0"/>
              <a:t>any number of children</a:t>
            </a:r>
            <a:endParaRPr lang="en-US" altLang="en-US" sz="2000" dirty="0"/>
          </a:p>
          <a:p>
            <a:r>
              <a:rPr lang="en-US" altLang="en-US" sz="2000" dirty="0"/>
              <a:t>Use the </a:t>
            </a:r>
            <a:r>
              <a:rPr lang="en-US" altLang="en-US" sz="2000" b="1" dirty="0"/>
              <a:t>first-child, next-sibling</a:t>
            </a:r>
            <a:r>
              <a:rPr lang="en-US" altLang="en-US" sz="2000" dirty="0"/>
              <a:t> representation</a:t>
            </a:r>
          </a:p>
          <a:p>
            <a:r>
              <a:rPr lang="en-US" altLang="en-US" sz="2000" dirty="0"/>
              <a:t>Any application using general tree?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D1F16-C182-44D9-B4DF-009C29EB53C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6067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1345407"/>
            <a:ext cx="3646488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How about delete p – group practice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en-US" sz="2600" dirty="0"/>
              <a:t>write pseudo-code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F1639-902D-4BA3-A90E-6244C59B2C5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5301" name="Rectangle 1"/>
          <p:cNvSpPr>
            <a:spLocks noChangeArrowheads="1"/>
          </p:cNvSpPr>
          <p:nvPr/>
        </p:nvSpPr>
        <p:spPr bwMode="auto">
          <a:xfrm>
            <a:off x="685800" y="2162175"/>
            <a:ext cx="76200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74888" algn="ctr"/>
              </a:tabLst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74888" algn="ctr"/>
              </a:tabLst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74888" algn="ctr"/>
              </a:tabLst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74888" algn="ctr"/>
              </a:tabLst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deleteNode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BinaryTreeNode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*&amp;root,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TreeData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&amp;item) </a:t>
            </a: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if (root == NULL)  return false; </a:t>
            </a: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 (item == *root-&gt;item) {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deleteRoot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(root);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return true;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 (item &lt; *root-&gt;item)  return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deleteNode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item);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	return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deleteNode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(root-&gt;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item);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spcAft>
                <a:spcPts val="25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BST efficiency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600" dirty="0"/>
              <a:t>If not a balanced tree with n nodes</a:t>
            </a:r>
          </a:p>
          <a:p>
            <a:pPr lvl="1">
              <a:defRPr/>
            </a:pPr>
            <a:r>
              <a:rPr lang="en-US" altLang="en-US" sz="2200" dirty="0"/>
              <a:t>Insertion:</a:t>
            </a:r>
          </a:p>
          <a:p>
            <a:pPr lvl="1">
              <a:defRPr/>
            </a:pPr>
            <a:r>
              <a:rPr lang="en-US" altLang="en-US" sz="2200" dirty="0"/>
              <a:t>Deletion: </a:t>
            </a:r>
          </a:p>
          <a:p>
            <a:pPr lvl="1">
              <a:defRPr/>
            </a:pPr>
            <a:r>
              <a:rPr lang="en-US" altLang="en-US" sz="2200" dirty="0"/>
              <a:t>Retrieval:</a:t>
            </a:r>
          </a:p>
          <a:p>
            <a:pPr lvl="1">
              <a:defRPr/>
            </a:pPr>
            <a:endParaRPr lang="en-US" altLang="en-US" sz="2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600" dirty="0"/>
              <a:t>If complete and balanced tree with n nodes</a:t>
            </a:r>
          </a:p>
          <a:p>
            <a:pPr marL="914400" lvl="1" indent="-514350">
              <a:defRPr/>
            </a:pPr>
            <a:r>
              <a:rPr lang="en-US" altLang="en-US" sz="2200" dirty="0"/>
              <a:t>Insertion:</a:t>
            </a:r>
          </a:p>
          <a:p>
            <a:pPr marL="914400" lvl="1" indent="-514350">
              <a:defRPr/>
            </a:pPr>
            <a:r>
              <a:rPr lang="en-US" altLang="en-US" sz="2200" dirty="0"/>
              <a:t>Deletion:</a:t>
            </a:r>
          </a:p>
          <a:p>
            <a:pPr marL="914400" lvl="1" indent="-514350">
              <a:defRPr/>
            </a:pPr>
            <a:r>
              <a:rPr lang="en-US" altLang="en-US" sz="2200" dirty="0"/>
              <a:t>Retrieval:</a:t>
            </a:r>
          </a:p>
          <a:p>
            <a:pPr marL="914400" lvl="1" indent="-514350"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C14719-BC8C-4AAB-BE60-74D3D02E4E5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635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BST efficiency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600" dirty="0"/>
              <a:t>If not a balanced tree with n nodes</a:t>
            </a:r>
          </a:p>
          <a:p>
            <a:pPr lvl="1">
              <a:defRPr/>
            </a:pPr>
            <a:r>
              <a:rPr lang="en-US" altLang="en-US" sz="2200" dirty="0"/>
              <a:t>Insertion:</a:t>
            </a:r>
          </a:p>
          <a:p>
            <a:pPr lvl="1">
              <a:defRPr/>
            </a:pPr>
            <a:r>
              <a:rPr lang="en-US" altLang="en-US" sz="2200" dirty="0"/>
              <a:t>Deletion: </a:t>
            </a:r>
          </a:p>
          <a:p>
            <a:pPr lvl="1">
              <a:defRPr/>
            </a:pPr>
            <a:r>
              <a:rPr lang="en-US" altLang="en-US" sz="2200" dirty="0"/>
              <a:t>Retrieval:</a:t>
            </a:r>
          </a:p>
          <a:p>
            <a:pPr lvl="1">
              <a:defRPr/>
            </a:pPr>
            <a:endParaRPr lang="en-US" altLang="en-US" sz="2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600" dirty="0"/>
              <a:t>If complete and balanced tree with n nodes</a:t>
            </a:r>
          </a:p>
          <a:p>
            <a:pPr marL="914400" lvl="1" indent="-514350">
              <a:defRPr/>
            </a:pPr>
            <a:r>
              <a:rPr lang="en-US" altLang="en-US" sz="2200" dirty="0"/>
              <a:t>Insertion:</a:t>
            </a:r>
          </a:p>
          <a:p>
            <a:pPr marL="914400" lvl="1" indent="-514350">
              <a:defRPr/>
            </a:pPr>
            <a:r>
              <a:rPr lang="en-US" altLang="en-US" sz="2200" dirty="0"/>
              <a:t>Deletion:</a:t>
            </a:r>
          </a:p>
          <a:p>
            <a:pPr marL="914400" lvl="1" indent="-514350">
              <a:defRPr/>
            </a:pPr>
            <a:r>
              <a:rPr lang="en-US" altLang="en-US" sz="2200" dirty="0"/>
              <a:t>Retrieval:</a:t>
            </a:r>
          </a:p>
          <a:p>
            <a:pPr marL="914400" lvl="1" indent="-514350"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7F512-E8F8-43D0-8919-AD9DC86173A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3124200" y="2466975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O(n)</a:t>
            </a:r>
          </a:p>
        </p:txBody>
      </p:sp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3154363" y="4471988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O(logn)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dirty="0"/>
              <a:t>Binary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4724400"/>
          </a:xfrm>
        </p:spPr>
        <p:txBody>
          <a:bodyPr/>
          <a:lstStyle/>
          <a:p>
            <a:r>
              <a:rPr lang="en-US" altLang="en-US" sz="2400" dirty="0"/>
              <a:t>At most 2 children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Object *item;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leftChild</a:t>
            </a:r>
            <a:r>
              <a:rPr lang="en-US" altLang="en-US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rightChild</a:t>
            </a:r>
            <a:r>
              <a:rPr lang="en-US" altLang="en-US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}; </a:t>
            </a:r>
            <a:endParaRPr lang="en-US" altLang="en-US" sz="2400" dirty="0"/>
          </a:p>
          <a:p>
            <a:r>
              <a:rPr lang="en-US" altLang="en-US" sz="2400" dirty="0"/>
              <a:t>Many uses</a:t>
            </a:r>
          </a:p>
          <a:p>
            <a:pPr lvl="1"/>
            <a:r>
              <a:rPr lang="en-US" altLang="en-US" sz="2000" dirty="0"/>
              <a:t>Expression tree</a:t>
            </a:r>
          </a:p>
          <a:p>
            <a:pPr lvl="1"/>
            <a:r>
              <a:rPr lang="en-US" altLang="en-US" sz="2000" dirty="0"/>
              <a:t>Huffman coding algorithm</a:t>
            </a:r>
          </a:p>
          <a:p>
            <a:pPr lvl="1"/>
            <a:r>
              <a:rPr lang="en-US" altLang="en-US" sz="2000" dirty="0"/>
              <a:t>Binary search tree</a:t>
            </a:r>
          </a:p>
          <a:p>
            <a:pPr lvl="1"/>
            <a:r>
              <a:rPr lang="en-US" altLang="en-US" sz="2000" dirty="0"/>
              <a:t>etc.  </a:t>
            </a:r>
          </a:p>
          <a:p>
            <a:r>
              <a:rPr lang="en-US" altLang="en-US" sz="2400" dirty="0"/>
              <a:t>Will include a binary tree implementation in assignment 2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F5FAA-DBBA-4EA7-B2C1-BC15401CCD4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0700"/>
          </a:xfrm>
        </p:spPr>
        <p:txBody>
          <a:bodyPr/>
          <a:lstStyle/>
          <a:p>
            <a:r>
              <a:rPr lang="en-US" altLang="en-US" dirty="0"/>
              <a:t>Full, Complete, and Balanced Binary Trees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7200" y="1905000"/>
            <a:ext cx="8458200" cy="3657600"/>
          </a:xfrm>
        </p:spPr>
        <p:txBody>
          <a:bodyPr/>
          <a:lstStyle/>
          <a:p>
            <a:pPr>
              <a:defRPr/>
            </a:pPr>
            <a:r>
              <a:rPr lang="en-US" sz="2400" b="1" kern="1200" dirty="0">
                <a:latin typeface="+mj-lt"/>
                <a:cs typeface="Arial" pitchFamily="34" charset="0"/>
              </a:rPr>
              <a:t>Full binary tree </a:t>
            </a:r>
            <a:r>
              <a:rPr lang="en-US" sz="2400" kern="1200" dirty="0">
                <a:latin typeface="+mj-lt"/>
                <a:cs typeface="Arial" pitchFamily="34" charset="0"/>
              </a:rPr>
              <a:t>has no nodes with one child; they all have zero or two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defRPr/>
            </a:pPr>
            <a:r>
              <a:rPr lang="en-US" altLang="en-US" sz="2400" b="1" dirty="0">
                <a:latin typeface="+mj-lt"/>
              </a:rPr>
              <a:t>Perfect binary tree: </a:t>
            </a:r>
            <a:r>
              <a:rPr lang="en-US" altLang="en-US" sz="2400" dirty="0">
                <a:latin typeface="+mj-lt"/>
              </a:rPr>
              <a:t>full binary tree where all of the leaves are at the same level</a:t>
            </a:r>
          </a:p>
          <a:p>
            <a:pPr>
              <a:defRPr/>
            </a:pPr>
            <a:r>
              <a:rPr lang="en-US" altLang="en-US" sz="2400" b="1" dirty="0">
                <a:latin typeface="+mj-lt"/>
              </a:rPr>
              <a:t>Complete binary tree </a:t>
            </a:r>
            <a:r>
              <a:rPr lang="en-US" sz="2400" kern="1200" dirty="0">
                <a:latin typeface="+mj-lt"/>
                <a:cs typeface="Arial" pitchFamily="34" charset="0"/>
              </a:rPr>
              <a:t>has every level, except possibly the deepest, is completely filled. The nodes in the last level are as far left as possible</a:t>
            </a:r>
          </a:p>
          <a:p>
            <a:pPr>
              <a:defRPr/>
            </a:pPr>
            <a:r>
              <a:rPr lang="en-US" altLang="en-US" sz="2400" b="1" dirty="0">
                <a:latin typeface="+mj-lt"/>
              </a:rPr>
              <a:t>Balanced binary tree: </a:t>
            </a:r>
            <a:r>
              <a:rPr lang="en-US" altLang="en-US" sz="2400" dirty="0">
                <a:latin typeface="+mj-lt"/>
              </a:rPr>
              <a:t>where the left and right subtrees of any node have height difference by at most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0700"/>
          </a:xfrm>
        </p:spPr>
        <p:txBody>
          <a:bodyPr/>
          <a:lstStyle/>
          <a:p>
            <a:r>
              <a:rPr lang="en-US" altLang="en-US" dirty="0"/>
              <a:t>Full, Complete, and Balanced Binary Trees -- 1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0900" y="5715000"/>
            <a:ext cx="7848600" cy="622300"/>
          </a:xfrm>
        </p:spPr>
        <p:txBody>
          <a:bodyPr/>
          <a:lstStyle/>
          <a:p>
            <a:r>
              <a:rPr lang="en-US" altLang="en-US" dirty="0"/>
              <a:t>Is it full? Complete? Balanced?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84400"/>
            <a:ext cx="51816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C4A3C7-EBCF-9681-AA49-833AF245560A}"/>
              </a:ext>
            </a:extLst>
          </p:cNvPr>
          <p:cNvSpPr txBox="1"/>
          <p:nvPr/>
        </p:nvSpPr>
        <p:spPr>
          <a:xfrm>
            <a:off x="457200" y="2065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/>
              <a:t>https://pollev.com/wooyoungkim019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5198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0700"/>
          </a:xfrm>
        </p:spPr>
        <p:txBody>
          <a:bodyPr/>
          <a:lstStyle/>
          <a:p>
            <a:r>
              <a:rPr lang="en-US" altLang="en-US" dirty="0"/>
              <a:t>Full, Complete, and Balanced Binary Trees --2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0900" y="5715000"/>
            <a:ext cx="7848600" cy="622300"/>
          </a:xfrm>
        </p:spPr>
        <p:txBody>
          <a:bodyPr/>
          <a:lstStyle/>
          <a:p>
            <a:r>
              <a:rPr lang="en-US" altLang="en-US"/>
              <a:t>Is it full? Complete? Balanced?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16542-1DF7-527F-D738-EF8D0F6AAFB7}"/>
              </a:ext>
            </a:extLst>
          </p:cNvPr>
          <p:cNvSpPr txBox="1"/>
          <p:nvPr/>
        </p:nvSpPr>
        <p:spPr>
          <a:xfrm>
            <a:off x="457200" y="2065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/>
              <a:t>https://pollev.com/wooyoungkim019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6687"/>
          </a:xfrm>
        </p:spPr>
        <p:txBody>
          <a:bodyPr/>
          <a:lstStyle/>
          <a:p>
            <a:r>
              <a:rPr lang="en-US" altLang="en-US"/>
              <a:t>The Maximum and Minimum Heights of a Binary Tree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76413"/>
            <a:ext cx="752633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4981"/>
            <a:ext cx="65198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-228600" y="159156"/>
            <a:ext cx="9906000" cy="1436687"/>
          </a:xfrm>
        </p:spPr>
        <p:txBody>
          <a:bodyPr/>
          <a:lstStyle/>
          <a:p>
            <a:r>
              <a:rPr lang="en-US" altLang="en-US" dirty="0"/>
              <a:t>Binary tree </a:t>
            </a:r>
            <a:br>
              <a:rPr lang="en-US" altLang="en-US" dirty="0"/>
            </a:br>
            <a:r>
              <a:rPr lang="en-US" altLang="en-US" dirty="0"/>
              <a:t>– array implementation(1)</a:t>
            </a:r>
          </a:p>
        </p:txBody>
      </p:sp>
      <p:sp>
        <p:nvSpPr>
          <p:cNvPr id="2" name="Rectangle 1"/>
          <p:cNvSpPr/>
          <p:nvPr/>
        </p:nvSpPr>
        <p:spPr>
          <a:xfrm>
            <a:off x="800100" y="1520956"/>
            <a:ext cx="7543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Array size of a tree with height h: 2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Store the root at index 0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Children of a node at position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positions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2i+1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2i+2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Index j’s parent index is (j-1)/2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14257</TotalTime>
  <Words>2127</Words>
  <Application>Microsoft Office PowerPoint</Application>
  <PresentationFormat>On-screen Show (4:3)</PresentationFormat>
  <Paragraphs>353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Frutiger 55 Roman</vt:lpstr>
      <vt:lpstr>Gulim</vt:lpstr>
      <vt:lpstr>Arial</vt:lpstr>
      <vt:lpstr>Arial Black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CSS 343: Data Structures, Algorithms, and Discrete Mathematics II</vt:lpstr>
      <vt:lpstr>Terms</vt:lpstr>
      <vt:lpstr>General Tree Implementation</vt:lpstr>
      <vt:lpstr>Binary Tree</vt:lpstr>
      <vt:lpstr>Full, Complete, and Balanced Binary Trees</vt:lpstr>
      <vt:lpstr>Full, Complete, and Balanced Binary Trees -- 1</vt:lpstr>
      <vt:lpstr>Full, Complete, and Balanced Binary Trees --2</vt:lpstr>
      <vt:lpstr>The Maximum and Minimum Heights of a Binary Tree</vt:lpstr>
      <vt:lpstr>Binary tree  – array implementation(1)</vt:lpstr>
      <vt:lpstr>Binary tree  – array implementation(2)</vt:lpstr>
      <vt:lpstr>Traversals of a Binary Tree</vt:lpstr>
      <vt:lpstr>Expression tree</vt:lpstr>
      <vt:lpstr>Expression tree</vt:lpstr>
      <vt:lpstr> Exercise Expression tree</vt:lpstr>
      <vt:lpstr>PowerPoint Presentation</vt:lpstr>
      <vt:lpstr>PowerPoint Presentation</vt:lpstr>
      <vt:lpstr> More Exercise</vt:lpstr>
      <vt:lpstr>Huffman coding</vt:lpstr>
      <vt:lpstr>Algorithm (one version)</vt:lpstr>
      <vt:lpstr>PowerPoint Presentation</vt:lpstr>
      <vt:lpstr>PowerPoint Presentation</vt:lpstr>
      <vt:lpstr>PowerPoint Presentation</vt:lpstr>
      <vt:lpstr> Exercise</vt:lpstr>
      <vt:lpstr> Exercise</vt:lpstr>
      <vt:lpstr>Huffman encoding efficiency</vt:lpstr>
      <vt:lpstr>Binary Search Tree </vt:lpstr>
      <vt:lpstr>Binary Search Tree </vt:lpstr>
      <vt:lpstr>Programming a BST – Retrieve, Insert</vt:lpstr>
      <vt:lpstr>How about delete p – group practice</vt:lpstr>
      <vt:lpstr>How about delete p – group practice</vt:lpstr>
      <vt:lpstr>BST efficiency</vt:lpstr>
      <vt:lpstr>BST efficiency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2.tree</dc:title>
  <dc:creator/>
  <cp:lastModifiedBy>Wooyoung Kim</cp:lastModifiedBy>
  <cp:revision>650</cp:revision>
  <cp:lastPrinted>2016-04-04T17:37:49Z</cp:lastPrinted>
  <dcterms:created xsi:type="dcterms:W3CDTF">2006-01-05T18:10:09Z</dcterms:created>
  <dcterms:modified xsi:type="dcterms:W3CDTF">2025-01-08T07:25:53Z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