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7" r:id="rId1"/>
    <p:sldMasterId id="2147484589" r:id="rId2"/>
    <p:sldMasterId id="2147484601" r:id="rId3"/>
    <p:sldMasterId id="2147484615" r:id="rId4"/>
    <p:sldMasterId id="2147484627" r:id="rId5"/>
  </p:sldMasterIdLst>
  <p:notesMasterIdLst>
    <p:notesMasterId r:id="rId26"/>
  </p:notesMasterIdLst>
  <p:sldIdLst>
    <p:sldId id="273" r:id="rId6"/>
    <p:sldId id="258" r:id="rId7"/>
    <p:sldId id="263" r:id="rId8"/>
    <p:sldId id="259" r:id="rId9"/>
    <p:sldId id="260" r:id="rId10"/>
    <p:sldId id="261" r:id="rId11"/>
    <p:sldId id="268" r:id="rId12"/>
    <p:sldId id="274" r:id="rId13"/>
    <p:sldId id="301" r:id="rId14"/>
    <p:sldId id="310" r:id="rId15"/>
    <p:sldId id="270" r:id="rId16"/>
    <p:sldId id="312" r:id="rId17"/>
    <p:sldId id="311" r:id="rId18"/>
    <p:sldId id="316" r:id="rId19"/>
    <p:sldId id="317" r:id="rId20"/>
    <p:sldId id="318" r:id="rId21"/>
    <p:sldId id="313" r:id="rId22"/>
    <p:sldId id="296" r:id="rId23"/>
    <p:sldId id="314" r:id="rId24"/>
    <p:sldId id="300" r:id="rId25"/>
  </p:sldIdLst>
  <p:sldSz cx="9144000" cy="6858000" type="screen4x3"/>
  <p:notesSz cx="7010400" cy="9296400"/>
  <p:custShowLst>
    <p:custShow name="Custom Show 1" id="0">
      <p:sldLst>
        <p:sld r:id="rId7"/>
        <p:sld r:id="rId8"/>
        <p:sld r:id="rId9"/>
        <p:sld r:id="rId10"/>
        <p:sld r:id="rId12"/>
        <p:sld r:id="rId16"/>
        <p:sld r:id="rId6"/>
        <p:sld r:id="rId13"/>
        <p:sld r:id="rId1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young Kim" initials="W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D00820"/>
    <a:srgbClr val="31792F"/>
    <a:srgbClr val="4B4B95"/>
    <a:srgbClr val="FFFFCC"/>
    <a:srgbClr val="FF99CC"/>
    <a:srgbClr val="CCECFF"/>
    <a:srgbClr val="99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5097" autoAdjust="0"/>
  </p:normalViewPr>
  <p:slideViewPr>
    <p:cSldViewPr>
      <p:cViewPr varScale="1">
        <p:scale>
          <a:sx n="128" d="100"/>
          <a:sy n="128" d="100"/>
        </p:scale>
        <p:origin x="440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2:11:4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5039 2565 24575,'0'-46'0,"0"-54"0,-15-131 0,12 204 0,-2 1 0,0 0 0,-2 0 0,0 0 0,-14-29 0,10 28 0,2 1 0,1-1 0,-9-55 0,-6-24 0,21 101 0,0 0 0,-1 1 0,1-1 0,-1 0 0,0 1 0,0 0 0,0-1 0,-1 1 0,1 1 0,-1-1 0,0 0 0,-8-5 0,-6-2 0,-36-19 0,32 19 0,-64-27 0,-1 3 0,-152-39 0,126 41 0,-27-6 0,-278-39 0,207 57 0,100 16 0,-8 0 0,92-1 0,1 0 0,0-2 0,-37-16 0,-5-1 0,40 16 0,7 2 0,1 0 0,-1-1 0,2 0 0,-20-13 0,-40-21 0,61 34 0,0-1 0,1 0 0,0-1 0,1-1 0,0-1 0,0 0 0,-24-27 0,-62-95 0,95 120 0,1 0 0,0 0 0,1 0 0,1-1 0,0 0 0,-3-30 0,5 33 0,-4-49 0,2 1 0,6-88 0,0 38 0,-2-40 0,-1 147 0,1-1 0,-1 1 0,0 0 0,0-1 0,0 1 0,0 0 0,-1 0 0,1 0 0,-1 0 0,0 0 0,0 0 0,0 0 0,0 1 0,0-1 0,-1 1 0,1-1 0,-6-2 0,-3-3 0,0 1 0,-1 0 0,-15-6 0,11 5 0,-14-5 0,0 1 0,-1 2 0,0 1 0,-46-8 0,-131-7 0,118 15 0,-59-4 0,-229 14 0,344 1 0,-1 2 0,-67 15 0,66-11 0,0-1 0,-62 4 0,7-12 0,-121-15 0,94 6 0,-174 8 0,138 4 0,144-2 0,0 0 0,-1 1 0,1 1 0,0-1 0,0 2 0,-18 6 0,24-8 0,0 1 0,1-1 0,-1 1 0,1 0 0,0 0 0,0 1 0,-1-1 0,2 1 0,-1-1 0,0 1 0,0 0 0,1 0 0,-1 0 0,1 1 0,0-1 0,0 0 0,1 1 0,-1-1 0,0 1 0,-1 7 0,-1 17 0,2 0 0,0 0 0,5 56 0,0-16 0,-2-34 0,2 0 0,8 43 0,-8-59 0,2-1 0,0 0 0,1 0 0,0-1 0,2 1 0,11 18 0,-6-19 0,0 0 0,1-1 0,1-1 0,27 21 0,-26-22 0,16 10 0,1-2 0,1-1 0,44 19 0,-46-23 0,29 10 0,1-3 0,0-2 0,81 14 0,8 4 0,5 3 0,107 34 0,-144-41 0,244 36 0,-160-36 0,60 11 0,-246-41 0,-1 0 0,0 1 0,0 1 0,0 0 0,23 16 0,2 0 0,6 1 0,-15-8 0,0 0 0,0 3 0,-2 0 0,32 28 0,-54-38 0,0 1 0,0 0 0,-1 1 0,-1-1 0,0 2 0,0-1 0,-1 0 0,-1 1 0,0 0 0,4 20 0,19 44 0,-14-46 0,4 4 0,-2 1 0,-1 0 0,-2 1 0,10 49 0,-13-32 0,0-3 0,4 87 0,-12-124 0,1 0 0,0-1 0,1 1 0,1-1 0,8 21 0,-7-18 0,0-1 0,-1 1 0,5 27 0,-8 14 0,-2-44 0,1 1 0,0-1 0,1 0 0,1 0 0,2 13 0,-3-24 0,0 1 0,0 0 0,0-1 0,0 1 0,0-1 0,0 1 0,0-1 0,1 0 0,-1 1 0,0-1 0,1 0 0,0 0 0,-1 0 0,1 0 0,-1 0 0,1 0 0,0-1 0,0 1 0,-1-1 0,1 1 0,0-1 0,0 1 0,0-1 0,3 0 0,54 0 0,-42-1 0,843-10 0,-822 13 0,50 8 0,20 1 0,207-11 0,-204-11 0,38-2 0,-103 15-121,0 3-1,0 1 0,46 13 1,-56-11-758,-13-3-5947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2:12:05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4838 2445 24575,'-2'-22'0,"-1"1"0,0-1 0,-2 0 0,-10-30 0,6 20 0,-25-126 0,32 150 0,0 1 0,-1-1 0,0 0 0,0 1 0,0 0 0,-1 0 0,0 0 0,0 0 0,-1 0 0,0 1 0,0 0 0,-11-10 0,-6-3 0,-1 1 0,-31-18 0,-4-3 0,30 20 0,-1 2 0,-1 0 0,0 3 0,-57-20 0,55 22 0,-353-129 0,372 137 0,-35-15 0,-2 2 0,-71-15 0,-38-10 0,115 28 0,-1 2 0,-75-10 0,75 18 0,0-1 0,0-3 0,0-1 0,-75-27 0,75 20 0,-63-14 0,-16-5 0,106 29 0,0-1 0,1-1 0,0-1 0,-27-18 0,20 9 0,14 12 0,0 0 0,1-1 0,-1-1 0,1 0 0,1 0 0,0 0 0,0-1 0,-13-20 0,-1-10 0,-2 1 0,-51-61 0,67 88 0,0 0 0,1-1 0,0-1 0,1 1 0,-5-15 0,-14-29 0,12 34 0,0-2 0,2 0 0,1 0 0,1-1 0,1 0 0,-8-42 0,9 36 0,-1 1 0,-22-55 0,-1-2 0,27 77 0,1 0 0,-1 0 0,-1 0 0,0 1 0,-1-1 0,1 1 0,-2 1 0,1-1 0,-1 1 0,0 0 0,-1 1 0,0 0 0,0 0 0,-12-7 0,-41-28 0,-119-60 0,115 65 0,48 26 0,0 1 0,-1 0 0,0 1 0,-1 1 0,0 1 0,0 0 0,-33-6 0,-5 5 0,1 0 0,-62-2 0,-508 10 0,281 1 0,333-1 0,0 0 0,-1 0 0,1 2 0,0-1 0,0 2 0,0-1 0,0 2 0,1-1 0,-1 2 0,1-1 0,0 2 0,0-1 0,1 1 0,-18 14 0,5 0 0,1 0 0,1 2 0,-24 30 0,16-17 0,23-27 0,0 0 0,1 0 0,0 0 0,0 1 0,1-1 0,1 1 0,-1 0 0,1 1 0,1-1 0,0 0 0,-2 18 0,3-8 0,0 0 0,1 0 0,1 0 0,1 0 0,5 19 0,-5-25 0,1 2 0,0 1 0,2-1 0,-1 0 0,2 0 0,7 16 0,-11-29 0,7 16 0,1 0 0,20 27 0,-25-39 0,0-1 0,0 0 0,0 0 0,1 0 0,0-1 0,-1 0 0,2 0 0,-1 0 0,0-1 0,1 0 0,9 3 0,78 29 0,-52-19 0,1-1 0,67 13 0,-42-16 0,0 2 0,68 24 0,-106-30 0,0-1 0,0-1 0,0-2 0,1-1 0,52-2 0,8 2 0,59 20 0,-120-21 0,-1 2 0,1 1 0,50 16 0,80 40 0,-139-52 0,17 4 0,69 16 0,-67-20 0,55 21 0,-21 1 0,54 20 0,-86-36 0,39 20 0,-11-4 0,-40-19 0,5 1 0,46 26 0,-71-34 0,-1 1 0,0 0 0,0 0 0,-1 1 0,0 0 0,0 1 0,-1 0 0,1 0 0,8 14 0,-10-10 0,0 0 0,-1 1 0,5 20 0,1 0 0,-2-2 0,-2-1 0,-1 1 0,3 49 0,-1-11 0,16 141 0,0-19 0,-16-132 0,-6-39 0,0 0 0,2 0 0,9 29 0,-7-25 0,0 0 0,5 41 0,-8-38 0,2 0 0,8 28 0,-10-47 0,0-1 0,0 1 0,0 0 0,1-1 0,1 1 0,-1-1 0,1-1 0,0 1 0,1 0 0,11 10 0,-4-7 0,1 0 0,0-1 0,1-1 0,-1 0 0,2-1 0,-1 0 0,1-2 0,26 7 0,13-1 0,69 6 0,-47-9 0,32 2 0,0-6 0,1-4 0,133-18 0,-180 14 0,-45 4 0,1 0 0,0-2 0,-1-1 0,1 0 0,30-10 0,-23 5 0,0 1 0,1 1 0,53-4 0,-45 6 0,56-12 0,-43 2 0,-18 5 0,1 0 0,-1 3 0,1 0 0,38-1 0,-57 6 0,-1-1 0,1 0 0,-1-1 0,0-1 0,0 1 0,0-2 0,0 1 0,-1-1 0,18-12 0,-16 9 0,0 1 0,0 1 0,1 0 0,0 1 0,0 0 0,23-4 0,112-9-1365,-124 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2:16:0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24575,'1'21'0,"2"-1"0,1 1 0,0-1 0,8 21 0,-5-18 0,13 46 0,57 131 0,-66-174 0,-2 1 0,0 0 0,4 30 0,-7-30 0,1-1 0,0 0 0,18 37 0,-1-5 0,-20-46 0,0-1 0,1 1 0,0-1 0,0 0 0,2 0 0,-1-1 0,1 0 0,0 0 0,16 16 0,5-6 0,0 0 0,42 20 0,7 5 0,-51-31 0,1-1 0,0-1 0,1-2 0,1 0 0,33 6 0,-21-6 0,63 26 0,-46-12 0,1-3 0,119 26 0,-113-37 0,-37-7 0,48 13 0,14 13 0,-28-8 0,93 18 0,-116-31 0,-1 3 0,62 25 0,20 6 0,-111-39 0,-1 0 0,0 0 0,1 1 0,-1 0 0,-1 1 0,1-1 0,-1 1 0,0 1 0,0 0 0,0 0 0,-1 0 0,0 0 0,11 15 0,-2 3 0,-1 1 0,-1 0 0,10 29 0,21 39 0,-32-71 0,-1 1 0,-2 0 0,0 0 0,-1 1 0,-1 0 0,-2 0 0,4 29 0,-3 19 0,-4 83 0,-2-138 0,0 5 0,2-1 0,0 1 0,1-1 0,1 0 0,7 21 0,44 97 0,-43-107 0,-11-28 0,0 0 0,0-1 0,0 1 0,0-1 0,1 1 0,-1-1 0,1 0 0,0 0 0,0 0 0,0 1 0,0-2 0,0 1 0,1 0 0,-1 0 0,1-1 0,0 1 0,0-1 0,0 0 0,0 0 0,0 0 0,1 0 0,-1-1 0,4 2 0,19 3 0,0-2 0,0 0 0,1-2 0,-1-1 0,0-1 0,34-4 0,10 1 0,-20 2 0,385 1 0,-294 12 0,21 0 0,-100-8 0,-1 3 0,0 3 0,76 21 0,-26-5 0,-77-19-120,5 3-191,1-3 0,0-1-1,60 1 1,-71-9-6515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2:16:12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24575,'8'-1'0,"0"0"0,0 0 0,0-1 0,10-3 0,20-3 0,22 2 0,-38 5 0,-1-1 0,1-1 0,39-10 0,-32 4 0,0 2 0,0 1 0,0 2 0,34-2 0,-3 5 0,60 6 0,-37 9 0,-42-6 0,-13-1 0,0 0 0,0 3 0,45 20 0,-41-15 0,62 18 0,30-7 0,43 13 0,-164-38 0,1 1 0,-1 0 0,1-1 0,-1 1 0,0 1 0,0-1 0,1 0 0,-1 1 0,-1-1 0,1 1 0,0 0 0,-1 0 0,0 0 0,1 1 0,-1-1 0,0 0 0,-1 1 0,1-1 0,1 7 0,3 7 0,-2 0 0,-1 0 0,3 21 0,-3-13 0,28 232 0,-29-246 0,0 0 0,1 1 0,0-1 0,0 0 0,1-1 0,1 1 0,0-1 0,9 14 0,-3-7 0,1-1 0,0 0 0,1-1 0,16 14 0,-10-15 0,0-1 0,1-1 0,1-1 0,-1 0 0,2-2 0,29 9 0,-20-6 0,432 157 0,-398-150 0,71 13 0,-29-8 0,48 9 0,-93-22 0,0 2 0,-1 4 0,77 31 0,166 79 0,-211-89 0,-65-27 0,2 1 0,0 1 0,48 29 0,-22-9 0,72 31 0,-74-38 0,94 58 0,-119-62 0,0 2 0,-2 1 0,33 38 0,62 93 0,-113-144 0,-1 1 0,0 1 0,-1-1 0,-1 1 0,0 0 0,-1 0 0,-1 1 0,0 0 0,-1 0 0,0 0 0,-1 0 0,0 16 0,-2-22 0,-1 0 0,1 0 0,-1 1 0,-1-1 0,0 0 0,0 0 0,-1 0 0,0 0 0,-1-1 0,1 1 0,-2-1 0,1 0 0,-1 0 0,0 0 0,-1-1 0,0 0 0,0 0 0,-1 0 0,1-1 0,-14 10 0,-5 1 0,13-10 0,0 1 0,1 0 0,0 1 0,-16 17 0,4-2 0,18-19 0,0 0 0,0 0 0,0 1 0,1-1 0,0 1 0,0 0 0,0 0 0,1 1 0,0-1 0,0 1 0,1-1 0,-4 14 0,3 7-1365,1-3-5461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2:16:21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24575,'0'17'0,"0"40"0,2 0 0,11 67 0,-7-70 0,-5-40 0,1 0 0,0 0 0,1 1 0,1-2 0,7 22 0,-5-18 0,0 1 0,-2-1 0,0 1 0,-1 0 0,0 0 0,-2 0 0,0 1 0,-2 20 0,1-10 0,0-1 0,7 35 0,-5-55 0,0-1 0,0 0 0,1 0 0,0 0 0,1 0 0,-1 0 0,1-1 0,1 1 0,-1-1 0,1 0 0,0 0 0,0-1 0,1 0 0,6 6 0,12 6 0,0 0 0,34 17 0,-52-31 0,66 34 0,131 49 0,-171-78 0,0 0 0,0-2 0,1-2 0,38 2 0,-19-3 0,316 30 0,-325-27 0,1 1 0,-1 3 0,68 25 0,-68-21 0,-14-5 0,0 1 0,-1 2 0,32 18 0,-51-25 0,-1 0 0,1 1 0,-1 0 0,-1 1 0,1-1 0,-1 1 0,0 1 0,0-1 0,-1 1 0,0 1 0,-1-1 0,0 1 0,7 14 0,2 9 0,20 35 0,4 9 0,9 17 0,-33-68 0,0 1 0,-2 0 0,-1 1 0,12 45 0,-20-60 0,26 104 0,-23-100 0,0 0 0,0-1 0,2 1 0,0-2 0,10 16 0,-9-17 0,-2-1 0,1 1 0,-2 1 0,0-1 0,7 25 0,11 71 0,-11-43 0,-12-60 0,1 1 0,0 0 0,0-1 0,0 1 0,1-1 0,0 0 0,0 0 0,1 0 0,0 0 0,8 10 0,-8-12 0,1 0 0,-1-1 0,1 0 0,-1 0 0,1 0 0,0 0 0,0-1 0,0 0 0,1 0 0,-1 0 0,0-1 0,1 1 0,-1-1 0,8 0 0,78 4 0,120-8 0,-49-1 0,-142 4 0,330 14 0,-308-9 0,-20-3 0,0 0 0,1 2 0,39 12 0,-38-8 0,1-1 0,0-1 0,0-2 0,45 3 0,105-8 0,-77-2 0,-53 2 0,-14 0 0,0 1 0,37 6 0,-60-5 88,-11-5-1541,-6-2-5373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22:16:28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24575,'1330'0'0,"-1302"2"0,51 9 0,-49-6 0,41 2 0,-54-7 0,-6 0 0,0 0 0,0 1 0,16 3 0,-23-3 0,0 0 0,0 1 0,0 0 0,0-1 0,-1 1 0,1 1 0,0-1 0,-1 0 0,1 1 0,-1 0 0,0 0 0,4 4 0,5 7 0,-1 1 0,-1-1 0,0 2 0,-1-1 0,-1 1 0,0 1 0,-1 0 0,7 26 0,-7-13 0,-2 0 0,-1 0 0,-1 0 0,-1 39 0,-4 16 0,-1-38 0,3 1 0,1 0 0,3-1 0,14 68 0,-5-75 0,30 66 0,-10-30 0,-23-51 0,1 0 0,2-1 0,0 0 0,2-1 0,0-1 0,2 0 0,0-1 0,1-1 0,1-1 0,1-1 0,1 0 0,0-1 0,24 13 0,-6-5 0,0-3 0,2-1 0,79 29 0,-91-39 0,0 2 0,30 17 0,-30-15 0,59 23 0,-18-15 0,1-4 0,1-2 0,1-4 0,0-3 0,143 1 0,-141-14 0,-24 0 0,-1 2 0,75 9 0,-113-6 0,0 1 0,-1 0 0,1 0 0,-1 1 0,0 1 0,0 0 0,0 0 0,-1 1 0,0 0 0,0 1 0,-1 0 0,1 1 0,14 15 0,-19-15 0,2-1 0,-1 0 0,1 0 0,0 0 0,1-1 0,-1 0 0,1 0 0,0-1 0,1 0 0,-1-1 0,1 1 0,10 2 0,-6-2 0,0 1 0,-1 0 0,1 1 0,-1 1 0,11 9 0,-17-13 0,0 1 0,0 0 0,-1 1 0,0-1 0,0 1 0,0 0 0,-1 0 0,0 1 0,0-1 0,5 15 0,9 35 0,-10-27 0,1-1 0,26 53 0,-33-76 0,1 1 0,-1 0 0,0-1 0,0 1 0,-1 0 0,0 0 0,0 0 0,0 1 0,-1-1 0,0 0 0,0 0 0,-1 0 0,0 0 0,0 0 0,0 0 0,0 0 0,-1 0 0,0 0 0,-4 7 0,2-4 0,-1 0 0,0 0 0,-1 0 0,0-1 0,0 1 0,-1-2 0,0 1 0,0-1 0,-1 0 0,-13 10 0,4-5-195,-1-1 0,-1-1 0,1-1 0,-1-1 0,-1 0 0,-26 6 0,27-10-6631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3F2393F-087A-4137-971A-1E78F94065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3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9F76418-9FDE-4081-BF92-7BA4F0E035A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29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4D2FE-2121-41A0-AE26-CB701C6B84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704FE-10A2-4B43-AE0A-51D07EF2E9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5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0B98D-C69B-4808-9427-4546403EB4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44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7E337-11A6-40D3-84EF-93D7C6E754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2A40E-C733-4708-B80A-8AC2D2B231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100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91F4-B6FC-45C2-9B20-344984BAE37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644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5A2B-A996-44D7-BE0A-3748516015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00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CB442-63AF-4779-BB8C-A08B94BF04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371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121DF-F50B-4418-BF50-CBA661F965F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147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C0BFF-DD86-46DA-B035-E2F24E73AB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4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05B55-F30A-445E-99CD-6E3ABA8548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554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9B7F1-B6C7-4BA1-84FA-878963C727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88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F16B8-A4DF-432C-9005-7A3DFC0BC6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7983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3E556-CC92-4C09-994F-DC26001146D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0144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05B67-2B84-4510-8984-FD4BC9C8B94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843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DCB59-08F4-46DE-BAFC-BC614EC11E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1302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609CF-9996-49A9-98D6-EEE7CADB6E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793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ABC7F-C320-408A-AD16-684A50AD0B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593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8B20B-7A0F-48D6-98C2-2D115A35E09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1870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431BF-A600-4095-9359-62EAD12B63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3392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12B2-0858-4EEA-AA12-2DB9A66B80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0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42292-300C-4731-BEA8-74552FA81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5664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068EA-1EFB-426E-B0CF-EDBBDDE76F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3919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D1064-3463-497C-A56C-BC93CE66E58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7402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73CAF-71A9-4A93-A703-A08DF8F1B3A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706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257D4-517D-448D-8A60-50EE1D5763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9758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B5717-D3C8-42A7-BC33-53962E81C6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1673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644525" y="6580188"/>
            <a:ext cx="8499475" cy="182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069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8957B-A54A-4C54-BFA9-5E43D473FE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8458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791D1-4178-40CB-9FC8-2B28D41473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786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49E7-E304-455B-A157-0683C631B2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11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BAB45-97B3-44F7-AE56-111F83020D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1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1FFEA-C184-4313-B3FD-ED216BE219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4111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D7105-6C00-48A0-A68E-6CAACEE029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965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3AE5B-5785-4B7E-A4EC-B67BDA5C1F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6156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96EB-1B1E-45AE-82A8-B0851A11CF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11055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A5721-2F16-4258-80F3-64C510DD1B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5997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C255F-D47A-4BE6-8FA3-D1D65FB86FD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9787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F739C-A4E9-4AB0-9AA8-75EE1A5E5D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74828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5819B-3AF9-4D1C-A49B-93B4974DE2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238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B047F-3960-4F04-AB68-87BB781416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56995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C9F4-FD60-45DB-BB21-D9130297FF8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2406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64539-74B9-45B5-9482-842DDF1AAE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5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760ED-DAF9-4F8F-B752-2B2A62090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482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70659-5E2C-49AF-86E7-ABE1A3E04F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6256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639B5-B4A9-448C-A8EA-8E05E0100D9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63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D0673-401C-4520-887F-7CC124E73F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2939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D43B-E223-48C5-9031-F7CE916E48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1241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915EF-3969-465D-9414-8470C2E1F4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2092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3CD65-A858-4A51-9331-BF7ADCCC3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064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7A9AC-3129-42DE-984D-2B78C8D57F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2680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9ADA-29B3-4858-8B45-E570F295D02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01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787B-19B6-419D-B8AE-0AB152DD3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06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F2F45-04D9-4B5E-A731-3293BEF39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7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53BB9-3C5C-4A78-92D0-412B34CA8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25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F7766-7D99-4DD0-A2DE-674343E86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28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C08A78B-4513-4BEE-A282-AB82A06C03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79" r:id="rId1"/>
    <p:sldLayoutId id="2147485480" r:id="rId2"/>
    <p:sldLayoutId id="2147485481" r:id="rId3"/>
    <p:sldLayoutId id="2147485482" r:id="rId4"/>
    <p:sldLayoutId id="2147485483" r:id="rId5"/>
    <p:sldLayoutId id="2147485484" r:id="rId6"/>
    <p:sldLayoutId id="2147485485" r:id="rId7"/>
    <p:sldLayoutId id="2147485486" r:id="rId8"/>
    <p:sldLayoutId id="2147485487" r:id="rId9"/>
    <p:sldLayoutId id="2147485488" r:id="rId10"/>
    <p:sldLayoutId id="214748548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5797A7-A174-4B78-95D9-F461D0FE61B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4" r:id="rId1"/>
    <p:sldLayoutId id="2147485525" r:id="rId2"/>
    <p:sldLayoutId id="2147485526" r:id="rId3"/>
    <p:sldLayoutId id="2147485527" r:id="rId4"/>
    <p:sldLayoutId id="2147485528" r:id="rId5"/>
    <p:sldLayoutId id="2147485529" r:id="rId6"/>
    <p:sldLayoutId id="2147485530" r:id="rId7"/>
    <p:sldLayoutId id="2147485531" r:id="rId8"/>
    <p:sldLayoutId id="2147485532" r:id="rId9"/>
    <p:sldLayoutId id="2147485533" r:id="rId10"/>
    <p:sldLayoutId id="2147485534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F58888-AACC-468D-A796-8BBC537BDD9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0" r:id="rId1"/>
    <p:sldLayoutId id="2147485491" r:id="rId2"/>
    <p:sldLayoutId id="2147485492" r:id="rId3"/>
    <p:sldLayoutId id="2147485493" r:id="rId4"/>
    <p:sldLayoutId id="2147485494" r:id="rId5"/>
    <p:sldLayoutId id="2147485495" r:id="rId6"/>
    <p:sldLayoutId id="2147485496" r:id="rId7"/>
    <p:sldLayoutId id="2147485497" r:id="rId8"/>
    <p:sldLayoutId id="2147485498" r:id="rId9"/>
    <p:sldLayoutId id="2147485499" r:id="rId10"/>
    <p:sldLayoutId id="2147485500" r:id="rId11"/>
    <p:sldLayoutId id="2147485501" r:id="rId12"/>
    <p:sldLayoutId id="2147485535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6CBB4A-2216-44D2-9CC5-2C64F29918FF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2" r:id="rId1"/>
    <p:sldLayoutId id="2147485503" r:id="rId2"/>
    <p:sldLayoutId id="2147485504" r:id="rId3"/>
    <p:sldLayoutId id="2147485505" r:id="rId4"/>
    <p:sldLayoutId id="2147485506" r:id="rId5"/>
    <p:sldLayoutId id="2147485507" r:id="rId6"/>
    <p:sldLayoutId id="2147485508" r:id="rId7"/>
    <p:sldLayoutId id="2147485509" r:id="rId8"/>
    <p:sldLayoutId id="2147485510" r:id="rId9"/>
    <p:sldLayoutId id="2147485511" r:id="rId10"/>
    <p:sldLayoutId id="2147485512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0306F30-5F88-49C9-9AE4-94839A02E4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3" r:id="rId1"/>
    <p:sldLayoutId id="2147485514" r:id="rId2"/>
    <p:sldLayoutId id="2147485515" r:id="rId3"/>
    <p:sldLayoutId id="2147485516" r:id="rId4"/>
    <p:sldLayoutId id="2147485517" r:id="rId5"/>
    <p:sldLayoutId id="2147485518" r:id="rId6"/>
    <p:sldLayoutId id="2147485519" r:id="rId7"/>
    <p:sldLayoutId id="2147485520" r:id="rId8"/>
    <p:sldLayoutId id="2147485521" r:id="rId9"/>
    <p:sldLayoutId id="2147485522" r:id="rId10"/>
    <p:sldLayoutId id="214748552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0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752600"/>
          </a:xfrm>
        </p:spPr>
        <p:txBody>
          <a:bodyPr/>
          <a:lstStyle/>
          <a:p>
            <a:pPr algn="r"/>
            <a:r>
              <a:rPr lang="en-US" altLang="ko-KR">
                <a:solidFill>
                  <a:schemeClr val="bg1"/>
                </a:solidFill>
                <a:ea typeface="Gulim" panose="020B0600000101010101" pitchFamily="50" charset="-127"/>
              </a:rPr>
              <a:t>Wooyoung Kim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19200" y="1397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/>
          </p:cNvSpPr>
          <p:nvPr/>
        </p:nvSpPr>
        <p:spPr bwMode="auto">
          <a:xfrm>
            <a:off x="4495800" y="914400"/>
            <a:ext cx="464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ko-KR" sz="1800" kern="0">
                <a:solidFill>
                  <a:schemeClr val="bg1"/>
                </a:solidFill>
              </a:rPr>
              <a:t>CSS 343: Data Structures, Algorithms, and Discrete Mathematics II</a:t>
            </a:r>
          </a:p>
        </p:txBody>
      </p:sp>
      <p:sp>
        <p:nvSpPr>
          <p:cNvPr id="194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Binary Heap</a:t>
            </a:r>
            <a:endParaRPr lang="en-US" altLang="en-US" dirty="0"/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2590800" y="40386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Version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heap-O(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/>
              <a:t>100, 80, 40, 90, 85, 60, 30, 45, 20, 95, 50, 10, 15, 120, 55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4AE13-EA76-401D-B068-9C8AE0A2AA9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DCB4121-C80D-8727-46ED-6DA153B0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45" y="3276600"/>
            <a:ext cx="7878828" cy="27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0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 –O(n)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228725"/>
            <a:ext cx="8229600" cy="3724275"/>
          </a:xfrm>
        </p:spPr>
        <p:txBody>
          <a:bodyPr/>
          <a:lstStyle/>
          <a:p>
            <a:r>
              <a:rPr lang="en-US" altLang="en-US" sz="2000" dirty="0"/>
              <a:t>O(</a:t>
            </a:r>
            <a:r>
              <a:rPr lang="en-US" altLang="en-US" sz="2000" dirty="0" err="1"/>
              <a:t>nlogn</a:t>
            </a:r>
            <a:r>
              <a:rPr lang="en-US" altLang="en-US" sz="2000" dirty="0"/>
              <a:t>) if add one node at a time.</a:t>
            </a:r>
          </a:p>
          <a:p>
            <a:r>
              <a:rPr lang="en-US" altLang="en-US" sz="2000" dirty="0"/>
              <a:t>Can we do better? Yes</a:t>
            </a:r>
            <a:r>
              <a:rPr lang="en-US" altLang="en-US" sz="2000" dirty="0">
                <a:sym typeface="Wingdings" panose="05000000000000000000" pitchFamily="2" charset="2"/>
              </a:rPr>
              <a:t> O(n)</a:t>
            </a:r>
          </a:p>
          <a:p>
            <a:r>
              <a:rPr lang="en-US" altLang="en-US" sz="2000" dirty="0">
                <a:sym typeface="Wingdings" panose="05000000000000000000" pitchFamily="2" charset="2"/>
              </a:rPr>
              <a:t>What is a O(n) algorithm to build a binary heap, and why?</a:t>
            </a:r>
          </a:p>
          <a:p>
            <a:endParaRPr lang="en-US" altLang="en-US" sz="2000" dirty="0"/>
          </a:p>
          <a:p>
            <a:pPr marL="457200" lvl="1" indent="0">
              <a:buNone/>
            </a:pPr>
            <a:endParaRPr lang="en-US" altLang="en-US" sz="1800" dirty="0"/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FA9DF-E09F-45C5-8A88-BD0726F518A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0"/>
            <a:ext cx="625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 –O(n)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228725"/>
            <a:ext cx="8229600" cy="3724275"/>
          </a:xfrm>
        </p:spPr>
        <p:txBody>
          <a:bodyPr/>
          <a:lstStyle/>
          <a:p>
            <a:r>
              <a:rPr lang="en-US" altLang="en-US" sz="2000" dirty="0"/>
              <a:t>Assumption: have data beforehand</a:t>
            </a:r>
          </a:p>
          <a:p>
            <a:pPr lvl="1"/>
            <a:r>
              <a:rPr lang="en-US" altLang="en-US" sz="1800" dirty="0"/>
              <a:t>E.g., 100, 80, 40, 90, 85, 60, 30, 45, 20, 95, 50, 10, 15, 120, 55</a:t>
            </a:r>
            <a:endParaRPr lang="en-US" altLang="en-US" sz="1600" dirty="0"/>
          </a:p>
          <a:p>
            <a:r>
              <a:rPr lang="en-US" altLang="en-US" sz="2000" dirty="0"/>
              <a:t>Build a complete binary tree: linear</a:t>
            </a:r>
          </a:p>
          <a:p>
            <a:r>
              <a:rPr lang="en-US" altLang="en-US" sz="2000" dirty="0"/>
              <a:t>Then make it a binary heap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dirty="0"/>
              <a:t>For (int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 = size/2;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&gt;0;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--)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                </a:t>
            </a:r>
            <a:r>
              <a:rPr lang="en-US" altLang="en-US" sz="1800" dirty="0" err="1"/>
              <a:t>percolateDown</a:t>
            </a:r>
            <a:r>
              <a:rPr lang="en-US" altLang="en-US" sz="1800" dirty="0"/>
              <a:t>(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);</a:t>
            </a:r>
          </a:p>
          <a:p>
            <a:r>
              <a:rPr lang="en-US" altLang="en-US" sz="2000" dirty="0"/>
              <a:t>Group practice: </a:t>
            </a:r>
          </a:p>
          <a:p>
            <a:pPr lvl="1"/>
            <a:r>
              <a:rPr lang="en-US" altLang="en-US" sz="1800" dirty="0"/>
              <a:t>Continue the process – final result?</a:t>
            </a:r>
          </a:p>
          <a:p>
            <a:r>
              <a:rPr lang="en-US" altLang="en-US" sz="2200" dirty="0"/>
              <a:t>Time complexity (worst case)?</a:t>
            </a:r>
          </a:p>
          <a:p>
            <a:pPr lvl="1"/>
            <a:r>
              <a:rPr lang="en-US" altLang="en-US" sz="1800" dirty="0">
                <a:solidFill>
                  <a:srgbClr val="1818FF"/>
                </a:solidFill>
              </a:rPr>
              <a:t>O(n) </a:t>
            </a:r>
            <a:r>
              <a:rPr lang="en-US" altLang="en-US" sz="1800" dirty="0"/>
              <a:t>(optionally see note 3 for more details)</a:t>
            </a:r>
          </a:p>
          <a:p>
            <a:pPr lvl="1"/>
            <a:r>
              <a:rPr lang="en-US" altLang="en-US" sz="1800" dirty="0"/>
              <a:t>Level 0 (root): 1 item, possible h swaps; </a:t>
            </a:r>
          </a:p>
          <a:p>
            <a:pPr lvl="1"/>
            <a:r>
              <a:rPr lang="en-US" altLang="en-US" sz="1800" dirty="0"/>
              <a:t>Level 1: 2 items, possible h-1 swaps;</a:t>
            </a:r>
          </a:p>
          <a:p>
            <a:pPr lvl="1"/>
            <a:r>
              <a:rPr lang="en-US" altLang="en-US" sz="1800" dirty="0"/>
              <a:t>So 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FA9DF-E09F-45C5-8A88-BD0726F518A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7354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heap-O(n)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/>
              <a:t>100, 80, 40, 90, 85, 60, 30, 45, 20, 95, 50, 10, 15, 120, 55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</a:rPr>
              <a:t>Step1: Insert all to make complete binary tree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4AE13-EA76-401D-B068-9C8AE0A2AA9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329AA1-339C-6932-3446-48F90957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70024"/>
            <a:ext cx="8686800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2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95B30-B498-B255-6EC6-46FEDA06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151D29D-E3A8-2977-D2A2-ED2378B0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heap-O(n)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B9BB-4B86-AB8F-9535-5A5C2263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/>
              <a:t>100, 80, 40, 90, 85, 60, 30, 45, 20, 95, 50, 10, 15, 120, 55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</a:rPr>
              <a:t>Step2: Percolate down the nodes in level right above of the leaves, which is level 3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7078A2C-D67A-2D42-AB59-A97FFE3A7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4AE13-EA76-401D-B068-9C8AE0A2AA9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A13701-8EB6-EDB9-5CA3-BBE5B0902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573337"/>
            <a:ext cx="8693150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15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DBEAC-975C-853C-6137-DCD3CA40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DD75C22-9C0D-BEFA-2CF9-DBDF2237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heap-O(n)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E23B-5A86-B418-9C54-8F9F1CC5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/>
              <a:t>100, 80, 40, 90, 85, 60, 30, 45, 20, 95, 50, 10, 15, 120, 55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</a:rPr>
              <a:t>Step3: Percolate down the nodes in level 2, until the leaf level.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71D3154-89E6-E9A5-7E7E-EDE739A21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4AE13-EA76-401D-B068-9C8AE0A2AA9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3679D7-B84D-F71E-FF0A-A152CA72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667000"/>
            <a:ext cx="8616950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06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73732-0314-F19E-4784-F14F6050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E0ECCDE-DB0F-AD22-5BD8-AB5B0180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heap-O(n)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380D-2D90-ECFD-90BA-09184D75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/>
              <a:t>100, 80, 40, 90, 85, 60, 30, 45, 20, 95, 50, 10, 15, 120, 55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FF0000"/>
                </a:solidFill>
              </a:rPr>
              <a:t>Step4: Percolate down the root node until the level of leaves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altLang="en-US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BAE36C0-6922-0D19-3CEB-EB9A57030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4AE13-EA76-401D-B068-9C8AE0A2AA9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560768-37D9-80B4-53EC-8325DC322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7" y="2785372"/>
            <a:ext cx="8534400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5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2" y="3505200"/>
            <a:ext cx="8937804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 –O(n)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228725"/>
            <a:ext cx="8229600" cy="3724275"/>
          </a:xfrm>
        </p:spPr>
        <p:txBody>
          <a:bodyPr/>
          <a:lstStyle/>
          <a:p>
            <a:r>
              <a:rPr lang="en-US" altLang="en-US" sz="2200" dirty="0"/>
              <a:t>Time complexity (worst case)?</a:t>
            </a:r>
          </a:p>
          <a:p>
            <a:pPr lvl="1"/>
            <a:r>
              <a:rPr lang="en-US" altLang="en-US" sz="1800" dirty="0">
                <a:solidFill>
                  <a:srgbClr val="1818FF"/>
                </a:solidFill>
              </a:rPr>
              <a:t>O(n) </a:t>
            </a:r>
            <a:r>
              <a:rPr lang="en-US" altLang="en-US" sz="1800" dirty="0"/>
              <a:t>(optionally see note 3 for more details)</a:t>
            </a:r>
          </a:p>
          <a:p>
            <a:pPr lvl="1"/>
            <a:r>
              <a:rPr lang="en-US" altLang="en-US" sz="1800" dirty="0"/>
              <a:t>Level 0 (root): 1 item, possible h swaps; </a:t>
            </a:r>
          </a:p>
          <a:p>
            <a:pPr lvl="1"/>
            <a:r>
              <a:rPr lang="en-US" altLang="en-US" sz="1800" dirty="0"/>
              <a:t>Level 1: 2 items, possible h-1 swaps;</a:t>
            </a:r>
          </a:p>
          <a:p>
            <a:pPr lvl="1"/>
            <a:r>
              <a:rPr lang="en-US" altLang="en-US" sz="1800" dirty="0"/>
              <a:t>So 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FA9DF-E09F-45C5-8A88-BD0726F518A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5052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 – O(n)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990600"/>
            <a:ext cx="8229600" cy="447675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Based on the assumption that data is given beforehand,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# of swap per height = # nodes * # swap per node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8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A50F16-033A-48CA-8028-05E65346DD1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800"/>
          </a:p>
        </p:txBody>
      </p:sp>
      <p:graphicFrame>
        <p:nvGraphicFramePr>
          <p:cNvPr id="30744" name="Table 307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5881"/>
              </p:ext>
            </p:extLst>
          </p:nvPr>
        </p:nvGraphicFramePr>
        <p:xfrm>
          <a:off x="762000" y="1600200"/>
          <a:ext cx="7010400" cy="3585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77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height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# nodes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# max. swap per node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remark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5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1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1=2</a:t>
                      </a:r>
                      <a:r>
                        <a:rPr lang="en-US" sz="1300" b="1" baseline="30000" dirty="0"/>
                        <a:t>0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Swap</a:t>
                      </a:r>
                      <a:r>
                        <a:rPr lang="en-US" sz="1300" b="1" baseline="0" dirty="0"/>
                        <a:t> top to leaf</a:t>
                      </a:r>
                      <a:endParaRPr lang="en-US" sz="1300" b="1" dirty="0"/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5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2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2=2</a:t>
                      </a:r>
                      <a:r>
                        <a:rPr lang="en-US" sz="1300" b="1" baseline="30000" dirty="0"/>
                        <a:t>1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h-1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Swap 1 to leaf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5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3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4=2</a:t>
                      </a:r>
                      <a:r>
                        <a:rPr lang="en-US" sz="1300" b="1" baseline="30000" dirty="0"/>
                        <a:t>2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h-2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.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5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4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8=2</a:t>
                      </a:r>
                      <a:r>
                        <a:rPr lang="en-US" sz="1300" b="1" baseline="30000" dirty="0"/>
                        <a:t>3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h-3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.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5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…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…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.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531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h-1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2</a:t>
                      </a:r>
                      <a:r>
                        <a:rPr lang="en-US" sz="1300" b="1" baseline="30000" dirty="0"/>
                        <a:t>h-2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2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Swap before leaf and leaf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3454226729"/>
                  </a:ext>
                </a:extLst>
              </a:tr>
              <a:tr h="486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2</a:t>
                      </a:r>
                      <a:r>
                        <a:rPr lang="en-US" sz="1300" b="1" baseline="30000" dirty="0"/>
                        <a:t>h-1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1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Swap only with leaf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77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h+1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2</a:t>
                      </a:r>
                      <a:r>
                        <a:rPr lang="en-US" sz="1300" b="1" baseline="30000" dirty="0"/>
                        <a:t>h</a:t>
                      </a:r>
                    </a:p>
                    <a:p>
                      <a:pPr algn="ctr"/>
                      <a:endParaRPr lang="en-US" sz="1300" b="1" baseline="30000" dirty="0"/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0</a:t>
                      </a:r>
                    </a:p>
                  </a:txBody>
                  <a:tcPr marT="42932" marB="42932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Leaves do not have descendants</a:t>
                      </a:r>
                    </a:p>
                  </a:txBody>
                  <a:tcPr marT="42932" marB="42932"/>
                </a:tc>
                <a:extLst>
                  <a:ext uri="{0D108BD9-81ED-4DB2-BD59-A6C34878D82A}">
                    <a16:rowId xmlns:a16="http://schemas.microsoft.com/office/drawing/2014/main" val="1281988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 –O(n)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3550" y="1228725"/>
                <a:ext cx="8229600" cy="3190875"/>
              </a:xfrm>
            </p:spPr>
            <p:txBody>
              <a:bodyPr/>
              <a:lstStyle/>
              <a:p>
                <a:r>
                  <a:rPr lang="en-US" altLang="en-US" sz="2200" dirty="0"/>
                  <a:t>Therefore, the total number of swaps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+ …. +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∗2+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∗1+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∗0</m:t>
                    </m:r>
                  </m:oMath>
                </a14:m>
                <a:endParaRPr lang="en-US" alt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1800" dirty="0"/>
              </a:p>
              <a:p>
                <a:pPr marL="0" indent="0">
                  <a:buNone/>
                </a:pPr>
                <a:r>
                  <a:rPr lang="en-US" altLang="en-US" sz="1800" dirty="0"/>
                  <a:t>Not exactly Geometric summation, since </a:t>
                </a:r>
              </a:p>
              <a:p>
                <a:pPr marL="0" indent="0">
                  <a:buNone/>
                </a:pPr>
                <a:endParaRPr lang="en-US" alt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1800" dirty="0"/>
              </a:p>
              <a:p>
                <a:pPr marL="457200" lvl="1" indent="0">
                  <a:buNone/>
                </a:pPr>
                <a:endParaRPr lang="en-US" altLang="en-US" sz="1800" dirty="0"/>
              </a:p>
              <a:p>
                <a:pPr marL="57150" indent="0">
                  <a:buNone/>
                </a:pPr>
                <a:r>
                  <a:rPr lang="en-US" altLang="en-US" sz="2200" dirty="0"/>
                  <a:t>Calculate S=2S-S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 …. 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∗2+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∗1+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US" altLang="en-US" sz="1400" b="0" i="1" dirty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endParaRPr lang="en-US" alt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+ …. 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∗2+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∗1+</m:t>
                      </m:r>
                      <m:sSup>
                        <m:sSupPr>
                          <m:ctrlP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altLang="en-US" sz="1400" b="0" i="1" smtClean="0">
                          <a:latin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US" altLang="en-US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1400" dirty="0">
                    <a:latin typeface="Cambria Math" panose="02040503050406030204" pitchFamily="18" charset="0"/>
                  </a:rPr>
                  <a:t>Then 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+ …+</m:t>
                    </m:r>
                    <m:sSup>
                      <m:sSupPr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en-US" sz="1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2400" b="0" i="1" dirty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endParaRPr lang="en-US" altLang="en-US" sz="2200" dirty="0"/>
              </a:p>
              <a:p>
                <a:pPr marL="57150" indent="0">
                  <a:buNone/>
                </a:pPr>
                <a:endParaRPr lang="en-US" altLang="en-US" sz="2200" dirty="0"/>
              </a:p>
              <a:p>
                <a:endParaRPr lang="en-US" altLang="en-US" sz="18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50" y="1228725"/>
                <a:ext cx="8229600" cy="3190875"/>
              </a:xfrm>
              <a:blipFill>
                <a:blip r:embed="rId2"/>
                <a:stretch>
                  <a:fillRect l="-815" t="-1147" b="-56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FA9DF-E09F-45C5-8A88-BD0726F518A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6F6E0E-DFAE-A549-BDC7-306850CE73E6}"/>
                  </a:ext>
                </a:extLst>
              </p14:cNvPr>
              <p14:cNvContentPartPr/>
              <p14:nvPr/>
            </p14:nvContentPartPr>
            <p14:xfrm>
              <a:off x="1973065" y="4726644"/>
              <a:ext cx="1814400" cy="939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6F6E0E-DFAE-A549-BDC7-306850CE73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4065" y="4717644"/>
                <a:ext cx="183204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2A46F4E-38C6-DC19-02A0-01C82740FB90}"/>
                  </a:ext>
                </a:extLst>
              </p14:cNvPr>
              <p14:cNvContentPartPr/>
              <p14:nvPr/>
            </p14:nvContentPartPr>
            <p14:xfrm>
              <a:off x="3011305" y="4718004"/>
              <a:ext cx="1748880" cy="100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2A46F4E-38C6-DC19-02A0-01C82740FB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2665" y="4709004"/>
                <a:ext cx="176652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388175-51B1-049C-7BB5-058A5D6EA495}"/>
                  </a:ext>
                </a:extLst>
              </p14:cNvPr>
              <p14:cNvContentPartPr/>
              <p14:nvPr/>
            </p14:nvContentPartPr>
            <p14:xfrm>
              <a:off x="6115945" y="4718364"/>
              <a:ext cx="1499400" cy="982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388175-51B1-049C-7BB5-058A5D6EA4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07305" y="4709364"/>
                <a:ext cx="15170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8A24A7-DEA5-19EB-9083-639529501626}"/>
                  </a:ext>
                </a:extLst>
              </p14:cNvPr>
              <p14:cNvContentPartPr/>
              <p14:nvPr/>
            </p14:nvContentPartPr>
            <p14:xfrm>
              <a:off x="6141505" y="4699284"/>
              <a:ext cx="1545480" cy="95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8A24A7-DEA5-19EB-9083-6395295016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32865" y="4690644"/>
                <a:ext cx="156312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311EC3-6F42-3E88-E66A-3533AD816CD0}"/>
                  </a:ext>
                </a:extLst>
              </p14:cNvPr>
              <p14:cNvContentPartPr/>
              <p14:nvPr/>
            </p14:nvContentPartPr>
            <p14:xfrm>
              <a:off x="5364985" y="4761564"/>
              <a:ext cx="1372680" cy="890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311EC3-6F42-3E88-E66A-3533AD816C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6345" y="4752564"/>
                <a:ext cx="1390320" cy="9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D6FAD2-4D21-4189-08A0-2934DB3C3817}"/>
                  </a:ext>
                </a:extLst>
              </p14:cNvPr>
              <p14:cNvContentPartPr/>
              <p14:nvPr/>
            </p14:nvContentPartPr>
            <p14:xfrm>
              <a:off x="5373985" y="4752924"/>
              <a:ext cx="1436400" cy="880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D6FAD2-4D21-4189-08A0-2934DB3C38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4985" y="4743924"/>
                <a:ext cx="145404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6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altLang="en-US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58875"/>
            <a:ext cx="8229600" cy="4191000"/>
          </a:xfrm>
        </p:spPr>
        <p:txBody>
          <a:bodyPr/>
          <a:lstStyle/>
          <a:p>
            <a:r>
              <a:rPr lang="en-US" altLang="en-US" sz="2400" dirty="0"/>
              <a:t>A very common ADT: not FIFO. But determined by priority values </a:t>
            </a:r>
          </a:p>
          <a:p>
            <a:r>
              <a:rPr lang="en-US" altLang="en-US" sz="2400" dirty="0"/>
              <a:t>Usage</a:t>
            </a:r>
          </a:p>
          <a:p>
            <a:pPr lvl="1"/>
            <a:r>
              <a:rPr lang="en-US" altLang="en-US" sz="2000" dirty="0"/>
              <a:t>Schedule printing requests</a:t>
            </a:r>
          </a:p>
          <a:p>
            <a:pPr lvl="1"/>
            <a:r>
              <a:rPr lang="en-US" altLang="en-US" sz="2000" dirty="0"/>
              <a:t>Huffman coding</a:t>
            </a:r>
          </a:p>
          <a:p>
            <a:r>
              <a:rPr lang="en-US" altLang="en-US" sz="2400" dirty="0"/>
              <a:t>Primary operations</a:t>
            </a:r>
          </a:p>
          <a:p>
            <a:pPr lvl="1"/>
            <a:r>
              <a:rPr lang="en-US" altLang="en-US" sz="2000" dirty="0"/>
              <a:t>insert</a:t>
            </a:r>
          </a:p>
          <a:p>
            <a:pPr lvl="1"/>
            <a:r>
              <a:rPr lang="en-US" altLang="en-US" sz="2000" dirty="0" err="1"/>
              <a:t>findMin</a:t>
            </a:r>
            <a:r>
              <a:rPr lang="en-US" altLang="en-US" sz="2000" dirty="0"/>
              <a:t> (or </a:t>
            </a:r>
            <a:r>
              <a:rPr lang="en-US" altLang="en-US" sz="2000" dirty="0" err="1"/>
              <a:t>findMax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 err="1"/>
              <a:t>deleteMin</a:t>
            </a:r>
            <a:r>
              <a:rPr lang="en-US" altLang="en-US" sz="2000" dirty="0"/>
              <a:t> (or </a:t>
            </a:r>
            <a:r>
              <a:rPr lang="en-US" altLang="en-US" sz="2000" dirty="0" err="1"/>
              <a:t>deleteMax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Worst case complexity?</a:t>
            </a:r>
          </a:p>
          <a:p>
            <a:pPr lvl="2"/>
            <a:r>
              <a:rPr lang="en-US" altLang="en-US" sz="1800" dirty="0"/>
              <a:t>Unsorted collection</a:t>
            </a:r>
          </a:p>
          <a:p>
            <a:pPr lvl="2"/>
            <a:r>
              <a:rPr lang="en-US" altLang="en-US" sz="1800" dirty="0"/>
              <a:t>Sorted array</a:t>
            </a:r>
          </a:p>
          <a:p>
            <a:pPr lvl="2"/>
            <a:r>
              <a:rPr lang="en-US" altLang="en-US" sz="1800" dirty="0"/>
              <a:t>Binary search tree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9AE4E4-B336-4EE3-A493-C23A0D0C603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55657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219200"/>
          </a:xfrm>
        </p:spPr>
        <p:txBody>
          <a:bodyPr/>
          <a:lstStyle/>
          <a:p>
            <a:r>
              <a:rPr lang="en-US" altLang="en-US" sz="4000" dirty="0"/>
              <a:t>Revisit: Huffman encoding efficiency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876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600" dirty="0"/>
              <a:t>Building binary min heap: O(</a:t>
            </a:r>
            <a:r>
              <a:rPr lang="en-US" altLang="en-US" sz="2600" dirty="0" err="1"/>
              <a:t>nlogn</a:t>
            </a:r>
            <a:r>
              <a:rPr lang="en-US" altLang="en-US" sz="2600" dirty="0"/>
              <a:t>) or O(n)</a:t>
            </a:r>
          </a:p>
          <a:p>
            <a:pPr marL="0" indent="0">
              <a:buNone/>
              <a:defRPr/>
            </a:pPr>
            <a:r>
              <a:rPr lang="en-US" altLang="en-US" sz="2600" dirty="0"/>
              <a:t>Building Huffman tree using linked list: O(</a:t>
            </a:r>
            <a:r>
              <a:rPr lang="en-US" altLang="en-US" sz="2600" dirty="0" err="1"/>
              <a:t>nlogn</a:t>
            </a:r>
            <a:r>
              <a:rPr lang="en-US" altLang="en-US" sz="2600" dirty="0"/>
              <a:t>) </a:t>
            </a:r>
          </a:p>
          <a:p>
            <a:pPr marL="0" indent="0">
              <a:buNone/>
              <a:defRPr/>
            </a:pPr>
            <a:r>
              <a:rPr lang="en-US" altLang="en-US" sz="2600" dirty="0"/>
              <a:t>	Do the following for n times </a:t>
            </a:r>
          </a:p>
          <a:p>
            <a:pPr marL="0" indent="0">
              <a:buNone/>
              <a:defRPr/>
            </a:pPr>
            <a:r>
              <a:rPr lang="en-US" altLang="en-US" sz="2600" dirty="0"/>
              <a:t>	- Get 2 min. nodes from min heap and update                                 </a:t>
            </a:r>
          </a:p>
          <a:p>
            <a:pPr marL="0" indent="0">
              <a:buNone/>
              <a:defRPr/>
            </a:pPr>
            <a:r>
              <a:rPr lang="en-US" altLang="en-US" sz="2600" dirty="0"/>
              <a:t>        O(1)+O(</a:t>
            </a:r>
            <a:r>
              <a:rPr lang="en-US" altLang="en-US" sz="2600" dirty="0" err="1"/>
              <a:t>logn</a:t>
            </a:r>
            <a:r>
              <a:rPr lang="en-US" altLang="en-US" sz="2600" dirty="0"/>
              <a:t>)</a:t>
            </a:r>
          </a:p>
          <a:p>
            <a:pPr marL="0" indent="0">
              <a:buNone/>
              <a:defRPr/>
            </a:pPr>
            <a:r>
              <a:rPr lang="en-US" altLang="en-US" sz="2600" dirty="0"/>
              <a:t> 	- merge two nodes : O(1)</a:t>
            </a:r>
          </a:p>
          <a:p>
            <a:pPr marL="0" indent="0">
              <a:buNone/>
              <a:defRPr/>
            </a:pPr>
            <a:endParaRPr lang="en-US" altLang="en-US" sz="2600" dirty="0"/>
          </a:p>
          <a:p>
            <a:pPr marL="0" indent="0">
              <a:buNone/>
              <a:defRPr/>
            </a:pPr>
            <a:r>
              <a:rPr lang="en-US" altLang="en-US" sz="2600" dirty="0"/>
              <a:t>Time: O(</a:t>
            </a:r>
            <a:r>
              <a:rPr lang="en-US" altLang="en-US" sz="2600" dirty="0" err="1"/>
              <a:t>nlogn</a:t>
            </a:r>
            <a:r>
              <a:rPr lang="en-US" altLang="en-US" sz="2600" dirty="0"/>
              <a:t>)+O(</a:t>
            </a:r>
            <a:r>
              <a:rPr lang="en-US" altLang="en-US" sz="2600" dirty="0" err="1"/>
              <a:t>nlogn</a:t>
            </a:r>
            <a:r>
              <a:rPr lang="en-US" altLang="en-US" sz="2600" dirty="0"/>
              <a:t>) = O(</a:t>
            </a:r>
            <a:r>
              <a:rPr lang="en-US" altLang="en-US" sz="2600" dirty="0" err="1"/>
              <a:t>nlogn</a:t>
            </a:r>
            <a:r>
              <a:rPr lang="en-US" altLang="en-US" sz="2600" dirty="0"/>
              <a:t>)</a:t>
            </a:r>
          </a:p>
          <a:p>
            <a:pPr marL="0" indent="0">
              <a:buNone/>
              <a:defRPr/>
            </a:pPr>
            <a:endParaRPr lang="en-US" altLang="en-US" sz="2600" dirty="0"/>
          </a:p>
          <a:p>
            <a:pPr marL="0" indent="0">
              <a:buNone/>
              <a:defRPr/>
            </a:pPr>
            <a:endParaRPr lang="en-US" altLang="en-US" sz="2200" dirty="0"/>
          </a:p>
          <a:p>
            <a:pPr marL="914400" lvl="1" indent="-514350"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6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37F512-E8F8-43D0-8919-AD9DC86173A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255"/>
            <a:ext cx="8229600" cy="3886200"/>
          </a:xfrm>
        </p:spPr>
        <p:txBody>
          <a:bodyPr/>
          <a:lstStyle/>
          <a:p>
            <a:r>
              <a:rPr lang="en-US" altLang="en-US" sz="2400" b="1" dirty="0"/>
              <a:t>Complete binary tree</a:t>
            </a:r>
            <a:r>
              <a:rPr lang="en-US" altLang="en-US" sz="2400" dirty="0"/>
              <a:t> with </a:t>
            </a:r>
            <a:r>
              <a:rPr lang="en-US" altLang="en-US" sz="2400" b="1" dirty="0"/>
              <a:t>heap property</a:t>
            </a:r>
          </a:p>
          <a:p>
            <a:pPr lvl="1"/>
            <a:r>
              <a:rPr lang="en-US" altLang="en-US" sz="2000" b="1" dirty="0"/>
              <a:t>Complete binary tree </a:t>
            </a:r>
            <a:r>
              <a:rPr lang="en-US" altLang="en-US" sz="2000" dirty="0"/>
              <a:t>– every level is filled except possibly leaf level which is filled from left to right</a:t>
            </a:r>
          </a:p>
          <a:p>
            <a:pPr lvl="1"/>
            <a:r>
              <a:rPr lang="en-US" altLang="en-US" sz="2000" b="1" dirty="0"/>
              <a:t>Min heap property </a:t>
            </a:r>
            <a:r>
              <a:rPr lang="en-US" altLang="en-US" sz="2000" dirty="0"/>
              <a:t>– a node is always no greater than its children </a:t>
            </a:r>
          </a:p>
          <a:p>
            <a:pPr lvl="2"/>
            <a:r>
              <a:rPr lang="en-US" altLang="en-US" sz="1800" dirty="0"/>
              <a:t>No other relationship otherwise between left and right subtrees</a:t>
            </a:r>
            <a:endParaRPr lang="en-US" altLang="en-US" sz="1600" dirty="0"/>
          </a:p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B918E-8504-417F-9930-1359903105E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3886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229600" cy="3886200"/>
          </a:xfrm>
        </p:spPr>
        <p:txBody>
          <a:bodyPr/>
          <a:lstStyle/>
          <a:p>
            <a:r>
              <a:rPr lang="en-US" altLang="en-US" sz="2800" dirty="0"/>
              <a:t>Usually implemented in array</a:t>
            </a:r>
          </a:p>
          <a:p>
            <a:pPr lvl="1"/>
            <a:r>
              <a:rPr lang="en-US" altLang="en-US" sz="2400" dirty="0"/>
              <a:t>Start array at 1</a:t>
            </a:r>
          </a:p>
          <a:p>
            <a:pPr lvl="1"/>
            <a:r>
              <a:rPr lang="en-US" altLang="en-US" sz="2400" dirty="0"/>
              <a:t>For the n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node</a:t>
            </a:r>
          </a:p>
          <a:p>
            <a:pPr lvl="2"/>
            <a:r>
              <a:rPr lang="en-US" altLang="en-US" sz="2000" dirty="0"/>
              <a:t>Parent index? </a:t>
            </a:r>
          </a:p>
          <a:p>
            <a:pPr lvl="3"/>
            <a:r>
              <a:rPr lang="en-US" altLang="en-US" sz="1800" dirty="0"/>
              <a:t>n/2</a:t>
            </a:r>
          </a:p>
          <a:p>
            <a:pPr lvl="2"/>
            <a:r>
              <a:rPr lang="en-US" altLang="en-US" sz="2000" dirty="0"/>
              <a:t>Left child index? </a:t>
            </a:r>
          </a:p>
          <a:p>
            <a:pPr lvl="3"/>
            <a:r>
              <a:rPr lang="en-US" altLang="en-US" sz="1800" dirty="0"/>
              <a:t>2n</a:t>
            </a:r>
          </a:p>
          <a:p>
            <a:pPr lvl="2"/>
            <a:r>
              <a:rPr lang="en-US" altLang="en-US" sz="2000" dirty="0"/>
              <a:t>Right child index? </a:t>
            </a:r>
          </a:p>
          <a:p>
            <a:pPr lvl="3"/>
            <a:r>
              <a:rPr lang="en-US" altLang="en-US" sz="1800" dirty="0"/>
              <a:t>2n + 1 </a:t>
            </a:r>
            <a:endParaRPr lang="en-US" altLang="en-US" sz="1600" dirty="0"/>
          </a:p>
          <a:p>
            <a:pPr lvl="2"/>
            <a:endParaRPr lang="en-US" altLang="en-US" sz="1800" dirty="0"/>
          </a:p>
          <a:p>
            <a:pPr lvl="2"/>
            <a:endParaRPr lang="en-US" altLang="en-US" sz="1800" dirty="0"/>
          </a:p>
          <a:p>
            <a:pPr lvl="2"/>
            <a:endParaRPr lang="en-US" altLang="en-US" sz="1800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EC3258-1CCA-45F4-8566-3E5C7B3F7B3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28850"/>
            <a:ext cx="3886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19700"/>
            <a:ext cx="8356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95725"/>
            <a:ext cx="38290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13399"/>
            <a:ext cx="3886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0"/>
            <a:ext cx="8229600" cy="3886200"/>
          </a:xfrm>
        </p:spPr>
        <p:txBody>
          <a:bodyPr/>
          <a:lstStyle/>
          <a:p>
            <a:r>
              <a:rPr lang="en-US" altLang="en-US" sz="2400" dirty="0"/>
              <a:t>Insert c (say priority 5)</a:t>
            </a:r>
          </a:p>
          <a:p>
            <a:pPr lvl="1"/>
            <a:r>
              <a:rPr lang="en-US" altLang="en-US" sz="2000" dirty="0"/>
              <a:t>Put to the end</a:t>
            </a:r>
          </a:p>
          <a:p>
            <a:pPr lvl="1"/>
            <a:r>
              <a:rPr lang="en-US" altLang="en-US" sz="2000" dirty="0"/>
              <a:t>Swap with parent if parent’s bigger</a:t>
            </a:r>
          </a:p>
          <a:p>
            <a:r>
              <a:rPr lang="en-US" altLang="en-US" sz="2400" dirty="0"/>
              <a:t>Group practice</a:t>
            </a:r>
          </a:p>
          <a:p>
            <a:r>
              <a:rPr lang="en-US" altLang="en-US" sz="2400" dirty="0"/>
              <a:t>Time complexity (worst case)?</a:t>
            </a:r>
          </a:p>
          <a:p>
            <a:pPr lvl="1"/>
            <a:r>
              <a:rPr lang="en-US" altLang="en-US" sz="2200" dirty="0"/>
              <a:t>O(log n)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560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1A601E-F6A0-497A-9E70-EF4C0515034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Remove (min heap)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16163"/>
          </a:xfrm>
        </p:spPr>
        <p:txBody>
          <a:bodyPr/>
          <a:lstStyle/>
          <a:p>
            <a:pPr>
              <a:defRPr/>
            </a:pPr>
            <a:r>
              <a:rPr lang="en-US" altLang="en-US" sz="2400" dirty="0" err="1"/>
              <a:t>deleteMin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Root item is gone but not root (or no tree!)</a:t>
            </a:r>
          </a:p>
          <a:p>
            <a:pPr lvl="1">
              <a:defRPr/>
            </a:pPr>
            <a:r>
              <a:rPr lang="en-US" altLang="en-US" sz="2400" dirty="0"/>
              <a:t>Replace root item with last item then percolate down – pick small child to swap if child(</a:t>
            </a:r>
            <a:r>
              <a:rPr lang="en-US" altLang="en-US" sz="2400" dirty="0" err="1"/>
              <a:t>ren</a:t>
            </a:r>
            <a:r>
              <a:rPr lang="en-US" altLang="en-US" sz="2400" dirty="0"/>
              <a:t>) is smaller</a:t>
            </a:r>
          </a:p>
          <a:p>
            <a:pPr lvl="1"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Time complexity (worst case)?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7B953F-515E-4518-AA5B-F980960C96F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deleteMin (min heap)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BEFD07-17FC-4769-99DF-04401755F1C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765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5226050" cy="294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Practice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deleteMin (min heap)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8B32B-7F0E-4618-9D2D-AA8E7247C9F3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1913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685800" y="5667375"/>
            <a:ext cx="4572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Time complexity (worst case)?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-- O(log 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a binary heap – 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dirty="0"/>
              <a:t>E.g., 100, 80, 40, 90, 85, 60, 30, 45, 20, 95, 50, 10, 15, 120, 55</a:t>
            </a:r>
          </a:p>
          <a:p>
            <a:pPr marL="342900" lvl="1" indent="-342900"/>
            <a:r>
              <a:rPr lang="en-US" altLang="en-US" sz="2400" dirty="0"/>
              <a:t>Insert by keeping complete binary tree</a:t>
            </a:r>
          </a:p>
          <a:p>
            <a:pPr marL="342900" lvl="1" indent="-342900"/>
            <a:r>
              <a:rPr lang="en-US" altLang="en-US" sz="2400" dirty="0"/>
              <a:t>Percolate up</a:t>
            </a:r>
          </a:p>
          <a:p>
            <a:pPr marL="342900" lvl="1" indent="-342900"/>
            <a:r>
              <a:rPr lang="en-US" altLang="en-US" sz="2400" dirty="0"/>
              <a:t>Repeat the two steps for each item</a:t>
            </a:r>
          </a:p>
          <a:p>
            <a:pPr marL="342900" lvl="1" indent="-342900"/>
            <a:r>
              <a:rPr lang="en-US" altLang="en-US" sz="2400" dirty="0">
                <a:hlinkClick r:id="rId2"/>
              </a:rPr>
              <a:t>visualize</a:t>
            </a:r>
            <a:endParaRPr lang="en-US" altLang="en-US" sz="2400" dirty="0"/>
          </a:p>
          <a:p>
            <a:r>
              <a:rPr lang="en-US" altLang="en-US" sz="2800" dirty="0"/>
              <a:t>Group practice – final result?</a:t>
            </a:r>
          </a:p>
          <a:p>
            <a:r>
              <a:rPr lang="en-US" altLang="en-US" sz="2800" dirty="0"/>
              <a:t>Time complexity?</a:t>
            </a:r>
          </a:p>
          <a:p>
            <a:pPr marL="742950" lvl="2" indent="-342900"/>
            <a:r>
              <a:rPr lang="en-US" altLang="en-US" dirty="0"/>
              <a:t>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74AE13-EA76-401D-B068-9C8AE0A2AA9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85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2.tree</Template>
  <TotalTime>26748</TotalTime>
  <Words>1096</Words>
  <Application>Microsoft Macintosh PowerPoint</Application>
  <PresentationFormat>On-screen Show (4:3)</PresentationFormat>
  <Paragraphs>213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Frutiger 55 Roman</vt:lpstr>
      <vt:lpstr>Gulim</vt:lpstr>
      <vt:lpstr>Arial</vt:lpstr>
      <vt:lpstr>Arial Black</vt:lpstr>
      <vt:lpstr>Calibri</vt:lpstr>
      <vt:lpstr>Cambria Math</vt:lpstr>
      <vt:lpstr>Wingdings</vt:lpstr>
      <vt:lpstr>1_Office Theme</vt:lpstr>
      <vt:lpstr>Office Theme</vt:lpstr>
      <vt:lpstr>2_Office Theme</vt:lpstr>
      <vt:lpstr>3_Office Theme</vt:lpstr>
      <vt:lpstr>4_Office Theme</vt:lpstr>
      <vt:lpstr>Binary Heap</vt:lpstr>
      <vt:lpstr>Priority queue</vt:lpstr>
      <vt:lpstr>Binary Heap</vt:lpstr>
      <vt:lpstr>Binary Heap</vt:lpstr>
      <vt:lpstr>Insertion</vt:lpstr>
      <vt:lpstr>Remove (min heap)</vt:lpstr>
      <vt:lpstr>Practice</vt:lpstr>
      <vt:lpstr>Practice</vt:lpstr>
      <vt:lpstr>Build a binary heap – O(nlogn)</vt:lpstr>
      <vt:lpstr>Build a binary heap-O(nlogn)</vt:lpstr>
      <vt:lpstr>Build a binary heap –O(n)</vt:lpstr>
      <vt:lpstr>Build a binary heap –O(n)</vt:lpstr>
      <vt:lpstr>Build a binary heap-O(n)</vt:lpstr>
      <vt:lpstr>Build a binary heap-O(n)</vt:lpstr>
      <vt:lpstr>Build a binary heap-O(n)</vt:lpstr>
      <vt:lpstr>Build a binary heap-O(n)</vt:lpstr>
      <vt:lpstr>Build a binary heap –O(n)</vt:lpstr>
      <vt:lpstr>Build a binary heap – O(n)</vt:lpstr>
      <vt:lpstr>Build a binary heap –O(n)</vt:lpstr>
      <vt:lpstr>Revisit: Huffman encoding efficiency</vt:lpstr>
      <vt:lpstr>Custom Show 1</vt:lpstr>
    </vt:vector>
  </TitlesOfParts>
  <Company>FIU-SCS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3.priorityQueue_binaryHeap</dc:title>
  <dc:creator>mchen005</dc:creator>
  <cp:lastModifiedBy>Wooyoung Kim</cp:lastModifiedBy>
  <cp:revision>1324</cp:revision>
  <cp:lastPrinted>2016-04-06T18:54:14Z</cp:lastPrinted>
  <dcterms:created xsi:type="dcterms:W3CDTF">2003-07-29T00:20:18Z</dcterms:created>
  <dcterms:modified xsi:type="dcterms:W3CDTF">2025-01-16T05:34:24Z</dcterms:modified>
</cp:coreProperties>
</file>