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77" r:id="rId1"/>
    <p:sldMasterId id="2147484589" r:id="rId2"/>
    <p:sldMasterId id="2147484601" r:id="rId3"/>
    <p:sldMasterId id="2147484615" r:id="rId4"/>
    <p:sldMasterId id="2147484627" r:id="rId5"/>
  </p:sldMasterIdLst>
  <p:notesMasterIdLst>
    <p:notesMasterId r:id="rId79"/>
  </p:notesMasterIdLst>
  <p:sldIdLst>
    <p:sldId id="273" r:id="rId6"/>
    <p:sldId id="282" r:id="rId7"/>
    <p:sldId id="283" r:id="rId8"/>
    <p:sldId id="284" r:id="rId9"/>
    <p:sldId id="285" r:id="rId10"/>
    <p:sldId id="286" r:id="rId11"/>
    <p:sldId id="287" r:id="rId12"/>
    <p:sldId id="332" r:id="rId13"/>
    <p:sldId id="333" r:id="rId14"/>
    <p:sldId id="334" r:id="rId15"/>
    <p:sldId id="290" r:id="rId16"/>
    <p:sldId id="331" r:id="rId17"/>
    <p:sldId id="291" r:id="rId18"/>
    <p:sldId id="293" r:id="rId19"/>
    <p:sldId id="294" r:id="rId20"/>
    <p:sldId id="295" r:id="rId21"/>
    <p:sldId id="374" r:id="rId22"/>
    <p:sldId id="296" r:id="rId23"/>
    <p:sldId id="297" r:id="rId24"/>
    <p:sldId id="298" r:id="rId25"/>
    <p:sldId id="376" r:id="rId26"/>
    <p:sldId id="303" r:id="rId27"/>
    <p:sldId id="304" r:id="rId28"/>
    <p:sldId id="305" r:id="rId29"/>
    <p:sldId id="335" r:id="rId30"/>
    <p:sldId id="306" r:id="rId31"/>
    <p:sldId id="336" r:id="rId32"/>
    <p:sldId id="307" r:id="rId33"/>
    <p:sldId id="370" r:id="rId34"/>
    <p:sldId id="371" r:id="rId35"/>
    <p:sldId id="308" r:id="rId36"/>
    <p:sldId id="375" r:id="rId37"/>
    <p:sldId id="363" r:id="rId38"/>
    <p:sldId id="364" r:id="rId39"/>
    <p:sldId id="365" r:id="rId40"/>
    <p:sldId id="367" r:id="rId41"/>
    <p:sldId id="366" r:id="rId42"/>
    <p:sldId id="356" r:id="rId43"/>
    <p:sldId id="310" r:id="rId44"/>
    <p:sldId id="311" r:id="rId45"/>
    <p:sldId id="312" r:id="rId46"/>
    <p:sldId id="357" r:id="rId47"/>
    <p:sldId id="313" r:id="rId48"/>
    <p:sldId id="361" r:id="rId49"/>
    <p:sldId id="360" r:id="rId50"/>
    <p:sldId id="358" r:id="rId51"/>
    <p:sldId id="359" r:id="rId52"/>
    <p:sldId id="314" r:id="rId53"/>
    <p:sldId id="315" r:id="rId54"/>
    <p:sldId id="316" r:id="rId55"/>
    <p:sldId id="317" r:id="rId56"/>
    <p:sldId id="379" r:id="rId57"/>
    <p:sldId id="319" r:id="rId58"/>
    <p:sldId id="320" r:id="rId59"/>
    <p:sldId id="321" r:id="rId60"/>
    <p:sldId id="322" r:id="rId61"/>
    <p:sldId id="323" r:id="rId62"/>
    <p:sldId id="536" r:id="rId63"/>
    <p:sldId id="535" r:id="rId64"/>
    <p:sldId id="537" r:id="rId65"/>
    <p:sldId id="539" r:id="rId66"/>
    <p:sldId id="540" r:id="rId67"/>
    <p:sldId id="538" r:id="rId68"/>
    <p:sldId id="325" r:id="rId69"/>
    <p:sldId id="326" r:id="rId70"/>
    <p:sldId id="327" r:id="rId71"/>
    <p:sldId id="328" r:id="rId72"/>
    <p:sldId id="377" r:id="rId73"/>
    <p:sldId id="329" r:id="rId74"/>
    <p:sldId id="372" r:id="rId75"/>
    <p:sldId id="373" r:id="rId76"/>
    <p:sldId id="378" r:id="rId77"/>
    <p:sldId id="330" r:id="rId78"/>
  </p:sldIdLst>
  <p:sldSz cx="9144000" cy="6858000" type="screen4x3"/>
  <p:notesSz cx="7010400" cy="9296400"/>
  <p:custShowLst>
    <p:custShow name="Custom Show 1" id="0">
      <p:sldLst>
        <p:sld r:id="rId7"/>
        <p:sld r:id="rId6"/>
        <p:sld r:id="rId7"/>
        <p:sld r:id="rId9"/>
        <p:sld r:id="rId8"/>
        <p:sld r:id="rId10"/>
        <p:sld r:id="rId11"/>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00820"/>
    <a:srgbClr val="CC00CC"/>
    <a:srgbClr val="31792F"/>
    <a:srgbClr val="4B4B95"/>
    <a:srgbClr val="FFFFCC"/>
    <a:srgbClr val="FF99CC"/>
    <a:srgbClr val="CCECFF"/>
    <a:srgbClr val="99E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5097" autoAdjust="0"/>
  </p:normalViewPr>
  <p:slideViewPr>
    <p:cSldViewPr>
      <p:cViewPr varScale="1">
        <p:scale>
          <a:sx n="174" d="100"/>
          <a:sy n="174" d="100"/>
        </p:scale>
        <p:origin x="1808" y="1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1986"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theme" Target="theme/theme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en-US"/>
          </a:p>
        </p:txBody>
      </p:sp>
      <p:sp>
        <p:nvSpPr>
          <p:cNvPr id="49155"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ea typeface="MS PGothic" panose="020B0600070205080204" pitchFamily="34" charset="-128"/>
              </a:defRPr>
            </a:lvl1pPr>
          </a:lstStyle>
          <a:p>
            <a:pPr>
              <a:defRPr/>
            </a:pPr>
            <a:endParaRPr lang="en-US" altLang="en-US"/>
          </a:p>
        </p:txBody>
      </p:sp>
      <p:sp>
        <p:nvSpPr>
          <p:cNvPr id="1843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ea typeface="MS PGothic" panose="020B0600070205080204" pitchFamily="34" charset="-128"/>
              </a:defRPr>
            </a:lvl1pPr>
          </a:lstStyle>
          <a:p>
            <a:pPr>
              <a:defRPr/>
            </a:pPr>
            <a:endParaRPr lang="en-US" altLang="en-US"/>
          </a:p>
        </p:txBody>
      </p:sp>
      <p:sp>
        <p:nvSpPr>
          <p:cNvPr id="49159"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ea typeface="MS PGothic" panose="020B0600070205080204" pitchFamily="34" charset="-128"/>
              </a:defRPr>
            </a:lvl1pPr>
          </a:lstStyle>
          <a:p>
            <a:pPr>
              <a:defRPr/>
            </a:pPr>
            <a:fld id="{CC037676-188E-432E-9588-1668276F1FED}" type="slidenum">
              <a:rPr lang="en-US" altLang="en-US"/>
              <a:pPr>
                <a:defRPr/>
              </a:pPr>
              <a:t>‹#›</a:t>
            </a:fld>
            <a:endParaRPr lang="en-US" altLang="en-US"/>
          </a:p>
        </p:txBody>
      </p:sp>
    </p:spTree>
    <p:extLst>
      <p:ext uri="{BB962C8B-B14F-4D97-AF65-F5344CB8AC3E}">
        <p14:creationId xmlns:p14="http://schemas.microsoft.com/office/powerpoint/2010/main" val="42120945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Biconnected graph: connected, non-separable graph</a:t>
            </a:r>
          </a:p>
        </p:txBody>
      </p:sp>
      <p:sp>
        <p:nvSpPr>
          <p:cNvPr id="4" name="Slide Number Placeholder 3"/>
          <p:cNvSpPr>
            <a:spLocks noGrp="1"/>
          </p:cNvSpPr>
          <p:nvPr>
            <p:ph type="sldNum" sz="quarter" idx="5"/>
          </p:nvPr>
        </p:nvSpPr>
        <p:spPr/>
        <p:txBody>
          <a:bodyPr/>
          <a:lstStyle/>
          <a:p>
            <a:pPr>
              <a:defRPr/>
            </a:pPr>
            <a:fld id="{CC037676-188E-432E-9588-1668276F1FED}" type="slidenum">
              <a:rPr lang="en-US" altLang="en-US" smtClean="0"/>
              <a:pPr>
                <a:defRPr/>
              </a:pPr>
              <a:t>33</a:t>
            </a:fld>
            <a:endParaRPr lang="en-US" altLang="en-US"/>
          </a:p>
        </p:txBody>
      </p:sp>
    </p:spTree>
    <p:extLst>
      <p:ext uri="{BB962C8B-B14F-4D97-AF65-F5344CB8AC3E}">
        <p14:creationId xmlns:p14="http://schemas.microsoft.com/office/powerpoint/2010/main" val="2298515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a:t>
            </a:r>
            <a:r>
              <a:rPr lang="en-US" baseline="0" dirty="0"/>
              <a:t> low (v) in </a:t>
            </a:r>
            <a:r>
              <a:rPr lang="en-US" baseline="0" dirty="0" err="1"/>
              <a:t>postorder</a:t>
            </a:r>
            <a:endParaRPr lang="en-US" dirty="0"/>
          </a:p>
        </p:txBody>
      </p:sp>
      <p:sp>
        <p:nvSpPr>
          <p:cNvPr id="4" name="Slide Number Placeholder 3"/>
          <p:cNvSpPr>
            <a:spLocks noGrp="1"/>
          </p:cNvSpPr>
          <p:nvPr>
            <p:ph type="sldNum" sz="quarter" idx="10"/>
          </p:nvPr>
        </p:nvSpPr>
        <p:spPr/>
        <p:txBody>
          <a:bodyPr/>
          <a:lstStyle/>
          <a:p>
            <a:pPr>
              <a:defRPr/>
            </a:pPr>
            <a:fld id="{CC037676-188E-432E-9588-1668276F1FED}" type="slidenum">
              <a:rPr lang="en-US" altLang="en-US" smtClean="0"/>
              <a:pPr>
                <a:defRPr/>
              </a:pPr>
              <a:t>42</a:t>
            </a:fld>
            <a:endParaRPr lang="en-US" altLang="en-US"/>
          </a:p>
        </p:txBody>
      </p:sp>
    </p:spTree>
    <p:extLst>
      <p:ext uri="{BB962C8B-B14F-4D97-AF65-F5344CB8AC3E}">
        <p14:creationId xmlns:p14="http://schemas.microsoft.com/office/powerpoint/2010/main" val="588798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037676-188E-432E-9588-1668276F1FED}" type="slidenum">
              <a:rPr lang="en-US" altLang="en-US" smtClean="0"/>
              <a:pPr>
                <a:defRPr/>
              </a:pPr>
              <a:t>54</a:t>
            </a:fld>
            <a:endParaRPr lang="en-US" altLang="en-US"/>
          </a:p>
        </p:txBody>
      </p:sp>
    </p:spTree>
    <p:extLst>
      <p:ext uri="{BB962C8B-B14F-4D97-AF65-F5344CB8AC3E}">
        <p14:creationId xmlns:p14="http://schemas.microsoft.com/office/powerpoint/2010/main" val="2027966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C037676-188E-432E-9588-1668276F1FED}" type="slidenum">
              <a:rPr lang="en-US" altLang="en-US" smtClean="0"/>
              <a:pPr>
                <a:defRPr/>
              </a:pPr>
              <a:t>63</a:t>
            </a:fld>
            <a:endParaRPr lang="en-US" altLang="en-US"/>
          </a:p>
        </p:txBody>
      </p:sp>
    </p:spTree>
    <p:extLst>
      <p:ext uri="{BB962C8B-B14F-4D97-AF65-F5344CB8AC3E}">
        <p14:creationId xmlns:p14="http://schemas.microsoft.com/office/powerpoint/2010/main" val="257076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037676-188E-432E-9588-1668276F1FED}" type="slidenum">
              <a:rPr lang="en-US" altLang="en-US" smtClean="0"/>
              <a:pPr>
                <a:defRPr/>
              </a:pPr>
              <a:t>71</a:t>
            </a:fld>
            <a:endParaRPr lang="en-US" altLang="en-US"/>
          </a:p>
        </p:txBody>
      </p:sp>
    </p:spTree>
    <p:extLst>
      <p:ext uri="{BB962C8B-B14F-4D97-AF65-F5344CB8AC3E}">
        <p14:creationId xmlns:p14="http://schemas.microsoft.com/office/powerpoint/2010/main" val="3328768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C037676-188E-432E-9588-1668276F1FED}" type="slidenum">
              <a:rPr lang="en-US" altLang="en-US" smtClean="0"/>
              <a:pPr>
                <a:defRPr/>
              </a:pPr>
              <a:t>72</a:t>
            </a:fld>
            <a:endParaRPr lang="en-US" altLang="en-US"/>
          </a:p>
        </p:txBody>
      </p:sp>
    </p:spTree>
    <p:extLst>
      <p:ext uri="{BB962C8B-B14F-4D97-AF65-F5344CB8AC3E}">
        <p14:creationId xmlns:p14="http://schemas.microsoft.com/office/powerpoint/2010/main" val="3524482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1A778596-649F-4FCF-B868-6835D945A04B}" type="slidenum">
              <a:rPr lang="en-US" altLang="en-US"/>
              <a:pPr>
                <a:defRPr/>
              </a:pPr>
              <a:t>‹#›</a:t>
            </a:fld>
            <a:endParaRPr lang="en-US" altLang="en-US" dirty="0"/>
          </a:p>
        </p:txBody>
      </p:sp>
    </p:spTree>
    <p:extLst>
      <p:ext uri="{BB962C8B-B14F-4D97-AF65-F5344CB8AC3E}">
        <p14:creationId xmlns:p14="http://schemas.microsoft.com/office/powerpoint/2010/main" val="60221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402F0E6D-3E3F-4964-A7EA-B98F4899FF7D}" type="slidenum">
              <a:rPr lang="en-US" altLang="en-US"/>
              <a:pPr>
                <a:defRPr/>
              </a:pPr>
              <a:t>‹#›</a:t>
            </a:fld>
            <a:endParaRPr lang="en-US" altLang="en-US" dirty="0"/>
          </a:p>
        </p:txBody>
      </p:sp>
    </p:spTree>
    <p:extLst>
      <p:ext uri="{BB962C8B-B14F-4D97-AF65-F5344CB8AC3E}">
        <p14:creationId xmlns:p14="http://schemas.microsoft.com/office/powerpoint/2010/main" val="372909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29CFA685-CEAA-475F-8333-0E37CE4D6331}" type="slidenum">
              <a:rPr lang="en-US" altLang="en-US"/>
              <a:pPr>
                <a:defRPr/>
              </a:pPr>
              <a:t>‹#›</a:t>
            </a:fld>
            <a:endParaRPr lang="en-US" altLang="en-US" dirty="0"/>
          </a:p>
        </p:txBody>
      </p:sp>
    </p:spTree>
    <p:extLst>
      <p:ext uri="{BB962C8B-B14F-4D97-AF65-F5344CB8AC3E}">
        <p14:creationId xmlns:p14="http://schemas.microsoft.com/office/powerpoint/2010/main" val="1848287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BB1B1E85-E5B8-428A-A01A-BEC14E8C975C}" type="slidenum">
              <a:rPr lang="ko-KR" altLang="en-US"/>
              <a:pPr>
                <a:defRPr/>
              </a:pPr>
              <a:t>‹#›</a:t>
            </a:fld>
            <a:endParaRPr lang="en-US" altLang="ko-KR" dirty="0"/>
          </a:p>
        </p:txBody>
      </p:sp>
    </p:spTree>
    <p:extLst>
      <p:ext uri="{BB962C8B-B14F-4D97-AF65-F5344CB8AC3E}">
        <p14:creationId xmlns:p14="http://schemas.microsoft.com/office/powerpoint/2010/main" val="2580938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5698AD8E-D5D5-4AAB-8071-B56A3D4ACDAA}" type="slidenum">
              <a:rPr lang="ko-KR" altLang="en-US"/>
              <a:pPr>
                <a:defRPr/>
              </a:pPr>
              <a:t>‹#›</a:t>
            </a:fld>
            <a:endParaRPr lang="en-US" altLang="ko-KR" dirty="0"/>
          </a:p>
        </p:txBody>
      </p:sp>
    </p:spTree>
    <p:extLst>
      <p:ext uri="{BB962C8B-B14F-4D97-AF65-F5344CB8AC3E}">
        <p14:creationId xmlns:p14="http://schemas.microsoft.com/office/powerpoint/2010/main" val="4113292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88AC5631-D3EE-47FB-AAC5-EB1407B3B789}" type="slidenum">
              <a:rPr lang="ko-KR" altLang="en-US"/>
              <a:pPr>
                <a:defRPr/>
              </a:pPr>
              <a:t>‹#›</a:t>
            </a:fld>
            <a:endParaRPr lang="en-US" altLang="ko-KR" dirty="0"/>
          </a:p>
        </p:txBody>
      </p:sp>
    </p:spTree>
    <p:extLst>
      <p:ext uri="{BB962C8B-B14F-4D97-AF65-F5344CB8AC3E}">
        <p14:creationId xmlns:p14="http://schemas.microsoft.com/office/powerpoint/2010/main" val="3126512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1D78939F-5C11-49C8-8ABD-AE27EE02684C}" type="slidenum">
              <a:rPr lang="ko-KR" altLang="en-US"/>
              <a:pPr>
                <a:defRPr/>
              </a:pPr>
              <a:t>‹#›</a:t>
            </a:fld>
            <a:endParaRPr lang="en-US" altLang="ko-KR" dirty="0"/>
          </a:p>
        </p:txBody>
      </p:sp>
    </p:spTree>
    <p:extLst>
      <p:ext uri="{BB962C8B-B14F-4D97-AF65-F5344CB8AC3E}">
        <p14:creationId xmlns:p14="http://schemas.microsoft.com/office/powerpoint/2010/main" val="1920386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ko-KR"/>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9" name="Slide Number Placeholder 5"/>
          <p:cNvSpPr>
            <a:spLocks noGrp="1"/>
          </p:cNvSpPr>
          <p:nvPr>
            <p:ph type="sldNum" sz="quarter" idx="12"/>
          </p:nvPr>
        </p:nvSpPr>
        <p:spPr/>
        <p:txBody>
          <a:bodyPr/>
          <a:lstStyle>
            <a:lvl1pPr>
              <a:defRPr/>
            </a:lvl1pPr>
          </a:lstStyle>
          <a:p>
            <a:pPr>
              <a:defRPr/>
            </a:pPr>
            <a:fld id="{7AFE8A25-89BC-4F5E-9012-A76919119128}" type="slidenum">
              <a:rPr lang="ko-KR" altLang="en-US"/>
              <a:pPr>
                <a:defRPr/>
              </a:pPr>
              <a:t>‹#›</a:t>
            </a:fld>
            <a:endParaRPr lang="en-US" altLang="ko-KR" dirty="0"/>
          </a:p>
        </p:txBody>
      </p:sp>
    </p:spTree>
    <p:extLst>
      <p:ext uri="{BB962C8B-B14F-4D97-AF65-F5344CB8AC3E}">
        <p14:creationId xmlns:p14="http://schemas.microsoft.com/office/powerpoint/2010/main" val="2437880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ko-KR"/>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5" name="Slide Number Placeholder 5"/>
          <p:cNvSpPr>
            <a:spLocks noGrp="1"/>
          </p:cNvSpPr>
          <p:nvPr>
            <p:ph type="sldNum" sz="quarter" idx="12"/>
          </p:nvPr>
        </p:nvSpPr>
        <p:spPr/>
        <p:txBody>
          <a:bodyPr/>
          <a:lstStyle>
            <a:lvl1pPr>
              <a:defRPr/>
            </a:lvl1pPr>
          </a:lstStyle>
          <a:p>
            <a:pPr>
              <a:defRPr/>
            </a:pPr>
            <a:fld id="{DA9489FF-98A8-4A37-B022-EC34C26A3C3F}" type="slidenum">
              <a:rPr lang="ko-KR" altLang="en-US"/>
              <a:pPr>
                <a:defRPr/>
              </a:pPr>
              <a:t>‹#›</a:t>
            </a:fld>
            <a:endParaRPr lang="en-US" altLang="ko-KR" dirty="0"/>
          </a:p>
        </p:txBody>
      </p:sp>
    </p:spTree>
    <p:extLst>
      <p:ext uri="{BB962C8B-B14F-4D97-AF65-F5344CB8AC3E}">
        <p14:creationId xmlns:p14="http://schemas.microsoft.com/office/powerpoint/2010/main" val="1760160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ko-KR"/>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4" name="Slide Number Placeholder 5"/>
          <p:cNvSpPr>
            <a:spLocks noGrp="1"/>
          </p:cNvSpPr>
          <p:nvPr>
            <p:ph type="sldNum" sz="quarter" idx="12"/>
          </p:nvPr>
        </p:nvSpPr>
        <p:spPr/>
        <p:txBody>
          <a:bodyPr/>
          <a:lstStyle>
            <a:lvl1pPr>
              <a:defRPr/>
            </a:lvl1pPr>
          </a:lstStyle>
          <a:p>
            <a:pPr>
              <a:defRPr/>
            </a:pPr>
            <a:fld id="{BC7069F2-109C-4E1F-8975-608B18431753}" type="slidenum">
              <a:rPr lang="ko-KR" altLang="en-US"/>
              <a:pPr>
                <a:defRPr/>
              </a:pPr>
              <a:t>‹#›</a:t>
            </a:fld>
            <a:endParaRPr lang="en-US" altLang="ko-KR" dirty="0"/>
          </a:p>
        </p:txBody>
      </p:sp>
    </p:spTree>
    <p:extLst>
      <p:ext uri="{BB962C8B-B14F-4D97-AF65-F5344CB8AC3E}">
        <p14:creationId xmlns:p14="http://schemas.microsoft.com/office/powerpoint/2010/main" val="28704450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2007ECE1-8AF2-4F8B-A1CF-296E6D77B357}" type="slidenum">
              <a:rPr lang="ko-KR" altLang="en-US"/>
              <a:pPr>
                <a:defRPr/>
              </a:pPr>
              <a:t>‹#›</a:t>
            </a:fld>
            <a:endParaRPr lang="en-US" altLang="ko-KR" dirty="0"/>
          </a:p>
        </p:txBody>
      </p:sp>
    </p:spTree>
    <p:extLst>
      <p:ext uri="{BB962C8B-B14F-4D97-AF65-F5344CB8AC3E}">
        <p14:creationId xmlns:p14="http://schemas.microsoft.com/office/powerpoint/2010/main" val="2679938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50DEA7B3-A971-43BA-8194-AE4EB03F336D}" type="slidenum">
              <a:rPr lang="en-US" altLang="en-US"/>
              <a:pPr>
                <a:defRPr/>
              </a:pPr>
              <a:t>‹#›</a:t>
            </a:fld>
            <a:endParaRPr lang="en-US" altLang="en-US" dirty="0"/>
          </a:p>
        </p:txBody>
      </p:sp>
    </p:spTree>
    <p:extLst>
      <p:ext uri="{BB962C8B-B14F-4D97-AF65-F5344CB8AC3E}">
        <p14:creationId xmlns:p14="http://schemas.microsoft.com/office/powerpoint/2010/main" val="1929872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83D493A1-7606-46C3-B181-1A666BE2A31E}" type="slidenum">
              <a:rPr lang="ko-KR" altLang="en-US"/>
              <a:pPr>
                <a:defRPr/>
              </a:pPr>
              <a:t>‹#›</a:t>
            </a:fld>
            <a:endParaRPr lang="en-US" altLang="ko-KR" dirty="0"/>
          </a:p>
        </p:txBody>
      </p:sp>
    </p:spTree>
    <p:extLst>
      <p:ext uri="{BB962C8B-B14F-4D97-AF65-F5344CB8AC3E}">
        <p14:creationId xmlns:p14="http://schemas.microsoft.com/office/powerpoint/2010/main" val="2766719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C61B436B-B269-4448-BE31-EBEE5EB02E4D}" type="slidenum">
              <a:rPr lang="ko-KR" altLang="en-US"/>
              <a:pPr>
                <a:defRPr/>
              </a:pPr>
              <a:t>‹#›</a:t>
            </a:fld>
            <a:endParaRPr lang="en-US" altLang="ko-KR" dirty="0"/>
          </a:p>
        </p:txBody>
      </p:sp>
    </p:spTree>
    <p:extLst>
      <p:ext uri="{BB962C8B-B14F-4D97-AF65-F5344CB8AC3E}">
        <p14:creationId xmlns:p14="http://schemas.microsoft.com/office/powerpoint/2010/main" val="16844902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11D510A7-D897-4789-8108-EF7F0CEB900C}" type="slidenum">
              <a:rPr lang="ko-KR" altLang="en-US"/>
              <a:pPr>
                <a:defRPr/>
              </a:pPr>
              <a:t>‹#›</a:t>
            </a:fld>
            <a:endParaRPr lang="en-US" altLang="ko-KR" dirty="0"/>
          </a:p>
        </p:txBody>
      </p:sp>
    </p:spTree>
    <p:extLst>
      <p:ext uri="{BB962C8B-B14F-4D97-AF65-F5344CB8AC3E}">
        <p14:creationId xmlns:p14="http://schemas.microsoft.com/office/powerpoint/2010/main" val="24651991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pPr>
              <a:defRPr/>
            </a:pPr>
            <a:fld id="{54EFC275-E664-4793-9F6E-F2A5C0632D5F}" type="slidenum">
              <a:rPr lang="ko-KR" altLang="en-US"/>
              <a:pPr>
                <a:defRPr/>
              </a:pPr>
              <a:t>‹#›</a:t>
            </a:fld>
            <a:endParaRPr lang="en-US" altLang="ko-KR" dirty="0"/>
          </a:p>
        </p:txBody>
      </p:sp>
    </p:spTree>
    <p:extLst>
      <p:ext uri="{BB962C8B-B14F-4D97-AF65-F5344CB8AC3E}">
        <p14:creationId xmlns:p14="http://schemas.microsoft.com/office/powerpoint/2010/main" val="3504449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6B41FA7-65F2-4A29-BC8B-5817D1D70BCD}" type="slidenum">
              <a:rPr lang="ko-KR" altLang="en-US"/>
              <a:pPr>
                <a:defRPr/>
              </a:pPr>
              <a:t>‹#›</a:t>
            </a:fld>
            <a:endParaRPr lang="en-US" altLang="ko-KR" dirty="0"/>
          </a:p>
        </p:txBody>
      </p:sp>
    </p:spTree>
    <p:extLst>
      <p:ext uri="{BB962C8B-B14F-4D97-AF65-F5344CB8AC3E}">
        <p14:creationId xmlns:p14="http://schemas.microsoft.com/office/powerpoint/2010/main" val="220028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754D464E-9D17-419D-9203-4528469CB0C9}" type="slidenum">
              <a:rPr lang="ko-KR" altLang="en-US"/>
              <a:pPr>
                <a:defRPr/>
              </a:pPr>
              <a:t>‹#›</a:t>
            </a:fld>
            <a:endParaRPr lang="en-US" altLang="ko-KR" dirty="0"/>
          </a:p>
        </p:txBody>
      </p:sp>
    </p:spTree>
    <p:extLst>
      <p:ext uri="{BB962C8B-B14F-4D97-AF65-F5344CB8AC3E}">
        <p14:creationId xmlns:p14="http://schemas.microsoft.com/office/powerpoint/2010/main" val="4085417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95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95400"/>
            <a:ext cx="40386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AB34AAA3-11D2-4BEA-943D-0DADA7BD5BB3}" type="slidenum">
              <a:rPr lang="ko-KR" altLang="en-US"/>
              <a:pPr>
                <a:defRPr/>
              </a:pPr>
              <a:t>‹#›</a:t>
            </a:fld>
            <a:endParaRPr lang="en-US" altLang="ko-KR" dirty="0"/>
          </a:p>
        </p:txBody>
      </p:sp>
    </p:spTree>
    <p:extLst>
      <p:ext uri="{BB962C8B-B14F-4D97-AF65-F5344CB8AC3E}">
        <p14:creationId xmlns:p14="http://schemas.microsoft.com/office/powerpoint/2010/main" val="3203590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E2213772-07FB-46CE-A470-D8A4744FEF27}" type="slidenum">
              <a:rPr lang="ko-KR" altLang="en-US"/>
              <a:pPr>
                <a:defRPr/>
              </a:pPr>
              <a:t>‹#›</a:t>
            </a:fld>
            <a:endParaRPr lang="en-US" altLang="ko-KR" dirty="0"/>
          </a:p>
        </p:txBody>
      </p:sp>
    </p:spTree>
    <p:extLst>
      <p:ext uri="{BB962C8B-B14F-4D97-AF65-F5344CB8AC3E}">
        <p14:creationId xmlns:p14="http://schemas.microsoft.com/office/powerpoint/2010/main" val="39644780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BC1553E-64D7-45FF-8AA9-E9B58E8591AD}" type="slidenum">
              <a:rPr lang="ko-KR" altLang="en-US"/>
              <a:pPr>
                <a:defRPr/>
              </a:pPr>
              <a:t>‹#›</a:t>
            </a:fld>
            <a:endParaRPr lang="en-US" altLang="ko-KR" dirty="0"/>
          </a:p>
        </p:txBody>
      </p:sp>
    </p:spTree>
    <p:extLst>
      <p:ext uri="{BB962C8B-B14F-4D97-AF65-F5344CB8AC3E}">
        <p14:creationId xmlns:p14="http://schemas.microsoft.com/office/powerpoint/2010/main" val="5208642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59D26FA8-5431-4CEF-8990-135D33E6916B}" type="slidenum">
              <a:rPr lang="ko-KR" altLang="en-US"/>
              <a:pPr>
                <a:defRPr/>
              </a:pPr>
              <a:t>‹#›</a:t>
            </a:fld>
            <a:endParaRPr lang="en-US" altLang="ko-KR" dirty="0"/>
          </a:p>
        </p:txBody>
      </p:sp>
    </p:spTree>
    <p:extLst>
      <p:ext uri="{BB962C8B-B14F-4D97-AF65-F5344CB8AC3E}">
        <p14:creationId xmlns:p14="http://schemas.microsoft.com/office/powerpoint/2010/main" val="498568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308B42AC-6204-461A-882A-EC64BE55CB3C}" type="slidenum">
              <a:rPr lang="en-US" altLang="en-US"/>
              <a:pPr>
                <a:defRPr/>
              </a:pPr>
              <a:t>‹#›</a:t>
            </a:fld>
            <a:endParaRPr lang="en-US" altLang="en-US" dirty="0"/>
          </a:p>
        </p:txBody>
      </p:sp>
    </p:spTree>
    <p:extLst>
      <p:ext uri="{BB962C8B-B14F-4D97-AF65-F5344CB8AC3E}">
        <p14:creationId xmlns:p14="http://schemas.microsoft.com/office/powerpoint/2010/main" val="2136236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1BEE40F-03CA-4763-91C8-FDEAB9CE51B8}" type="slidenum">
              <a:rPr lang="ko-KR" altLang="en-US"/>
              <a:pPr>
                <a:defRPr/>
              </a:pPr>
              <a:t>‹#›</a:t>
            </a:fld>
            <a:endParaRPr lang="en-US" altLang="ko-KR" dirty="0"/>
          </a:p>
        </p:txBody>
      </p:sp>
    </p:spTree>
    <p:extLst>
      <p:ext uri="{BB962C8B-B14F-4D97-AF65-F5344CB8AC3E}">
        <p14:creationId xmlns:p14="http://schemas.microsoft.com/office/powerpoint/2010/main" val="3103613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8C32FF7A-B1B8-4317-84ED-C4F6FFFFE10E}" type="slidenum">
              <a:rPr lang="ko-KR" altLang="en-US"/>
              <a:pPr>
                <a:defRPr/>
              </a:pPr>
              <a:t>‹#›</a:t>
            </a:fld>
            <a:endParaRPr lang="en-US" altLang="ko-KR" dirty="0"/>
          </a:p>
        </p:txBody>
      </p:sp>
    </p:spTree>
    <p:extLst>
      <p:ext uri="{BB962C8B-B14F-4D97-AF65-F5344CB8AC3E}">
        <p14:creationId xmlns:p14="http://schemas.microsoft.com/office/powerpoint/2010/main" val="15839675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D79B397A-E1CD-4350-B6FC-4815B13E2DA0}" type="slidenum">
              <a:rPr lang="ko-KR" altLang="en-US"/>
              <a:pPr>
                <a:defRPr/>
              </a:pPr>
              <a:t>‹#›</a:t>
            </a:fld>
            <a:endParaRPr lang="en-US" altLang="ko-KR" dirty="0"/>
          </a:p>
        </p:txBody>
      </p:sp>
    </p:spTree>
    <p:extLst>
      <p:ext uri="{BB962C8B-B14F-4D97-AF65-F5344CB8AC3E}">
        <p14:creationId xmlns:p14="http://schemas.microsoft.com/office/powerpoint/2010/main" val="12803831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28600"/>
            <a:ext cx="209550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0"/>
            <a:ext cx="613410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923EDF01-ED35-45B7-BA83-DE20E2FB180A}" type="slidenum">
              <a:rPr lang="ko-KR" altLang="en-US"/>
              <a:pPr>
                <a:defRPr/>
              </a:pPr>
              <a:t>‹#›</a:t>
            </a:fld>
            <a:endParaRPr lang="en-US" altLang="ko-KR" dirty="0"/>
          </a:p>
        </p:txBody>
      </p:sp>
    </p:spTree>
    <p:extLst>
      <p:ext uri="{BB962C8B-B14F-4D97-AF65-F5344CB8AC3E}">
        <p14:creationId xmlns:p14="http://schemas.microsoft.com/office/powerpoint/2010/main" val="5565488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838200"/>
          </a:xfrm>
        </p:spPr>
        <p:txBody>
          <a:bodyPr/>
          <a:lstStyle/>
          <a:p>
            <a:r>
              <a:rPr lang="en-US"/>
              <a:t>Click to edit Master title style</a:t>
            </a:r>
          </a:p>
        </p:txBody>
      </p:sp>
      <p:sp>
        <p:nvSpPr>
          <p:cNvPr id="3" name="Table Placeholder 2"/>
          <p:cNvSpPr>
            <a:spLocks noGrp="1"/>
          </p:cNvSpPr>
          <p:nvPr>
            <p:ph type="tbl" idx="1"/>
          </p:nvPr>
        </p:nvSpPr>
        <p:spPr>
          <a:xfrm>
            <a:off x="457200" y="1295400"/>
            <a:ext cx="8229600" cy="5257800"/>
          </a:xfrm>
        </p:spPr>
        <p:txBody>
          <a:bodyPr/>
          <a:lstStyle/>
          <a:p>
            <a:pPr lvl="0"/>
            <a:endParaRPr lang="en-US" noProof="0" dirty="0"/>
          </a:p>
        </p:txBody>
      </p:sp>
      <p:sp>
        <p:nvSpPr>
          <p:cNvPr id="4" name="Slide Number Placeholder 5"/>
          <p:cNvSpPr>
            <a:spLocks noGrp="1"/>
          </p:cNvSpPr>
          <p:nvPr>
            <p:ph type="sldNum" sz="quarter" idx="10"/>
          </p:nvPr>
        </p:nvSpPr>
        <p:spPr/>
        <p:txBody>
          <a:bodyPr/>
          <a:lstStyle>
            <a:lvl1pPr>
              <a:defRPr/>
            </a:lvl1pPr>
          </a:lstStyle>
          <a:p>
            <a:pPr>
              <a:defRPr/>
            </a:pPr>
            <a:fld id="{A7956727-C567-4C6F-A7F4-E5F13829C59A}" type="slidenum">
              <a:rPr lang="ko-KR" altLang="en-US"/>
              <a:pPr>
                <a:defRPr/>
              </a:pPr>
              <a:t>‹#›</a:t>
            </a:fld>
            <a:endParaRPr lang="en-US" altLang="ko-KR" dirty="0"/>
          </a:p>
        </p:txBody>
      </p:sp>
    </p:spTree>
    <p:extLst>
      <p:ext uri="{BB962C8B-B14F-4D97-AF65-F5344CB8AC3E}">
        <p14:creationId xmlns:p14="http://schemas.microsoft.com/office/powerpoint/2010/main" val="3266554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p:nvPr>
        </p:nvSpPr>
        <p:spPr>
          <a:xfrm>
            <a:off x="508000" y="1816100"/>
            <a:ext cx="8445500" cy="4508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2"/>
          </p:nvPr>
        </p:nvSpPr>
        <p:spPr>
          <a:xfrm>
            <a:off x="644525" y="6580188"/>
            <a:ext cx="8499475" cy="182562"/>
          </a:xfrm>
          <a:prstGeom prst="rect">
            <a:avLst/>
          </a:prstGeom>
        </p:spPr>
        <p:txBody>
          <a:bodyPr/>
          <a:lstStyle>
            <a:lvl1pPr>
              <a:defRPr/>
            </a:lvl1pPr>
          </a:lstStyle>
          <a:p>
            <a:pPr>
              <a:defRPr/>
            </a:pPr>
            <a:r>
              <a:rPr lang="en-US"/>
              <a:t>Data Structures and Problem Solving with C++: Walls and Mirrors, Frank </a:t>
            </a:r>
            <a:r>
              <a:rPr lang="en-US" err="1"/>
              <a:t>Carrano</a:t>
            </a:r>
            <a:r>
              <a:rPr lang="en-US"/>
              <a:t>, ©  2012</a:t>
            </a:r>
          </a:p>
        </p:txBody>
      </p:sp>
    </p:spTree>
    <p:extLst>
      <p:ext uri="{BB962C8B-B14F-4D97-AF65-F5344CB8AC3E}">
        <p14:creationId xmlns:p14="http://schemas.microsoft.com/office/powerpoint/2010/main" val="24504379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5B608B5B-A1CF-41DF-91E7-1B4F5C8C3869}" type="slidenum">
              <a:rPr lang="ko-KR" altLang="en-US"/>
              <a:pPr>
                <a:defRPr/>
              </a:pPr>
              <a:t>‹#›</a:t>
            </a:fld>
            <a:endParaRPr lang="en-US" altLang="ko-KR" dirty="0"/>
          </a:p>
        </p:txBody>
      </p:sp>
    </p:spTree>
    <p:extLst>
      <p:ext uri="{BB962C8B-B14F-4D97-AF65-F5344CB8AC3E}">
        <p14:creationId xmlns:p14="http://schemas.microsoft.com/office/powerpoint/2010/main" val="20455673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42D7C5AF-5251-4BF2-AC0D-2DA7159E2A84}" type="slidenum">
              <a:rPr lang="ko-KR" altLang="en-US"/>
              <a:pPr>
                <a:defRPr/>
              </a:pPr>
              <a:t>‹#›</a:t>
            </a:fld>
            <a:endParaRPr lang="en-US" altLang="ko-KR" dirty="0"/>
          </a:p>
        </p:txBody>
      </p:sp>
    </p:spTree>
    <p:extLst>
      <p:ext uri="{BB962C8B-B14F-4D97-AF65-F5344CB8AC3E}">
        <p14:creationId xmlns:p14="http://schemas.microsoft.com/office/powerpoint/2010/main" val="3718492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E9301D29-6746-4221-BD6B-50B30E356675}" type="slidenum">
              <a:rPr lang="ko-KR" altLang="en-US"/>
              <a:pPr>
                <a:defRPr/>
              </a:pPr>
              <a:t>‹#›</a:t>
            </a:fld>
            <a:endParaRPr lang="en-US" altLang="ko-KR" dirty="0"/>
          </a:p>
        </p:txBody>
      </p:sp>
    </p:spTree>
    <p:extLst>
      <p:ext uri="{BB962C8B-B14F-4D97-AF65-F5344CB8AC3E}">
        <p14:creationId xmlns:p14="http://schemas.microsoft.com/office/powerpoint/2010/main" val="29993622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3ACC0DBF-D1F2-4AEE-AE60-3FB600E246D0}" type="slidenum">
              <a:rPr lang="ko-KR" altLang="en-US"/>
              <a:pPr>
                <a:defRPr/>
              </a:pPr>
              <a:t>‹#›</a:t>
            </a:fld>
            <a:endParaRPr lang="en-US" altLang="ko-KR" dirty="0"/>
          </a:p>
        </p:txBody>
      </p:sp>
    </p:spTree>
    <p:extLst>
      <p:ext uri="{BB962C8B-B14F-4D97-AF65-F5344CB8AC3E}">
        <p14:creationId xmlns:p14="http://schemas.microsoft.com/office/powerpoint/2010/main" val="2095456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B63F0663-9E27-4EAC-9475-1FAF91C389FF}" type="slidenum">
              <a:rPr lang="en-US" altLang="en-US"/>
              <a:pPr>
                <a:defRPr/>
              </a:pPr>
              <a:t>‹#›</a:t>
            </a:fld>
            <a:endParaRPr lang="en-US" altLang="en-US" dirty="0"/>
          </a:p>
        </p:txBody>
      </p:sp>
    </p:spTree>
    <p:extLst>
      <p:ext uri="{BB962C8B-B14F-4D97-AF65-F5344CB8AC3E}">
        <p14:creationId xmlns:p14="http://schemas.microsoft.com/office/powerpoint/2010/main" val="421072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ko-KR" altLang="en-US"/>
          </a:p>
        </p:txBody>
      </p:sp>
      <p:sp>
        <p:nvSpPr>
          <p:cNvPr id="9" name="Slide Number Placeholder 5"/>
          <p:cNvSpPr>
            <a:spLocks noGrp="1"/>
          </p:cNvSpPr>
          <p:nvPr>
            <p:ph type="sldNum" sz="quarter" idx="12"/>
          </p:nvPr>
        </p:nvSpPr>
        <p:spPr/>
        <p:txBody>
          <a:bodyPr/>
          <a:lstStyle>
            <a:lvl1pPr>
              <a:defRPr/>
            </a:lvl1pPr>
          </a:lstStyle>
          <a:p>
            <a:pPr>
              <a:defRPr/>
            </a:pPr>
            <a:fld id="{44A2AA30-08E4-4DE4-AF6E-7130083D0394}" type="slidenum">
              <a:rPr lang="ko-KR" altLang="en-US"/>
              <a:pPr>
                <a:defRPr/>
              </a:pPr>
              <a:t>‹#›</a:t>
            </a:fld>
            <a:endParaRPr lang="en-US" altLang="ko-KR" dirty="0"/>
          </a:p>
        </p:txBody>
      </p:sp>
    </p:spTree>
    <p:extLst>
      <p:ext uri="{BB962C8B-B14F-4D97-AF65-F5344CB8AC3E}">
        <p14:creationId xmlns:p14="http://schemas.microsoft.com/office/powerpoint/2010/main" val="15438798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ko-KR"/>
          </a:p>
        </p:txBody>
      </p:sp>
      <p:sp>
        <p:nvSpPr>
          <p:cNvPr id="4" name="Footer Placeholder 4"/>
          <p:cNvSpPr>
            <a:spLocks noGrp="1"/>
          </p:cNvSpPr>
          <p:nvPr>
            <p:ph type="ftr" sz="quarter" idx="11"/>
          </p:nvPr>
        </p:nvSpPr>
        <p:spPr/>
        <p:txBody>
          <a:bodyPr/>
          <a:lstStyle>
            <a:lvl1pPr>
              <a:defRPr/>
            </a:lvl1pPr>
          </a:lstStyle>
          <a:p>
            <a:pPr>
              <a:defRPr/>
            </a:pPr>
            <a:endParaRPr lang="ko-KR" altLang="en-US"/>
          </a:p>
        </p:txBody>
      </p:sp>
      <p:sp>
        <p:nvSpPr>
          <p:cNvPr id="5" name="Slide Number Placeholder 5"/>
          <p:cNvSpPr>
            <a:spLocks noGrp="1"/>
          </p:cNvSpPr>
          <p:nvPr>
            <p:ph type="sldNum" sz="quarter" idx="12"/>
          </p:nvPr>
        </p:nvSpPr>
        <p:spPr/>
        <p:txBody>
          <a:bodyPr/>
          <a:lstStyle>
            <a:lvl1pPr>
              <a:defRPr/>
            </a:lvl1pPr>
          </a:lstStyle>
          <a:p>
            <a:pPr>
              <a:defRPr/>
            </a:pPr>
            <a:fld id="{E5424A89-0899-4A56-81BC-3ABF6289C375}" type="slidenum">
              <a:rPr lang="ko-KR" altLang="en-US"/>
              <a:pPr>
                <a:defRPr/>
              </a:pPr>
              <a:t>‹#›</a:t>
            </a:fld>
            <a:endParaRPr lang="en-US" altLang="ko-KR" dirty="0"/>
          </a:p>
        </p:txBody>
      </p:sp>
    </p:spTree>
    <p:extLst>
      <p:ext uri="{BB962C8B-B14F-4D97-AF65-F5344CB8AC3E}">
        <p14:creationId xmlns:p14="http://schemas.microsoft.com/office/powerpoint/2010/main" val="13451826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ko-KR"/>
          </a:p>
        </p:txBody>
      </p:sp>
      <p:sp>
        <p:nvSpPr>
          <p:cNvPr id="3" name="Footer Placeholder 4"/>
          <p:cNvSpPr>
            <a:spLocks noGrp="1"/>
          </p:cNvSpPr>
          <p:nvPr>
            <p:ph type="ftr" sz="quarter" idx="11"/>
          </p:nvPr>
        </p:nvSpPr>
        <p:spPr/>
        <p:txBody>
          <a:bodyPr/>
          <a:lstStyle>
            <a:lvl1pPr>
              <a:defRPr/>
            </a:lvl1pPr>
          </a:lstStyle>
          <a:p>
            <a:pPr>
              <a:defRPr/>
            </a:pPr>
            <a:endParaRPr lang="ko-KR" altLang="en-US"/>
          </a:p>
        </p:txBody>
      </p:sp>
      <p:sp>
        <p:nvSpPr>
          <p:cNvPr id="4" name="Slide Number Placeholder 5"/>
          <p:cNvSpPr>
            <a:spLocks noGrp="1"/>
          </p:cNvSpPr>
          <p:nvPr>
            <p:ph type="sldNum" sz="quarter" idx="12"/>
          </p:nvPr>
        </p:nvSpPr>
        <p:spPr/>
        <p:txBody>
          <a:bodyPr/>
          <a:lstStyle>
            <a:lvl1pPr>
              <a:defRPr/>
            </a:lvl1pPr>
          </a:lstStyle>
          <a:p>
            <a:pPr>
              <a:defRPr/>
            </a:pPr>
            <a:fld id="{0D294461-D5EC-47F9-BC79-14378E699D3E}" type="slidenum">
              <a:rPr lang="ko-KR" altLang="en-US"/>
              <a:pPr>
                <a:defRPr/>
              </a:pPr>
              <a:t>‹#›</a:t>
            </a:fld>
            <a:endParaRPr lang="en-US" altLang="ko-KR" dirty="0"/>
          </a:p>
        </p:txBody>
      </p:sp>
    </p:spTree>
    <p:extLst>
      <p:ext uri="{BB962C8B-B14F-4D97-AF65-F5344CB8AC3E}">
        <p14:creationId xmlns:p14="http://schemas.microsoft.com/office/powerpoint/2010/main" val="37637491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FD732AFB-0A29-4D80-ADDA-682E83BB0F80}" type="slidenum">
              <a:rPr lang="ko-KR" altLang="en-US"/>
              <a:pPr>
                <a:defRPr/>
              </a:pPr>
              <a:t>‹#›</a:t>
            </a:fld>
            <a:endParaRPr lang="en-US" altLang="ko-KR" dirty="0"/>
          </a:p>
        </p:txBody>
      </p:sp>
    </p:spTree>
    <p:extLst>
      <p:ext uri="{BB962C8B-B14F-4D97-AF65-F5344CB8AC3E}">
        <p14:creationId xmlns:p14="http://schemas.microsoft.com/office/powerpoint/2010/main" val="17064504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9095D448-FCC6-4BE3-8EF2-ED3D4C6BDCF0}" type="slidenum">
              <a:rPr lang="ko-KR" altLang="en-US"/>
              <a:pPr>
                <a:defRPr/>
              </a:pPr>
              <a:t>‹#›</a:t>
            </a:fld>
            <a:endParaRPr lang="en-US" altLang="ko-KR" dirty="0"/>
          </a:p>
        </p:txBody>
      </p:sp>
    </p:spTree>
    <p:extLst>
      <p:ext uri="{BB962C8B-B14F-4D97-AF65-F5344CB8AC3E}">
        <p14:creationId xmlns:p14="http://schemas.microsoft.com/office/powerpoint/2010/main" val="41200685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25757300-8321-49C7-A2F3-D62A06B1A31E}" type="slidenum">
              <a:rPr lang="ko-KR" altLang="en-US"/>
              <a:pPr>
                <a:defRPr/>
              </a:pPr>
              <a:t>‹#›</a:t>
            </a:fld>
            <a:endParaRPr lang="en-US" altLang="ko-KR" dirty="0"/>
          </a:p>
        </p:txBody>
      </p:sp>
    </p:spTree>
    <p:extLst>
      <p:ext uri="{BB962C8B-B14F-4D97-AF65-F5344CB8AC3E}">
        <p14:creationId xmlns:p14="http://schemas.microsoft.com/office/powerpoint/2010/main" val="8334672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CCED4DB2-6471-4371-8B6E-6B7C7A2594D5}" type="slidenum">
              <a:rPr lang="ko-KR" altLang="en-US"/>
              <a:pPr>
                <a:defRPr/>
              </a:pPr>
              <a:t>‹#›</a:t>
            </a:fld>
            <a:endParaRPr lang="en-US" altLang="ko-KR" dirty="0"/>
          </a:p>
        </p:txBody>
      </p:sp>
    </p:spTree>
    <p:extLst>
      <p:ext uri="{BB962C8B-B14F-4D97-AF65-F5344CB8AC3E}">
        <p14:creationId xmlns:p14="http://schemas.microsoft.com/office/powerpoint/2010/main" val="17956551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9D779904-ECC3-4C1E-97AA-D54AB1563DD6}" type="slidenum">
              <a:rPr lang="ko-KR" altLang="en-US"/>
              <a:pPr>
                <a:defRPr/>
              </a:pPr>
              <a:t>‹#›</a:t>
            </a:fld>
            <a:endParaRPr lang="en-US" altLang="ko-KR" dirty="0"/>
          </a:p>
        </p:txBody>
      </p:sp>
    </p:spTree>
    <p:extLst>
      <p:ext uri="{BB962C8B-B14F-4D97-AF65-F5344CB8AC3E}">
        <p14:creationId xmlns:p14="http://schemas.microsoft.com/office/powerpoint/2010/main" val="8208648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10B6CAFF-2AC8-4018-A5E5-83462008DC9E}" type="slidenum">
              <a:rPr lang="ko-KR" altLang="en-US"/>
              <a:pPr>
                <a:defRPr/>
              </a:pPr>
              <a:t>‹#›</a:t>
            </a:fld>
            <a:endParaRPr lang="en-US" altLang="ko-KR" dirty="0"/>
          </a:p>
        </p:txBody>
      </p:sp>
    </p:spTree>
    <p:extLst>
      <p:ext uri="{BB962C8B-B14F-4D97-AF65-F5344CB8AC3E}">
        <p14:creationId xmlns:p14="http://schemas.microsoft.com/office/powerpoint/2010/main" val="375474588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996F0559-41F1-4943-8CC1-8D522E0024CC}" type="slidenum">
              <a:rPr lang="ko-KR" altLang="en-US"/>
              <a:pPr>
                <a:defRPr/>
              </a:pPr>
              <a:t>‹#›</a:t>
            </a:fld>
            <a:endParaRPr lang="en-US" altLang="ko-KR" dirty="0"/>
          </a:p>
        </p:txBody>
      </p:sp>
    </p:spTree>
    <p:extLst>
      <p:ext uri="{BB962C8B-B14F-4D97-AF65-F5344CB8AC3E}">
        <p14:creationId xmlns:p14="http://schemas.microsoft.com/office/powerpoint/2010/main" val="49270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8EC07E49-6D1B-4C66-B266-D859F96E50D0}" type="slidenum">
              <a:rPr lang="en-US" altLang="en-US"/>
              <a:pPr>
                <a:defRPr/>
              </a:pPr>
              <a:t>‹#›</a:t>
            </a:fld>
            <a:endParaRPr lang="en-US" altLang="en-US" dirty="0"/>
          </a:p>
        </p:txBody>
      </p:sp>
    </p:spTree>
    <p:extLst>
      <p:ext uri="{BB962C8B-B14F-4D97-AF65-F5344CB8AC3E}">
        <p14:creationId xmlns:p14="http://schemas.microsoft.com/office/powerpoint/2010/main" val="3381276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6400"/>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8A1F8EE9-4E6A-4CAC-8404-C09AB522018B}" type="slidenum">
              <a:rPr lang="ko-KR" altLang="en-US"/>
              <a:pPr>
                <a:defRPr/>
              </a:pPr>
              <a:t>‹#›</a:t>
            </a:fld>
            <a:endParaRPr lang="en-US" altLang="ko-KR" dirty="0"/>
          </a:p>
        </p:txBody>
      </p:sp>
    </p:spTree>
    <p:extLst>
      <p:ext uri="{BB962C8B-B14F-4D97-AF65-F5344CB8AC3E}">
        <p14:creationId xmlns:p14="http://schemas.microsoft.com/office/powerpoint/2010/main" val="315987571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ltLang="ko-KR"/>
          </a:p>
        </p:txBody>
      </p:sp>
      <p:sp>
        <p:nvSpPr>
          <p:cNvPr id="8" name="Footer Placeholder 4"/>
          <p:cNvSpPr>
            <a:spLocks noGrp="1"/>
          </p:cNvSpPr>
          <p:nvPr>
            <p:ph type="ftr" sz="quarter" idx="11"/>
          </p:nvPr>
        </p:nvSpPr>
        <p:spPr/>
        <p:txBody>
          <a:bodyPr/>
          <a:lstStyle>
            <a:lvl1pPr>
              <a:defRPr/>
            </a:lvl1pPr>
          </a:lstStyle>
          <a:p>
            <a:pPr>
              <a:defRPr/>
            </a:pPr>
            <a:endParaRPr lang="ko-KR" altLang="en-US"/>
          </a:p>
        </p:txBody>
      </p:sp>
      <p:sp>
        <p:nvSpPr>
          <p:cNvPr id="9" name="Slide Number Placeholder 5"/>
          <p:cNvSpPr>
            <a:spLocks noGrp="1"/>
          </p:cNvSpPr>
          <p:nvPr>
            <p:ph type="sldNum" sz="quarter" idx="12"/>
          </p:nvPr>
        </p:nvSpPr>
        <p:spPr/>
        <p:txBody>
          <a:bodyPr/>
          <a:lstStyle>
            <a:lvl1pPr>
              <a:defRPr/>
            </a:lvl1pPr>
          </a:lstStyle>
          <a:p>
            <a:pPr>
              <a:defRPr/>
            </a:pPr>
            <a:fld id="{8E705F8A-3A19-4388-8DC9-063221080947}" type="slidenum">
              <a:rPr lang="ko-KR" altLang="en-US"/>
              <a:pPr>
                <a:defRPr/>
              </a:pPr>
              <a:t>‹#›</a:t>
            </a:fld>
            <a:endParaRPr lang="en-US" altLang="ko-KR" dirty="0"/>
          </a:p>
        </p:txBody>
      </p:sp>
    </p:spTree>
    <p:extLst>
      <p:ext uri="{BB962C8B-B14F-4D97-AF65-F5344CB8AC3E}">
        <p14:creationId xmlns:p14="http://schemas.microsoft.com/office/powerpoint/2010/main" val="416519372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ko-KR"/>
          </a:p>
        </p:txBody>
      </p:sp>
      <p:sp>
        <p:nvSpPr>
          <p:cNvPr id="4" name="Footer Placeholder 4"/>
          <p:cNvSpPr>
            <a:spLocks noGrp="1"/>
          </p:cNvSpPr>
          <p:nvPr>
            <p:ph type="ftr" sz="quarter" idx="11"/>
          </p:nvPr>
        </p:nvSpPr>
        <p:spPr/>
        <p:txBody>
          <a:bodyPr/>
          <a:lstStyle>
            <a:lvl1pPr>
              <a:defRPr/>
            </a:lvl1pPr>
          </a:lstStyle>
          <a:p>
            <a:pPr>
              <a:defRPr/>
            </a:pPr>
            <a:endParaRPr lang="ko-KR" altLang="en-US"/>
          </a:p>
        </p:txBody>
      </p:sp>
      <p:sp>
        <p:nvSpPr>
          <p:cNvPr id="5" name="Slide Number Placeholder 5"/>
          <p:cNvSpPr>
            <a:spLocks noGrp="1"/>
          </p:cNvSpPr>
          <p:nvPr>
            <p:ph type="sldNum" sz="quarter" idx="12"/>
          </p:nvPr>
        </p:nvSpPr>
        <p:spPr/>
        <p:txBody>
          <a:bodyPr/>
          <a:lstStyle>
            <a:lvl1pPr>
              <a:defRPr/>
            </a:lvl1pPr>
          </a:lstStyle>
          <a:p>
            <a:pPr>
              <a:defRPr/>
            </a:pPr>
            <a:fld id="{302B1349-94BD-43B8-A02A-4889A5D0AF7B}" type="slidenum">
              <a:rPr lang="ko-KR" altLang="en-US"/>
              <a:pPr>
                <a:defRPr/>
              </a:pPr>
              <a:t>‹#›</a:t>
            </a:fld>
            <a:endParaRPr lang="en-US" altLang="ko-KR" dirty="0"/>
          </a:p>
        </p:txBody>
      </p:sp>
    </p:spTree>
    <p:extLst>
      <p:ext uri="{BB962C8B-B14F-4D97-AF65-F5344CB8AC3E}">
        <p14:creationId xmlns:p14="http://schemas.microsoft.com/office/powerpoint/2010/main" val="25685284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ko-KR"/>
          </a:p>
        </p:txBody>
      </p:sp>
      <p:sp>
        <p:nvSpPr>
          <p:cNvPr id="3" name="Footer Placeholder 4"/>
          <p:cNvSpPr>
            <a:spLocks noGrp="1"/>
          </p:cNvSpPr>
          <p:nvPr>
            <p:ph type="ftr" sz="quarter" idx="11"/>
          </p:nvPr>
        </p:nvSpPr>
        <p:spPr/>
        <p:txBody>
          <a:bodyPr/>
          <a:lstStyle>
            <a:lvl1pPr>
              <a:defRPr/>
            </a:lvl1pPr>
          </a:lstStyle>
          <a:p>
            <a:pPr>
              <a:defRPr/>
            </a:pPr>
            <a:endParaRPr lang="ko-KR" altLang="en-US"/>
          </a:p>
        </p:txBody>
      </p:sp>
      <p:sp>
        <p:nvSpPr>
          <p:cNvPr id="4" name="Slide Number Placeholder 5"/>
          <p:cNvSpPr>
            <a:spLocks noGrp="1"/>
          </p:cNvSpPr>
          <p:nvPr>
            <p:ph type="sldNum" sz="quarter" idx="12"/>
          </p:nvPr>
        </p:nvSpPr>
        <p:spPr/>
        <p:txBody>
          <a:bodyPr/>
          <a:lstStyle>
            <a:lvl1pPr>
              <a:defRPr/>
            </a:lvl1pPr>
          </a:lstStyle>
          <a:p>
            <a:pPr>
              <a:defRPr/>
            </a:pPr>
            <a:fld id="{BBEE3B19-79F6-431B-80CA-12A5BCAF31CF}" type="slidenum">
              <a:rPr lang="ko-KR" altLang="en-US"/>
              <a:pPr>
                <a:defRPr/>
              </a:pPr>
              <a:t>‹#›</a:t>
            </a:fld>
            <a:endParaRPr lang="en-US" altLang="ko-KR" dirty="0"/>
          </a:p>
        </p:txBody>
      </p:sp>
    </p:spTree>
    <p:extLst>
      <p:ext uri="{BB962C8B-B14F-4D97-AF65-F5344CB8AC3E}">
        <p14:creationId xmlns:p14="http://schemas.microsoft.com/office/powerpoint/2010/main" val="23443421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3CB564B6-BFD2-4234-9E12-20D6D264E135}" type="slidenum">
              <a:rPr lang="ko-KR" altLang="en-US"/>
              <a:pPr>
                <a:defRPr/>
              </a:pPr>
              <a:t>‹#›</a:t>
            </a:fld>
            <a:endParaRPr lang="en-US" altLang="ko-KR" dirty="0"/>
          </a:p>
        </p:txBody>
      </p:sp>
    </p:spTree>
    <p:extLst>
      <p:ext uri="{BB962C8B-B14F-4D97-AF65-F5344CB8AC3E}">
        <p14:creationId xmlns:p14="http://schemas.microsoft.com/office/powerpoint/2010/main" val="31394735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ko-KR"/>
          </a:p>
        </p:txBody>
      </p:sp>
      <p:sp>
        <p:nvSpPr>
          <p:cNvPr id="6" name="Footer Placeholder 4"/>
          <p:cNvSpPr>
            <a:spLocks noGrp="1"/>
          </p:cNvSpPr>
          <p:nvPr>
            <p:ph type="ftr" sz="quarter" idx="11"/>
          </p:nvPr>
        </p:nvSpPr>
        <p:spPr/>
        <p:txBody>
          <a:bodyPr/>
          <a:lstStyle>
            <a:lvl1pPr>
              <a:defRPr/>
            </a:lvl1pPr>
          </a:lstStyle>
          <a:p>
            <a:pPr>
              <a:defRPr/>
            </a:pPr>
            <a:endParaRPr lang="ko-KR" altLang="en-US"/>
          </a:p>
        </p:txBody>
      </p:sp>
      <p:sp>
        <p:nvSpPr>
          <p:cNvPr id="7" name="Slide Number Placeholder 5"/>
          <p:cNvSpPr>
            <a:spLocks noGrp="1"/>
          </p:cNvSpPr>
          <p:nvPr>
            <p:ph type="sldNum" sz="quarter" idx="12"/>
          </p:nvPr>
        </p:nvSpPr>
        <p:spPr/>
        <p:txBody>
          <a:bodyPr/>
          <a:lstStyle>
            <a:lvl1pPr>
              <a:defRPr/>
            </a:lvl1pPr>
          </a:lstStyle>
          <a:p>
            <a:pPr>
              <a:defRPr/>
            </a:pPr>
            <a:fld id="{060AEC33-0144-4CCC-BAD4-D1037D589305}" type="slidenum">
              <a:rPr lang="ko-KR" altLang="en-US"/>
              <a:pPr>
                <a:defRPr/>
              </a:pPr>
              <a:t>‹#›</a:t>
            </a:fld>
            <a:endParaRPr lang="en-US" altLang="ko-KR" dirty="0"/>
          </a:p>
        </p:txBody>
      </p:sp>
    </p:spTree>
    <p:extLst>
      <p:ext uri="{BB962C8B-B14F-4D97-AF65-F5344CB8AC3E}">
        <p14:creationId xmlns:p14="http://schemas.microsoft.com/office/powerpoint/2010/main" val="301321139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46BCC707-4626-466D-88A6-DA2EAF3099A8}" type="slidenum">
              <a:rPr lang="ko-KR" altLang="en-US"/>
              <a:pPr>
                <a:defRPr/>
              </a:pPr>
              <a:t>‹#›</a:t>
            </a:fld>
            <a:endParaRPr lang="en-US" altLang="ko-KR" dirty="0"/>
          </a:p>
        </p:txBody>
      </p:sp>
    </p:spTree>
    <p:extLst>
      <p:ext uri="{BB962C8B-B14F-4D97-AF65-F5344CB8AC3E}">
        <p14:creationId xmlns:p14="http://schemas.microsoft.com/office/powerpoint/2010/main" val="14151938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364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364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ltLang="ko-KR"/>
          </a:p>
        </p:txBody>
      </p:sp>
      <p:sp>
        <p:nvSpPr>
          <p:cNvPr id="5" name="Footer Placeholder 4"/>
          <p:cNvSpPr>
            <a:spLocks noGrp="1"/>
          </p:cNvSpPr>
          <p:nvPr>
            <p:ph type="ftr" sz="quarter" idx="11"/>
          </p:nvPr>
        </p:nvSpPr>
        <p:spPr/>
        <p:txBody>
          <a:bodyPr/>
          <a:lstStyle>
            <a:lvl1pPr>
              <a:defRPr/>
            </a:lvl1pPr>
          </a:lstStyle>
          <a:p>
            <a:pPr>
              <a:defRPr/>
            </a:pPr>
            <a:endParaRPr lang="ko-KR" altLang="en-US"/>
          </a:p>
        </p:txBody>
      </p:sp>
      <p:sp>
        <p:nvSpPr>
          <p:cNvPr id="6" name="Slide Number Placeholder 5"/>
          <p:cNvSpPr>
            <a:spLocks noGrp="1"/>
          </p:cNvSpPr>
          <p:nvPr>
            <p:ph type="sldNum" sz="quarter" idx="12"/>
          </p:nvPr>
        </p:nvSpPr>
        <p:spPr/>
        <p:txBody>
          <a:bodyPr/>
          <a:lstStyle>
            <a:lvl1pPr>
              <a:defRPr/>
            </a:lvl1pPr>
          </a:lstStyle>
          <a:p>
            <a:pPr>
              <a:defRPr/>
            </a:pPr>
            <a:fld id="{D94E0176-C149-48B4-8497-AC6633ED3D24}" type="slidenum">
              <a:rPr lang="ko-KR" altLang="en-US"/>
              <a:pPr>
                <a:defRPr/>
              </a:pPr>
              <a:t>‹#›</a:t>
            </a:fld>
            <a:endParaRPr lang="en-US" altLang="ko-KR" dirty="0"/>
          </a:p>
        </p:txBody>
      </p:sp>
    </p:spTree>
    <p:extLst>
      <p:ext uri="{BB962C8B-B14F-4D97-AF65-F5344CB8AC3E}">
        <p14:creationId xmlns:p14="http://schemas.microsoft.com/office/powerpoint/2010/main" val="3711222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B0EF359C-AE61-4F4D-9E9A-9F92298083FB}" type="slidenum">
              <a:rPr lang="en-US" altLang="en-US"/>
              <a:pPr>
                <a:defRPr/>
              </a:pPr>
              <a:t>‹#›</a:t>
            </a:fld>
            <a:endParaRPr lang="en-US" altLang="en-US" dirty="0"/>
          </a:p>
        </p:txBody>
      </p:sp>
    </p:spTree>
    <p:extLst>
      <p:ext uri="{BB962C8B-B14F-4D97-AF65-F5344CB8AC3E}">
        <p14:creationId xmlns:p14="http://schemas.microsoft.com/office/powerpoint/2010/main" val="3759371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C72BCD3D-B765-429F-BF54-491728D2938D}" type="slidenum">
              <a:rPr lang="en-US" altLang="en-US"/>
              <a:pPr>
                <a:defRPr/>
              </a:pPr>
              <a:t>‹#›</a:t>
            </a:fld>
            <a:endParaRPr lang="en-US" altLang="en-US" dirty="0"/>
          </a:p>
        </p:txBody>
      </p:sp>
    </p:spTree>
    <p:extLst>
      <p:ext uri="{BB962C8B-B14F-4D97-AF65-F5344CB8AC3E}">
        <p14:creationId xmlns:p14="http://schemas.microsoft.com/office/powerpoint/2010/main" val="225092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40A316CE-3AEA-402E-BEBE-04A9E507317E}" type="slidenum">
              <a:rPr lang="en-US" altLang="en-US"/>
              <a:pPr>
                <a:defRPr/>
              </a:pPr>
              <a:t>‹#›</a:t>
            </a:fld>
            <a:endParaRPr lang="en-US" altLang="en-US" dirty="0"/>
          </a:p>
        </p:txBody>
      </p:sp>
    </p:spTree>
    <p:extLst>
      <p:ext uri="{BB962C8B-B14F-4D97-AF65-F5344CB8AC3E}">
        <p14:creationId xmlns:p14="http://schemas.microsoft.com/office/powerpoint/2010/main" val="1409474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56A56295-F199-4BAC-9A97-EBA115E8EC43}" type="slidenum">
              <a:rPr lang="en-US" altLang="en-US"/>
              <a:pPr>
                <a:defRPr/>
              </a:pPr>
              <a:t>‹#›</a:t>
            </a:fld>
            <a:endParaRPr lang="en-US" altLang="en-US" dirty="0"/>
          </a:p>
        </p:txBody>
      </p:sp>
    </p:spTree>
    <p:extLst>
      <p:ext uri="{BB962C8B-B14F-4D97-AF65-F5344CB8AC3E}">
        <p14:creationId xmlns:p14="http://schemas.microsoft.com/office/powerpoint/2010/main" val="1130860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4.pn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1">
          <a:gsLst>
            <a:gs pos="0">
              <a:srgbClr val="BFBFBF"/>
            </a:gs>
            <a:gs pos="60001">
              <a:srgbClr val="D9D9D9"/>
            </a:gs>
            <a:gs pos="100000">
              <a:srgbClr val="D9D9D9"/>
            </a:gs>
          </a:gsLst>
          <a:lin ang="540000"/>
        </a:gradFill>
        <a:effectLst/>
      </p:bgPr>
    </p:bg>
    <p:spTree>
      <p:nvGrpSpPr>
        <p:cNvPr id="1" name=""/>
        <p:cNvGrpSpPr/>
        <p:nvPr/>
      </p:nvGrpSpPr>
      <p:grpSpPr>
        <a:xfrm>
          <a:off x="0" y="0"/>
          <a:ext cx="0" cy="0"/>
          <a:chOff x="0" y="0"/>
          <a:chExt cx="0" cy="0"/>
        </a:xfrm>
      </p:grpSpPr>
      <p:pic>
        <p:nvPicPr>
          <p:cNvPr id="1026" name="Picture 6" descr="684412_high_Purple.jp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0"/>
            <a:ext cx="9144000" cy="6858000"/>
          </a:xfrm>
          <a:prstGeom prst="rect">
            <a:avLst/>
          </a:prstGeom>
          <a:solidFill>
            <a:srgbClr val="39275B">
              <a:alpha val="59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ko-KR" altLang="en-US">
              <a:solidFill>
                <a:srgbClr val="FFFFFF"/>
              </a:solidFill>
              <a:latin typeface="Calibri" pitchFamily="34" charset="0"/>
            </a:endParaRPr>
          </a:p>
        </p:txBody>
      </p:sp>
      <p:sp>
        <p:nvSpPr>
          <p:cNvPr id="9" name="Rectangle 8"/>
          <p:cNvSpPr/>
          <p:nvPr/>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ko-KR" altLang="en-US">
              <a:solidFill>
                <a:srgbClr val="FFFFFF"/>
              </a:solidFill>
              <a:latin typeface="Calibri" pitchFamily="34" charset="0"/>
            </a:endParaRPr>
          </a:p>
        </p:txBody>
      </p:sp>
      <p:pic>
        <p:nvPicPr>
          <p:cNvPr id="1029" name="Picture 7" descr="UW.Wordmark_ctr_white.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352425"/>
            <a:ext cx="25511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10"/>
          <p:cNvSpPr>
            <a:spLocks noChangeArrowheads="1"/>
          </p:cNvSpPr>
          <p:nvPr/>
        </p:nvSpPr>
        <p:spPr bwMode="auto">
          <a:xfrm>
            <a:off x="0" y="180975"/>
            <a:ext cx="576263" cy="457200"/>
          </a:xfrm>
          <a:prstGeom prst="rect">
            <a:avLst/>
          </a:prstGeom>
          <a:solidFill>
            <a:srgbClr val="39275B"/>
          </a:solidFill>
          <a:ln>
            <a:noFill/>
          </a:ln>
          <a:effectLst>
            <a:outerShdw dist="38100" dir="3600019" algn="br" rotWithShape="0">
              <a:srgbClr val="808080">
                <a:alpha val="1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Frutiger 55 Roman" charset="0"/>
                <a:ea typeface="ＭＳ Ｐゴシック" panose="020B0600070205080204" pitchFamily="34" charset="-128"/>
              </a:defRPr>
            </a:lvl1pPr>
            <a:lvl2pPr marL="742950" indent="-285750" defTabSz="457200">
              <a:defRPr>
                <a:solidFill>
                  <a:schemeClr val="tx1"/>
                </a:solidFill>
                <a:latin typeface="Frutiger 55 Roman" charset="0"/>
                <a:ea typeface="ＭＳ Ｐゴシック" panose="020B0600070205080204" pitchFamily="34" charset="-128"/>
              </a:defRPr>
            </a:lvl2pPr>
            <a:lvl3pPr marL="1143000" indent="-228600" defTabSz="457200">
              <a:defRPr>
                <a:solidFill>
                  <a:schemeClr val="tx1"/>
                </a:solidFill>
                <a:latin typeface="Frutiger 55 Roman" charset="0"/>
                <a:ea typeface="ＭＳ Ｐゴシック" panose="020B0600070205080204" pitchFamily="34" charset="-128"/>
              </a:defRPr>
            </a:lvl3pPr>
            <a:lvl4pPr marL="1600200" indent="-228600" defTabSz="457200">
              <a:defRPr>
                <a:solidFill>
                  <a:schemeClr val="tx1"/>
                </a:solidFill>
                <a:latin typeface="Frutiger 55 Roman" charset="0"/>
                <a:ea typeface="ＭＳ Ｐゴシック" panose="020B0600070205080204" pitchFamily="34" charset="-128"/>
              </a:defRPr>
            </a:lvl4pPr>
            <a:lvl5pPr marL="2057400" indent="-228600" defTabSz="457200">
              <a:defRPr>
                <a:solidFill>
                  <a:schemeClr val="tx1"/>
                </a:solidFill>
                <a:latin typeface="Frutiger 55 Roman"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9pPr>
          </a:lstStyle>
          <a:p>
            <a:pPr algn="ctr" eaLnBrk="1" hangingPunct="1">
              <a:defRPr/>
            </a:pPr>
            <a:endParaRPr lang="ko-KR" altLang="en-US">
              <a:solidFill>
                <a:srgbClr val="FFFFFF"/>
              </a:solidFill>
              <a:latin typeface="Calibri" panose="020F0502020204030204" pitchFamily="34" charset="0"/>
            </a:endParaRPr>
          </a:p>
        </p:txBody>
      </p:sp>
      <p:pic>
        <p:nvPicPr>
          <p:cNvPr id="1031" name="Picture 8" descr="UW_W-Logo_RGB.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33"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3" name="Date Placeholder 3"/>
          <p:cNvSpPr>
            <a:spLocks noGrp="1"/>
          </p:cNvSpPr>
          <p:nvPr>
            <p:ph type="dt" sz="half" idx="2"/>
          </p:nvPr>
        </p:nvSpPr>
        <p:spPr>
          <a:xfrm>
            <a:off x="6858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FFFFFF"/>
                </a:solidFill>
              </a:defRPr>
            </a:lvl1pPr>
          </a:lstStyle>
          <a:p>
            <a:pPr>
              <a:defRPr/>
            </a:pPr>
            <a:endParaRPr lang="en-US" altLang="en-US"/>
          </a:p>
        </p:txBody>
      </p:sp>
      <p:sp>
        <p:nvSpPr>
          <p:cNvPr id="14" name="Footer Placeholder 4"/>
          <p:cNvSpPr>
            <a:spLocks noGrp="1"/>
          </p:cNvSpPr>
          <p:nvPr>
            <p:ph type="ftr" sz="quarter" idx="3"/>
          </p:nvPr>
        </p:nvSpPr>
        <p:spPr>
          <a:xfrm>
            <a:off x="31623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FFFFFF"/>
                </a:solidFill>
              </a:defRPr>
            </a:lvl1pPr>
          </a:lstStyle>
          <a:p>
            <a:pPr>
              <a:defRPr/>
            </a:pPr>
            <a:endParaRPr lang="en-US" altLang="en-US"/>
          </a:p>
        </p:txBody>
      </p:sp>
      <p:sp>
        <p:nvSpPr>
          <p:cNvPr id="15" name="Slide Number Placeholder 5"/>
          <p:cNvSpPr>
            <a:spLocks noGrp="1"/>
          </p:cNvSpPr>
          <p:nvPr>
            <p:ph type="sldNum" sz="quarter" idx="4"/>
          </p:nvPr>
        </p:nvSpPr>
        <p:spPr>
          <a:xfrm>
            <a:off x="64008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FFFFFF"/>
                </a:solidFill>
              </a:defRPr>
            </a:lvl1pPr>
          </a:lstStyle>
          <a:p>
            <a:pPr>
              <a:defRPr/>
            </a:pPr>
            <a:fld id="{9B55876A-912F-49A5-B342-E3E02872C60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5617" r:id="rId1"/>
    <p:sldLayoutId id="2147485618" r:id="rId2"/>
    <p:sldLayoutId id="2147485619" r:id="rId3"/>
    <p:sldLayoutId id="2147485620" r:id="rId4"/>
    <p:sldLayoutId id="2147485621" r:id="rId5"/>
    <p:sldLayoutId id="2147485622" r:id="rId6"/>
    <p:sldLayoutId id="2147485623" r:id="rId7"/>
    <p:sldLayoutId id="2147485624" r:id="rId8"/>
    <p:sldLayoutId id="2147485625" r:id="rId9"/>
    <p:sldLayoutId id="2147485626" r:id="rId10"/>
    <p:sldLayoutId id="2147485627" r:id="rId11"/>
  </p:sldLayoutIdLst>
  <p:hf hdr="0" ftr="0" dt="0"/>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2051"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endParaRPr lang="en-US" altLang="ko-K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9F1BFED-68DD-42FB-A822-5282AA2B6010}"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5662" r:id="rId1"/>
    <p:sldLayoutId id="2147485663" r:id="rId2"/>
    <p:sldLayoutId id="2147485664" r:id="rId3"/>
    <p:sldLayoutId id="2147485665" r:id="rId4"/>
    <p:sldLayoutId id="2147485666" r:id="rId5"/>
    <p:sldLayoutId id="2147485667" r:id="rId6"/>
    <p:sldLayoutId id="2147485668" r:id="rId7"/>
    <p:sldLayoutId id="2147485669" r:id="rId8"/>
    <p:sldLayoutId id="2147485670" r:id="rId9"/>
    <p:sldLayoutId id="2147485671" r:id="rId10"/>
    <p:sldLayoutId id="2147485672" r:id="rId11"/>
  </p:sldLayoutIdLst>
  <p:hf hdr="0" ftr="0" dt="0"/>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ko-KR" altLang="en-US">
              <a:solidFill>
                <a:srgbClr val="FFFFFF"/>
              </a:solidFill>
              <a:latin typeface="Calibri" pitchFamily="34" charset="0"/>
            </a:endParaRPr>
          </a:p>
        </p:txBody>
      </p:sp>
      <p:sp>
        <p:nvSpPr>
          <p:cNvPr id="3075" name="Rectangle 8"/>
          <p:cNvSpPr>
            <a:spLocks noChangeArrowheads="1"/>
          </p:cNvSpPr>
          <p:nvPr/>
        </p:nvSpPr>
        <p:spPr bwMode="auto">
          <a:xfrm>
            <a:off x="0" y="180975"/>
            <a:ext cx="576263" cy="457200"/>
          </a:xfrm>
          <a:prstGeom prst="rect">
            <a:avLst/>
          </a:prstGeom>
          <a:solidFill>
            <a:srgbClr val="39275B"/>
          </a:solidFill>
          <a:ln>
            <a:noFill/>
          </a:ln>
          <a:effectLst>
            <a:outerShdw dist="38100" dir="3600019" algn="br" rotWithShape="0">
              <a:srgbClr val="808080">
                <a:alpha val="1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Frutiger 55 Roman" charset="0"/>
                <a:ea typeface="ＭＳ Ｐゴシック" panose="020B0600070205080204" pitchFamily="34" charset="-128"/>
              </a:defRPr>
            </a:lvl1pPr>
            <a:lvl2pPr marL="742950" indent="-285750" defTabSz="457200">
              <a:defRPr>
                <a:solidFill>
                  <a:schemeClr val="tx1"/>
                </a:solidFill>
                <a:latin typeface="Frutiger 55 Roman" charset="0"/>
                <a:ea typeface="ＭＳ Ｐゴシック" panose="020B0600070205080204" pitchFamily="34" charset="-128"/>
              </a:defRPr>
            </a:lvl2pPr>
            <a:lvl3pPr marL="1143000" indent="-228600" defTabSz="457200">
              <a:defRPr>
                <a:solidFill>
                  <a:schemeClr val="tx1"/>
                </a:solidFill>
                <a:latin typeface="Frutiger 55 Roman" charset="0"/>
                <a:ea typeface="ＭＳ Ｐゴシック" panose="020B0600070205080204" pitchFamily="34" charset="-128"/>
              </a:defRPr>
            </a:lvl3pPr>
            <a:lvl4pPr marL="1600200" indent="-228600" defTabSz="457200">
              <a:defRPr>
                <a:solidFill>
                  <a:schemeClr val="tx1"/>
                </a:solidFill>
                <a:latin typeface="Frutiger 55 Roman" charset="0"/>
                <a:ea typeface="ＭＳ Ｐゴシック" panose="020B0600070205080204" pitchFamily="34" charset="-128"/>
              </a:defRPr>
            </a:lvl4pPr>
            <a:lvl5pPr marL="2057400" indent="-228600" defTabSz="457200">
              <a:defRPr>
                <a:solidFill>
                  <a:schemeClr val="tx1"/>
                </a:solidFill>
                <a:latin typeface="Frutiger 55 Roman"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9pPr>
          </a:lstStyle>
          <a:p>
            <a:pPr algn="ctr" eaLnBrk="1" hangingPunct="1">
              <a:defRPr/>
            </a:pPr>
            <a:endParaRPr lang="ko-KR" altLang="en-US">
              <a:solidFill>
                <a:srgbClr val="FFFFFF"/>
              </a:solidFill>
              <a:latin typeface="Calibri" panose="020F0502020204030204" pitchFamily="34" charset="0"/>
            </a:endParaRPr>
          </a:p>
        </p:txBody>
      </p:sp>
      <p:pic>
        <p:nvPicPr>
          <p:cNvPr id="3076" name="Picture 8" descr="UW_W-Logo_RGB.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itle Placeholder 1"/>
          <p:cNvSpPr>
            <a:spLocks noGrp="1"/>
          </p:cNvSpPr>
          <p:nvPr>
            <p:ph type="title"/>
          </p:nvPr>
        </p:nvSpPr>
        <p:spPr bwMode="auto">
          <a:xfrm>
            <a:off x="304800" y="2286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3078" name="Text Placeholder 2"/>
          <p:cNvSpPr>
            <a:spLocks noGrp="1"/>
          </p:cNvSpPr>
          <p:nvPr>
            <p:ph type="body" idx="1"/>
          </p:nvPr>
        </p:nvSpPr>
        <p:spPr bwMode="auto">
          <a:xfrm>
            <a:off x="457200" y="1295400"/>
            <a:ext cx="8229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3" name="Slide Number Placeholder 5"/>
          <p:cNvSpPr>
            <a:spLocks noGrp="1"/>
          </p:cNvSpPr>
          <p:nvPr>
            <p:ph type="sldNum" sz="quarter" idx="4"/>
          </p:nvPr>
        </p:nvSpPr>
        <p:spPr>
          <a:xfrm>
            <a:off x="8001000" y="6553200"/>
            <a:ext cx="692150" cy="1682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A2EF600-4FC2-4A80-86FD-25CBAF5AB410}"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5628" r:id="rId1"/>
    <p:sldLayoutId id="2147485629" r:id="rId2"/>
    <p:sldLayoutId id="2147485630" r:id="rId3"/>
    <p:sldLayoutId id="2147485631" r:id="rId4"/>
    <p:sldLayoutId id="2147485632" r:id="rId5"/>
    <p:sldLayoutId id="2147485633" r:id="rId6"/>
    <p:sldLayoutId id="2147485634" r:id="rId7"/>
    <p:sldLayoutId id="2147485635" r:id="rId8"/>
    <p:sldLayoutId id="2147485636" r:id="rId9"/>
    <p:sldLayoutId id="2147485637" r:id="rId10"/>
    <p:sldLayoutId id="2147485638" r:id="rId11"/>
    <p:sldLayoutId id="2147485639" r:id="rId12"/>
    <p:sldLayoutId id="2147485673" r:id="rId13"/>
  </p:sldLayoutIdLst>
  <p:hf hdr="0" ftr="0" dt="0"/>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4099"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endParaRPr lang="en-US" altLang="ko-KR"/>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ko-KR"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BD31AFC-8D87-41D9-AEDD-792DEF35A868}"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5640" r:id="rId1"/>
    <p:sldLayoutId id="2147485641" r:id="rId2"/>
    <p:sldLayoutId id="2147485642" r:id="rId3"/>
    <p:sldLayoutId id="2147485643" r:id="rId4"/>
    <p:sldLayoutId id="2147485644" r:id="rId5"/>
    <p:sldLayoutId id="2147485645" r:id="rId6"/>
    <p:sldLayoutId id="2147485646" r:id="rId7"/>
    <p:sldLayoutId id="2147485647" r:id="rId8"/>
    <p:sldLayoutId id="2147485648" r:id="rId9"/>
    <p:sldLayoutId id="2147485649" r:id="rId10"/>
    <p:sldLayoutId id="2147485650" r:id="rId11"/>
  </p:sldLayoutIdLst>
  <p:hf hdr="0" ftr="0" dt="0"/>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71450" cy="6858000"/>
          </a:xfrm>
          <a:prstGeom prst="rect">
            <a:avLst/>
          </a:prstGeom>
          <a:solidFill>
            <a:srgbClr val="39275B">
              <a:alpha val="85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hangingPunct="1">
              <a:defRPr/>
            </a:pPr>
            <a:endParaRPr lang="ko-KR" altLang="en-US">
              <a:solidFill>
                <a:srgbClr val="FFFFFF"/>
              </a:solidFill>
              <a:latin typeface="Calibri" pitchFamily="34" charset="0"/>
            </a:endParaRPr>
          </a:p>
        </p:txBody>
      </p:sp>
      <p:pic>
        <p:nvPicPr>
          <p:cNvPr id="5123" name="Picture 9" descr="UW.Wordmark_ctr.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361950"/>
            <a:ext cx="2563813"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8"/>
          <p:cNvSpPr>
            <a:spLocks noChangeArrowheads="1"/>
          </p:cNvSpPr>
          <p:nvPr/>
        </p:nvSpPr>
        <p:spPr bwMode="auto">
          <a:xfrm>
            <a:off x="0" y="180975"/>
            <a:ext cx="576263" cy="457200"/>
          </a:xfrm>
          <a:prstGeom prst="rect">
            <a:avLst/>
          </a:prstGeom>
          <a:solidFill>
            <a:srgbClr val="39275B"/>
          </a:solidFill>
          <a:ln>
            <a:noFill/>
          </a:ln>
          <a:effectLst>
            <a:outerShdw dist="38100" dir="3600019" algn="br" rotWithShape="0">
              <a:srgbClr val="808080">
                <a:alpha val="1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Frutiger 55 Roman" charset="0"/>
                <a:ea typeface="ＭＳ Ｐゴシック" panose="020B0600070205080204" pitchFamily="34" charset="-128"/>
              </a:defRPr>
            </a:lvl1pPr>
            <a:lvl2pPr marL="742950" indent="-285750" defTabSz="457200">
              <a:defRPr>
                <a:solidFill>
                  <a:schemeClr val="tx1"/>
                </a:solidFill>
                <a:latin typeface="Frutiger 55 Roman" charset="0"/>
                <a:ea typeface="ＭＳ Ｐゴシック" panose="020B0600070205080204" pitchFamily="34" charset="-128"/>
              </a:defRPr>
            </a:lvl2pPr>
            <a:lvl3pPr marL="1143000" indent="-228600" defTabSz="457200">
              <a:defRPr>
                <a:solidFill>
                  <a:schemeClr val="tx1"/>
                </a:solidFill>
                <a:latin typeface="Frutiger 55 Roman" charset="0"/>
                <a:ea typeface="ＭＳ Ｐゴシック" panose="020B0600070205080204" pitchFamily="34" charset="-128"/>
              </a:defRPr>
            </a:lvl3pPr>
            <a:lvl4pPr marL="1600200" indent="-228600" defTabSz="457200">
              <a:defRPr>
                <a:solidFill>
                  <a:schemeClr val="tx1"/>
                </a:solidFill>
                <a:latin typeface="Frutiger 55 Roman" charset="0"/>
                <a:ea typeface="ＭＳ Ｐゴシック" panose="020B0600070205080204" pitchFamily="34" charset="-128"/>
              </a:defRPr>
            </a:lvl4pPr>
            <a:lvl5pPr marL="2057400" indent="-228600" defTabSz="457200">
              <a:defRPr>
                <a:solidFill>
                  <a:schemeClr val="tx1"/>
                </a:solidFill>
                <a:latin typeface="Frutiger 55 Roman"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Frutiger 55 Roman" charset="0"/>
                <a:ea typeface="ＭＳ Ｐゴシック" panose="020B0600070205080204" pitchFamily="34" charset="-128"/>
              </a:defRPr>
            </a:lvl9pPr>
          </a:lstStyle>
          <a:p>
            <a:pPr algn="ctr" eaLnBrk="1" hangingPunct="1">
              <a:defRPr/>
            </a:pPr>
            <a:endParaRPr lang="ko-KR" altLang="en-US">
              <a:solidFill>
                <a:srgbClr val="FFFFFF"/>
              </a:solidFill>
              <a:latin typeface="Calibri" panose="020F0502020204030204" pitchFamily="34" charset="0"/>
            </a:endParaRPr>
          </a:p>
        </p:txBody>
      </p:sp>
      <p:pic>
        <p:nvPicPr>
          <p:cNvPr id="5125" name="Picture 8" descr="UW_W-Logo_RGB.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19063" y="295275"/>
            <a:ext cx="33813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 name="Title Placeholder 1"/>
          <p:cNvSpPr>
            <a:spLocks noGrp="1"/>
          </p:cNvSpPr>
          <p:nvPr>
            <p:ph type="title"/>
          </p:nvPr>
        </p:nvSpPr>
        <p:spPr bwMode="auto">
          <a:xfrm>
            <a:off x="457200" y="762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5127" name="Text Placeholder 2"/>
          <p:cNvSpPr>
            <a:spLocks noGrp="1"/>
          </p:cNvSpPr>
          <p:nvPr>
            <p:ph type="body" idx="1"/>
          </p:nvPr>
        </p:nvSpPr>
        <p:spPr bwMode="auto">
          <a:xfrm>
            <a:off x="457200" y="1676400"/>
            <a:ext cx="82296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1" name="Date Placeholder 3"/>
          <p:cNvSpPr>
            <a:spLocks noGrp="1"/>
          </p:cNvSpPr>
          <p:nvPr>
            <p:ph type="dt" sz="half" idx="2"/>
          </p:nvPr>
        </p:nvSpPr>
        <p:spPr>
          <a:xfrm>
            <a:off x="6858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pPr>
              <a:defRPr/>
            </a:pPr>
            <a:endParaRPr lang="en-US" altLang="ko-KR"/>
          </a:p>
        </p:txBody>
      </p:sp>
      <p:sp>
        <p:nvSpPr>
          <p:cNvPr id="12" name="Footer Placeholder 4"/>
          <p:cNvSpPr>
            <a:spLocks noGrp="1"/>
          </p:cNvSpPr>
          <p:nvPr>
            <p:ph type="ftr" sz="quarter" idx="3"/>
          </p:nvPr>
        </p:nvSpPr>
        <p:spPr>
          <a:xfrm>
            <a:off x="3165475"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endParaRPr lang="ko-KR" altLang="en-US"/>
          </a:p>
        </p:txBody>
      </p:sp>
      <p:sp>
        <p:nvSpPr>
          <p:cNvPr id="13" name="Slide Number Placeholder 5"/>
          <p:cNvSpPr>
            <a:spLocks noGrp="1"/>
          </p:cNvSpPr>
          <p:nvPr>
            <p:ph type="sldNum" sz="quarter" idx="4"/>
          </p:nvPr>
        </p:nvSpPr>
        <p:spPr>
          <a:xfrm>
            <a:off x="640715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4E304817-DA6B-43A1-A676-13F6EB6948DD}" type="slidenum">
              <a:rPr lang="ko-KR" altLang="en-US"/>
              <a:pPr>
                <a:defRPr/>
              </a:pPr>
              <a:t>‹#›</a:t>
            </a:fld>
            <a:endParaRPr lang="en-US" altLang="ko-KR" dirty="0"/>
          </a:p>
        </p:txBody>
      </p:sp>
    </p:spTree>
  </p:cSld>
  <p:clrMap bg1="lt1" tx1="dk1" bg2="lt2" tx2="dk2" accent1="accent1" accent2="accent2" accent3="accent3" accent4="accent4" accent5="accent5" accent6="accent6" hlink="hlink" folHlink="folHlink"/>
  <p:sldLayoutIdLst>
    <p:sldLayoutId id="2147485651" r:id="rId1"/>
    <p:sldLayoutId id="2147485652" r:id="rId2"/>
    <p:sldLayoutId id="2147485653" r:id="rId3"/>
    <p:sldLayoutId id="2147485654" r:id="rId4"/>
    <p:sldLayoutId id="2147485655" r:id="rId5"/>
    <p:sldLayoutId id="2147485656" r:id="rId6"/>
    <p:sldLayoutId id="2147485657" r:id="rId7"/>
    <p:sldLayoutId id="2147485658" r:id="rId8"/>
    <p:sldLayoutId id="2147485659" r:id="rId9"/>
    <p:sldLayoutId id="2147485660" r:id="rId10"/>
    <p:sldLayoutId id="2147485661" r:id="rId11"/>
  </p:sldLayoutIdLst>
  <p:hf hdr="0" ftr="0" dt="0"/>
  <p:txStyles>
    <p:title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UG7VmPWkJmA" TargetMode="External"/><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hyperlink" Target="http://www.geeksforgeeks.org/greedy-algorithms-set-7-dijkstras-algorithm-for-adjacency-list-representation/" TargetMode="Externa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4.xml"/><Relationship Id="rId6" Type="http://schemas.openxmlformats.org/officeDocument/2006/relationships/image" Target="../media/image24.png"/><Relationship Id="rId5" Type="http://schemas.openxmlformats.org/officeDocument/2006/relationships/oleObject" Target="../embeddings/oleObject2.bin"/><Relationship Id="rId4" Type="http://schemas.openxmlformats.org/officeDocument/2006/relationships/image" Target="../media/image23.png"/></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p:cNvSpPr>
          <p:nvPr>
            <p:ph type="subTitle" idx="1"/>
          </p:nvPr>
        </p:nvSpPr>
        <p:spPr>
          <a:xfrm>
            <a:off x="1524000" y="4648200"/>
            <a:ext cx="6400800" cy="1752600"/>
          </a:xfrm>
        </p:spPr>
        <p:txBody>
          <a:bodyPr/>
          <a:lstStyle/>
          <a:p>
            <a:pPr algn="r"/>
            <a:r>
              <a:rPr lang="en-US" altLang="ko-KR" dirty="0">
                <a:solidFill>
                  <a:schemeClr val="bg1"/>
                </a:solidFill>
                <a:ea typeface="Gulim" panose="020B0600000101010101" pitchFamily="50" charset="-127"/>
              </a:rPr>
              <a:t>Wooyoung Kim</a:t>
            </a:r>
            <a:endParaRPr lang="en-US" altLang="ko-KR" dirty="0">
              <a:solidFill>
                <a:schemeClr val="bg1"/>
              </a:solidFill>
            </a:endParaRPr>
          </a:p>
        </p:txBody>
      </p:sp>
      <p:sp>
        <p:nvSpPr>
          <p:cNvPr id="5" name="Title 1"/>
          <p:cNvSpPr txBox="1">
            <a:spLocks/>
          </p:cNvSpPr>
          <p:nvPr/>
        </p:nvSpPr>
        <p:spPr bwMode="auto">
          <a:xfrm>
            <a:off x="1219200" y="13970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a:lstStyle>
          <a:p>
            <a:pPr>
              <a:defRPr/>
            </a:pPr>
            <a:endParaRPr lang="en-US" altLang="en-US" kern="0" dirty="0">
              <a:solidFill>
                <a:schemeClr val="bg1"/>
              </a:solidFill>
            </a:endParaRPr>
          </a:p>
        </p:txBody>
      </p:sp>
      <p:sp>
        <p:nvSpPr>
          <p:cNvPr id="6" name="Rectangle 4"/>
          <p:cNvSpPr txBox="1">
            <a:spLocks/>
          </p:cNvSpPr>
          <p:nvPr/>
        </p:nvSpPr>
        <p:spPr bwMode="auto">
          <a:xfrm>
            <a:off x="4495800" y="914400"/>
            <a:ext cx="46482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a:lstStyle>
          <a:p>
            <a:pPr>
              <a:defRPr/>
            </a:pPr>
            <a:r>
              <a:rPr lang="en-US" altLang="ko-KR" sz="1800" kern="0" dirty="0">
                <a:solidFill>
                  <a:schemeClr val="bg1"/>
                </a:solidFill>
              </a:rPr>
              <a:t>CSS 343: Data Structures, Algorithms, and Discrete Mathematics II</a:t>
            </a:r>
          </a:p>
        </p:txBody>
      </p:sp>
      <p:sp>
        <p:nvSpPr>
          <p:cNvPr id="19461" name="Title 1"/>
          <p:cNvSpPr>
            <a:spLocks noGrp="1"/>
          </p:cNvSpPr>
          <p:nvPr>
            <p:ph type="ctrTitle"/>
          </p:nvPr>
        </p:nvSpPr>
        <p:spPr/>
        <p:txBody>
          <a:bodyPr/>
          <a:lstStyle/>
          <a:p>
            <a:r>
              <a:rPr lang="en-US" altLang="en-US" dirty="0">
                <a:solidFill>
                  <a:schemeClr val="bg1"/>
                </a:solidFill>
              </a:rPr>
              <a:t>Graph</a:t>
            </a:r>
            <a:endParaRPr lang="en-US" altLang="en-US" dirty="0"/>
          </a:p>
        </p:txBody>
      </p:sp>
      <p:sp>
        <p:nvSpPr>
          <p:cNvPr id="19462" name="TextBox 6"/>
          <p:cNvSpPr txBox="1">
            <a:spLocks noChangeArrowheads="1"/>
          </p:cNvSpPr>
          <p:nvPr/>
        </p:nvSpPr>
        <p:spPr bwMode="auto">
          <a:xfrm>
            <a:off x="2590800" y="4038600"/>
            <a:ext cx="3810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lgn="ctr">
              <a:spcBef>
                <a:spcPct val="0"/>
              </a:spcBef>
              <a:buFontTx/>
              <a:buNone/>
            </a:pPr>
            <a:r>
              <a:rPr lang="en-US" altLang="en-US" sz="1800" dirty="0">
                <a:solidFill>
                  <a:schemeClr val="bg1"/>
                </a:solidFill>
                <a:latin typeface="Arial" panose="020B0604020202020204" pitchFamily="34" charset="0"/>
              </a:rPr>
              <a:t>Version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22337"/>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itle 1"/>
          <p:cNvSpPr>
            <a:spLocks noGrp="1"/>
          </p:cNvSpPr>
          <p:nvPr>
            <p:ph type="title"/>
          </p:nvPr>
        </p:nvSpPr>
        <p:spPr>
          <a:xfrm>
            <a:off x="304800" y="76200"/>
            <a:ext cx="8229600" cy="838200"/>
          </a:xfrm>
        </p:spPr>
        <p:txBody>
          <a:bodyPr/>
          <a:lstStyle/>
          <a:p>
            <a:r>
              <a:rPr lang="en-US" altLang="en-US" dirty="0"/>
              <a:t>Follow the algorithm </a:t>
            </a:r>
          </a:p>
        </p:txBody>
      </p:sp>
      <p:sp>
        <p:nvSpPr>
          <p:cNvPr id="27651" name="Content Placeholder 2"/>
          <p:cNvSpPr>
            <a:spLocks noGrp="1"/>
          </p:cNvSpPr>
          <p:nvPr>
            <p:ph idx="1"/>
          </p:nvPr>
        </p:nvSpPr>
        <p:spPr>
          <a:xfrm>
            <a:off x="322263" y="944563"/>
            <a:ext cx="8229600" cy="3886200"/>
          </a:xfrm>
        </p:spPr>
        <p:txBody>
          <a:bodyPr/>
          <a:lstStyle/>
          <a:p>
            <a:endParaRPr lang="en-US" altLang="en-US" dirty="0"/>
          </a:p>
          <a:p>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sz="2000" dirty="0"/>
          </a:p>
        </p:txBody>
      </p:sp>
      <p:sp>
        <p:nvSpPr>
          <p:cNvPr id="2765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548E995-2408-44F0-94D9-585D11D9C96E}" type="slidenum">
              <a:rPr lang="en-US" altLang="en-US" sz="1200" smtClean="0">
                <a:latin typeface="Arial Black" panose="020B0A04020102020204" pitchFamily="34" charset="0"/>
              </a:rPr>
              <a:pPr>
                <a:spcBef>
                  <a:spcPct val="0"/>
                </a:spcBef>
                <a:buFontTx/>
                <a:buNone/>
              </a:pPr>
              <a:t>10</a:t>
            </a:fld>
            <a:endParaRPr lang="en-US" altLang="en-US" sz="1200">
              <a:latin typeface="Arial Black" panose="020B0A04020102020204" pitchFamily="34" charset="0"/>
            </a:endParaRPr>
          </a:p>
        </p:txBody>
      </p:sp>
      <p:pic>
        <p:nvPicPr>
          <p:cNvPr id="2765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8"/>
          <p:cNvSpPr txBox="1">
            <a:spLocks noChangeArrowheads="1"/>
          </p:cNvSpPr>
          <p:nvPr/>
        </p:nvSpPr>
        <p:spPr bwMode="auto">
          <a:xfrm>
            <a:off x="609600" y="483076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27656" name="TextBox 9"/>
          <p:cNvSpPr txBox="1">
            <a:spLocks noChangeArrowheads="1"/>
          </p:cNvSpPr>
          <p:nvPr/>
        </p:nvSpPr>
        <p:spPr bwMode="auto">
          <a:xfrm>
            <a:off x="6716713" y="4327525"/>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chemeClr val="accent2">
                    <a:lumMod val="60000"/>
                    <a:lumOff val="40000"/>
                  </a:schemeClr>
                </a:solidFill>
                <a:latin typeface="Arial" panose="020B0604020202020204" pitchFamily="34" charset="0"/>
              </a:rPr>
              <a:t>destination</a:t>
            </a:r>
          </a:p>
        </p:txBody>
      </p:sp>
      <p:sp>
        <p:nvSpPr>
          <p:cNvPr id="10" name="TextBox 9"/>
          <p:cNvSpPr txBox="1"/>
          <p:nvPr/>
        </p:nvSpPr>
        <p:spPr>
          <a:xfrm>
            <a:off x="2895600" y="5706955"/>
            <a:ext cx="533400" cy="369332"/>
          </a:xfrm>
          <a:prstGeom prst="rect">
            <a:avLst/>
          </a:prstGeom>
          <a:noFill/>
        </p:spPr>
        <p:txBody>
          <a:bodyPr wrap="square" rtlCol="0">
            <a:spAutoFit/>
          </a:bodyPr>
          <a:lstStyle/>
          <a:p>
            <a:r>
              <a:rPr lang="en-US" dirty="0">
                <a:solidFill>
                  <a:schemeClr val="accent2"/>
                </a:solidFill>
              </a:rPr>
              <a:t>2a</a:t>
            </a:r>
          </a:p>
        </p:txBody>
      </p:sp>
      <p:sp>
        <p:nvSpPr>
          <p:cNvPr id="12" name="TextBox 11"/>
          <p:cNvSpPr txBox="1"/>
          <p:nvPr/>
        </p:nvSpPr>
        <p:spPr>
          <a:xfrm>
            <a:off x="5144916" y="2871868"/>
            <a:ext cx="533400" cy="369332"/>
          </a:xfrm>
          <a:prstGeom prst="rect">
            <a:avLst/>
          </a:prstGeom>
          <a:noFill/>
        </p:spPr>
        <p:txBody>
          <a:bodyPr wrap="square" rtlCol="0">
            <a:spAutoFit/>
          </a:bodyPr>
          <a:lstStyle/>
          <a:p>
            <a:r>
              <a:rPr lang="en-US" dirty="0"/>
              <a:t>6b</a:t>
            </a:r>
          </a:p>
        </p:txBody>
      </p:sp>
      <p:sp>
        <p:nvSpPr>
          <p:cNvPr id="13" name="TextBox 12"/>
          <p:cNvSpPr txBox="1"/>
          <p:nvPr/>
        </p:nvSpPr>
        <p:spPr>
          <a:xfrm>
            <a:off x="4603203" y="855769"/>
            <a:ext cx="533400" cy="369332"/>
          </a:xfrm>
          <a:prstGeom prst="rect">
            <a:avLst/>
          </a:prstGeom>
          <a:noFill/>
        </p:spPr>
        <p:txBody>
          <a:bodyPr wrap="square" rtlCol="0">
            <a:spAutoFit/>
          </a:bodyPr>
          <a:lstStyle/>
          <a:p>
            <a:r>
              <a:rPr lang="en-US" dirty="0"/>
              <a:t>4b</a:t>
            </a:r>
          </a:p>
        </p:txBody>
      </p:sp>
      <p:sp>
        <p:nvSpPr>
          <p:cNvPr id="3" name="Oval 2"/>
          <p:cNvSpPr/>
          <p:nvPr/>
        </p:nvSpPr>
        <p:spPr>
          <a:xfrm>
            <a:off x="1219200" y="5260181"/>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Oval 14"/>
          <p:cNvSpPr/>
          <p:nvPr/>
        </p:nvSpPr>
        <p:spPr>
          <a:xfrm>
            <a:off x="3162300" y="5535745"/>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TextBox 8"/>
          <p:cNvSpPr txBox="1">
            <a:spLocks noChangeArrowheads="1"/>
          </p:cNvSpPr>
          <p:nvPr/>
        </p:nvSpPr>
        <p:spPr bwMode="auto">
          <a:xfrm>
            <a:off x="838200" y="171450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19" name="TextBox 9"/>
          <p:cNvSpPr txBox="1">
            <a:spLocks noChangeArrowheads="1"/>
          </p:cNvSpPr>
          <p:nvPr/>
        </p:nvSpPr>
        <p:spPr bwMode="auto">
          <a:xfrm>
            <a:off x="6945313" y="1211262"/>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destination</a:t>
            </a:r>
          </a:p>
        </p:txBody>
      </p:sp>
      <p:sp>
        <p:nvSpPr>
          <p:cNvPr id="20" name="TextBox 19"/>
          <p:cNvSpPr txBox="1"/>
          <p:nvPr/>
        </p:nvSpPr>
        <p:spPr>
          <a:xfrm>
            <a:off x="534785" y="1330087"/>
            <a:ext cx="838200" cy="369332"/>
          </a:xfrm>
          <a:prstGeom prst="rect">
            <a:avLst/>
          </a:prstGeom>
          <a:noFill/>
        </p:spPr>
        <p:txBody>
          <a:bodyPr wrap="square" rtlCol="0">
            <a:spAutoFit/>
          </a:bodyPr>
          <a:lstStyle/>
          <a:p>
            <a:r>
              <a:rPr lang="en-US" dirty="0">
                <a:solidFill>
                  <a:schemeClr val="accent1"/>
                </a:solidFill>
              </a:rPr>
              <a:t>v=d</a:t>
            </a:r>
          </a:p>
        </p:txBody>
      </p:sp>
      <p:sp>
        <p:nvSpPr>
          <p:cNvPr id="21" name="Oval 20"/>
          <p:cNvSpPr/>
          <p:nvPr/>
        </p:nvSpPr>
        <p:spPr>
          <a:xfrm>
            <a:off x="1422862" y="215647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31274" y="872394"/>
            <a:ext cx="533400" cy="369332"/>
          </a:xfrm>
          <a:prstGeom prst="rect">
            <a:avLst/>
          </a:prstGeom>
          <a:noFill/>
        </p:spPr>
        <p:txBody>
          <a:bodyPr wrap="square" rtlCol="0">
            <a:spAutoFit/>
          </a:bodyPr>
          <a:lstStyle/>
          <a:p>
            <a:r>
              <a:rPr lang="en-US" dirty="0"/>
              <a:t>3b</a:t>
            </a:r>
          </a:p>
        </p:txBody>
      </p:sp>
      <p:sp>
        <p:nvSpPr>
          <p:cNvPr id="23" name="TextBox 22"/>
          <p:cNvSpPr txBox="1"/>
          <p:nvPr/>
        </p:nvSpPr>
        <p:spPr>
          <a:xfrm>
            <a:off x="3209405" y="2577530"/>
            <a:ext cx="533400" cy="369332"/>
          </a:xfrm>
          <a:prstGeom prst="rect">
            <a:avLst/>
          </a:prstGeom>
          <a:noFill/>
        </p:spPr>
        <p:txBody>
          <a:bodyPr wrap="square" rtlCol="0">
            <a:spAutoFit/>
          </a:bodyPr>
          <a:lstStyle/>
          <a:p>
            <a:r>
              <a:rPr lang="en-US" dirty="0"/>
              <a:t>2a</a:t>
            </a:r>
          </a:p>
        </p:txBody>
      </p:sp>
      <p:sp>
        <p:nvSpPr>
          <p:cNvPr id="24" name="TextBox 23"/>
          <p:cNvSpPr txBox="1"/>
          <p:nvPr/>
        </p:nvSpPr>
        <p:spPr>
          <a:xfrm>
            <a:off x="534784" y="4182174"/>
            <a:ext cx="1217815" cy="369332"/>
          </a:xfrm>
          <a:prstGeom prst="rect">
            <a:avLst/>
          </a:prstGeom>
          <a:noFill/>
        </p:spPr>
        <p:txBody>
          <a:bodyPr wrap="square" rtlCol="0">
            <a:spAutoFit/>
          </a:bodyPr>
          <a:lstStyle/>
          <a:p>
            <a:r>
              <a:rPr lang="en-US" dirty="0">
                <a:solidFill>
                  <a:schemeClr val="accent1"/>
                </a:solidFill>
              </a:rPr>
              <a:t>v=f: stop</a:t>
            </a:r>
          </a:p>
        </p:txBody>
      </p:sp>
      <p:sp>
        <p:nvSpPr>
          <p:cNvPr id="25" name="Oval 24"/>
          <p:cNvSpPr/>
          <p:nvPr/>
        </p:nvSpPr>
        <p:spPr>
          <a:xfrm>
            <a:off x="2655977" y="11405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386050" y="237909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459874" y="424966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437063" y="4511675"/>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1" name="TextBox 30"/>
          <p:cNvSpPr txBox="1"/>
          <p:nvPr/>
        </p:nvSpPr>
        <p:spPr>
          <a:xfrm>
            <a:off x="4359693" y="3942596"/>
            <a:ext cx="533400" cy="369332"/>
          </a:xfrm>
          <a:prstGeom prst="rect">
            <a:avLst/>
          </a:prstGeom>
          <a:noFill/>
        </p:spPr>
        <p:txBody>
          <a:bodyPr wrap="square" rtlCol="0">
            <a:spAutoFit/>
          </a:bodyPr>
          <a:lstStyle/>
          <a:p>
            <a:r>
              <a:rPr lang="en-US" dirty="0">
                <a:solidFill>
                  <a:schemeClr val="accent2"/>
                </a:solidFill>
              </a:rPr>
              <a:t>4b</a:t>
            </a:r>
          </a:p>
        </p:txBody>
      </p:sp>
      <p:sp>
        <p:nvSpPr>
          <p:cNvPr id="32" name="TextBox 31"/>
          <p:cNvSpPr txBox="1"/>
          <p:nvPr/>
        </p:nvSpPr>
        <p:spPr>
          <a:xfrm>
            <a:off x="2037837" y="3840163"/>
            <a:ext cx="533400" cy="369332"/>
          </a:xfrm>
          <a:prstGeom prst="rect">
            <a:avLst/>
          </a:prstGeom>
          <a:noFill/>
        </p:spPr>
        <p:txBody>
          <a:bodyPr wrap="square" rtlCol="0">
            <a:spAutoFit/>
          </a:bodyPr>
          <a:lstStyle/>
          <a:p>
            <a:r>
              <a:rPr lang="en-US" dirty="0"/>
              <a:t>3b</a:t>
            </a:r>
          </a:p>
        </p:txBody>
      </p:sp>
      <p:sp>
        <p:nvSpPr>
          <p:cNvPr id="35" name="TextBox 34"/>
          <p:cNvSpPr txBox="1"/>
          <p:nvPr/>
        </p:nvSpPr>
        <p:spPr>
          <a:xfrm>
            <a:off x="4924296" y="5934570"/>
            <a:ext cx="533400" cy="369332"/>
          </a:xfrm>
          <a:prstGeom prst="rect">
            <a:avLst/>
          </a:prstGeom>
          <a:noFill/>
        </p:spPr>
        <p:txBody>
          <a:bodyPr wrap="square" rtlCol="0">
            <a:spAutoFit/>
          </a:bodyPr>
          <a:lstStyle/>
          <a:p>
            <a:r>
              <a:rPr lang="en-US" dirty="0"/>
              <a:t>6b</a:t>
            </a:r>
          </a:p>
        </p:txBody>
      </p:sp>
      <p:sp>
        <p:nvSpPr>
          <p:cNvPr id="36" name="TextBox 35"/>
          <p:cNvSpPr txBox="1"/>
          <p:nvPr/>
        </p:nvSpPr>
        <p:spPr>
          <a:xfrm>
            <a:off x="6308005" y="4192587"/>
            <a:ext cx="533400" cy="369332"/>
          </a:xfrm>
          <a:prstGeom prst="rect">
            <a:avLst/>
          </a:prstGeom>
          <a:noFill/>
        </p:spPr>
        <p:txBody>
          <a:bodyPr wrap="square" rtlCol="0">
            <a:spAutoFit/>
          </a:bodyPr>
          <a:lstStyle/>
          <a:p>
            <a:r>
              <a:rPr lang="en-US" dirty="0">
                <a:solidFill>
                  <a:schemeClr val="accent2"/>
                </a:solidFill>
              </a:rPr>
              <a:t>6e</a:t>
            </a:r>
          </a:p>
        </p:txBody>
      </p:sp>
      <p:sp>
        <p:nvSpPr>
          <p:cNvPr id="33" name="Oval 32"/>
          <p:cNvSpPr/>
          <p:nvPr/>
        </p:nvSpPr>
        <p:spPr>
          <a:xfrm>
            <a:off x="4626393" y="1402859"/>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386013" y="2696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6286500" y="1096971"/>
            <a:ext cx="533400" cy="369332"/>
          </a:xfrm>
          <a:prstGeom prst="rect">
            <a:avLst/>
          </a:prstGeom>
          <a:noFill/>
        </p:spPr>
        <p:txBody>
          <a:bodyPr wrap="square" rtlCol="0">
            <a:spAutoFit/>
          </a:bodyPr>
          <a:lstStyle/>
          <a:p>
            <a:r>
              <a:rPr lang="en-US" dirty="0">
                <a:solidFill>
                  <a:srgbClr val="FF0000"/>
                </a:solidFill>
              </a:rPr>
              <a:t>6e</a:t>
            </a:r>
          </a:p>
        </p:txBody>
      </p:sp>
      <p:sp>
        <p:nvSpPr>
          <p:cNvPr id="39" name="TextBox 38"/>
          <p:cNvSpPr txBox="1"/>
          <p:nvPr/>
        </p:nvSpPr>
        <p:spPr>
          <a:xfrm>
            <a:off x="6657686" y="953701"/>
            <a:ext cx="533400" cy="369332"/>
          </a:xfrm>
          <a:prstGeom prst="rect">
            <a:avLst/>
          </a:prstGeom>
          <a:noFill/>
        </p:spPr>
        <p:txBody>
          <a:bodyPr wrap="square" rtlCol="0">
            <a:spAutoFit/>
          </a:bodyPr>
          <a:lstStyle/>
          <a:p>
            <a:r>
              <a:rPr lang="en-US" strike="sngStrike" dirty="0">
                <a:solidFill>
                  <a:srgbClr val="FF0000"/>
                </a:solidFill>
              </a:rPr>
              <a:t>8d</a:t>
            </a:r>
          </a:p>
        </p:txBody>
      </p:sp>
      <p:sp>
        <p:nvSpPr>
          <p:cNvPr id="40" name="Oval 39"/>
          <p:cNvSpPr/>
          <p:nvPr/>
        </p:nvSpPr>
        <p:spPr>
          <a:xfrm>
            <a:off x="5129676" y="581036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400800" y="4719053"/>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 name="Straight Arrow Connector 3"/>
          <p:cNvCxnSpPr/>
          <p:nvPr/>
        </p:nvCxnSpPr>
        <p:spPr>
          <a:xfrm flipH="1" flipV="1">
            <a:off x="4881498" y="4311928"/>
            <a:ext cx="1374522" cy="18549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flipH="1">
            <a:off x="3296866" y="4596589"/>
            <a:ext cx="1033929" cy="7471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3" name="Straight Arrow Connector 42"/>
          <p:cNvCxnSpPr/>
          <p:nvPr/>
        </p:nvCxnSpPr>
        <p:spPr>
          <a:xfrm flipH="1" flipV="1">
            <a:off x="1524000" y="5434630"/>
            <a:ext cx="1472076" cy="1773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5" name="TextBox 31"/>
          <p:cNvSpPr txBox="1">
            <a:spLocks noChangeArrowheads="1"/>
          </p:cNvSpPr>
          <p:nvPr/>
        </p:nvSpPr>
        <p:spPr bwMode="auto">
          <a:xfrm>
            <a:off x="6232351" y="5478581"/>
            <a:ext cx="243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err="1">
                <a:solidFill>
                  <a:srgbClr val="FF0000"/>
                </a:solidFill>
              </a:rPr>
              <a:t>a</a:t>
            </a:r>
            <a:r>
              <a:rPr lang="en-US" altLang="en-US" dirty="0" err="1">
                <a:solidFill>
                  <a:srgbClr val="FF0000"/>
                </a:solidFill>
                <a:sym typeface="Wingdings" panose="05000000000000000000" pitchFamily="2" charset="2"/>
              </a:rPr>
              <a:t>bef</a:t>
            </a:r>
            <a:r>
              <a:rPr lang="en-US" altLang="en-US" dirty="0">
                <a:solidFill>
                  <a:srgbClr val="FF0000"/>
                </a:solidFill>
                <a:sym typeface="Wingdings" panose="05000000000000000000" pitchFamily="2" charset="2"/>
              </a:rPr>
              <a:t> : </a:t>
            </a:r>
            <a:r>
              <a:rPr lang="en-US" altLang="en-US" dirty="0" err="1">
                <a:solidFill>
                  <a:srgbClr val="FF0000"/>
                </a:solidFill>
                <a:sym typeface="Wingdings" panose="05000000000000000000" pitchFamily="2" charset="2"/>
              </a:rPr>
              <a:t>dist</a:t>
            </a:r>
            <a:r>
              <a:rPr lang="en-US" altLang="en-US" dirty="0">
                <a:solidFill>
                  <a:srgbClr val="FF0000"/>
                </a:solidFill>
                <a:sym typeface="Wingdings" panose="05000000000000000000" pitchFamily="2" charset="2"/>
              </a:rPr>
              <a:t>=6</a:t>
            </a:r>
            <a:endParaRPr lang="en-US" altLang="en-US" dirty="0">
              <a:solidFill>
                <a:srgbClr val="FF0000"/>
              </a:solidFill>
            </a:endParaRPr>
          </a:p>
        </p:txBody>
      </p:sp>
    </p:spTree>
    <p:extLst>
      <p:ext uri="{BB962C8B-B14F-4D97-AF65-F5344CB8AC3E}">
        <p14:creationId xmlns:p14="http://schemas.microsoft.com/office/powerpoint/2010/main" val="1933745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304800" y="76200"/>
            <a:ext cx="8229600" cy="838200"/>
          </a:xfrm>
        </p:spPr>
        <p:txBody>
          <a:bodyPr/>
          <a:lstStyle/>
          <a:p>
            <a:r>
              <a:rPr lang="en-US" altLang="en-US"/>
              <a:t>Solution</a:t>
            </a:r>
          </a:p>
        </p:txBody>
      </p:sp>
      <p:sp>
        <p:nvSpPr>
          <p:cNvPr id="28675"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2673FE0D-F711-4B34-8CD7-15484CACE060}" type="slidenum">
              <a:rPr lang="en-US" altLang="en-US" sz="1200" smtClean="0">
                <a:latin typeface="Arial Black" panose="020B0A04020102020204" pitchFamily="34" charset="0"/>
              </a:rPr>
              <a:pPr>
                <a:spcBef>
                  <a:spcPct val="0"/>
                </a:spcBef>
                <a:buFontTx/>
                <a:buNone/>
              </a:pPr>
              <a:t>11</a:t>
            </a:fld>
            <a:endParaRPr lang="en-US" altLang="en-US" sz="1200">
              <a:latin typeface="Arial Black" panose="020B0A04020102020204" pitchFamily="34" charset="0"/>
            </a:endParaRPr>
          </a:p>
        </p:txBody>
      </p:sp>
      <p:pic>
        <p:nvPicPr>
          <p:cNvPr id="2867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41838"/>
            <a:ext cx="57912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TextBox 8"/>
          <p:cNvSpPr txBox="1">
            <a:spLocks noChangeArrowheads="1"/>
          </p:cNvSpPr>
          <p:nvPr/>
        </p:nvSpPr>
        <p:spPr bwMode="auto">
          <a:xfrm>
            <a:off x="609600" y="5189538"/>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source</a:t>
            </a:r>
          </a:p>
        </p:txBody>
      </p:sp>
      <p:sp>
        <p:nvSpPr>
          <p:cNvPr id="28678" name="TextBox 9"/>
          <p:cNvSpPr txBox="1">
            <a:spLocks noChangeArrowheads="1"/>
          </p:cNvSpPr>
          <p:nvPr/>
        </p:nvSpPr>
        <p:spPr bwMode="auto">
          <a:xfrm>
            <a:off x="6716713" y="4686300"/>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destination</a:t>
            </a:r>
          </a:p>
        </p:txBody>
      </p:sp>
      <p:graphicFrame>
        <p:nvGraphicFramePr>
          <p:cNvPr id="2" name="Table 1"/>
          <p:cNvGraphicFramePr>
            <a:graphicFrameLocks noGrp="1"/>
          </p:cNvGraphicFramePr>
          <p:nvPr>
            <p:extLst>
              <p:ext uri="{D42A27DB-BD31-4B8C-83A1-F6EECF244321}">
                <p14:modId xmlns:p14="http://schemas.microsoft.com/office/powerpoint/2010/main" val="4019394323"/>
              </p:ext>
            </p:extLst>
          </p:nvPr>
        </p:nvGraphicFramePr>
        <p:xfrm>
          <a:off x="381000" y="1034185"/>
          <a:ext cx="2409827" cy="2133516"/>
        </p:xfrm>
        <a:graphic>
          <a:graphicData uri="http://schemas.openxmlformats.org/drawingml/2006/table">
            <a:tbl>
              <a:tblPr firstRow="1" bandRow="1">
                <a:tableStyleId>{5940675A-B579-460E-94D1-54222C63F5DA}</a:tableStyleId>
              </a:tblPr>
              <a:tblGrid>
                <a:gridCol w="344261">
                  <a:extLst>
                    <a:ext uri="{9D8B030D-6E8A-4147-A177-3AD203B41FA5}">
                      <a16:colId xmlns:a16="http://schemas.microsoft.com/office/drawing/2014/main" val="20000"/>
                    </a:ext>
                  </a:extLst>
                </a:gridCol>
                <a:gridCol w="344261">
                  <a:extLst>
                    <a:ext uri="{9D8B030D-6E8A-4147-A177-3AD203B41FA5}">
                      <a16:colId xmlns:a16="http://schemas.microsoft.com/office/drawing/2014/main" val="20001"/>
                    </a:ext>
                  </a:extLst>
                </a:gridCol>
                <a:gridCol w="344261">
                  <a:extLst>
                    <a:ext uri="{9D8B030D-6E8A-4147-A177-3AD203B41FA5}">
                      <a16:colId xmlns:a16="http://schemas.microsoft.com/office/drawing/2014/main" val="20002"/>
                    </a:ext>
                  </a:extLst>
                </a:gridCol>
                <a:gridCol w="344261">
                  <a:extLst>
                    <a:ext uri="{9D8B030D-6E8A-4147-A177-3AD203B41FA5}">
                      <a16:colId xmlns:a16="http://schemas.microsoft.com/office/drawing/2014/main" val="20003"/>
                    </a:ext>
                  </a:extLst>
                </a:gridCol>
                <a:gridCol w="344261">
                  <a:extLst>
                    <a:ext uri="{9D8B030D-6E8A-4147-A177-3AD203B41FA5}">
                      <a16:colId xmlns:a16="http://schemas.microsoft.com/office/drawing/2014/main" val="20004"/>
                    </a:ext>
                  </a:extLst>
                </a:gridCol>
                <a:gridCol w="344261">
                  <a:extLst>
                    <a:ext uri="{9D8B030D-6E8A-4147-A177-3AD203B41FA5}">
                      <a16:colId xmlns:a16="http://schemas.microsoft.com/office/drawing/2014/main" val="20005"/>
                    </a:ext>
                  </a:extLst>
                </a:gridCol>
                <a:gridCol w="344261">
                  <a:extLst>
                    <a:ext uri="{9D8B030D-6E8A-4147-A177-3AD203B41FA5}">
                      <a16:colId xmlns:a16="http://schemas.microsoft.com/office/drawing/2014/main" val="20006"/>
                    </a:ext>
                  </a:extLst>
                </a:gridCol>
              </a:tblGrid>
              <a:tr h="287337">
                <a:tc>
                  <a:txBody>
                    <a:bodyPr/>
                    <a:lstStyle/>
                    <a:p>
                      <a:endParaRPr lang="en-US" sz="1400" b="1" dirty="0"/>
                    </a:p>
                  </a:txBody>
                  <a:tcPr marL="91461" marR="91461" marT="45714" marB="45714"/>
                </a:tc>
                <a:tc>
                  <a:txBody>
                    <a:bodyPr/>
                    <a:lstStyle/>
                    <a:p>
                      <a:r>
                        <a:rPr lang="en-US" sz="1400" b="1" dirty="0"/>
                        <a:t>a</a:t>
                      </a:r>
                    </a:p>
                  </a:txBody>
                  <a:tcPr marL="91461" marR="91461" marT="45714" marB="45714"/>
                </a:tc>
                <a:tc>
                  <a:txBody>
                    <a:bodyPr/>
                    <a:lstStyle/>
                    <a:p>
                      <a:r>
                        <a:rPr lang="en-US" sz="1400" b="1" dirty="0"/>
                        <a:t>b</a:t>
                      </a:r>
                    </a:p>
                  </a:txBody>
                  <a:tcPr marL="91461" marR="91461" marT="45714" marB="45714"/>
                </a:tc>
                <a:tc>
                  <a:txBody>
                    <a:bodyPr/>
                    <a:lstStyle/>
                    <a:p>
                      <a:r>
                        <a:rPr lang="en-US" sz="1400" b="1" dirty="0"/>
                        <a:t>c</a:t>
                      </a:r>
                    </a:p>
                  </a:txBody>
                  <a:tcPr marL="91461" marR="91461" marT="45714" marB="45714"/>
                </a:tc>
                <a:tc>
                  <a:txBody>
                    <a:bodyPr/>
                    <a:lstStyle/>
                    <a:p>
                      <a:r>
                        <a:rPr lang="en-US" sz="1400" b="1" dirty="0"/>
                        <a:t>d</a:t>
                      </a:r>
                    </a:p>
                  </a:txBody>
                  <a:tcPr marL="91461" marR="91461" marT="45714" marB="45714"/>
                </a:tc>
                <a:tc>
                  <a:txBody>
                    <a:bodyPr/>
                    <a:lstStyle/>
                    <a:p>
                      <a:r>
                        <a:rPr lang="en-US" sz="1400" b="1" dirty="0"/>
                        <a:t>e</a:t>
                      </a:r>
                    </a:p>
                  </a:txBody>
                  <a:tcPr marL="91461" marR="91461" marT="45714" marB="45714"/>
                </a:tc>
                <a:tc>
                  <a:txBody>
                    <a:bodyPr/>
                    <a:lstStyle/>
                    <a:p>
                      <a:r>
                        <a:rPr lang="en-US" sz="1400" b="1" dirty="0"/>
                        <a:t>f</a:t>
                      </a:r>
                    </a:p>
                  </a:txBody>
                  <a:tcPr marL="91461" marR="91461" marT="45714" marB="45714"/>
                </a:tc>
                <a:extLst>
                  <a:ext uri="{0D108BD9-81ED-4DB2-BD59-A6C34878D82A}">
                    <a16:rowId xmlns:a16="http://schemas.microsoft.com/office/drawing/2014/main" val="10000"/>
                  </a:ext>
                </a:extLst>
              </a:tr>
              <a:tr h="287337">
                <a:tc>
                  <a:txBody>
                    <a:bodyPr/>
                    <a:lstStyle/>
                    <a:p>
                      <a:r>
                        <a:rPr lang="en-US" sz="1400" b="1" dirty="0"/>
                        <a:t>a</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tc>
                  <a:txBody>
                    <a:bodyPr/>
                    <a:lstStyle/>
                    <a:p>
                      <a:r>
                        <a:rPr lang="en-US" sz="1400" dirty="0"/>
                        <a:t>4</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1"/>
                  </a:ext>
                </a:extLst>
              </a:tr>
              <a:tr h="287337">
                <a:tc>
                  <a:txBody>
                    <a:bodyPr/>
                    <a:lstStyle/>
                    <a:p>
                      <a:r>
                        <a:rPr lang="en-US" sz="1400" b="1" dirty="0"/>
                        <a:t>b</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1</a:t>
                      </a:r>
                    </a:p>
                  </a:txBody>
                  <a:tcPr marL="91461" marR="91461" marT="45714" marB="45714"/>
                </a:tc>
                <a:tc>
                  <a:txBody>
                    <a:bodyPr/>
                    <a:lstStyle/>
                    <a:p>
                      <a:r>
                        <a:rPr lang="en-US" sz="1400" dirty="0"/>
                        <a:t>4</a:t>
                      </a:r>
                    </a:p>
                  </a:txBody>
                  <a:tcPr marL="91461" marR="91461" marT="45714" marB="45714"/>
                </a:tc>
                <a:tc>
                  <a:txBody>
                    <a:bodyPr/>
                    <a:lstStyle/>
                    <a:p>
                      <a:r>
                        <a:rPr lang="en-US" sz="1400" dirty="0"/>
                        <a:t>2</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2"/>
                  </a:ext>
                </a:extLst>
              </a:tr>
              <a:tr h="287337">
                <a:tc>
                  <a:txBody>
                    <a:bodyPr/>
                    <a:lstStyle/>
                    <a:p>
                      <a:r>
                        <a:rPr lang="en-US" sz="1400" b="1" dirty="0"/>
                        <a:t>c</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3</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3"/>
                  </a:ext>
                </a:extLst>
              </a:tr>
              <a:tr h="287337">
                <a:tc>
                  <a:txBody>
                    <a:bodyPr/>
                    <a:lstStyle/>
                    <a:p>
                      <a:r>
                        <a:rPr lang="en-US" sz="1400" b="1" dirty="0"/>
                        <a:t>d</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extLst>
                  <a:ext uri="{0D108BD9-81ED-4DB2-BD59-A6C34878D82A}">
                    <a16:rowId xmlns:a16="http://schemas.microsoft.com/office/drawing/2014/main" val="10004"/>
                  </a:ext>
                </a:extLst>
              </a:tr>
              <a:tr h="287337">
                <a:tc>
                  <a:txBody>
                    <a:bodyPr/>
                    <a:lstStyle/>
                    <a:p>
                      <a:r>
                        <a:rPr lang="en-US" sz="1400" b="1" dirty="0"/>
                        <a:t>e</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3</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extLst>
                  <a:ext uri="{0D108BD9-81ED-4DB2-BD59-A6C34878D82A}">
                    <a16:rowId xmlns:a16="http://schemas.microsoft.com/office/drawing/2014/main" val="10005"/>
                  </a:ext>
                </a:extLst>
              </a:tr>
              <a:tr h="287337">
                <a:tc>
                  <a:txBody>
                    <a:bodyPr/>
                    <a:lstStyle/>
                    <a:p>
                      <a:r>
                        <a:rPr lang="en-US" sz="1400" b="1" dirty="0"/>
                        <a:t>f</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6"/>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878584770"/>
              </p:ext>
            </p:extLst>
          </p:nvPr>
        </p:nvGraphicFramePr>
        <p:xfrm>
          <a:off x="2958753" y="1015998"/>
          <a:ext cx="6089651" cy="3241677"/>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18127">
                  <a:extLst>
                    <a:ext uri="{9D8B030D-6E8A-4147-A177-3AD203B41FA5}">
                      <a16:colId xmlns:a16="http://schemas.microsoft.com/office/drawing/2014/main" val="20003"/>
                    </a:ext>
                  </a:extLst>
                </a:gridCol>
                <a:gridCol w="950065">
                  <a:extLst>
                    <a:ext uri="{9D8B030D-6E8A-4147-A177-3AD203B41FA5}">
                      <a16:colId xmlns:a16="http://schemas.microsoft.com/office/drawing/2014/main" val="20004"/>
                    </a:ext>
                  </a:extLst>
                </a:gridCol>
                <a:gridCol w="1108409">
                  <a:extLst>
                    <a:ext uri="{9D8B030D-6E8A-4147-A177-3AD203B41FA5}">
                      <a16:colId xmlns:a16="http://schemas.microsoft.com/office/drawing/2014/main" val="20005"/>
                    </a:ext>
                  </a:extLst>
                </a:gridCol>
              </a:tblGrid>
              <a:tr h="351252">
                <a:tc>
                  <a:txBody>
                    <a:bodyPr/>
                    <a:lstStyle/>
                    <a:p>
                      <a:endParaRPr lang="en-US" sz="1300" dirty="0"/>
                    </a:p>
                  </a:txBody>
                  <a:tcPr marL="91438" marR="91438" marT="43669" marB="43669"/>
                </a:tc>
                <a:tc>
                  <a:txBody>
                    <a:bodyPr/>
                    <a:lstStyle/>
                    <a:p>
                      <a:r>
                        <a:rPr lang="en-US" sz="1300" b="1" dirty="0"/>
                        <a:t>b</a:t>
                      </a:r>
                    </a:p>
                  </a:txBody>
                  <a:tcPr marL="91438" marR="91438" marT="43669" marB="43669"/>
                </a:tc>
                <a:tc>
                  <a:txBody>
                    <a:bodyPr/>
                    <a:lstStyle/>
                    <a:p>
                      <a:r>
                        <a:rPr lang="en-US" sz="1300" b="1" dirty="0"/>
                        <a:t>c</a:t>
                      </a:r>
                    </a:p>
                  </a:txBody>
                  <a:tcPr marL="91438" marR="91438" marT="43669" marB="43669"/>
                </a:tc>
                <a:tc>
                  <a:txBody>
                    <a:bodyPr/>
                    <a:lstStyle/>
                    <a:p>
                      <a:r>
                        <a:rPr lang="en-US" sz="1300" b="1" dirty="0"/>
                        <a:t>d</a:t>
                      </a:r>
                    </a:p>
                  </a:txBody>
                  <a:tcPr marL="91438" marR="91438" marT="43669" marB="43669"/>
                </a:tc>
                <a:tc>
                  <a:txBody>
                    <a:bodyPr/>
                    <a:lstStyle/>
                    <a:p>
                      <a:r>
                        <a:rPr lang="en-US" sz="1300" b="1" dirty="0"/>
                        <a:t>e</a:t>
                      </a:r>
                    </a:p>
                  </a:txBody>
                  <a:tcPr marL="91438" marR="91438" marT="43669" marB="43669"/>
                </a:tc>
                <a:tc>
                  <a:txBody>
                    <a:bodyPr/>
                    <a:lstStyle/>
                    <a:p>
                      <a:r>
                        <a:rPr lang="en-US" sz="1300" b="1" dirty="0"/>
                        <a:t>f</a:t>
                      </a:r>
                    </a:p>
                  </a:txBody>
                  <a:tcPr marL="91438" marR="91438" marT="43669" marB="43669"/>
                </a:tc>
                <a:extLst>
                  <a:ext uri="{0D108BD9-81ED-4DB2-BD59-A6C34878D82A}">
                    <a16:rowId xmlns:a16="http://schemas.microsoft.com/office/drawing/2014/main" val="10000"/>
                  </a:ext>
                </a:extLst>
              </a:tr>
              <a:tr h="351252">
                <a:tc>
                  <a:txBody>
                    <a:bodyPr/>
                    <a:lstStyle/>
                    <a:p>
                      <a:r>
                        <a:rPr lang="en-US" sz="1300" b="1" dirty="0" err="1"/>
                        <a:t>Init</a:t>
                      </a:r>
                      <a:r>
                        <a:rPr lang="en-US" sz="1300" b="1" dirty="0"/>
                        <a:t>, v=a</a:t>
                      </a:r>
                    </a:p>
                  </a:txBody>
                  <a:tcPr marL="91438" marR="91438" marT="43669" marB="43669"/>
                </a:tc>
                <a:tc>
                  <a:txBody>
                    <a:bodyPr/>
                    <a:lstStyle/>
                    <a:p>
                      <a:r>
                        <a:rPr lang="en-US" sz="1300" b="1" dirty="0">
                          <a:solidFill>
                            <a:srgbClr val="FF0000"/>
                          </a:solidFill>
                        </a:rPr>
                        <a:t>2a</a:t>
                      </a:r>
                    </a:p>
                  </a:txBody>
                  <a:tcPr marL="91438" marR="91438" marT="43669" marB="43669"/>
                </a:tc>
                <a:tc>
                  <a:txBody>
                    <a:bodyPr/>
                    <a:lstStyle/>
                    <a:p>
                      <a:r>
                        <a:rPr lang="en-US" sz="1300" dirty="0"/>
                        <a:t>4a</a:t>
                      </a:r>
                    </a:p>
                  </a:txBody>
                  <a:tcPr marL="91438" marR="91438" marT="43669" marB="43669"/>
                </a:tc>
                <a:tc>
                  <a:txBody>
                    <a:bodyPr/>
                    <a:lstStyle/>
                    <a:p>
                      <a:r>
                        <a:rPr lang="en-US" sz="1300" dirty="0"/>
                        <a:t>∞</a:t>
                      </a:r>
                    </a:p>
                  </a:txBody>
                  <a:tcPr marL="91438" marR="91438" marT="43669" marB="43669"/>
                </a:tc>
                <a:tc>
                  <a:txBody>
                    <a:bodyPr/>
                    <a:lstStyle/>
                    <a:p>
                      <a:r>
                        <a:rPr lang="en-US" sz="1300" dirty="0"/>
                        <a:t>∞</a:t>
                      </a:r>
                    </a:p>
                  </a:txBody>
                  <a:tcPr marL="91438" marR="91438" marT="43669" marB="43669"/>
                </a:tc>
                <a:tc>
                  <a:txBody>
                    <a:bodyPr/>
                    <a:lstStyle/>
                    <a:p>
                      <a:r>
                        <a:rPr lang="en-US" sz="1300" dirty="0"/>
                        <a:t>∞</a:t>
                      </a:r>
                    </a:p>
                  </a:txBody>
                  <a:tcPr marL="91438" marR="91438" marT="43669" marB="43669"/>
                </a:tc>
                <a:extLst>
                  <a:ext uri="{0D108BD9-81ED-4DB2-BD59-A6C34878D82A}">
                    <a16:rowId xmlns:a16="http://schemas.microsoft.com/office/drawing/2014/main" val="10001"/>
                  </a:ext>
                </a:extLst>
              </a:tr>
              <a:tr h="495143">
                <a:tc>
                  <a:txBody>
                    <a:bodyPr/>
                    <a:lstStyle/>
                    <a:p>
                      <a:r>
                        <a:rPr lang="en-US" sz="1300" b="1" dirty="0"/>
                        <a:t>v=b, w=</a:t>
                      </a:r>
                      <a:r>
                        <a:rPr lang="en-US" sz="1300" b="1" dirty="0" err="1"/>
                        <a:t>c,d,e</a:t>
                      </a:r>
                      <a:endParaRPr lang="en-US" sz="1300" b="1" dirty="0"/>
                    </a:p>
                  </a:txBody>
                  <a:tcPr marL="91438" marR="91438" marT="43669" marB="43669"/>
                </a:tc>
                <a:tc>
                  <a:txBody>
                    <a:bodyPr/>
                    <a:lstStyle/>
                    <a:p>
                      <a:r>
                        <a:rPr lang="en-US" sz="1300" b="0" dirty="0">
                          <a:solidFill>
                            <a:schemeClr val="tx1"/>
                          </a:solidFill>
                        </a:rPr>
                        <a:t>2a</a:t>
                      </a:r>
                    </a:p>
                  </a:txBody>
                  <a:tcPr marL="91438" marR="91438" marT="43669" marB="43669"/>
                </a:tc>
                <a:tc>
                  <a:txBody>
                    <a:bodyPr/>
                    <a:lstStyle/>
                    <a:p>
                      <a:r>
                        <a:rPr lang="en-US" sz="1300" b="1" dirty="0">
                          <a:solidFill>
                            <a:srgbClr val="FF0000"/>
                          </a:solidFill>
                        </a:rPr>
                        <a:t>2a+1=3b</a:t>
                      </a:r>
                    </a:p>
                  </a:txBody>
                  <a:tcPr marL="91438" marR="91438" marT="43669" marB="43669"/>
                </a:tc>
                <a:tc>
                  <a:txBody>
                    <a:bodyPr/>
                    <a:lstStyle/>
                    <a:p>
                      <a:r>
                        <a:rPr lang="en-US" sz="1300" dirty="0"/>
                        <a:t>2+4=6b</a:t>
                      </a:r>
                    </a:p>
                  </a:txBody>
                  <a:tcPr marL="91438" marR="91438" marT="43669" marB="43669"/>
                </a:tc>
                <a:tc>
                  <a:txBody>
                    <a:bodyPr/>
                    <a:lstStyle/>
                    <a:p>
                      <a:r>
                        <a:rPr lang="en-US" sz="1300" dirty="0">
                          <a:solidFill>
                            <a:srgbClr val="FF0000"/>
                          </a:solidFill>
                        </a:rPr>
                        <a:t>2+2=4b</a:t>
                      </a:r>
                    </a:p>
                  </a:txBody>
                  <a:tcPr marL="91438" marR="91438" marT="43669" marB="43669"/>
                </a:tc>
                <a:tc>
                  <a:txBody>
                    <a:bodyPr/>
                    <a:lstStyle/>
                    <a:p>
                      <a:r>
                        <a:rPr lang="en-US" sz="1300" dirty="0"/>
                        <a:t>∞</a:t>
                      </a:r>
                    </a:p>
                  </a:txBody>
                  <a:tcPr marL="91438" marR="91438" marT="43669" marB="43669"/>
                </a:tc>
                <a:extLst>
                  <a:ext uri="{0D108BD9-81ED-4DB2-BD59-A6C34878D82A}">
                    <a16:rowId xmlns:a16="http://schemas.microsoft.com/office/drawing/2014/main" val="10002"/>
                  </a:ext>
                </a:extLst>
              </a:tr>
              <a:tr h="496572">
                <a:tc>
                  <a:txBody>
                    <a:bodyPr/>
                    <a:lstStyle/>
                    <a:p>
                      <a:r>
                        <a:rPr lang="en-US" sz="1300" b="1" dirty="0"/>
                        <a:t>v=</a:t>
                      </a:r>
                      <a:r>
                        <a:rPr lang="en-US" sz="1300" b="1" dirty="0" err="1"/>
                        <a:t>c,w</a:t>
                      </a:r>
                      <a:r>
                        <a:rPr lang="en-US" sz="1300" b="1" dirty="0"/>
                        <a:t>=e</a:t>
                      </a:r>
                    </a:p>
                  </a:txBody>
                  <a:tcPr marL="91438" marR="91438" marT="43669" marB="43669"/>
                </a:tc>
                <a:tc>
                  <a:txBody>
                    <a:bodyPr/>
                    <a:lstStyle/>
                    <a:p>
                      <a:r>
                        <a:rPr lang="en-US" sz="1300" b="0" dirty="0">
                          <a:solidFill>
                            <a:schemeClr val="tx1"/>
                          </a:solidFill>
                        </a:rPr>
                        <a:t>2a</a:t>
                      </a:r>
                    </a:p>
                  </a:txBody>
                  <a:tcPr marL="91438" marR="91438" marT="43669" marB="43669"/>
                </a:tc>
                <a:tc>
                  <a:txBody>
                    <a:bodyPr/>
                    <a:lstStyle/>
                    <a:p>
                      <a:r>
                        <a:rPr lang="en-US" sz="1300" dirty="0">
                          <a:solidFill>
                            <a:schemeClr val="tx1"/>
                          </a:solidFill>
                        </a:rPr>
                        <a:t>3b</a:t>
                      </a:r>
                    </a:p>
                  </a:txBody>
                  <a:tcPr marL="91438" marR="91438" marT="43669" marB="43669"/>
                </a:tc>
                <a:tc>
                  <a:txBody>
                    <a:bodyPr/>
                    <a:lstStyle/>
                    <a:p>
                      <a:r>
                        <a:rPr lang="en-US" sz="1300" dirty="0"/>
                        <a:t>6b</a:t>
                      </a:r>
                    </a:p>
                  </a:txBody>
                  <a:tcPr marL="91438" marR="91438" marT="43669" marB="43669"/>
                </a:tc>
                <a:tc>
                  <a:txBody>
                    <a:bodyPr/>
                    <a:lstStyle/>
                    <a:p>
                      <a:r>
                        <a:rPr lang="en-US" sz="1300" b="1" dirty="0"/>
                        <a:t>3b+3=6c</a:t>
                      </a:r>
                    </a:p>
                    <a:p>
                      <a:r>
                        <a:rPr lang="en-US" sz="1300" b="1" dirty="0">
                          <a:solidFill>
                            <a:srgbClr val="FF0000"/>
                          </a:solidFill>
                        </a:rPr>
                        <a:t>4b </a:t>
                      </a:r>
                      <a:r>
                        <a:rPr lang="en-US" sz="1300" dirty="0"/>
                        <a:t>                 </a:t>
                      </a:r>
                    </a:p>
                  </a:txBody>
                  <a:tcPr marL="91438" marR="91438" marT="43669" marB="43669"/>
                </a:tc>
                <a:tc>
                  <a:txBody>
                    <a:bodyPr/>
                    <a:lstStyle/>
                    <a:p>
                      <a:r>
                        <a:rPr lang="en-US" sz="1300" dirty="0"/>
                        <a:t>∞</a:t>
                      </a:r>
                    </a:p>
                  </a:txBody>
                  <a:tcPr marL="91438" marR="91438" marT="43669" marB="43669"/>
                </a:tc>
                <a:extLst>
                  <a:ext uri="{0D108BD9-81ED-4DB2-BD59-A6C34878D82A}">
                    <a16:rowId xmlns:a16="http://schemas.microsoft.com/office/drawing/2014/main" val="10003"/>
                  </a:ext>
                </a:extLst>
              </a:tr>
              <a:tr h="701063">
                <a:tc>
                  <a:txBody>
                    <a:bodyPr/>
                    <a:lstStyle/>
                    <a:p>
                      <a:r>
                        <a:rPr lang="en-US" sz="1300" b="1" dirty="0"/>
                        <a:t>v=e, w=d, f</a:t>
                      </a:r>
                    </a:p>
                  </a:txBody>
                  <a:tcPr marL="91438" marR="91438" marT="43669" marB="43669"/>
                </a:tc>
                <a:tc>
                  <a:txBody>
                    <a:bodyPr/>
                    <a:lstStyle/>
                    <a:p>
                      <a:r>
                        <a:rPr lang="en-US" sz="1300" b="0" dirty="0">
                          <a:solidFill>
                            <a:schemeClr val="tx1"/>
                          </a:solidFill>
                        </a:rPr>
                        <a:t>2a</a:t>
                      </a:r>
                    </a:p>
                  </a:txBody>
                  <a:tcPr marL="91438" marR="91438" marT="43669" marB="43669"/>
                </a:tc>
                <a:tc>
                  <a:txBody>
                    <a:bodyPr/>
                    <a:lstStyle/>
                    <a:p>
                      <a:r>
                        <a:rPr lang="en-US" sz="1300" dirty="0"/>
                        <a:t>3b</a:t>
                      </a:r>
                    </a:p>
                  </a:txBody>
                  <a:tcPr marL="91438" marR="91438" marT="43669" marB="43669"/>
                </a:tc>
                <a:tc>
                  <a:txBody>
                    <a:bodyPr/>
                    <a:lstStyle/>
                    <a:p>
                      <a:r>
                        <a:rPr lang="en-US" sz="1300" dirty="0">
                          <a:solidFill>
                            <a:srgbClr val="FF0000"/>
                          </a:solidFill>
                        </a:rPr>
                        <a:t>4b</a:t>
                      </a:r>
                      <a:r>
                        <a:rPr lang="en-US" sz="1300" baseline="0" dirty="0">
                          <a:solidFill>
                            <a:srgbClr val="FF0000"/>
                          </a:solidFill>
                        </a:rPr>
                        <a:t>+3=7e</a:t>
                      </a:r>
                      <a:endParaRPr lang="en-US" sz="1300" dirty="0">
                        <a:solidFill>
                          <a:srgbClr val="FF0000"/>
                        </a:solidFill>
                      </a:endParaRPr>
                    </a:p>
                    <a:p>
                      <a:r>
                        <a:rPr lang="en-US" sz="1300" b="1" dirty="0">
                          <a:solidFill>
                            <a:srgbClr val="FF0000"/>
                          </a:solidFill>
                        </a:rPr>
                        <a:t>6b</a:t>
                      </a:r>
                    </a:p>
                  </a:txBody>
                  <a:tcPr marL="91438" marR="91438" marT="43669" marB="43669"/>
                </a:tc>
                <a:tc>
                  <a:txBody>
                    <a:bodyPr/>
                    <a:lstStyle/>
                    <a:p>
                      <a:r>
                        <a:rPr lang="en-US" sz="1300" b="1" dirty="0">
                          <a:solidFill>
                            <a:schemeClr val="tx1"/>
                          </a:solidFill>
                        </a:rPr>
                        <a:t>4b</a:t>
                      </a:r>
                      <a:r>
                        <a:rPr lang="en-US" sz="1300" b="1" dirty="0">
                          <a:solidFill>
                            <a:srgbClr val="FF0000"/>
                          </a:solidFill>
                        </a:rPr>
                        <a:t> </a:t>
                      </a:r>
                      <a:endParaRPr lang="en-US" sz="1300" dirty="0"/>
                    </a:p>
                  </a:txBody>
                  <a:tcPr marL="91438" marR="91438" marT="43669" marB="43669"/>
                </a:tc>
                <a:tc>
                  <a:txBody>
                    <a:bodyPr/>
                    <a:lstStyle/>
                    <a:p>
                      <a:r>
                        <a:rPr lang="en-US" sz="1300" dirty="0">
                          <a:solidFill>
                            <a:srgbClr val="C00000"/>
                          </a:solidFill>
                        </a:rPr>
                        <a:t>4b+2=6e</a:t>
                      </a:r>
                    </a:p>
                  </a:txBody>
                  <a:tcPr marL="91438" marR="91438" marT="43669" marB="43669"/>
                </a:tc>
                <a:extLst>
                  <a:ext uri="{0D108BD9-81ED-4DB2-BD59-A6C34878D82A}">
                    <a16:rowId xmlns:a16="http://schemas.microsoft.com/office/drawing/2014/main" val="10004"/>
                  </a:ext>
                </a:extLst>
              </a:tr>
              <a:tr h="495143">
                <a:tc>
                  <a:txBody>
                    <a:bodyPr/>
                    <a:lstStyle/>
                    <a:p>
                      <a:r>
                        <a:rPr lang="en-US" sz="1300" b="1" dirty="0"/>
                        <a:t>v=d, w=f </a:t>
                      </a:r>
                    </a:p>
                  </a:txBody>
                  <a:tcPr marL="91438" marR="91438" marT="43669" marB="43669"/>
                </a:tc>
                <a:tc>
                  <a:txBody>
                    <a:bodyPr/>
                    <a:lstStyle/>
                    <a:p>
                      <a:r>
                        <a:rPr lang="en-US" sz="1300" b="0" dirty="0">
                          <a:solidFill>
                            <a:schemeClr val="tx1"/>
                          </a:solidFill>
                        </a:rPr>
                        <a:t>2a</a:t>
                      </a:r>
                    </a:p>
                  </a:txBody>
                  <a:tcPr marL="91438" marR="91438" marT="43669" marB="43669"/>
                </a:tc>
                <a:tc>
                  <a:txBody>
                    <a:bodyPr/>
                    <a:lstStyle/>
                    <a:p>
                      <a:r>
                        <a:rPr lang="en-US" sz="1300" dirty="0"/>
                        <a:t>3b</a:t>
                      </a:r>
                    </a:p>
                  </a:txBody>
                  <a:tcPr marL="91438" marR="91438" marT="43669" marB="43669"/>
                </a:tc>
                <a:tc>
                  <a:txBody>
                    <a:bodyPr/>
                    <a:lstStyle/>
                    <a:p>
                      <a:r>
                        <a:rPr lang="en-US" sz="1300" dirty="0"/>
                        <a:t>6b</a:t>
                      </a:r>
                    </a:p>
                  </a:txBody>
                  <a:tcPr marL="91438" marR="91438" marT="43669" marB="43669"/>
                </a:tc>
                <a:tc>
                  <a:txBody>
                    <a:bodyPr/>
                    <a:lstStyle/>
                    <a:p>
                      <a:r>
                        <a:rPr lang="en-US" sz="1300" dirty="0"/>
                        <a:t>4b</a:t>
                      </a:r>
                    </a:p>
                  </a:txBody>
                  <a:tcPr marL="91438" marR="91438" marT="43669" marB="43669"/>
                </a:tc>
                <a:tc>
                  <a:txBody>
                    <a:bodyPr/>
                    <a:lstStyle/>
                    <a:p>
                      <a:r>
                        <a:rPr lang="en-US" sz="1300" dirty="0">
                          <a:solidFill>
                            <a:srgbClr val="C00000"/>
                          </a:solidFill>
                        </a:rPr>
                        <a:t>6b+2=8d</a:t>
                      </a:r>
                    </a:p>
                    <a:p>
                      <a:r>
                        <a:rPr lang="en-US" sz="1300" b="1" dirty="0">
                          <a:solidFill>
                            <a:srgbClr val="C00000"/>
                          </a:solidFill>
                        </a:rPr>
                        <a:t>6e</a:t>
                      </a:r>
                    </a:p>
                  </a:txBody>
                  <a:tcPr marL="91438" marR="91438" marT="43669" marB="43669"/>
                </a:tc>
                <a:extLst>
                  <a:ext uri="{0D108BD9-81ED-4DB2-BD59-A6C34878D82A}">
                    <a16:rowId xmlns:a16="http://schemas.microsoft.com/office/drawing/2014/main" val="10005"/>
                  </a:ext>
                </a:extLst>
              </a:tr>
              <a:tr h="351252">
                <a:tc>
                  <a:txBody>
                    <a:bodyPr/>
                    <a:lstStyle/>
                    <a:p>
                      <a:r>
                        <a:rPr lang="en-US" sz="1300" b="1" dirty="0"/>
                        <a:t>v=f,</a:t>
                      </a:r>
                      <a:r>
                        <a:rPr lang="en-US" sz="1300" b="1" baseline="0" dirty="0"/>
                        <a:t> </a:t>
                      </a:r>
                      <a:r>
                        <a:rPr lang="en-US" sz="1300" b="1" dirty="0"/>
                        <a:t>stop</a:t>
                      </a:r>
                    </a:p>
                  </a:txBody>
                  <a:tcPr marL="91438" marR="91438" marT="43669" marB="4366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300" dirty="0">
                        <a:solidFill>
                          <a:srgbClr val="FF0000"/>
                        </a:solidFill>
                      </a:endParaRPr>
                    </a:p>
                  </a:txBody>
                  <a:tcPr marL="91438" marR="91438" marT="43669" marB="43669"/>
                </a:tc>
                <a:tc>
                  <a:txBody>
                    <a:bodyPr/>
                    <a:lstStyle/>
                    <a:p>
                      <a:endParaRPr lang="en-US" sz="1300" dirty="0"/>
                    </a:p>
                  </a:txBody>
                  <a:tcPr marL="91438" marR="91438" marT="43669" marB="43669"/>
                </a:tc>
                <a:tc>
                  <a:txBody>
                    <a:bodyPr/>
                    <a:lstStyle/>
                    <a:p>
                      <a:endParaRPr lang="en-US" sz="1300" dirty="0"/>
                    </a:p>
                  </a:txBody>
                  <a:tcPr marL="91438" marR="91438" marT="43669" marB="43669"/>
                </a:tc>
                <a:tc>
                  <a:txBody>
                    <a:bodyPr/>
                    <a:lstStyle/>
                    <a:p>
                      <a:endParaRPr lang="en-US" sz="1300" dirty="0"/>
                    </a:p>
                  </a:txBody>
                  <a:tcPr marL="91438" marR="91438" marT="43669" marB="43669"/>
                </a:tc>
                <a:tc>
                  <a:txBody>
                    <a:bodyPr/>
                    <a:lstStyle/>
                    <a:p>
                      <a:endParaRPr lang="en-US" sz="1300" dirty="0">
                        <a:solidFill>
                          <a:srgbClr val="C00000"/>
                        </a:solidFill>
                      </a:endParaRPr>
                    </a:p>
                  </a:txBody>
                  <a:tcPr marL="91438" marR="91438" marT="43669" marB="43669"/>
                </a:tc>
                <a:extLst>
                  <a:ext uri="{0D108BD9-81ED-4DB2-BD59-A6C34878D82A}">
                    <a16:rowId xmlns:a16="http://schemas.microsoft.com/office/drawing/2014/main" val="10006"/>
                  </a:ext>
                </a:extLst>
              </a:tr>
            </a:tbl>
          </a:graphicData>
        </a:graphic>
      </p:graphicFrame>
      <p:sp>
        <p:nvSpPr>
          <p:cNvPr id="28803" name="TextBox 5"/>
          <p:cNvSpPr txBox="1">
            <a:spLocks noChangeArrowheads="1"/>
          </p:cNvSpPr>
          <p:nvPr/>
        </p:nvSpPr>
        <p:spPr bwMode="auto">
          <a:xfrm>
            <a:off x="8153400" y="3927475"/>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b="1">
                <a:latin typeface="Arial" panose="020B0604020202020204" pitchFamily="34" charset="0"/>
                <a:sym typeface="Wingdings" panose="05000000000000000000" pitchFamily="2" charset="2"/>
              </a:rPr>
              <a:t>dist=6</a:t>
            </a:r>
            <a:endParaRPr lang="en-US" altLang="en-US" sz="1800" b="1">
              <a:latin typeface="Arial" panose="020B0604020202020204" pitchFamily="34" charset="0"/>
            </a:endParaRPr>
          </a:p>
        </p:txBody>
      </p:sp>
      <p:cxnSp>
        <p:nvCxnSpPr>
          <p:cNvPr id="51" name="Straight Connector 50"/>
          <p:cNvCxnSpPr/>
          <p:nvPr/>
        </p:nvCxnSpPr>
        <p:spPr>
          <a:xfrm>
            <a:off x="8229600" y="35814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0" y="2819400"/>
            <a:ext cx="762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04800" y="3287486"/>
            <a:ext cx="2486027" cy="1477328"/>
          </a:xfrm>
          <a:prstGeom prst="rect">
            <a:avLst/>
          </a:prstGeom>
          <a:noFill/>
        </p:spPr>
        <p:txBody>
          <a:bodyPr wrap="square" rtlCol="0">
            <a:spAutoFit/>
          </a:bodyPr>
          <a:lstStyle/>
          <a:p>
            <a:r>
              <a:rPr lang="en-US" dirty="0"/>
              <a:t>a </a:t>
            </a:r>
            <a:r>
              <a:rPr lang="en-US" dirty="0">
                <a:sym typeface="Wingdings" panose="05000000000000000000" pitchFamily="2" charset="2"/>
              </a:rPr>
              <a:t> b:2  c:4 </a:t>
            </a:r>
          </a:p>
          <a:p>
            <a:r>
              <a:rPr lang="en-US" dirty="0">
                <a:sym typeface="Wingdings" panose="05000000000000000000" pitchFamily="2" charset="2"/>
              </a:rPr>
              <a:t>b  c:1d:4e:2</a:t>
            </a:r>
          </a:p>
          <a:p>
            <a:r>
              <a:rPr lang="en-US" dirty="0">
                <a:sym typeface="Wingdings" panose="05000000000000000000" pitchFamily="2" charset="2"/>
              </a:rPr>
              <a:t>c e:3</a:t>
            </a:r>
          </a:p>
          <a:p>
            <a:r>
              <a:rPr lang="en-US" dirty="0">
                <a:sym typeface="Wingdings" panose="05000000000000000000" pitchFamily="2" charset="2"/>
              </a:rPr>
              <a:t>d  f:2</a:t>
            </a:r>
          </a:p>
          <a:p>
            <a:r>
              <a:rPr lang="en-US" dirty="0">
                <a:sym typeface="Wingdings" panose="05000000000000000000" pitchFamily="2" charset="2"/>
              </a:rPr>
              <a:t>e  d:3  f:2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04800" y="76200"/>
            <a:ext cx="8229600" cy="838200"/>
          </a:xfrm>
        </p:spPr>
        <p:txBody>
          <a:bodyPr/>
          <a:lstStyle/>
          <a:p>
            <a:r>
              <a:rPr lang="en-US" altLang="en-US"/>
              <a:t>Solution</a:t>
            </a:r>
          </a:p>
        </p:txBody>
      </p:sp>
      <p:sp>
        <p:nvSpPr>
          <p:cNvPr id="29699"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5FE2AFA-8939-4DDB-B6FE-67DE50FC06BE}" type="slidenum">
              <a:rPr lang="en-US" altLang="en-US" sz="1200" smtClean="0">
                <a:latin typeface="Arial Black" panose="020B0A04020102020204" pitchFamily="34" charset="0"/>
              </a:rPr>
              <a:pPr>
                <a:spcBef>
                  <a:spcPct val="0"/>
                </a:spcBef>
                <a:buFontTx/>
                <a:buNone/>
              </a:pPr>
              <a:t>12</a:t>
            </a:fld>
            <a:endParaRPr lang="en-US" altLang="en-US" sz="1200">
              <a:latin typeface="Arial Black" panose="020B0A04020102020204" pitchFamily="34" charset="0"/>
            </a:endParaRPr>
          </a:p>
        </p:txBody>
      </p:sp>
      <p:pic>
        <p:nvPicPr>
          <p:cNvPr id="29700"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541838"/>
            <a:ext cx="57912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TextBox 8"/>
          <p:cNvSpPr txBox="1">
            <a:spLocks noChangeArrowheads="1"/>
          </p:cNvSpPr>
          <p:nvPr/>
        </p:nvSpPr>
        <p:spPr bwMode="auto">
          <a:xfrm>
            <a:off x="609600" y="5189538"/>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source</a:t>
            </a:r>
          </a:p>
        </p:txBody>
      </p:sp>
      <p:graphicFrame>
        <p:nvGraphicFramePr>
          <p:cNvPr id="10" name="Table 9"/>
          <p:cNvGraphicFramePr>
            <a:graphicFrameLocks noGrp="1"/>
          </p:cNvGraphicFramePr>
          <p:nvPr>
            <p:extLst>
              <p:ext uri="{D42A27DB-BD31-4B8C-83A1-F6EECF244321}">
                <p14:modId xmlns:p14="http://schemas.microsoft.com/office/powerpoint/2010/main" val="163486565"/>
              </p:ext>
            </p:extLst>
          </p:nvPr>
        </p:nvGraphicFramePr>
        <p:xfrm>
          <a:off x="2978149" y="1036638"/>
          <a:ext cx="6089651" cy="3241674"/>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18127">
                  <a:extLst>
                    <a:ext uri="{9D8B030D-6E8A-4147-A177-3AD203B41FA5}">
                      <a16:colId xmlns:a16="http://schemas.microsoft.com/office/drawing/2014/main" val="20003"/>
                    </a:ext>
                  </a:extLst>
                </a:gridCol>
                <a:gridCol w="950065">
                  <a:extLst>
                    <a:ext uri="{9D8B030D-6E8A-4147-A177-3AD203B41FA5}">
                      <a16:colId xmlns:a16="http://schemas.microsoft.com/office/drawing/2014/main" val="20004"/>
                    </a:ext>
                  </a:extLst>
                </a:gridCol>
                <a:gridCol w="1108409">
                  <a:extLst>
                    <a:ext uri="{9D8B030D-6E8A-4147-A177-3AD203B41FA5}">
                      <a16:colId xmlns:a16="http://schemas.microsoft.com/office/drawing/2014/main" val="20005"/>
                    </a:ext>
                  </a:extLst>
                </a:gridCol>
              </a:tblGrid>
              <a:tr h="367567">
                <a:tc>
                  <a:txBody>
                    <a:bodyPr/>
                    <a:lstStyle/>
                    <a:p>
                      <a:endParaRPr lang="en-US" sz="1400" dirty="0"/>
                    </a:p>
                  </a:txBody>
                  <a:tcPr marL="91438" marR="91438" marT="45697" marB="45697"/>
                </a:tc>
                <a:tc>
                  <a:txBody>
                    <a:bodyPr/>
                    <a:lstStyle/>
                    <a:p>
                      <a:r>
                        <a:rPr lang="en-US" sz="1400" b="1" dirty="0"/>
                        <a:t>b</a:t>
                      </a:r>
                    </a:p>
                  </a:txBody>
                  <a:tcPr marL="91438" marR="91438" marT="45697" marB="45697"/>
                </a:tc>
                <a:tc>
                  <a:txBody>
                    <a:bodyPr/>
                    <a:lstStyle/>
                    <a:p>
                      <a:r>
                        <a:rPr lang="en-US" sz="1400" b="1" dirty="0"/>
                        <a:t>c</a:t>
                      </a:r>
                    </a:p>
                  </a:txBody>
                  <a:tcPr marL="91438" marR="91438" marT="45697" marB="45697"/>
                </a:tc>
                <a:tc>
                  <a:txBody>
                    <a:bodyPr/>
                    <a:lstStyle/>
                    <a:p>
                      <a:r>
                        <a:rPr lang="en-US" sz="1400" b="1" dirty="0"/>
                        <a:t>d</a:t>
                      </a:r>
                    </a:p>
                  </a:txBody>
                  <a:tcPr marL="91438" marR="91438" marT="45697" marB="45697"/>
                </a:tc>
                <a:tc>
                  <a:txBody>
                    <a:bodyPr/>
                    <a:lstStyle/>
                    <a:p>
                      <a:r>
                        <a:rPr lang="en-US" sz="1400" b="1" dirty="0"/>
                        <a:t>e</a:t>
                      </a:r>
                    </a:p>
                  </a:txBody>
                  <a:tcPr marL="91438" marR="91438" marT="45697" marB="45697"/>
                </a:tc>
                <a:tc>
                  <a:txBody>
                    <a:bodyPr/>
                    <a:lstStyle/>
                    <a:p>
                      <a:r>
                        <a:rPr lang="en-US" sz="1400" b="1" dirty="0"/>
                        <a:t>f</a:t>
                      </a:r>
                    </a:p>
                  </a:txBody>
                  <a:tcPr marL="91438" marR="91438" marT="45697" marB="45697"/>
                </a:tc>
                <a:extLst>
                  <a:ext uri="{0D108BD9-81ED-4DB2-BD59-A6C34878D82A}">
                    <a16:rowId xmlns:a16="http://schemas.microsoft.com/office/drawing/2014/main" val="10000"/>
                  </a:ext>
                </a:extLst>
              </a:tr>
              <a:tr h="367567">
                <a:tc>
                  <a:txBody>
                    <a:bodyPr/>
                    <a:lstStyle/>
                    <a:p>
                      <a:r>
                        <a:rPr lang="en-US" sz="1400" b="1" dirty="0" err="1"/>
                        <a:t>Init</a:t>
                      </a:r>
                      <a:r>
                        <a:rPr lang="en-US" sz="1400" b="1" dirty="0"/>
                        <a:t>, v=a</a:t>
                      </a:r>
                    </a:p>
                  </a:txBody>
                  <a:tcPr marL="91438" marR="91438" marT="45697" marB="45697"/>
                </a:tc>
                <a:tc>
                  <a:txBody>
                    <a:bodyPr/>
                    <a:lstStyle/>
                    <a:p>
                      <a:r>
                        <a:rPr lang="en-US" sz="1400" b="1" dirty="0">
                          <a:solidFill>
                            <a:srgbClr val="FF0000"/>
                          </a:solidFill>
                        </a:rPr>
                        <a:t>2a</a:t>
                      </a:r>
                    </a:p>
                  </a:txBody>
                  <a:tcPr marL="91438" marR="91438" marT="45697" marB="45697"/>
                </a:tc>
                <a:tc>
                  <a:txBody>
                    <a:bodyPr/>
                    <a:lstStyle/>
                    <a:p>
                      <a:r>
                        <a:rPr lang="en-US" sz="1400" dirty="0"/>
                        <a:t>4a</a:t>
                      </a:r>
                    </a:p>
                  </a:txBody>
                  <a:tcPr marL="91438" marR="91438" marT="45697" marB="45697"/>
                </a:tc>
                <a:tc>
                  <a:txBody>
                    <a:bodyPr/>
                    <a:lstStyle/>
                    <a:p>
                      <a:r>
                        <a:rPr lang="en-US" sz="1400" dirty="0"/>
                        <a:t>∞</a:t>
                      </a:r>
                    </a:p>
                  </a:txBody>
                  <a:tcPr marL="91438" marR="91438" marT="45697" marB="45697"/>
                </a:tc>
                <a:tc>
                  <a:txBody>
                    <a:bodyPr/>
                    <a:lstStyle/>
                    <a:p>
                      <a:r>
                        <a:rPr lang="en-US" sz="1400" dirty="0"/>
                        <a:t>∞</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1"/>
                  </a:ext>
                </a:extLst>
              </a:tr>
              <a:tr h="367567">
                <a:tc>
                  <a:txBody>
                    <a:bodyPr/>
                    <a:lstStyle/>
                    <a:p>
                      <a:r>
                        <a:rPr lang="en-US" sz="1400" b="1" dirty="0"/>
                        <a:t>v=b, w=</a:t>
                      </a:r>
                      <a:r>
                        <a:rPr lang="en-US" sz="1400" b="1" dirty="0" err="1"/>
                        <a:t>c,d,e</a:t>
                      </a:r>
                      <a:endParaRPr lang="en-US" sz="1400" b="1" dirty="0"/>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b="1" dirty="0">
                          <a:solidFill>
                            <a:srgbClr val="FF0000"/>
                          </a:solidFill>
                        </a:rPr>
                        <a:t>2a+1=3</a:t>
                      </a:r>
                    </a:p>
                  </a:txBody>
                  <a:tcPr marL="91438" marR="91438" marT="45697" marB="45697"/>
                </a:tc>
                <a:tc>
                  <a:txBody>
                    <a:bodyPr/>
                    <a:lstStyle/>
                    <a:p>
                      <a:r>
                        <a:rPr lang="en-US" sz="1400" dirty="0"/>
                        <a:t>2+4=6b</a:t>
                      </a:r>
                    </a:p>
                  </a:txBody>
                  <a:tcPr marL="91438" marR="91438" marT="45697" marB="45697"/>
                </a:tc>
                <a:tc>
                  <a:txBody>
                    <a:bodyPr/>
                    <a:lstStyle/>
                    <a:p>
                      <a:r>
                        <a:rPr lang="en-US" sz="1400" dirty="0">
                          <a:solidFill>
                            <a:srgbClr val="FF0000"/>
                          </a:solidFill>
                        </a:rPr>
                        <a:t>2+2=4b</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2"/>
                  </a:ext>
                </a:extLst>
              </a:tr>
              <a:tr h="519637">
                <a:tc>
                  <a:txBody>
                    <a:bodyPr/>
                    <a:lstStyle/>
                    <a:p>
                      <a:r>
                        <a:rPr lang="en-US" sz="1400" b="1" dirty="0"/>
                        <a:t>v=</a:t>
                      </a:r>
                      <a:r>
                        <a:rPr lang="en-US" sz="1400" b="1" dirty="0" err="1"/>
                        <a:t>c,w</a:t>
                      </a:r>
                      <a:r>
                        <a:rPr lang="en-US" sz="1400" b="1" dirty="0"/>
                        <a:t>=e</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solidFill>
                            <a:schemeClr val="tx1"/>
                          </a:solidFill>
                        </a:rPr>
                        <a:t>3b</a:t>
                      </a:r>
                    </a:p>
                  </a:txBody>
                  <a:tcPr marL="91438" marR="91438" marT="45697" marB="45697"/>
                </a:tc>
                <a:tc>
                  <a:txBody>
                    <a:bodyPr/>
                    <a:lstStyle/>
                    <a:p>
                      <a:r>
                        <a:rPr lang="en-US" sz="1400" dirty="0"/>
                        <a:t>6b</a:t>
                      </a:r>
                    </a:p>
                  </a:txBody>
                  <a:tcPr marL="91438" marR="91438" marT="45697" marB="45697"/>
                </a:tc>
                <a:tc>
                  <a:txBody>
                    <a:bodyPr/>
                    <a:lstStyle/>
                    <a:p>
                      <a:r>
                        <a:rPr lang="en-US" sz="1400" b="1" dirty="0"/>
                        <a:t>3b+3=6c</a:t>
                      </a:r>
                    </a:p>
                    <a:p>
                      <a:r>
                        <a:rPr lang="en-US" sz="1400" b="1" dirty="0">
                          <a:solidFill>
                            <a:srgbClr val="FF0000"/>
                          </a:solidFill>
                        </a:rPr>
                        <a:t>4b </a:t>
                      </a:r>
                      <a:r>
                        <a:rPr lang="en-US" sz="1400" dirty="0"/>
                        <a:t>                 </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3"/>
                  </a:ext>
                </a:extLst>
              </a:tr>
              <a:tr h="733627">
                <a:tc>
                  <a:txBody>
                    <a:bodyPr/>
                    <a:lstStyle/>
                    <a:p>
                      <a:r>
                        <a:rPr lang="en-US" sz="1400" b="1" dirty="0"/>
                        <a:t>v=e, w=d, f</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t>3b</a:t>
                      </a:r>
                    </a:p>
                  </a:txBody>
                  <a:tcPr marL="91438" marR="91438" marT="45697" marB="45697"/>
                </a:tc>
                <a:tc>
                  <a:txBody>
                    <a:bodyPr/>
                    <a:lstStyle/>
                    <a:p>
                      <a:r>
                        <a:rPr lang="en-US" sz="1400" dirty="0">
                          <a:solidFill>
                            <a:srgbClr val="FF0000"/>
                          </a:solidFill>
                        </a:rPr>
                        <a:t>4b</a:t>
                      </a:r>
                      <a:r>
                        <a:rPr lang="en-US" sz="1400" baseline="0" dirty="0">
                          <a:solidFill>
                            <a:srgbClr val="FF0000"/>
                          </a:solidFill>
                        </a:rPr>
                        <a:t>+3=7e</a:t>
                      </a:r>
                      <a:endParaRPr lang="en-US" sz="1400" dirty="0">
                        <a:solidFill>
                          <a:srgbClr val="FF0000"/>
                        </a:solidFill>
                      </a:endParaRPr>
                    </a:p>
                    <a:p>
                      <a:r>
                        <a:rPr lang="en-US" sz="1400" b="1" dirty="0">
                          <a:solidFill>
                            <a:srgbClr val="FF0000"/>
                          </a:solidFill>
                        </a:rPr>
                        <a:t>6b</a:t>
                      </a:r>
                    </a:p>
                  </a:txBody>
                  <a:tcPr marL="91438" marR="91438" marT="45697" marB="45697"/>
                </a:tc>
                <a:tc>
                  <a:txBody>
                    <a:bodyPr/>
                    <a:lstStyle/>
                    <a:p>
                      <a:r>
                        <a:rPr lang="en-US" sz="1400" b="1" dirty="0">
                          <a:solidFill>
                            <a:schemeClr val="tx1"/>
                          </a:solidFill>
                        </a:rPr>
                        <a:t>4b</a:t>
                      </a:r>
                      <a:r>
                        <a:rPr lang="en-US" sz="1400" b="1" dirty="0">
                          <a:solidFill>
                            <a:srgbClr val="FF0000"/>
                          </a:solidFill>
                        </a:rPr>
                        <a:t> </a:t>
                      </a:r>
                      <a:endParaRPr lang="en-US" sz="1400" dirty="0"/>
                    </a:p>
                  </a:txBody>
                  <a:tcPr marL="91438" marR="91438" marT="45697" marB="45697"/>
                </a:tc>
                <a:tc>
                  <a:txBody>
                    <a:bodyPr/>
                    <a:lstStyle/>
                    <a:p>
                      <a:r>
                        <a:rPr lang="en-US" sz="1400" dirty="0">
                          <a:solidFill>
                            <a:srgbClr val="C00000"/>
                          </a:solidFill>
                        </a:rPr>
                        <a:t>4b+2=6e</a:t>
                      </a:r>
                    </a:p>
                  </a:txBody>
                  <a:tcPr marL="91438" marR="91438" marT="45697" marB="45697"/>
                </a:tc>
                <a:extLst>
                  <a:ext uri="{0D108BD9-81ED-4DB2-BD59-A6C34878D82A}">
                    <a16:rowId xmlns:a16="http://schemas.microsoft.com/office/drawing/2014/main" val="10004"/>
                  </a:ext>
                </a:extLst>
              </a:tr>
              <a:tr h="518142">
                <a:tc>
                  <a:txBody>
                    <a:bodyPr/>
                    <a:lstStyle/>
                    <a:p>
                      <a:r>
                        <a:rPr lang="en-US" sz="1400" b="1" dirty="0"/>
                        <a:t>v=d, w=f </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t>3b</a:t>
                      </a:r>
                    </a:p>
                  </a:txBody>
                  <a:tcPr marL="91438" marR="91438" marT="45697" marB="45697"/>
                </a:tc>
                <a:tc>
                  <a:txBody>
                    <a:bodyPr/>
                    <a:lstStyle/>
                    <a:p>
                      <a:r>
                        <a:rPr lang="en-US" sz="1400" dirty="0"/>
                        <a:t>6b</a:t>
                      </a:r>
                    </a:p>
                  </a:txBody>
                  <a:tcPr marL="91438" marR="91438" marT="45697" marB="45697"/>
                </a:tc>
                <a:tc>
                  <a:txBody>
                    <a:bodyPr/>
                    <a:lstStyle/>
                    <a:p>
                      <a:r>
                        <a:rPr lang="en-US" sz="1400" dirty="0"/>
                        <a:t>4b</a:t>
                      </a:r>
                    </a:p>
                  </a:txBody>
                  <a:tcPr marL="91438" marR="91438" marT="45697" marB="45697"/>
                </a:tc>
                <a:tc>
                  <a:txBody>
                    <a:bodyPr/>
                    <a:lstStyle/>
                    <a:p>
                      <a:r>
                        <a:rPr lang="en-US" sz="1400" dirty="0">
                          <a:solidFill>
                            <a:srgbClr val="C00000"/>
                          </a:solidFill>
                        </a:rPr>
                        <a:t>6b+2=8d</a:t>
                      </a:r>
                    </a:p>
                    <a:p>
                      <a:r>
                        <a:rPr lang="en-US" sz="1400" b="1" dirty="0">
                          <a:solidFill>
                            <a:srgbClr val="C00000"/>
                          </a:solidFill>
                        </a:rPr>
                        <a:t>6e</a:t>
                      </a:r>
                    </a:p>
                  </a:txBody>
                  <a:tcPr marL="91438" marR="91438" marT="45697" marB="45697"/>
                </a:tc>
                <a:extLst>
                  <a:ext uri="{0D108BD9-81ED-4DB2-BD59-A6C34878D82A}">
                    <a16:rowId xmlns:a16="http://schemas.microsoft.com/office/drawing/2014/main" val="10005"/>
                  </a:ext>
                </a:extLst>
              </a:tr>
              <a:tr h="367567">
                <a:tc>
                  <a:txBody>
                    <a:bodyPr/>
                    <a:lstStyle/>
                    <a:p>
                      <a:r>
                        <a:rPr lang="en-US" sz="1400" b="1" dirty="0"/>
                        <a:t>v=f,</a:t>
                      </a:r>
                      <a:r>
                        <a:rPr lang="en-US" sz="1400" b="1" baseline="0" dirty="0"/>
                        <a:t> </a:t>
                      </a:r>
                      <a:r>
                        <a:rPr lang="en-US" sz="1400" b="1" dirty="0"/>
                        <a:t>stop</a:t>
                      </a:r>
                    </a:p>
                  </a:txBody>
                  <a:tcPr marL="91438" marR="91438"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FF0000"/>
                        </a:solidFill>
                      </a:endParaRPr>
                    </a:p>
                  </a:txBody>
                  <a:tcPr marL="91438" marR="91438" marT="45697" marB="45697"/>
                </a:tc>
                <a:tc>
                  <a:txBody>
                    <a:bodyPr/>
                    <a:lstStyle/>
                    <a:p>
                      <a:endParaRPr lang="en-US" sz="1400" dirty="0"/>
                    </a:p>
                  </a:txBody>
                  <a:tcPr marL="91438" marR="91438" marT="45697" marB="45697"/>
                </a:tc>
                <a:tc>
                  <a:txBody>
                    <a:bodyPr/>
                    <a:lstStyle/>
                    <a:p>
                      <a:endParaRPr lang="en-US" sz="1400" dirty="0"/>
                    </a:p>
                  </a:txBody>
                  <a:tcPr marL="91438" marR="91438" marT="45697" marB="45697"/>
                </a:tc>
                <a:tc>
                  <a:txBody>
                    <a:bodyPr/>
                    <a:lstStyle/>
                    <a:p>
                      <a:endParaRPr lang="en-US" sz="1400" dirty="0"/>
                    </a:p>
                  </a:txBody>
                  <a:tcPr marL="91438" marR="91438" marT="45697" marB="45697"/>
                </a:tc>
                <a:tc>
                  <a:txBody>
                    <a:bodyPr/>
                    <a:lstStyle/>
                    <a:p>
                      <a:endParaRPr lang="en-US" sz="1400" dirty="0">
                        <a:solidFill>
                          <a:srgbClr val="C00000"/>
                        </a:solidFill>
                      </a:endParaRPr>
                    </a:p>
                  </a:txBody>
                  <a:tcPr marL="91438" marR="91438" marT="45697" marB="45697"/>
                </a:tc>
                <a:extLst>
                  <a:ext uri="{0D108BD9-81ED-4DB2-BD59-A6C34878D82A}">
                    <a16:rowId xmlns:a16="http://schemas.microsoft.com/office/drawing/2014/main" val="10006"/>
                  </a:ext>
                </a:extLst>
              </a:tr>
            </a:tbl>
          </a:graphicData>
        </a:graphic>
      </p:graphicFrame>
      <p:sp>
        <p:nvSpPr>
          <p:cNvPr id="54" name="Rounded Rectangle 53"/>
          <p:cNvSpPr/>
          <p:nvPr/>
        </p:nvSpPr>
        <p:spPr>
          <a:xfrm>
            <a:off x="7010399" y="3429000"/>
            <a:ext cx="522288" cy="3048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5" name="Rounded Rectangle 54"/>
          <p:cNvSpPr/>
          <p:nvPr/>
        </p:nvSpPr>
        <p:spPr>
          <a:xfrm>
            <a:off x="7924799" y="3630613"/>
            <a:ext cx="533400" cy="28416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7" name="Rounded Rectangle 56"/>
          <p:cNvSpPr/>
          <p:nvPr/>
        </p:nvSpPr>
        <p:spPr>
          <a:xfrm>
            <a:off x="4267199" y="3417888"/>
            <a:ext cx="609600" cy="30480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9829" name="TextBox 5"/>
          <p:cNvSpPr txBox="1">
            <a:spLocks noChangeArrowheads="1"/>
          </p:cNvSpPr>
          <p:nvPr/>
        </p:nvSpPr>
        <p:spPr bwMode="auto">
          <a:xfrm>
            <a:off x="7924799" y="3927475"/>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b="1">
                <a:latin typeface="Arial" panose="020B0604020202020204" pitchFamily="34" charset="0"/>
                <a:sym typeface="Wingdings" panose="05000000000000000000" pitchFamily="2" charset="2"/>
              </a:rPr>
              <a:t>dist=6</a:t>
            </a:r>
            <a:endParaRPr lang="en-US" altLang="en-US" sz="1800" b="1">
              <a:latin typeface="Arial" panose="020B0604020202020204" pitchFamily="34" charset="0"/>
            </a:endParaRPr>
          </a:p>
        </p:txBody>
      </p:sp>
      <p:sp>
        <p:nvSpPr>
          <p:cNvPr id="29830" name="TextBox 3"/>
          <p:cNvSpPr txBox="1">
            <a:spLocks noChangeArrowheads="1"/>
          </p:cNvSpPr>
          <p:nvPr/>
        </p:nvSpPr>
        <p:spPr bwMode="auto">
          <a:xfrm>
            <a:off x="6553200" y="4654550"/>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6e</a:t>
            </a:r>
          </a:p>
        </p:txBody>
      </p:sp>
      <p:cxnSp>
        <p:nvCxnSpPr>
          <p:cNvPr id="6" name="Straight Arrow Connector 5"/>
          <p:cNvCxnSpPr/>
          <p:nvPr/>
        </p:nvCxnSpPr>
        <p:spPr>
          <a:xfrm flipH="1" flipV="1">
            <a:off x="5105400" y="4914900"/>
            <a:ext cx="1447800" cy="1143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9832" name="TextBox 19"/>
          <p:cNvSpPr txBox="1">
            <a:spLocks noChangeArrowheads="1"/>
          </p:cNvSpPr>
          <p:nvPr/>
        </p:nvSpPr>
        <p:spPr bwMode="auto">
          <a:xfrm>
            <a:off x="4648200" y="4492625"/>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4b</a:t>
            </a:r>
          </a:p>
        </p:txBody>
      </p:sp>
      <p:cxnSp>
        <p:nvCxnSpPr>
          <p:cNvPr id="21" name="Straight Arrow Connector 20"/>
          <p:cNvCxnSpPr/>
          <p:nvPr/>
        </p:nvCxnSpPr>
        <p:spPr>
          <a:xfrm flipH="1">
            <a:off x="3505200" y="5038725"/>
            <a:ext cx="990600" cy="7429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flipH="1" flipV="1">
            <a:off x="1681163" y="6019800"/>
            <a:ext cx="1525587" cy="152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29835" name="TextBox 27"/>
          <p:cNvSpPr txBox="1">
            <a:spLocks noChangeArrowheads="1"/>
          </p:cNvSpPr>
          <p:nvPr/>
        </p:nvSpPr>
        <p:spPr bwMode="auto">
          <a:xfrm>
            <a:off x="3284538" y="6234113"/>
            <a:ext cx="685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0000"/>
                </a:solidFill>
              </a:rPr>
              <a:t>2a</a:t>
            </a:r>
          </a:p>
        </p:txBody>
      </p:sp>
      <p:sp>
        <p:nvSpPr>
          <p:cNvPr id="29836" name="TextBox 28"/>
          <p:cNvSpPr txBox="1">
            <a:spLocks noChangeArrowheads="1"/>
          </p:cNvSpPr>
          <p:nvPr/>
        </p:nvSpPr>
        <p:spPr bwMode="auto">
          <a:xfrm>
            <a:off x="2528888" y="4181475"/>
            <a:ext cx="685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1"/>
                </a:solidFill>
              </a:rPr>
              <a:t>3b</a:t>
            </a:r>
          </a:p>
        </p:txBody>
      </p:sp>
      <p:sp>
        <p:nvSpPr>
          <p:cNvPr id="29837" name="TextBox 29"/>
          <p:cNvSpPr txBox="1">
            <a:spLocks noChangeArrowheads="1"/>
          </p:cNvSpPr>
          <p:nvPr/>
        </p:nvSpPr>
        <p:spPr bwMode="auto">
          <a:xfrm>
            <a:off x="5638800" y="6259513"/>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solidFill>
                  <a:schemeClr val="accent1"/>
                </a:solidFill>
              </a:rPr>
              <a:t>6b</a:t>
            </a:r>
          </a:p>
        </p:txBody>
      </p:sp>
      <p:sp>
        <p:nvSpPr>
          <p:cNvPr id="29838" name="TextBox 12"/>
          <p:cNvSpPr txBox="1">
            <a:spLocks noChangeArrowheads="1"/>
          </p:cNvSpPr>
          <p:nvPr/>
        </p:nvSpPr>
        <p:spPr bwMode="auto">
          <a:xfrm>
            <a:off x="6400800" y="5597525"/>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a:t>Backtrack from f to a</a:t>
            </a:r>
          </a:p>
        </p:txBody>
      </p:sp>
      <p:sp>
        <p:nvSpPr>
          <p:cNvPr id="29839" name="TextBox 31"/>
          <p:cNvSpPr txBox="1">
            <a:spLocks noChangeArrowheads="1"/>
          </p:cNvSpPr>
          <p:nvPr/>
        </p:nvSpPr>
        <p:spPr bwMode="auto">
          <a:xfrm>
            <a:off x="6473825" y="5957888"/>
            <a:ext cx="2438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r>
              <a:rPr lang="en-US" altLang="en-US" dirty="0" err="1">
                <a:solidFill>
                  <a:srgbClr val="FF0000"/>
                </a:solidFill>
              </a:rPr>
              <a:t>a</a:t>
            </a:r>
            <a:r>
              <a:rPr lang="en-US" altLang="en-US" dirty="0" err="1">
                <a:solidFill>
                  <a:srgbClr val="FF0000"/>
                </a:solidFill>
                <a:sym typeface="Wingdings" panose="05000000000000000000" pitchFamily="2" charset="2"/>
              </a:rPr>
              <a:t>bef</a:t>
            </a:r>
            <a:r>
              <a:rPr lang="en-US" altLang="en-US" dirty="0">
                <a:solidFill>
                  <a:srgbClr val="FF0000"/>
                </a:solidFill>
                <a:sym typeface="Wingdings" panose="05000000000000000000" pitchFamily="2" charset="2"/>
              </a:rPr>
              <a:t> : </a:t>
            </a:r>
            <a:r>
              <a:rPr lang="en-US" altLang="en-US" dirty="0" err="1">
                <a:solidFill>
                  <a:srgbClr val="FF0000"/>
                </a:solidFill>
                <a:sym typeface="Wingdings" panose="05000000000000000000" pitchFamily="2" charset="2"/>
              </a:rPr>
              <a:t>dist</a:t>
            </a:r>
            <a:r>
              <a:rPr lang="en-US" altLang="en-US" dirty="0">
                <a:solidFill>
                  <a:srgbClr val="FF0000"/>
                </a:solidFill>
                <a:sym typeface="Wingdings" panose="05000000000000000000" pitchFamily="2" charset="2"/>
              </a:rPr>
              <a:t>=6</a:t>
            </a:r>
            <a:endParaRPr lang="en-US" altLang="en-US" dirty="0">
              <a:solidFill>
                <a:srgbClr val="FF0000"/>
              </a:solidFill>
            </a:endParaRPr>
          </a:p>
        </p:txBody>
      </p:sp>
      <p:cxnSp>
        <p:nvCxnSpPr>
          <p:cNvPr id="33" name="Straight Connector 32"/>
          <p:cNvCxnSpPr/>
          <p:nvPr/>
        </p:nvCxnSpPr>
        <p:spPr>
          <a:xfrm>
            <a:off x="8000999" y="35814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867399" y="2819400"/>
            <a:ext cx="7620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24" name="Table 23"/>
          <p:cNvGraphicFramePr>
            <a:graphicFrameLocks noGrp="1"/>
          </p:cNvGraphicFramePr>
          <p:nvPr>
            <p:extLst>
              <p:ext uri="{D42A27DB-BD31-4B8C-83A1-F6EECF244321}">
                <p14:modId xmlns:p14="http://schemas.microsoft.com/office/powerpoint/2010/main" val="1440971907"/>
              </p:ext>
            </p:extLst>
          </p:nvPr>
        </p:nvGraphicFramePr>
        <p:xfrm>
          <a:off x="381000" y="1034185"/>
          <a:ext cx="2409827" cy="2133516"/>
        </p:xfrm>
        <a:graphic>
          <a:graphicData uri="http://schemas.openxmlformats.org/drawingml/2006/table">
            <a:tbl>
              <a:tblPr firstRow="1" bandRow="1">
                <a:tableStyleId>{5940675A-B579-460E-94D1-54222C63F5DA}</a:tableStyleId>
              </a:tblPr>
              <a:tblGrid>
                <a:gridCol w="344261">
                  <a:extLst>
                    <a:ext uri="{9D8B030D-6E8A-4147-A177-3AD203B41FA5}">
                      <a16:colId xmlns:a16="http://schemas.microsoft.com/office/drawing/2014/main" val="20000"/>
                    </a:ext>
                  </a:extLst>
                </a:gridCol>
                <a:gridCol w="344261">
                  <a:extLst>
                    <a:ext uri="{9D8B030D-6E8A-4147-A177-3AD203B41FA5}">
                      <a16:colId xmlns:a16="http://schemas.microsoft.com/office/drawing/2014/main" val="20001"/>
                    </a:ext>
                  </a:extLst>
                </a:gridCol>
                <a:gridCol w="344261">
                  <a:extLst>
                    <a:ext uri="{9D8B030D-6E8A-4147-A177-3AD203B41FA5}">
                      <a16:colId xmlns:a16="http://schemas.microsoft.com/office/drawing/2014/main" val="20002"/>
                    </a:ext>
                  </a:extLst>
                </a:gridCol>
                <a:gridCol w="344261">
                  <a:extLst>
                    <a:ext uri="{9D8B030D-6E8A-4147-A177-3AD203B41FA5}">
                      <a16:colId xmlns:a16="http://schemas.microsoft.com/office/drawing/2014/main" val="20003"/>
                    </a:ext>
                  </a:extLst>
                </a:gridCol>
                <a:gridCol w="344261">
                  <a:extLst>
                    <a:ext uri="{9D8B030D-6E8A-4147-A177-3AD203B41FA5}">
                      <a16:colId xmlns:a16="http://schemas.microsoft.com/office/drawing/2014/main" val="20004"/>
                    </a:ext>
                  </a:extLst>
                </a:gridCol>
                <a:gridCol w="344261">
                  <a:extLst>
                    <a:ext uri="{9D8B030D-6E8A-4147-A177-3AD203B41FA5}">
                      <a16:colId xmlns:a16="http://schemas.microsoft.com/office/drawing/2014/main" val="20005"/>
                    </a:ext>
                  </a:extLst>
                </a:gridCol>
                <a:gridCol w="344261">
                  <a:extLst>
                    <a:ext uri="{9D8B030D-6E8A-4147-A177-3AD203B41FA5}">
                      <a16:colId xmlns:a16="http://schemas.microsoft.com/office/drawing/2014/main" val="20006"/>
                    </a:ext>
                  </a:extLst>
                </a:gridCol>
              </a:tblGrid>
              <a:tr h="287337">
                <a:tc>
                  <a:txBody>
                    <a:bodyPr/>
                    <a:lstStyle/>
                    <a:p>
                      <a:endParaRPr lang="en-US" sz="1400" b="1" dirty="0"/>
                    </a:p>
                  </a:txBody>
                  <a:tcPr marL="91461" marR="91461" marT="45714" marB="45714"/>
                </a:tc>
                <a:tc>
                  <a:txBody>
                    <a:bodyPr/>
                    <a:lstStyle/>
                    <a:p>
                      <a:r>
                        <a:rPr lang="en-US" sz="1400" b="1" dirty="0"/>
                        <a:t>a</a:t>
                      </a:r>
                    </a:p>
                  </a:txBody>
                  <a:tcPr marL="91461" marR="91461" marT="45714" marB="45714"/>
                </a:tc>
                <a:tc>
                  <a:txBody>
                    <a:bodyPr/>
                    <a:lstStyle/>
                    <a:p>
                      <a:r>
                        <a:rPr lang="en-US" sz="1400" b="1" dirty="0"/>
                        <a:t>b</a:t>
                      </a:r>
                    </a:p>
                  </a:txBody>
                  <a:tcPr marL="91461" marR="91461" marT="45714" marB="45714"/>
                </a:tc>
                <a:tc>
                  <a:txBody>
                    <a:bodyPr/>
                    <a:lstStyle/>
                    <a:p>
                      <a:r>
                        <a:rPr lang="en-US" sz="1400" b="1" dirty="0"/>
                        <a:t>c</a:t>
                      </a:r>
                    </a:p>
                  </a:txBody>
                  <a:tcPr marL="91461" marR="91461" marT="45714" marB="45714"/>
                </a:tc>
                <a:tc>
                  <a:txBody>
                    <a:bodyPr/>
                    <a:lstStyle/>
                    <a:p>
                      <a:r>
                        <a:rPr lang="en-US" sz="1400" b="1" dirty="0"/>
                        <a:t>d</a:t>
                      </a:r>
                    </a:p>
                  </a:txBody>
                  <a:tcPr marL="91461" marR="91461" marT="45714" marB="45714"/>
                </a:tc>
                <a:tc>
                  <a:txBody>
                    <a:bodyPr/>
                    <a:lstStyle/>
                    <a:p>
                      <a:r>
                        <a:rPr lang="en-US" sz="1400" b="1" dirty="0"/>
                        <a:t>e</a:t>
                      </a:r>
                    </a:p>
                  </a:txBody>
                  <a:tcPr marL="91461" marR="91461" marT="45714" marB="45714"/>
                </a:tc>
                <a:tc>
                  <a:txBody>
                    <a:bodyPr/>
                    <a:lstStyle/>
                    <a:p>
                      <a:r>
                        <a:rPr lang="en-US" sz="1400" b="1" dirty="0"/>
                        <a:t>f</a:t>
                      </a:r>
                    </a:p>
                  </a:txBody>
                  <a:tcPr marL="91461" marR="91461" marT="45714" marB="45714"/>
                </a:tc>
                <a:extLst>
                  <a:ext uri="{0D108BD9-81ED-4DB2-BD59-A6C34878D82A}">
                    <a16:rowId xmlns:a16="http://schemas.microsoft.com/office/drawing/2014/main" val="10000"/>
                  </a:ext>
                </a:extLst>
              </a:tr>
              <a:tr h="287337">
                <a:tc>
                  <a:txBody>
                    <a:bodyPr/>
                    <a:lstStyle/>
                    <a:p>
                      <a:r>
                        <a:rPr lang="en-US" sz="1400" b="1" dirty="0"/>
                        <a:t>a</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tc>
                  <a:txBody>
                    <a:bodyPr/>
                    <a:lstStyle/>
                    <a:p>
                      <a:r>
                        <a:rPr lang="en-US" sz="1400" dirty="0"/>
                        <a:t>4</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1"/>
                  </a:ext>
                </a:extLst>
              </a:tr>
              <a:tr h="287337">
                <a:tc>
                  <a:txBody>
                    <a:bodyPr/>
                    <a:lstStyle/>
                    <a:p>
                      <a:r>
                        <a:rPr lang="en-US" sz="1400" b="1" dirty="0"/>
                        <a:t>b</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1</a:t>
                      </a:r>
                    </a:p>
                  </a:txBody>
                  <a:tcPr marL="91461" marR="91461" marT="45714" marB="45714"/>
                </a:tc>
                <a:tc>
                  <a:txBody>
                    <a:bodyPr/>
                    <a:lstStyle/>
                    <a:p>
                      <a:r>
                        <a:rPr lang="en-US" sz="1400" dirty="0"/>
                        <a:t>4</a:t>
                      </a:r>
                    </a:p>
                  </a:txBody>
                  <a:tcPr marL="91461" marR="91461" marT="45714" marB="45714"/>
                </a:tc>
                <a:tc>
                  <a:txBody>
                    <a:bodyPr/>
                    <a:lstStyle/>
                    <a:p>
                      <a:r>
                        <a:rPr lang="en-US" sz="1400" dirty="0"/>
                        <a:t>2</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2"/>
                  </a:ext>
                </a:extLst>
              </a:tr>
              <a:tr h="287337">
                <a:tc>
                  <a:txBody>
                    <a:bodyPr/>
                    <a:lstStyle/>
                    <a:p>
                      <a:r>
                        <a:rPr lang="en-US" sz="1400" b="1" dirty="0"/>
                        <a:t>c</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3</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3"/>
                  </a:ext>
                </a:extLst>
              </a:tr>
              <a:tr h="287337">
                <a:tc>
                  <a:txBody>
                    <a:bodyPr/>
                    <a:lstStyle/>
                    <a:p>
                      <a:r>
                        <a:rPr lang="en-US" sz="1400" b="1" dirty="0"/>
                        <a:t>d</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extLst>
                  <a:ext uri="{0D108BD9-81ED-4DB2-BD59-A6C34878D82A}">
                    <a16:rowId xmlns:a16="http://schemas.microsoft.com/office/drawing/2014/main" val="10004"/>
                  </a:ext>
                </a:extLst>
              </a:tr>
              <a:tr h="287337">
                <a:tc>
                  <a:txBody>
                    <a:bodyPr/>
                    <a:lstStyle/>
                    <a:p>
                      <a:r>
                        <a:rPr lang="en-US" sz="1400" b="1" dirty="0"/>
                        <a:t>e</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3</a:t>
                      </a:r>
                    </a:p>
                  </a:txBody>
                  <a:tcPr marL="91461" marR="91461" marT="45714" marB="45714"/>
                </a:tc>
                <a:tc>
                  <a:txBody>
                    <a:bodyPr/>
                    <a:lstStyle/>
                    <a:p>
                      <a:r>
                        <a:rPr lang="en-US" sz="1400" dirty="0"/>
                        <a:t>∞</a:t>
                      </a:r>
                    </a:p>
                  </a:txBody>
                  <a:tcPr marL="91461" marR="91461" marT="45714" marB="45714"/>
                </a:tc>
                <a:tc>
                  <a:txBody>
                    <a:bodyPr/>
                    <a:lstStyle/>
                    <a:p>
                      <a:r>
                        <a:rPr lang="en-US" sz="1400" dirty="0"/>
                        <a:t>2</a:t>
                      </a:r>
                    </a:p>
                  </a:txBody>
                  <a:tcPr marL="91461" marR="91461" marT="45714" marB="45714"/>
                </a:tc>
                <a:extLst>
                  <a:ext uri="{0D108BD9-81ED-4DB2-BD59-A6C34878D82A}">
                    <a16:rowId xmlns:a16="http://schemas.microsoft.com/office/drawing/2014/main" val="10005"/>
                  </a:ext>
                </a:extLst>
              </a:tr>
              <a:tr h="287337">
                <a:tc>
                  <a:txBody>
                    <a:bodyPr/>
                    <a:lstStyle/>
                    <a:p>
                      <a:r>
                        <a:rPr lang="en-US" sz="1400" b="1" dirty="0"/>
                        <a:t>f</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tc>
                  <a:txBody>
                    <a:bodyPr/>
                    <a:lstStyle/>
                    <a:p>
                      <a:r>
                        <a:rPr lang="en-US" sz="1400" dirty="0"/>
                        <a:t>∞</a:t>
                      </a:r>
                    </a:p>
                  </a:txBody>
                  <a:tcPr marL="91461" marR="91461" marT="45714" marB="45714"/>
                </a:tc>
                <a:extLst>
                  <a:ext uri="{0D108BD9-81ED-4DB2-BD59-A6C34878D82A}">
                    <a16:rowId xmlns:a16="http://schemas.microsoft.com/office/drawing/2014/main" val="10006"/>
                  </a:ext>
                </a:extLst>
              </a:tr>
            </a:tbl>
          </a:graphicData>
        </a:graphic>
      </p:graphicFrame>
      <p:sp>
        <p:nvSpPr>
          <p:cNvPr id="27" name="TextBox 26"/>
          <p:cNvSpPr txBox="1"/>
          <p:nvPr/>
        </p:nvSpPr>
        <p:spPr>
          <a:xfrm>
            <a:off x="304800" y="3287486"/>
            <a:ext cx="2486027" cy="1477328"/>
          </a:xfrm>
          <a:prstGeom prst="rect">
            <a:avLst/>
          </a:prstGeom>
          <a:noFill/>
        </p:spPr>
        <p:txBody>
          <a:bodyPr wrap="square" rtlCol="0">
            <a:spAutoFit/>
          </a:bodyPr>
          <a:lstStyle/>
          <a:p>
            <a:r>
              <a:rPr lang="en-US" dirty="0"/>
              <a:t>a </a:t>
            </a:r>
            <a:r>
              <a:rPr lang="en-US" dirty="0">
                <a:sym typeface="Wingdings" panose="05000000000000000000" pitchFamily="2" charset="2"/>
              </a:rPr>
              <a:t> b:2  c:4 </a:t>
            </a:r>
          </a:p>
          <a:p>
            <a:r>
              <a:rPr lang="en-US" dirty="0">
                <a:sym typeface="Wingdings" panose="05000000000000000000" pitchFamily="2" charset="2"/>
              </a:rPr>
              <a:t>b  c:1d:4e:2</a:t>
            </a:r>
          </a:p>
          <a:p>
            <a:r>
              <a:rPr lang="en-US" dirty="0">
                <a:sym typeface="Wingdings" panose="05000000000000000000" pitchFamily="2" charset="2"/>
              </a:rPr>
              <a:t>c e:3</a:t>
            </a:r>
          </a:p>
          <a:p>
            <a:r>
              <a:rPr lang="en-US" dirty="0">
                <a:sym typeface="Wingdings" panose="05000000000000000000" pitchFamily="2" charset="2"/>
              </a:rPr>
              <a:t>d  f:2</a:t>
            </a:r>
          </a:p>
          <a:p>
            <a:r>
              <a:rPr lang="en-US" dirty="0">
                <a:sym typeface="Wingdings" panose="05000000000000000000" pitchFamily="2" charset="2"/>
              </a:rPr>
              <a:t>e  d:3  f:2</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2008188"/>
            <a:ext cx="64579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itle 1"/>
          <p:cNvSpPr>
            <a:spLocks noGrp="1"/>
          </p:cNvSpPr>
          <p:nvPr>
            <p:ph type="title"/>
          </p:nvPr>
        </p:nvSpPr>
        <p:spPr/>
        <p:txBody>
          <a:bodyPr/>
          <a:lstStyle/>
          <a:p>
            <a:r>
              <a:rPr lang="en-US" altLang="en-US"/>
              <a:t>Watch Demo &amp; Exercise</a:t>
            </a:r>
          </a:p>
        </p:txBody>
      </p:sp>
      <p:sp>
        <p:nvSpPr>
          <p:cNvPr id="30724" name="Content Placeholder 2"/>
          <p:cNvSpPr>
            <a:spLocks noGrp="1"/>
          </p:cNvSpPr>
          <p:nvPr>
            <p:ph idx="1"/>
          </p:nvPr>
        </p:nvSpPr>
        <p:spPr>
          <a:xfrm>
            <a:off x="609600" y="990600"/>
            <a:ext cx="8229600" cy="1066800"/>
          </a:xfrm>
        </p:spPr>
        <p:txBody>
          <a:bodyPr/>
          <a:lstStyle/>
          <a:p>
            <a:r>
              <a:rPr lang="en-US" altLang="en-US" dirty="0">
                <a:hlinkClick r:id="rId3"/>
              </a:rPr>
              <a:t>https://www.youtube.com/watch?v=UG7VmPWkJmA</a:t>
            </a:r>
            <a:r>
              <a:rPr lang="en-US" altLang="en-US" dirty="0"/>
              <a:t> (demo starts at 35 second)</a:t>
            </a:r>
          </a:p>
          <a:p>
            <a:endParaRPr lang="en-US" altLang="en-US" dirty="0"/>
          </a:p>
        </p:txBody>
      </p:sp>
      <p:sp>
        <p:nvSpPr>
          <p:cNvPr id="30725"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97CB2DE-B9DF-406D-8801-26C1F9F0BB66}" type="slidenum">
              <a:rPr lang="en-US" altLang="en-US" sz="1200" smtClean="0">
                <a:latin typeface="Arial Black" panose="020B0A04020102020204" pitchFamily="34" charset="0"/>
              </a:rPr>
              <a:pPr>
                <a:spcBef>
                  <a:spcPct val="0"/>
                </a:spcBef>
                <a:buFontTx/>
                <a:buNone/>
              </a:pPr>
              <a:t>13</a:t>
            </a:fld>
            <a:endParaRPr lang="en-US" altLang="en-US" sz="1200">
              <a:latin typeface="Arial Black" panose="020B0A04020102020204" pitchFamily="34" charset="0"/>
            </a:endParaRPr>
          </a:p>
        </p:txBody>
      </p:sp>
      <p:grpSp>
        <p:nvGrpSpPr>
          <p:cNvPr id="30726" name="Group 2"/>
          <p:cNvGrpSpPr>
            <a:grpSpLocks/>
          </p:cNvGrpSpPr>
          <p:nvPr/>
        </p:nvGrpSpPr>
        <p:grpSpPr bwMode="auto">
          <a:xfrm>
            <a:off x="1447800" y="2154238"/>
            <a:ext cx="5867400" cy="4170362"/>
            <a:chOff x="1447800" y="2154382"/>
            <a:chExt cx="5867400" cy="4170218"/>
          </a:xfrm>
        </p:grpSpPr>
        <p:sp>
          <p:nvSpPr>
            <p:cNvPr id="2" name="Rectangle 1"/>
            <p:cNvSpPr/>
            <p:nvPr/>
          </p:nvSpPr>
          <p:spPr>
            <a:xfrm>
              <a:off x="4876800" y="6096008"/>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a:t>
              </a:r>
            </a:p>
          </p:txBody>
        </p:sp>
        <p:sp>
          <p:nvSpPr>
            <p:cNvPr id="7" name="Rectangle 6"/>
            <p:cNvSpPr/>
            <p:nvPr/>
          </p:nvSpPr>
          <p:spPr>
            <a:xfrm>
              <a:off x="4276725" y="3013189"/>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b</a:t>
              </a:r>
            </a:p>
          </p:txBody>
        </p:sp>
        <p:sp>
          <p:nvSpPr>
            <p:cNvPr id="8" name="Rectangle 7"/>
            <p:cNvSpPr/>
            <p:nvPr/>
          </p:nvSpPr>
          <p:spPr>
            <a:xfrm>
              <a:off x="1447800" y="3025889"/>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a:t>
              </a:r>
            </a:p>
          </p:txBody>
        </p:sp>
        <p:sp>
          <p:nvSpPr>
            <p:cNvPr id="9" name="Rectangle 8"/>
            <p:cNvSpPr/>
            <p:nvPr/>
          </p:nvSpPr>
          <p:spPr>
            <a:xfrm>
              <a:off x="3429000" y="4876850"/>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p>
          </p:txBody>
        </p:sp>
        <p:sp>
          <p:nvSpPr>
            <p:cNvPr id="10" name="Rectangle 9"/>
            <p:cNvSpPr/>
            <p:nvPr/>
          </p:nvSpPr>
          <p:spPr>
            <a:xfrm>
              <a:off x="6553200" y="4762554"/>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p>
          </p:txBody>
        </p:sp>
        <p:sp>
          <p:nvSpPr>
            <p:cNvPr id="11" name="Rectangle 10"/>
            <p:cNvSpPr/>
            <p:nvPr/>
          </p:nvSpPr>
          <p:spPr>
            <a:xfrm>
              <a:off x="7086600" y="2154382"/>
              <a:ext cx="228600" cy="228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f</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8600" y="76200"/>
            <a:ext cx="9220200" cy="838200"/>
          </a:xfrm>
        </p:spPr>
        <p:txBody>
          <a:bodyPr/>
          <a:lstStyle/>
          <a:p>
            <a:r>
              <a:rPr lang="en-US" altLang="en-US"/>
              <a:t>How about on undirected graph? </a:t>
            </a:r>
          </a:p>
        </p:txBody>
      </p:sp>
      <p:sp>
        <p:nvSpPr>
          <p:cNvPr id="31747"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DEBAA8A-082A-4926-B48A-A12BA2AB9B92}" type="slidenum">
              <a:rPr lang="en-US" altLang="en-US" sz="1200" smtClean="0">
                <a:latin typeface="Arial Black" panose="020B0A04020102020204" pitchFamily="34" charset="0"/>
              </a:rPr>
              <a:pPr>
                <a:spcBef>
                  <a:spcPct val="0"/>
                </a:spcBef>
                <a:buFontTx/>
                <a:buNone/>
              </a:pPr>
              <a:t>14</a:t>
            </a:fld>
            <a:endParaRPr lang="en-US" altLang="en-US" sz="1200">
              <a:latin typeface="Arial Black" panose="020B0A04020102020204" pitchFamily="34" charset="0"/>
            </a:endParaRPr>
          </a:p>
        </p:txBody>
      </p:sp>
      <p:pic>
        <p:nvPicPr>
          <p:cNvPr id="3174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86025" y="1409700"/>
            <a:ext cx="417195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304800" y="76200"/>
            <a:ext cx="8229600" cy="838200"/>
          </a:xfrm>
        </p:spPr>
        <p:txBody>
          <a:bodyPr/>
          <a:lstStyle/>
          <a:p>
            <a:r>
              <a:rPr lang="en-US" altLang="en-US"/>
              <a:t>Review - Dijkstra’s Algorithm</a:t>
            </a:r>
          </a:p>
        </p:txBody>
      </p:sp>
      <p:sp>
        <p:nvSpPr>
          <p:cNvPr id="32771" name="Content Placeholder 2"/>
          <p:cNvSpPr>
            <a:spLocks noGrp="1"/>
          </p:cNvSpPr>
          <p:nvPr>
            <p:ph idx="1"/>
          </p:nvPr>
        </p:nvSpPr>
        <p:spPr>
          <a:xfrm>
            <a:off x="508000" y="1236663"/>
            <a:ext cx="8229600" cy="3886200"/>
          </a:xfrm>
        </p:spPr>
        <p:txBody>
          <a:bodyPr/>
          <a:lstStyle/>
          <a:p>
            <a:r>
              <a:rPr lang="en-US" altLang="en-US" sz="2800" dirty="0"/>
              <a:t>Dijkstra Idea</a:t>
            </a:r>
          </a:p>
          <a:p>
            <a:pPr lvl="1"/>
            <a:r>
              <a:rPr lang="en-US" altLang="en-US" sz="2400" dirty="0"/>
              <a:t>Keep track of the best-known path to each vertex</a:t>
            </a:r>
          </a:p>
          <a:p>
            <a:pPr lvl="1"/>
            <a:r>
              <a:rPr lang="en-US" altLang="en-US" sz="2400" b="1" dirty="0"/>
              <a:t>Optimal Substructure</a:t>
            </a:r>
          </a:p>
          <a:p>
            <a:endParaRPr lang="en-US" altLang="en-US" dirty="0"/>
          </a:p>
          <a:p>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sz="2000" dirty="0"/>
          </a:p>
        </p:txBody>
      </p:sp>
      <p:sp>
        <p:nvSpPr>
          <p:cNvPr id="3277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67EBFDCF-B397-4A9E-B014-BEF341255102}" type="slidenum">
              <a:rPr lang="en-US" altLang="en-US" sz="1200" smtClean="0">
                <a:latin typeface="Arial Black" panose="020B0A04020102020204" pitchFamily="34" charset="0"/>
              </a:rPr>
              <a:pPr>
                <a:spcBef>
                  <a:spcPct val="0"/>
                </a:spcBef>
                <a:buFontTx/>
                <a:buNone/>
              </a:pPr>
              <a:t>15</a:t>
            </a:fld>
            <a:endParaRPr lang="en-US" altLang="en-US" sz="1200">
              <a:latin typeface="Arial Black" panose="020B0A04020102020204" pitchFamily="34" charset="0"/>
            </a:endParaRPr>
          </a:p>
        </p:txBody>
      </p:sp>
      <p:pic>
        <p:nvPicPr>
          <p:cNvPr id="3277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3900" y="2514600"/>
            <a:ext cx="40386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Rectangle 1"/>
          <p:cNvSpPr>
            <a:spLocks noChangeArrowheads="1"/>
          </p:cNvSpPr>
          <p:nvPr/>
        </p:nvSpPr>
        <p:spPr bwMode="auto">
          <a:xfrm>
            <a:off x="381000" y="3706813"/>
            <a:ext cx="89408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latin typeface="Courier New" panose="02070309020205020404" pitchFamily="49" charset="0"/>
                <a:cs typeface="Courier New" panose="02070309020205020404" pitchFamily="49" charset="0"/>
              </a:rPr>
              <a:t>for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1 to # vertices</a:t>
            </a:r>
          </a:p>
          <a:p>
            <a:pPr>
              <a:spcBef>
                <a:spcPct val="0"/>
              </a:spcBef>
              <a:buFontTx/>
              <a:buNone/>
            </a:pPr>
            <a:r>
              <a:rPr lang="en-US" altLang="en-US" sz="1800" dirty="0">
                <a:latin typeface="Courier New" panose="02070309020205020404" pitchFamily="49" charset="0"/>
                <a:cs typeface="Courier New" panose="02070309020205020404" pitchFamily="49" charset="0"/>
              </a:rPr>
              <a:t>         find v; //not visited, shortest distance at this point</a:t>
            </a:r>
          </a:p>
          <a:p>
            <a:pPr>
              <a:spcBef>
                <a:spcPct val="0"/>
              </a:spcBef>
              <a:buFontTx/>
              <a:buNone/>
            </a:pPr>
            <a:r>
              <a:rPr lang="en-US" altLang="en-US" sz="1800" dirty="0">
                <a:latin typeface="Courier New" panose="02070309020205020404" pitchFamily="49" charset="0"/>
                <a:cs typeface="Courier New" panose="02070309020205020404" pitchFamily="49" charset="0"/>
              </a:rPr>
              <a:t>         if v is destination</a:t>
            </a:r>
          </a:p>
          <a:p>
            <a:pPr>
              <a:spcBef>
                <a:spcPct val="0"/>
              </a:spcBef>
              <a:buFontTx/>
              <a:buNone/>
            </a:pPr>
            <a:r>
              <a:rPr lang="en-US" altLang="en-US" sz="1800" dirty="0">
                <a:latin typeface="Courier New" panose="02070309020205020404" pitchFamily="49" charset="0"/>
                <a:cs typeface="Courier New" panose="02070309020205020404" pitchFamily="49" charset="0"/>
              </a:rPr>
              <a:t>	break;   </a:t>
            </a:r>
          </a:p>
          <a:p>
            <a:pPr>
              <a:spcBef>
                <a:spcPct val="0"/>
              </a:spcBef>
              <a:buFontTx/>
              <a:buNone/>
            </a:pPr>
            <a:r>
              <a:rPr lang="en-US" altLang="en-US" sz="1800" dirty="0">
                <a:latin typeface="Courier New" panose="02070309020205020404" pitchFamily="49" charset="0"/>
                <a:cs typeface="Courier New" panose="02070309020205020404" pitchFamily="49" charset="0"/>
              </a:rPr>
              <a:t>         mark v visited;  </a:t>
            </a:r>
          </a:p>
          <a:p>
            <a:pPr>
              <a:spcBef>
                <a:spcPct val="0"/>
              </a:spcBef>
              <a:buFontTx/>
              <a:buNone/>
            </a:pPr>
            <a:r>
              <a:rPr lang="en-US" altLang="en-US" sz="1800" dirty="0">
                <a:latin typeface="Courier New" panose="02070309020205020404" pitchFamily="49" charset="0"/>
                <a:cs typeface="Courier New" panose="02070309020205020404" pitchFamily="49" charset="0"/>
              </a:rPr>
              <a:t>         for each w adjacent to v</a:t>
            </a:r>
          </a:p>
          <a:p>
            <a:pPr>
              <a:spcBef>
                <a:spcPct val="0"/>
              </a:spcBef>
              <a:buFontTx/>
              <a:buNone/>
            </a:pPr>
            <a:r>
              <a:rPr lang="en-US" altLang="en-US" sz="1800" dirty="0">
                <a:latin typeface="Courier New" panose="02070309020205020404" pitchFamily="49" charset="0"/>
                <a:cs typeface="Courier New" panose="02070309020205020404" pitchFamily="49" charset="0"/>
              </a:rPr>
              <a:t>            if (w is not visited)</a:t>
            </a:r>
          </a:p>
          <a:p>
            <a:pPr>
              <a:spcBef>
                <a:spcPct val="0"/>
              </a:spcBef>
              <a:buFontTx/>
              <a:buNone/>
            </a:pPr>
            <a:r>
              <a:rPr lang="en-US" altLang="en-US" sz="1800" dirty="0">
                <a:latin typeface="Courier New" panose="02070309020205020404" pitchFamily="49" charset="0"/>
                <a:cs typeface="Courier New" panose="02070309020205020404" pitchFamily="49" charset="0"/>
              </a:rPr>
              <a:t>               T[w].</a:t>
            </a:r>
            <a:r>
              <a:rPr lang="en-US" altLang="en-US" sz="1800" dirty="0" err="1">
                <a:latin typeface="Courier New" panose="02070309020205020404" pitchFamily="49" charset="0"/>
                <a:cs typeface="Courier New" panose="02070309020205020404" pitchFamily="49" charset="0"/>
              </a:rPr>
              <a:t>dist</a:t>
            </a:r>
            <a:r>
              <a:rPr lang="en-US" altLang="en-US" sz="1800" dirty="0">
                <a:latin typeface="Courier New" panose="02070309020205020404" pitchFamily="49" charset="0"/>
                <a:cs typeface="Courier New" panose="02070309020205020404" pitchFamily="49" charset="0"/>
              </a:rPr>
              <a:t>=min(T[w].</a:t>
            </a:r>
            <a:r>
              <a:rPr lang="en-US" altLang="en-US" sz="1800" dirty="0" err="1">
                <a:latin typeface="Courier New" panose="02070309020205020404" pitchFamily="49" charset="0"/>
                <a:cs typeface="Courier New" panose="02070309020205020404" pitchFamily="49" charset="0"/>
              </a:rPr>
              <a:t>dist</a:t>
            </a:r>
            <a:r>
              <a:rPr lang="en-US" altLang="en-US" sz="1800" dirty="0">
                <a:latin typeface="Courier New" panose="02070309020205020404" pitchFamily="49" charset="0"/>
                <a:cs typeface="Courier New" panose="02070309020205020404" pitchFamily="49" charset="0"/>
              </a:rPr>
              <a:t>, T[v].</a:t>
            </a:r>
            <a:r>
              <a:rPr lang="en-US" altLang="en-US" sz="1800" dirty="0" err="1">
                <a:latin typeface="Courier New" panose="02070309020205020404" pitchFamily="49" charset="0"/>
                <a:cs typeface="Courier New" panose="02070309020205020404" pitchFamily="49" charset="0"/>
              </a:rPr>
              <a:t>dist+C</a:t>
            </a:r>
            <a:r>
              <a:rPr lang="en-US" altLang="en-US" sz="1800" dirty="0">
                <a:latin typeface="Courier New" panose="02070309020205020404" pitchFamily="49" charset="0"/>
                <a:cs typeface="Courier New" panose="02070309020205020404" pitchFamily="49" charset="0"/>
              </a:rPr>
              <a:t>[V][W]) </a:t>
            </a:r>
          </a:p>
          <a:p>
            <a:pPr>
              <a:spcBef>
                <a:spcPct val="0"/>
              </a:spcBef>
              <a:buFontTx/>
              <a:buNone/>
            </a:pPr>
            <a:endParaRPr lang="en-US" altLang="en-US" sz="1800" dirty="0">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758825" y="207963"/>
            <a:ext cx="8229600" cy="838200"/>
          </a:xfrm>
        </p:spPr>
        <p:txBody>
          <a:bodyPr/>
          <a:lstStyle/>
          <a:p>
            <a:pPr algn="l"/>
            <a:r>
              <a:rPr lang="en-US" altLang="en-US"/>
              <a:t>Example</a:t>
            </a:r>
          </a:p>
        </p:txBody>
      </p:sp>
      <p:sp>
        <p:nvSpPr>
          <p:cNvPr id="33795" name="Content Placeholder 2"/>
          <p:cNvSpPr>
            <a:spLocks noGrp="1"/>
          </p:cNvSpPr>
          <p:nvPr>
            <p:ph idx="1"/>
          </p:nvPr>
        </p:nvSpPr>
        <p:spPr/>
        <p:txBody>
          <a:bodyPr/>
          <a:lstStyle/>
          <a:p>
            <a:endParaRPr lang="en-US" altLang="en-US"/>
          </a:p>
          <a:p>
            <a:endParaRPr lang="en-US" altLang="en-US"/>
          </a:p>
          <a:p>
            <a:endParaRPr lang="en-US" altLang="en-US"/>
          </a:p>
          <a:p>
            <a:pPr>
              <a:buFont typeface="Wingdings" panose="05000000000000000000" pitchFamily="2" charset="2"/>
              <a:buNone/>
            </a:pPr>
            <a:endParaRPr lang="en-US" altLang="en-US"/>
          </a:p>
        </p:txBody>
      </p:sp>
      <p:sp>
        <p:nvSpPr>
          <p:cNvPr id="33796"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8E1BA63B-D279-4D63-873A-3EE1941F4751}" type="slidenum">
              <a:rPr lang="en-US" altLang="en-US" sz="1200" smtClean="0">
                <a:latin typeface="Arial Black" panose="020B0A04020102020204" pitchFamily="34" charset="0"/>
              </a:rPr>
              <a:pPr>
                <a:spcBef>
                  <a:spcPct val="0"/>
                </a:spcBef>
                <a:buFontTx/>
                <a:buNone/>
              </a:pPr>
              <a:t>16</a:t>
            </a:fld>
            <a:endParaRPr lang="en-US" altLang="en-US" sz="1200">
              <a:latin typeface="Arial Black" panose="020B0A04020102020204" pitchFamily="34" charset="0"/>
            </a:endParaRPr>
          </a:p>
        </p:txBody>
      </p:sp>
      <p:sp>
        <p:nvSpPr>
          <p:cNvPr id="33797" name="TextBox 2"/>
          <p:cNvSpPr txBox="1">
            <a:spLocks noChangeArrowheads="1"/>
          </p:cNvSpPr>
          <p:nvPr/>
        </p:nvSpPr>
        <p:spPr bwMode="auto">
          <a:xfrm>
            <a:off x="758825" y="5075238"/>
            <a:ext cx="6781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How to reconstruct the path?</a:t>
            </a:r>
          </a:p>
          <a:p>
            <a:pPr>
              <a:spcBef>
                <a:spcPct val="0"/>
              </a:spcBef>
              <a:buFont typeface="Wingdings" panose="05000000000000000000" pitchFamily="2" charset="2"/>
              <a:buNone/>
            </a:pPr>
            <a:r>
              <a:rPr lang="en-US" altLang="en-US" sz="1800">
                <a:latin typeface="Arial" panose="020B0604020202020204" pitchFamily="34" charset="0"/>
              </a:rPr>
              <a:t>: going backwards from the destination until you get to the source</a:t>
            </a:r>
          </a:p>
          <a:p>
            <a:pPr>
              <a:spcBef>
                <a:spcPct val="0"/>
              </a:spcBef>
              <a:buFontTx/>
              <a:buNone/>
            </a:pPr>
            <a:endParaRPr lang="en-US" altLang="en-US" sz="1800">
              <a:latin typeface="Arial" panose="020B0604020202020204" pitchFamily="34" charset="0"/>
            </a:endParaRPr>
          </a:p>
        </p:txBody>
      </p:sp>
      <p:pic>
        <p:nvPicPr>
          <p:cNvPr id="3379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00013"/>
            <a:ext cx="40386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TextBox 5"/>
          <p:cNvSpPr txBox="1">
            <a:spLocks noChangeArrowheads="1"/>
          </p:cNvSpPr>
          <p:nvPr/>
        </p:nvSpPr>
        <p:spPr bwMode="auto">
          <a:xfrm>
            <a:off x="1295400" y="5783263"/>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a</a:t>
            </a:r>
            <a:r>
              <a:rPr lang="en-US" altLang="en-US" sz="1800">
                <a:latin typeface="Arial" panose="020B0604020202020204" pitchFamily="34" charset="0"/>
                <a:sym typeface="Wingdings" panose="05000000000000000000" pitchFamily="2" charset="2"/>
              </a:rPr>
              <a:t>bef : dist=6</a:t>
            </a:r>
            <a:endParaRPr lang="en-US" altLang="en-US" sz="1800">
              <a:latin typeface="Arial" panose="020B0604020202020204" pitchFamily="34" charset="0"/>
            </a:endParaRPr>
          </a:p>
        </p:txBody>
      </p:sp>
      <p:graphicFrame>
        <p:nvGraphicFramePr>
          <p:cNvPr id="10" name="Table 9"/>
          <p:cNvGraphicFramePr>
            <a:graphicFrameLocks noGrp="1"/>
          </p:cNvGraphicFramePr>
          <p:nvPr/>
        </p:nvGraphicFramePr>
        <p:xfrm>
          <a:off x="1341438" y="1708150"/>
          <a:ext cx="6089651" cy="3241674"/>
        </p:xfrm>
        <a:graphic>
          <a:graphicData uri="http://schemas.openxmlformats.org/drawingml/2006/table">
            <a:tbl>
              <a:tblPr firstRow="1" bandRow="1">
                <a:tableStyleId>{5C22544A-7EE6-4342-B048-85BDC9FD1C3A}</a:tableStyleId>
              </a:tblPr>
              <a:tblGrid>
                <a:gridCol w="128905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218127">
                  <a:extLst>
                    <a:ext uri="{9D8B030D-6E8A-4147-A177-3AD203B41FA5}">
                      <a16:colId xmlns:a16="http://schemas.microsoft.com/office/drawing/2014/main" val="20003"/>
                    </a:ext>
                  </a:extLst>
                </a:gridCol>
                <a:gridCol w="950065">
                  <a:extLst>
                    <a:ext uri="{9D8B030D-6E8A-4147-A177-3AD203B41FA5}">
                      <a16:colId xmlns:a16="http://schemas.microsoft.com/office/drawing/2014/main" val="20004"/>
                    </a:ext>
                  </a:extLst>
                </a:gridCol>
                <a:gridCol w="1108409">
                  <a:extLst>
                    <a:ext uri="{9D8B030D-6E8A-4147-A177-3AD203B41FA5}">
                      <a16:colId xmlns:a16="http://schemas.microsoft.com/office/drawing/2014/main" val="20005"/>
                    </a:ext>
                  </a:extLst>
                </a:gridCol>
              </a:tblGrid>
              <a:tr h="367567">
                <a:tc>
                  <a:txBody>
                    <a:bodyPr/>
                    <a:lstStyle/>
                    <a:p>
                      <a:endParaRPr lang="en-US" sz="1400" dirty="0"/>
                    </a:p>
                  </a:txBody>
                  <a:tcPr marL="91438" marR="91438" marT="45697" marB="45697"/>
                </a:tc>
                <a:tc>
                  <a:txBody>
                    <a:bodyPr/>
                    <a:lstStyle/>
                    <a:p>
                      <a:r>
                        <a:rPr lang="en-US" sz="1400" b="1" dirty="0"/>
                        <a:t>b</a:t>
                      </a:r>
                    </a:p>
                  </a:txBody>
                  <a:tcPr marL="91438" marR="91438" marT="45697" marB="45697"/>
                </a:tc>
                <a:tc>
                  <a:txBody>
                    <a:bodyPr/>
                    <a:lstStyle/>
                    <a:p>
                      <a:r>
                        <a:rPr lang="en-US" sz="1400" b="1" dirty="0"/>
                        <a:t>c</a:t>
                      </a:r>
                    </a:p>
                  </a:txBody>
                  <a:tcPr marL="91438" marR="91438" marT="45697" marB="45697"/>
                </a:tc>
                <a:tc>
                  <a:txBody>
                    <a:bodyPr/>
                    <a:lstStyle/>
                    <a:p>
                      <a:r>
                        <a:rPr lang="en-US" sz="1400" b="1" dirty="0"/>
                        <a:t>d</a:t>
                      </a:r>
                    </a:p>
                  </a:txBody>
                  <a:tcPr marL="91438" marR="91438" marT="45697" marB="45697"/>
                </a:tc>
                <a:tc>
                  <a:txBody>
                    <a:bodyPr/>
                    <a:lstStyle/>
                    <a:p>
                      <a:r>
                        <a:rPr lang="en-US" sz="1400" b="1" dirty="0"/>
                        <a:t>e</a:t>
                      </a:r>
                    </a:p>
                  </a:txBody>
                  <a:tcPr marL="91438" marR="91438" marT="45697" marB="45697"/>
                </a:tc>
                <a:tc>
                  <a:txBody>
                    <a:bodyPr/>
                    <a:lstStyle/>
                    <a:p>
                      <a:r>
                        <a:rPr lang="en-US" sz="1400" b="1" dirty="0"/>
                        <a:t>f</a:t>
                      </a:r>
                    </a:p>
                  </a:txBody>
                  <a:tcPr marL="91438" marR="91438" marT="45697" marB="45697"/>
                </a:tc>
                <a:extLst>
                  <a:ext uri="{0D108BD9-81ED-4DB2-BD59-A6C34878D82A}">
                    <a16:rowId xmlns:a16="http://schemas.microsoft.com/office/drawing/2014/main" val="10000"/>
                  </a:ext>
                </a:extLst>
              </a:tr>
              <a:tr h="367567">
                <a:tc>
                  <a:txBody>
                    <a:bodyPr/>
                    <a:lstStyle/>
                    <a:p>
                      <a:r>
                        <a:rPr lang="en-US" sz="1400" b="1" dirty="0" err="1"/>
                        <a:t>Init</a:t>
                      </a:r>
                      <a:r>
                        <a:rPr lang="en-US" sz="1400" b="1" dirty="0"/>
                        <a:t>, v=a</a:t>
                      </a:r>
                    </a:p>
                  </a:txBody>
                  <a:tcPr marL="91438" marR="91438" marT="45697" marB="45697"/>
                </a:tc>
                <a:tc>
                  <a:txBody>
                    <a:bodyPr/>
                    <a:lstStyle/>
                    <a:p>
                      <a:r>
                        <a:rPr lang="en-US" sz="1400" b="1" dirty="0">
                          <a:solidFill>
                            <a:srgbClr val="FF0000"/>
                          </a:solidFill>
                        </a:rPr>
                        <a:t>2a</a:t>
                      </a:r>
                    </a:p>
                  </a:txBody>
                  <a:tcPr marL="91438" marR="91438" marT="45697" marB="45697"/>
                </a:tc>
                <a:tc>
                  <a:txBody>
                    <a:bodyPr/>
                    <a:lstStyle/>
                    <a:p>
                      <a:r>
                        <a:rPr lang="en-US" sz="1400" dirty="0"/>
                        <a:t>4a</a:t>
                      </a:r>
                    </a:p>
                  </a:txBody>
                  <a:tcPr marL="91438" marR="91438" marT="45697" marB="45697"/>
                </a:tc>
                <a:tc>
                  <a:txBody>
                    <a:bodyPr/>
                    <a:lstStyle/>
                    <a:p>
                      <a:r>
                        <a:rPr lang="en-US" sz="1400" dirty="0"/>
                        <a:t>∞</a:t>
                      </a:r>
                    </a:p>
                  </a:txBody>
                  <a:tcPr marL="91438" marR="91438" marT="45697" marB="45697"/>
                </a:tc>
                <a:tc>
                  <a:txBody>
                    <a:bodyPr/>
                    <a:lstStyle/>
                    <a:p>
                      <a:r>
                        <a:rPr lang="en-US" sz="1400" dirty="0"/>
                        <a:t>∞</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1"/>
                  </a:ext>
                </a:extLst>
              </a:tr>
              <a:tr h="367567">
                <a:tc>
                  <a:txBody>
                    <a:bodyPr/>
                    <a:lstStyle/>
                    <a:p>
                      <a:r>
                        <a:rPr lang="en-US" sz="1400" b="1" dirty="0"/>
                        <a:t>v=b, w=</a:t>
                      </a:r>
                      <a:r>
                        <a:rPr lang="en-US" sz="1400" b="1" dirty="0" err="1"/>
                        <a:t>c,d,e</a:t>
                      </a:r>
                      <a:endParaRPr lang="en-US" sz="1400" b="1" dirty="0"/>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b="1" dirty="0">
                          <a:solidFill>
                            <a:srgbClr val="FF0000"/>
                          </a:solidFill>
                        </a:rPr>
                        <a:t>2a+1=3</a:t>
                      </a:r>
                    </a:p>
                  </a:txBody>
                  <a:tcPr marL="91438" marR="91438" marT="45697" marB="45697"/>
                </a:tc>
                <a:tc>
                  <a:txBody>
                    <a:bodyPr/>
                    <a:lstStyle/>
                    <a:p>
                      <a:r>
                        <a:rPr lang="en-US" sz="1400" dirty="0"/>
                        <a:t>2+4=6b</a:t>
                      </a:r>
                    </a:p>
                  </a:txBody>
                  <a:tcPr marL="91438" marR="91438" marT="45697" marB="45697"/>
                </a:tc>
                <a:tc>
                  <a:txBody>
                    <a:bodyPr/>
                    <a:lstStyle/>
                    <a:p>
                      <a:r>
                        <a:rPr lang="en-US" sz="1400" dirty="0">
                          <a:solidFill>
                            <a:srgbClr val="FF0000"/>
                          </a:solidFill>
                        </a:rPr>
                        <a:t>2+2=4b</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2"/>
                  </a:ext>
                </a:extLst>
              </a:tr>
              <a:tr h="519637">
                <a:tc>
                  <a:txBody>
                    <a:bodyPr/>
                    <a:lstStyle/>
                    <a:p>
                      <a:r>
                        <a:rPr lang="en-US" sz="1400" b="1" dirty="0"/>
                        <a:t>v=</a:t>
                      </a:r>
                      <a:r>
                        <a:rPr lang="en-US" sz="1400" b="1" dirty="0" err="1"/>
                        <a:t>c,w</a:t>
                      </a:r>
                      <a:r>
                        <a:rPr lang="en-US" sz="1400" b="1" dirty="0"/>
                        <a:t>=e</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solidFill>
                            <a:schemeClr val="tx1"/>
                          </a:solidFill>
                        </a:rPr>
                        <a:t>3b</a:t>
                      </a:r>
                    </a:p>
                  </a:txBody>
                  <a:tcPr marL="91438" marR="91438" marT="45697" marB="45697"/>
                </a:tc>
                <a:tc>
                  <a:txBody>
                    <a:bodyPr/>
                    <a:lstStyle/>
                    <a:p>
                      <a:r>
                        <a:rPr lang="en-US" sz="1400" dirty="0"/>
                        <a:t>6b</a:t>
                      </a:r>
                    </a:p>
                  </a:txBody>
                  <a:tcPr marL="91438" marR="91438" marT="45697" marB="45697"/>
                </a:tc>
                <a:tc>
                  <a:txBody>
                    <a:bodyPr/>
                    <a:lstStyle/>
                    <a:p>
                      <a:r>
                        <a:rPr lang="en-US" sz="1400" b="1" dirty="0"/>
                        <a:t>3b+3=6c</a:t>
                      </a:r>
                    </a:p>
                    <a:p>
                      <a:r>
                        <a:rPr lang="en-US" sz="1400" b="1" dirty="0">
                          <a:solidFill>
                            <a:srgbClr val="FF0000"/>
                          </a:solidFill>
                        </a:rPr>
                        <a:t>4b </a:t>
                      </a:r>
                      <a:r>
                        <a:rPr lang="en-US" sz="1400" dirty="0"/>
                        <a:t>                 </a:t>
                      </a:r>
                    </a:p>
                  </a:txBody>
                  <a:tcPr marL="91438" marR="91438" marT="45697" marB="45697"/>
                </a:tc>
                <a:tc>
                  <a:txBody>
                    <a:bodyPr/>
                    <a:lstStyle/>
                    <a:p>
                      <a:r>
                        <a:rPr lang="en-US" sz="1400" dirty="0"/>
                        <a:t>∞</a:t>
                      </a:r>
                    </a:p>
                  </a:txBody>
                  <a:tcPr marL="91438" marR="91438" marT="45697" marB="45697"/>
                </a:tc>
                <a:extLst>
                  <a:ext uri="{0D108BD9-81ED-4DB2-BD59-A6C34878D82A}">
                    <a16:rowId xmlns:a16="http://schemas.microsoft.com/office/drawing/2014/main" val="10003"/>
                  </a:ext>
                </a:extLst>
              </a:tr>
              <a:tr h="733627">
                <a:tc>
                  <a:txBody>
                    <a:bodyPr/>
                    <a:lstStyle/>
                    <a:p>
                      <a:r>
                        <a:rPr lang="en-US" sz="1400" b="1" dirty="0"/>
                        <a:t>v=e, w=d, f</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t>3b</a:t>
                      </a:r>
                    </a:p>
                  </a:txBody>
                  <a:tcPr marL="91438" marR="91438" marT="45697" marB="45697"/>
                </a:tc>
                <a:tc>
                  <a:txBody>
                    <a:bodyPr/>
                    <a:lstStyle/>
                    <a:p>
                      <a:r>
                        <a:rPr lang="en-US" sz="1400" dirty="0">
                          <a:solidFill>
                            <a:srgbClr val="FF0000"/>
                          </a:solidFill>
                        </a:rPr>
                        <a:t>4b</a:t>
                      </a:r>
                      <a:r>
                        <a:rPr lang="en-US" sz="1400" baseline="0" dirty="0">
                          <a:solidFill>
                            <a:srgbClr val="FF0000"/>
                          </a:solidFill>
                        </a:rPr>
                        <a:t>+3=7e</a:t>
                      </a:r>
                      <a:endParaRPr lang="en-US" sz="1400" dirty="0">
                        <a:solidFill>
                          <a:srgbClr val="FF0000"/>
                        </a:solidFill>
                      </a:endParaRPr>
                    </a:p>
                    <a:p>
                      <a:r>
                        <a:rPr lang="en-US" sz="1400" b="1" dirty="0">
                          <a:solidFill>
                            <a:srgbClr val="FF0000"/>
                          </a:solidFill>
                        </a:rPr>
                        <a:t>6b</a:t>
                      </a:r>
                    </a:p>
                  </a:txBody>
                  <a:tcPr marL="91438" marR="91438" marT="45697" marB="45697"/>
                </a:tc>
                <a:tc>
                  <a:txBody>
                    <a:bodyPr/>
                    <a:lstStyle/>
                    <a:p>
                      <a:r>
                        <a:rPr lang="en-US" sz="1400" b="1" dirty="0">
                          <a:solidFill>
                            <a:schemeClr val="tx1"/>
                          </a:solidFill>
                        </a:rPr>
                        <a:t>4b</a:t>
                      </a:r>
                      <a:r>
                        <a:rPr lang="en-US" sz="1400" b="1" dirty="0">
                          <a:solidFill>
                            <a:srgbClr val="FF0000"/>
                          </a:solidFill>
                        </a:rPr>
                        <a:t> </a:t>
                      </a:r>
                      <a:endParaRPr lang="en-US" sz="1400" dirty="0"/>
                    </a:p>
                  </a:txBody>
                  <a:tcPr marL="91438" marR="91438" marT="45697" marB="45697"/>
                </a:tc>
                <a:tc>
                  <a:txBody>
                    <a:bodyPr/>
                    <a:lstStyle/>
                    <a:p>
                      <a:r>
                        <a:rPr lang="en-US" sz="1400" dirty="0">
                          <a:solidFill>
                            <a:srgbClr val="C00000"/>
                          </a:solidFill>
                        </a:rPr>
                        <a:t>4b+2=6e</a:t>
                      </a:r>
                    </a:p>
                  </a:txBody>
                  <a:tcPr marL="91438" marR="91438" marT="45697" marB="45697"/>
                </a:tc>
                <a:extLst>
                  <a:ext uri="{0D108BD9-81ED-4DB2-BD59-A6C34878D82A}">
                    <a16:rowId xmlns:a16="http://schemas.microsoft.com/office/drawing/2014/main" val="10004"/>
                  </a:ext>
                </a:extLst>
              </a:tr>
              <a:tr h="518142">
                <a:tc>
                  <a:txBody>
                    <a:bodyPr/>
                    <a:lstStyle/>
                    <a:p>
                      <a:r>
                        <a:rPr lang="en-US" sz="1400" b="1" dirty="0"/>
                        <a:t>v=d, w=f </a:t>
                      </a:r>
                    </a:p>
                  </a:txBody>
                  <a:tcPr marL="91438" marR="91438" marT="45697" marB="45697"/>
                </a:tc>
                <a:tc>
                  <a:txBody>
                    <a:bodyPr/>
                    <a:lstStyle/>
                    <a:p>
                      <a:r>
                        <a:rPr lang="en-US" sz="1400" b="0" dirty="0">
                          <a:solidFill>
                            <a:schemeClr val="tx1"/>
                          </a:solidFill>
                        </a:rPr>
                        <a:t>2a</a:t>
                      </a:r>
                    </a:p>
                  </a:txBody>
                  <a:tcPr marL="91438" marR="91438" marT="45697" marB="45697"/>
                </a:tc>
                <a:tc>
                  <a:txBody>
                    <a:bodyPr/>
                    <a:lstStyle/>
                    <a:p>
                      <a:r>
                        <a:rPr lang="en-US" sz="1400" dirty="0"/>
                        <a:t>3b</a:t>
                      </a:r>
                    </a:p>
                  </a:txBody>
                  <a:tcPr marL="91438" marR="91438" marT="45697" marB="45697"/>
                </a:tc>
                <a:tc>
                  <a:txBody>
                    <a:bodyPr/>
                    <a:lstStyle/>
                    <a:p>
                      <a:r>
                        <a:rPr lang="en-US" sz="1400" dirty="0"/>
                        <a:t>6b</a:t>
                      </a:r>
                    </a:p>
                  </a:txBody>
                  <a:tcPr marL="91438" marR="91438" marT="45697" marB="45697"/>
                </a:tc>
                <a:tc>
                  <a:txBody>
                    <a:bodyPr/>
                    <a:lstStyle/>
                    <a:p>
                      <a:r>
                        <a:rPr lang="en-US" sz="1400" dirty="0"/>
                        <a:t>4b</a:t>
                      </a:r>
                    </a:p>
                  </a:txBody>
                  <a:tcPr marL="91438" marR="91438" marT="45697" marB="45697"/>
                </a:tc>
                <a:tc>
                  <a:txBody>
                    <a:bodyPr/>
                    <a:lstStyle/>
                    <a:p>
                      <a:r>
                        <a:rPr lang="en-US" sz="1400" dirty="0">
                          <a:solidFill>
                            <a:srgbClr val="C00000"/>
                          </a:solidFill>
                        </a:rPr>
                        <a:t>6b+2=8d</a:t>
                      </a:r>
                    </a:p>
                    <a:p>
                      <a:r>
                        <a:rPr lang="en-US" sz="1400" b="1" dirty="0">
                          <a:solidFill>
                            <a:srgbClr val="C00000"/>
                          </a:solidFill>
                        </a:rPr>
                        <a:t>6e</a:t>
                      </a:r>
                    </a:p>
                  </a:txBody>
                  <a:tcPr marL="91438" marR="91438" marT="45697" marB="45697"/>
                </a:tc>
                <a:extLst>
                  <a:ext uri="{0D108BD9-81ED-4DB2-BD59-A6C34878D82A}">
                    <a16:rowId xmlns:a16="http://schemas.microsoft.com/office/drawing/2014/main" val="10005"/>
                  </a:ext>
                </a:extLst>
              </a:tr>
              <a:tr h="367567">
                <a:tc>
                  <a:txBody>
                    <a:bodyPr/>
                    <a:lstStyle/>
                    <a:p>
                      <a:r>
                        <a:rPr lang="en-US" sz="1400" b="1" dirty="0"/>
                        <a:t>v=f,</a:t>
                      </a:r>
                      <a:r>
                        <a:rPr lang="en-US" sz="1400" b="1" baseline="0" dirty="0"/>
                        <a:t> </a:t>
                      </a:r>
                      <a:r>
                        <a:rPr lang="en-US" sz="1400" b="1" dirty="0"/>
                        <a:t>stop</a:t>
                      </a:r>
                    </a:p>
                  </a:txBody>
                  <a:tcPr marL="91438" marR="91438" marT="45697" marB="4569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a:solidFill>
                          <a:srgbClr val="FF0000"/>
                        </a:solidFill>
                      </a:endParaRPr>
                    </a:p>
                  </a:txBody>
                  <a:tcPr marL="91438" marR="91438" marT="45697" marB="45697"/>
                </a:tc>
                <a:tc>
                  <a:txBody>
                    <a:bodyPr/>
                    <a:lstStyle/>
                    <a:p>
                      <a:endParaRPr lang="en-US" sz="1400" dirty="0"/>
                    </a:p>
                  </a:txBody>
                  <a:tcPr marL="91438" marR="91438" marT="45697" marB="45697"/>
                </a:tc>
                <a:tc>
                  <a:txBody>
                    <a:bodyPr/>
                    <a:lstStyle/>
                    <a:p>
                      <a:endParaRPr lang="en-US" sz="1400" dirty="0"/>
                    </a:p>
                  </a:txBody>
                  <a:tcPr marL="91438" marR="91438" marT="45697" marB="45697"/>
                </a:tc>
                <a:tc>
                  <a:txBody>
                    <a:bodyPr/>
                    <a:lstStyle/>
                    <a:p>
                      <a:endParaRPr lang="en-US" sz="1400" dirty="0"/>
                    </a:p>
                  </a:txBody>
                  <a:tcPr marL="91438" marR="91438" marT="45697" marB="45697"/>
                </a:tc>
                <a:tc>
                  <a:txBody>
                    <a:bodyPr/>
                    <a:lstStyle/>
                    <a:p>
                      <a:endParaRPr lang="en-US" sz="1400" dirty="0">
                        <a:solidFill>
                          <a:srgbClr val="C00000"/>
                        </a:solidFill>
                      </a:endParaRPr>
                    </a:p>
                  </a:txBody>
                  <a:tcPr marL="91438" marR="91438" marT="45697" marB="45697"/>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04800" y="76200"/>
            <a:ext cx="8229600" cy="838200"/>
          </a:xfrm>
        </p:spPr>
        <p:txBody>
          <a:bodyPr/>
          <a:lstStyle/>
          <a:p>
            <a:r>
              <a:rPr lang="en-US" altLang="en-US" dirty="0"/>
              <a:t>Analysis of Dijkstra’s</a:t>
            </a:r>
          </a:p>
        </p:txBody>
      </p:sp>
      <p:sp>
        <p:nvSpPr>
          <p:cNvPr id="27651" name="Content Placeholder 2"/>
          <p:cNvSpPr>
            <a:spLocks noGrp="1"/>
          </p:cNvSpPr>
          <p:nvPr>
            <p:ph idx="1"/>
          </p:nvPr>
        </p:nvSpPr>
        <p:spPr>
          <a:xfrm>
            <a:off x="322263" y="944563"/>
            <a:ext cx="8229600" cy="3886200"/>
          </a:xfrm>
        </p:spPr>
        <p:txBody>
          <a:bodyPr/>
          <a:lstStyle/>
          <a:p>
            <a:endParaRPr lang="en-US" altLang="en-US" dirty="0"/>
          </a:p>
          <a:p>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sz="2000" dirty="0"/>
          </a:p>
        </p:txBody>
      </p:sp>
      <p:sp>
        <p:nvSpPr>
          <p:cNvPr id="2765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548E995-2408-44F0-94D9-585D11D9C96E}" type="slidenum">
              <a:rPr lang="en-US" altLang="en-US" sz="1200" smtClean="0">
                <a:latin typeface="Arial Black" panose="020B0A04020102020204" pitchFamily="34" charset="0"/>
              </a:rPr>
              <a:pPr>
                <a:spcBef>
                  <a:spcPct val="0"/>
                </a:spcBef>
                <a:buFontTx/>
                <a:buNone/>
              </a:pPr>
              <a:t>17</a:t>
            </a:fld>
            <a:endParaRPr lang="en-US" altLang="en-US" sz="1200">
              <a:latin typeface="Arial Black" panose="020B0A04020102020204" pitchFamily="34" charset="0"/>
            </a:endParaRPr>
          </a:p>
        </p:txBody>
      </p:sp>
      <p:sp>
        <p:nvSpPr>
          <p:cNvPr id="27653" name="Rectangle 1"/>
          <p:cNvSpPr>
            <a:spLocks noChangeArrowheads="1"/>
          </p:cNvSpPr>
          <p:nvPr/>
        </p:nvSpPr>
        <p:spPr bwMode="auto">
          <a:xfrm>
            <a:off x="228600" y="762000"/>
            <a:ext cx="883920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400" dirty="0">
                <a:latin typeface="Courier New" panose="02070309020205020404" pitchFamily="49" charset="0"/>
                <a:cs typeface="Courier New" panose="02070309020205020404" pitchFamily="49" charset="0"/>
              </a:rPr>
              <a:t>for </a:t>
            </a:r>
            <a:r>
              <a:rPr lang="en-US" altLang="en-US" sz="1400" dirty="0" err="1">
                <a:latin typeface="Courier New" panose="02070309020205020404" pitchFamily="49" charset="0"/>
                <a:cs typeface="Courier New" panose="02070309020205020404" pitchFamily="49" charset="0"/>
              </a:rPr>
              <a:t>i</a:t>
            </a:r>
            <a:r>
              <a:rPr lang="en-US" altLang="en-US" sz="1400" dirty="0">
                <a:latin typeface="Courier New" panose="02070309020205020404" pitchFamily="49" charset="0"/>
                <a:cs typeface="Courier New" panose="02070309020205020404" pitchFamily="49" charset="0"/>
              </a:rPr>
              <a:t> = 1 to # vertices</a:t>
            </a:r>
          </a:p>
          <a:p>
            <a:pPr>
              <a:spcBef>
                <a:spcPct val="0"/>
              </a:spcBef>
              <a:buFontTx/>
              <a:buNone/>
            </a:pPr>
            <a:r>
              <a:rPr lang="en-US" altLang="en-US" sz="1400" dirty="0">
                <a:latin typeface="Courier New" panose="02070309020205020404" pitchFamily="49" charset="0"/>
                <a:cs typeface="Courier New" panose="02070309020205020404" pitchFamily="49" charset="0"/>
              </a:rPr>
              <a:t>         find v; //not visited, </a:t>
            </a:r>
            <a:r>
              <a:rPr lang="en-US" altLang="en-US" sz="1400" b="1" dirty="0">
                <a:latin typeface="Courier New" panose="02070309020205020404" pitchFamily="49" charset="0"/>
                <a:cs typeface="Courier New" panose="02070309020205020404" pitchFamily="49" charset="0"/>
              </a:rPr>
              <a:t>shortest</a:t>
            </a:r>
            <a:r>
              <a:rPr lang="en-US" altLang="en-US" sz="1400" dirty="0">
                <a:latin typeface="Courier New" panose="02070309020205020404" pitchFamily="49" charset="0"/>
                <a:cs typeface="Courier New" panose="02070309020205020404" pitchFamily="49" charset="0"/>
              </a:rPr>
              <a:t> distance at this point</a:t>
            </a:r>
          </a:p>
          <a:p>
            <a:pPr>
              <a:spcBef>
                <a:spcPct val="0"/>
              </a:spcBef>
              <a:buFontTx/>
              <a:buNone/>
            </a:pPr>
            <a:r>
              <a:rPr lang="en-US" altLang="en-US" sz="1400" dirty="0">
                <a:latin typeface="Courier New" panose="02070309020205020404" pitchFamily="49" charset="0"/>
                <a:cs typeface="Courier New" panose="02070309020205020404" pitchFamily="49" charset="0"/>
              </a:rPr>
              <a:t>         if v is destination</a:t>
            </a:r>
          </a:p>
          <a:p>
            <a:pPr>
              <a:spcBef>
                <a:spcPct val="0"/>
              </a:spcBef>
              <a:buFontTx/>
              <a:buNone/>
            </a:pPr>
            <a:r>
              <a:rPr lang="en-US" altLang="en-US" sz="1400" dirty="0">
                <a:latin typeface="Courier New" panose="02070309020205020404" pitchFamily="49" charset="0"/>
                <a:cs typeface="Courier New" panose="02070309020205020404" pitchFamily="49" charset="0"/>
              </a:rPr>
              <a:t>		break;   </a:t>
            </a:r>
          </a:p>
          <a:p>
            <a:pPr>
              <a:spcBef>
                <a:spcPct val="0"/>
              </a:spcBef>
              <a:buFontTx/>
              <a:buNone/>
            </a:pPr>
            <a:r>
              <a:rPr lang="en-US" altLang="en-US" sz="1400" dirty="0">
                <a:latin typeface="Courier New" panose="02070309020205020404" pitchFamily="49" charset="0"/>
                <a:cs typeface="Courier New" panose="02070309020205020404" pitchFamily="49" charset="0"/>
              </a:rPr>
              <a:t>         mark v visited;  </a:t>
            </a:r>
          </a:p>
          <a:p>
            <a:pPr>
              <a:spcBef>
                <a:spcPct val="0"/>
              </a:spcBef>
              <a:buFontTx/>
              <a:buNone/>
            </a:pPr>
            <a:r>
              <a:rPr lang="en-US" altLang="en-US" sz="1400" dirty="0">
                <a:latin typeface="Courier New" panose="02070309020205020404" pitchFamily="49" charset="0"/>
                <a:cs typeface="Courier New" panose="02070309020205020404" pitchFamily="49" charset="0"/>
              </a:rPr>
              <a:t>         for each w adjacent to v</a:t>
            </a:r>
          </a:p>
          <a:p>
            <a:pPr>
              <a:spcBef>
                <a:spcPct val="0"/>
              </a:spcBef>
              <a:buFontTx/>
              <a:buNone/>
            </a:pPr>
            <a:r>
              <a:rPr lang="en-US" altLang="en-US" sz="1400" dirty="0">
                <a:latin typeface="Courier New" panose="02070309020205020404" pitchFamily="49" charset="0"/>
                <a:cs typeface="Courier New" panose="02070309020205020404" pitchFamily="49" charset="0"/>
              </a:rPr>
              <a:t>            if (w is not visited)</a:t>
            </a:r>
          </a:p>
          <a:p>
            <a:pPr>
              <a:spcBef>
                <a:spcPct val="0"/>
              </a:spcBef>
              <a:buFontTx/>
              <a:buNone/>
            </a:pPr>
            <a:r>
              <a:rPr lang="en-US" altLang="en-US" sz="1400" dirty="0">
                <a:latin typeface="Courier New" panose="02070309020205020404" pitchFamily="49" charset="0"/>
                <a:cs typeface="Courier New" panose="02070309020205020404" pitchFamily="49" charset="0"/>
              </a:rPr>
              <a:t>               T[w].</a:t>
            </a:r>
            <a:r>
              <a:rPr lang="en-US" altLang="en-US" sz="1400" dirty="0" err="1">
                <a:latin typeface="Courier New" panose="02070309020205020404" pitchFamily="49" charset="0"/>
                <a:cs typeface="Courier New" panose="02070309020205020404" pitchFamily="49" charset="0"/>
              </a:rPr>
              <a:t>dist</a:t>
            </a:r>
            <a:r>
              <a:rPr lang="en-US" altLang="en-US" sz="1400" dirty="0">
                <a:latin typeface="Courier New" panose="02070309020205020404" pitchFamily="49" charset="0"/>
                <a:cs typeface="Courier New" panose="02070309020205020404" pitchFamily="49" charset="0"/>
              </a:rPr>
              <a:t>=min(T[w].</a:t>
            </a:r>
            <a:r>
              <a:rPr lang="en-US" altLang="en-US" sz="1400" dirty="0" err="1">
                <a:latin typeface="Courier New" panose="02070309020205020404" pitchFamily="49" charset="0"/>
                <a:cs typeface="Courier New" panose="02070309020205020404" pitchFamily="49" charset="0"/>
              </a:rPr>
              <a:t>dist</a:t>
            </a:r>
            <a:r>
              <a:rPr lang="en-US" altLang="en-US" sz="1400" dirty="0">
                <a:latin typeface="Courier New" panose="02070309020205020404" pitchFamily="49" charset="0"/>
                <a:cs typeface="Courier New" panose="02070309020205020404" pitchFamily="49" charset="0"/>
              </a:rPr>
              <a:t>, T[v].</a:t>
            </a:r>
            <a:r>
              <a:rPr lang="en-US" altLang="en-US" sz="1400" dirty="0" err="1">
                <a:latin typeface="Courier New" panose="02070309020205020404" pitchFamily="49" charset="0"/>
                <a:cs typeface="Courier New" panose="02070309020205020404" pitchFamily="49" charset="0"/>
              </a:rPr>
              <a:t>dist+C</a:t>
            </a:r>
            <a:r>
              <a:rPr lang="en-US" altLang="en-US" sz="1400" dirty="0">
                <a:latin typeface="Courier New" panose="02070309020205020404" pitchFamily="49" charset="0"/>
                <a:cs typeface="Courier New" panose="02070309020205020404" pitchFamily="49" charset="0"/>
              </a:rPr>
              <a:t>[V][W]) </a:t>
            </a:r>
          </a:p>
        </p:txBody>
      </p:sp>
      <p:sp>
        <p:nvSpPr>
          <p:cNvPr id="9" name="Rectangle 1"/>
          <p:cNvSpPr>
            <a:spLocks noChangeArrowheads="1"/>
          </p:cNvSpPr>
          <p:nvPr/>
        </p:nvSpPr>
        <p:spPr bwMode="auto">
          <a:xfrm>
            <a:off x="322263" y="2608045"/>
            <a:ext cx="88392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latin typeface="+mj-lt"/>
                <a:cs typeface="Courier New" panose="02070309020205020404" pitchFamily="49" charset="0"/>
              </a:rPr>
              <a:t>Simple implementation with Adjacency matrix: O(V</a:t>
            </a:r>
            <a:r>
              <a:rPr lang="en-US" altLang="en-US" sz="1800" baseline="30000" dirty="0">
                <a:latin typeface="+mj-lt"/>
                <a:cs typeface="Courier New" panose="02070309020205020404" pitchFamily="49" charset="0"/>
              </a:rPr>
              <a:t>2</a:t>
            </a:r>
            <a:r>
              <a:rPr lang="en-US" altLang="en-US" sz="1800" dirty="0">
                <a:latin typeface="+mj-lt"/>
                <a:cs typeface="Courier New" panose="02070309020205020404" pitchFamily="49" charset="0"/>
              </a:rPr>
              <a:t>) since </a:t>
            </a:r>
          </a:p>
          <a:p>
            <a:pPr>
              <a:spcBef>
                <a:spcPct val="0"/>
              </a:spcBef>
              <a:buFontTx/>
              <a:buNone/>
            </a:pPr>
            <a:r>
              <a:rPr lang="en-US" altLang="en-US" sz="1800" dirty="0">
                <a:latin typeface="+mj-lt"/>
                <a:cs typeface="Courier New" panose="02070309020205020404" pitchFamily="49" charset="0"/>
              </a:rPr>
              <a:t>     for each round with v, choosing shortest unvisited next v takes O(V)</a:t>
            </a:r>
          </a:p>
          <a:p>
            <a:pPr>
              <a:spcBef>
                <a:spcPct val="0"/>
              </a:spcBef>
              <a:buFontTx/>
              <a:buNone/>
            </a:pPr>
            <a:r>
              <a:rPr lang="en-US" altLang="en-US" sz="1800" dirty="0">
                <a:latin typeface="+mj-lt"/>
                <a:cs typeface="Courier New" panose="02070309020205020404" pitchFamily="49" charset="0"/>
              </a:rPr>
              <a:t>                                     Updating T(w) takes O(V) (at most V neighbors)</a:t>
            </a:r>
          </a:p>
          <a:p>
            <a:pPr>
              <a:spcBef>
                <a:spcPct val="0"/>
              </a:spcBef>
              <a:buFontTx/>
              <a:buNone/>
            </a:pPr>
            <a:r>
              <a:rPr lang="en-US" altLang="en-US" sz="1800" dirty="0">
                <a:latin typeface="+mj-lt"/>
                <a:cs typeface="Courier New" panose="02070309020205020404" pitchFamily="49" charset="0"/>
              </a:rPr>
              <a:t>     Therefore V*O(2V) = O(V</a:t>
            </a:r>
            <a:r>
              <a:rPr lang="en-US" altLang="en-US" sz="1800" baseline="30000" dirty="0">
                <a:latin typeface="+mj-lt"/>
                <a:cs typeface="Courier New" panose="02070309020205020404" pitchFamily="49" charset="0"/>
              </a:rPr>
              <a:t>2</a:t>
            </a:r>
            <a:r>
              <a:rPr lang="en-US" altLang="en-US" sz="1800" dirty="0">
                <a:latin typeface="+mj-lt"/>
                <a:cs typeface="Courier New" panose="02070309020205020404" pitchFamily="49" charset="0"/>
              </a:rPr>
              <a:t>)</a:t>
            </a:r>
          </a:p>
          <a:p>
            <a:pPr>
              <a:spcBef>
                <a:spcPct val="0"/>
              </a:spcBef>
              <a:buFontTx/>
              <a:buNone/>
            </a:pPr>
            <a:endParaRPr lang="en-US" altLang="en-US" sz="1800" dirty="0">
              <a:latin typeface="+mj-lt"/>
              <a:cs typeface="Courier New" panose="02070309020205020404" pitchFamily="49" charset="0"/>
            </a:endParaRPr>
          </a:p>
          <a:p>
            <a:pPr>
              <a:spcBef>
                <a:spcPct val="0"/>
              </a:spcBef>
              <a:buFontTx/>
              <a:buNone/>
            </a:pPr>
            <a:r>
              <a:rPr lang="en-US" altLang="en-US" sz="1800" dirty="0">
                <a:latin typeface="+mj-lt"/>
                <a:cs typeface="Courier New" panose="02070309020205020404" pitchFamily="49" charset="0"/>
                <a:hlinkClick r:id="rId2"/>
              </a:rPr>
              <a:t>http://www.geeksforgeeks.org/greedy-algorithms-set-7-dijkstras-algorithm-for-adjacency-list-representation/</a:t>
            </a:r>
            <a:endParaRPr lang="en-US" altLang="en-US" sz="1800" dirty="0">
              <a:latin typeface="+mj-lt"/>
              <a:cs typeface="Courier New" panose="02070309020205020404" pitchFamily="49" charset="0"/>
            </a:endParaRPr>
          </a:p>
          <a:p>
            <a:pPr>
              <a:spcBef>
                <a:spcPct val="0"/>
              </a:spcBef>
              <a:buFontTx/>
              <a:buNone/>
            </a:pPr>
            <a:endParaRPr lang="en-US" altLang="en-US" sz="1800" dirty="0">
              <a:latin typeface="+mj-lt"/>
              <a:cs typeface="Courier New" panose="02070309020205020404" pitchFamily="49" charset="0"/>
            </a:endParaRPr>
          </a:p>
          <a:p>
            <a:pPr>
              <a:spcBef>
                <a:spcPct val="0"/>
              </a:spcBef>
              <a:buFontTx/>
              <a:buNone/>
            </a:pPr>
            <a:r>
              <a:rPr lang="en-US" altLang="en-US" sz="1800" dirty="0">
                <a:latin typeface="+mj-lt"/>
                <a:cs typeface="Courier New" panose="02070309020205020404" pitchFamily="49" charset="0"/>
              </a:rPr>
              <a:t>Improve: Using a min-hip: O(E log V) since</a:t>
            </a:r>
          </a:p>
          <a:p>
            <a:pPr>
              <a:spcBef>
                <a:spcPct val="0"/>
              </a:spcBef>
              <a:buFontTx/>
              <a:buNone/>
            </a:pPr>
            <a:r>
              <a:rPr lang="en-US" altLang="en-US" sz="1800" dirty="0">
                <a:latin typeface="+mj-lt"/>
                <a:cs typeface="Courier New" panose="02070309020205020404" pitchFamily="49" charset="0"/>
              </a:rPr>
              <a:t>    Choosing shortest unvisited next v takes O(1) </a:t>
            </a:r>
          </a:p>
          <a:p>
            <a:pPr>
              <a:spcBef>
                <a:spcPct val="0"/>
              </a:spcBef>
              <a:buFontTx/>
              <a:buNone/>
            </a:pPr>
            <a:r>
              <a:rPr lang="en-US" altLang="en-US" sz="1800" dirty="0">
                <a:latin typeface="+mj-lt"/>
                <a:cs typeface="Courier New" panose="02070309020205020404" pitchFamily="49" charset="0"/>
              </a:rPr>
              <a:t>                                    but updating min-hip takes O(log V)</a:t>
            </a:r>
          </a:p>
          <a:p>
            <a:pPr>
              <a:spcBef>
                <a:spcPct val="0"/>
              </a:spcBef>
              <a:buFontTx/>
              <a:buNone/>
            </a:pPr>
            <a:r>
              <a:rPr lang="en-US" altLang="en-US" sz="1800" dirty="0">
                <a:latin typeface="+mj-lt"/>
                <a:cs typeface="Courier New" panose="02070309020205020404" pitchFamily="49" charset="0"/>
              </a:rPr>
              <a:t>    Updating T(w) takes the number of edge of v, so total O(V+E)</a:t>
            </a:r>
          </a:p>
          <a:p>
            <a:pPr>
              <a:spcBef>
                <a:spcPct val="0"/>
              </a:spcBef>
              <a:buFontTx/>
              <a:buNone/>
            </a:pPr>
            <a:r>
              <a:rPr lang="en-US" altLang="en-US" sz="1800" dirty="0">
                <a:latin typeface="+mj-lt"/>
                <a:cs typeface="Courier New" panose="02070309020205020404" pitchFamily="49" charset="0"/>
              </a:rPr>
              <a:t>   </a:t>
            </a:r>
            <a:r>
              <a:rPr lang="en-US" altLang="en-US" sz="1800" dirty="0" err="1">
                <a:latin typeface="+mj-lt"/>
                <a:cs typeface="Courier New" panose="02070309020205020404" pitchFamily="49" charset="0"/>
              </a:rPr>
              <a:t>logV</a:t>
            </a:r>
            <a:r>
              <a:rPr lang="en-US" altLang="en-US" sz="1800" dirty="0">
                <a:latin typeface="+mj-lt"/>
                <a:cs typeface="Courier New" panose="02070309020205020404" pitchFamily="49" charset="0"/>
              </a:rPr>
              <a:t> * (V+E) = E*</a:t>
            </a:r>
            <a:r>
              <a:rPr lang="en-US" altLang="en-US" sz="1800" dirty="0" err="1">
                <a:latin typeface="+mj-lt"/>
                <a:cs typeface="Courier New" panose="02070309020205020404" pitchFamily="49" charset="0"/>
              </a:rPr>
              <a:t>logV</a:t>
            </a:r>
            <a:r>
              <a:rPr lang="en-US" altLang="en-US" sz="1800" dirty="0">
                <a:latin typeface="+mj-lt"/>
                <a:cs typeface="Courier New" panose="02070309020205020404" pitchFamily="49" charset="0"/>
              </a:rPr>
              <a:t> as (V+E)&lt;=2E</a:t>
            </a:r>
          </a:p>
          <a:p>
            <a:pPr>
              <a:spcBef>
                <a:spcPct val="0"/>
              </a:spcBef>
              <a:buFontTx/>
              <a:buNone/>
            </a:pPr>
            <a:endParaRPr lang="en-US" altLang="en-US" sz="1800" dirty="0">
              <a:latin typeface="+mj-lt"/>
              <a:cs typeface="Courier New" panose="02070309020205020404" pitchFamily="49" charset="0"/>
            </a:endParaRPr>
          </a:p>
        </p:txBody>
      </p:sp>
    </p:spTree>
    <p:extLst>
      <p:ext uri="{BB962C8B-B14F-4D97-AF65-F5344CB8AC3E}">
        <p14:creationId xmlns:p14="http://schemas.microsoft.com/office/powerpoint/2010/main" val="1503802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pPr marL="457200" lvl="1" indent="0">
              <a:buFont typeface="Arial" panose="020B0604020202020204" pitchFamily="34" charset="0"/>
              <a:buNone/>
            </a:pPr>
            <a:r>
              <a:rPr lang="en-US" altLang="en-US"/>
              <a:t>Connected graphs</a:t>
            </a:r>
          </a:p>
          <a:p>
            <a:pPr marL="457200" lvl="1" indent="0">
              <a:buFont typeface="Arial" panose="020B0604020202020204" pitchFamily="34" charset="0"/>
              <a:buNone/>
            </a:pPr>
            <a:r>
              <a:rPr lang="en-US" altLang="en-US"/>
              <a:t>Depth First search/applications</a:t>
            </a:r>
          </a:p>
          <a:p>
            <a:pPr marL="457200" lvl="1" indent="0">
              <a:buFont typeface="Arial" panose="020B0604020202020204" pitchFamily="34" charset="0"/>
              <a:buNone/>
            </a:pPr>
            <a:r>
              <a:rPr lang="en-US" altLang="en-US"/>
              <a:t>Biconnected graphs and Articulation points</a:t>
            </a:r>
          </a:p>
          <a:p>
            <a:pPr marL="457200" lvl="1" indent="0">
              <a:buFont typeface="Arial" panose="020B0604020202020204" pitchFamily="34" charset="0"/>
              <a:buNone/>
            </a:pPr>
            <a:r>
              <a:rPr lang="en-US" altLang="en-US"/>
              <a:t>Breadth first review/applications</a:t>
            </a:r>
          </a:p>
          <a:p>
            <a:pPr marL="457200" lvl="1" indent="0">
              <a:buFont typeface="Arial" panose="020B0604020202020204" pitchFamily="34" charset="0"/>
              <a:buNone/>
            </a:pPr>
            <a:r>
              <a:rPr lang="en-US" altLang="en-US"/>
              <a:t>Euler tour and circuit</a:t>
            </a:r>
          </a:p>
          <a:p>
            <a:pPr marL="457200" lvl="1" indent="0">
              <a:buFont typeface="Arial" panose="020B0604020202020204" pitchFamily="34" charset="0"/>
              <a:buNone/>
            </a:pPr>
            <a:endParaRPr lang="en-US" altLang="en-US"/>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1D3E478B-8437-418B-A967-4CB3CB27E674}" type="slidenum">
              <a:rPr lang="en-US" altLang="en-US" sz="1200" smtClean="0">
                <a:latin typeface="Arial Black" panose="020B0A04020102020204" pitchFamily="34" charset="0"/>
              </a:rPr>
              <a:pPr>
                <a:spcBef>
                  <a:spcPct val="0"/>
                </a:spcBef>
                <a:buFontTx/>
                <a:buNone/>
              </a:pPr>
              <a:t>18</a:t>
            </a:fld>
            <a:endParaRPr lang="en-US" altLang="en-US" sz="1200">
              <a:latin typeface="Arial Black" panose="020B0A04020102020204" pitchFamily="34" charset="0"/>
            </a:endParaRPr>
          </a:p>
        </p:txBody>
      </p:sp>
      <p:sp>
        <p:nvSpPr>
          <p:cNvPr id="5" name="Title 1"/>
          <p:cNvSpPr txBox="1">
            <a:spLocks/>
          </p:cNvSpPr>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a:lstStyle>
          <a:p>
            <a:pPr>
              <a:defRPr/>
            </a:pPr>
            <a:r>
              <a:rPr lang="en-US" altLang="en-US" kern="0" dirty="0"/>
              <a:t>More on graphs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673475"/>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3" name="Title 1"/>
          <p:cNvSpPr>
            <a:spLocks noGrp="1"/>
          </p:cNvSpPr>
          <p:nvPr>
            <p:ph type="title"/>
          </p:nvPr>
        </p:nvSpPr>
        <p:spPr>
          <a:xfrm>
            <a:off x="304800" y="76200"/>
            <a:ext cx="8229600" cy="838200"/>
          </a:xfrm>
        </p:spPr>
        <p:txBody>
          <a:bodyPr/>
          <a:lstStyle/>
          <a:p>
            <a:r>
              <a:rPr lang="en-US" altLang="en-US"/>
              <a:t>Connected vs. Unconnected</a:t>
            </a:r>
          </a:p>
        </p:txBody>
      </p:sp>
      <p:sp>
        <p:nvSpPr>
          <p:cNvPr id="35844" name="Content Placeholder 2"/>
          <p:cNvSpPr>
            <a:spLocks noGrp="1"/>
          </p:cNvSpPr>
          <p:nvPr>
            <p:ph idx="1"/>
          </p:nvPr>
        </p:nvSpPr>
        <p:spPr/>
        <p:txBody>
          <a:bodyPr/>
          <a:lstStyle/>
          <a:p>
            <a:r>
              <a:rPr lang="en-US" altLang="en-US" sz="2800"/>
              <a:t>Connected vs. unconnected graph</a:t>
            </a:r>
          </a:p>
          <a:p>
            <a:pPr lvl="1"/>
            <a:r>
              <a:rPr lang="en-US" altLang="en-US" sz="2400"/>
              <a:t>A</a:t>
            </a:r>
            <a:r>
              <a:rPr lang="en-US" altLang="en-US" sz="2400" b="1"/>
              <a:t> </a:t>
            </a:r>
            <a:r>
              <a:rPr lang="en-US" altLang="en-US" sz="2400"/>
              <a:t>connected graph has a </a:t>
            </a:r>
            <a:r>
              <a:rPr lang="en-US" altLang="en-US" sz="2400" b="1"/>
              <a:t>path</a:t>
            </a:r>
            <a:r>
              <a:rPr lang="en-US" altLang="en-US" sz="2400"/>
              <a:t> from every vertex to every other vertex</a:t>
            </a:r>
          </a:p>
          <a:p>
            <a:pPr lvl="1"/>
            <a:r>
              <a:rPr lang="en-US" altLang="en-US" sz="2400"/>
              <a:t>How about these graphs?</a:t>
            </a:r>
          </a:p>
          <a:p>
            <a:pPr lvl="1"/>
            <a:r>
              <a:rPr lang="en-US" altLang="en-US" sz="2400"/>
              <a:t>How to determine?</a:t>
            </a:r>
          </a:p>
          <a:p>
            <a:pPr lvl="1"/>
            <a:endParaRPr lang="en-US" altLang="en-US" sz="2400"/>
          </a:p>
          <a:p>
            <a:pPr lvl="1"/>
            <a:endParaRPr lang="en-US" altLang="en-US" sz="2400"/>
          </a:p>
          <a:p>
            <a:pPr lvl="1"/>
            <a:endParaRPr lang="en-US" altLang="en-US" sz="2400"/>
          </a:p>
          <a:p>
            <a:pPr lvl="1"/>
            <a:endParaRPr lang="en-US" altLang="en-US" sz="2400"/>
          </a:p>
          <a:p>
            <a:pPr lvl="1"/>
            <a:endParaRPr lang="en-US" altLang="en-US" sz="2400"/>
          </a:p>
          <a:p>
            <a:pPr lvl="1"/>
            <a:endParaRPr lang="en-US" altLang="en-US" sz="2400"/>
          </a:p>
          <a:p>
            <a:pPr lvl="1"/>
            <a:endParaRPr lang="en-US" altLang="en-US" sz="2400"/>
          </a:p>
          <a:p>
            <a:pPr lvl="1">
              <a:buFont typeface="Wingdings" panose="05000000000000000000" pitchFamily="2" charset="2"/>
              <a:buNone/>
            </a:pPr>
            <a:endParaRPr lang="en-US" altLang="en-US" sz="2400"/>
          </a:p>
          <a:p>
            <a:pPr lvl="1">
              <a:buFont typeface="Wingdings" panose="05000000000000000000" pitchFamily="2" charset="2"/>
              <a:buNone/>
            </a:pPr>
            <a:endParaRPr lang="en-US" altLang="en-US" sz="2400"/>
          </a:p>
          <a:p>
            <a:pPr lvl="1">
              <a:buFont typeface="Wingdings" panose="05000000000000000000" pitchFamily="2" charset="2"/>
              <a:buNone/>
            </a:pPr>
            <a:endParaRPr lang="en-US" altLang="en-US" sz="2400"/>
          </a:p>
        </p:txBody>
      </p:sp>
      <p:sp>
        <p:nvSpPr>
          <p:cNvPr id="35845"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C44A0CB-0029-4BFB-9A2E-C7020D89A029}" type="slidenum">
              <a:rPr lang="en-US" altLang="en-US" sz="1200" smtClean="0">
                <a:latin typeface="Arial Black" panose="020B0A04020102020204" pitchFamily="34" charset="0"/>
              </a:rPr>
              <a:pPr>
                <a:spcBef>
                  <a:spcPct val="0"/>
                </a:spcBef>
                <a:buFontTx/>
                <a:buNone/>
              </a:pPr>
              <a:t>19</a:t>
            </a:fld>
            <a:endParaRPr lang="en-US" altLang="en-US" sz="1200">
              <a:latin typeface="Arial Black" panose="020B0A04020102020204" pitchFamily="34" charset="0"/>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63" y="3581400"/>
            <a:ext cx="30607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304800" y="76200"/>
            <a:ext cx="8229600" cy="838200"/>
          </a:xfrm>
        </p:spPr>
        <p:txBody>
          <a:bodyPr/>
          <a:lstStyle/>
          <a:p>
            <a:r>
              <a:rPr lang="en-US" altLang="en-US" sz="4000"/>
              <a:t>Graph ADT</a:t>
            </a:r>
          </a:p>
        </p:txBody>
      </p:sp>
      <p:sp>
        <p:nvSpPr>
          <p:cNvPr id="4099" name="Content Placeholder 2"/>
          <p:cNvSpPr>
            <a:spLocks noGrp="1"/>
          </p:cNvSpPr>
          <p:nvPr>
            <p:ph idx="1"/>
          </p:nvPr>
        </p:nvSpPr>
        <p:spPr>
          <a:xfrm>
            <a:off x="228600" y="1524000"/>
            <a:ext cx="8229600" cy="3886200"/>
          </a:xfrm>
        </p:spPr>
        <p:txBody>
          <a:bodyPr/>
          <a:lstStyle/>
          <a:p>
            <a:r>
              <a:rPr lang="en-US" altLang="en-US" sz="2000" dirty="0"/>
              <a:t>Extremely common in CS applications</a:t>
            </a:r>
            <a:endParaRPr lang="en-US" altLang="en-US" sz="2000" b="1" dirty="0"/>
          </a:p>
          <a:p>
            <a:r>
              <a:rPr lang="en-US" altLang="en-US" sz="2000" b="1" dirty="0"/>
              <a:t>G = (V, E)</a:t>
            </a:r>
            <a:r>
              <a:rPr lang="en-US" altLang="en-US" sz="2000" dirty="0"/>
              <a:t> </a:t>
            </a:r>
          </a:p>
          <a:p>
            <a:pPr lvl="1"/>
            <a:r>
              <a:rPr lang="en-US" altLang="en-US" sz="1600" b="1" dirty="0"/>
              <a:t>V: vertices, nodes, </a:t>
            </a:r>
            <a:r>
              <a:rPr lang="en-US" altLang="en-US" sz="1600" b="1" dirty="0">
                <a:solidFill>
                  <a:srgbClr val="FF0000"/>
                </a:solidFill>
              </a:rPr>
              <a:t>e.g., a, b, d, f</a:t>
            </a:r>
          </a:p>
          <a:p>
            <a:pPr lvl="1"/>
            <a:r>
              <a:rPr lang="en-US" altLang="en-US" sz="1600" b="1" dirty="0"/>
              <a:t>E: edges, </a:t>
            </a:r>
            <a:r>
              <a:rPr lang="en-US" altLang="en-US" sz="1600" b="1" dirty="0">
                <a:solidFill>
                  <a:srgbClr val="FF0000"/>
                </a:solidFill>
              </a:rPr>
              <a:t>e.g. edge (a, b) </a:t>
            </a:r>
          </a:p>
          <a:p>
            <a:r>
              <a:rPr lang="en-US" altLang="en-US" sz="2000" dirty="0"/>
              <a:t>Types</a:t>
            </a:r>
          </a:p>
          <a:p>
            <a:pPr lvl="1"/>
            <a:r>
              <a:rPr lang="en-US" altLang="en-US" sz="1800" dirty="0"/>
              <a:t>Directed: each edge is an ordered pair</a:t>
            </a:r>
            <a:endParaRPr lang="en-US" altLang="en-US" sz="1600" dirty="0"/>
          </a:p>
          <a:p>
            <a:pPr lvl="1"/>
            <a:r>
              <a:rPr lang="en-US" altLang="en-US" sz="1800" dirty="0"/>
              <a:t>Undirected</a:t>
            </a:r>
          </a:p>
          <a:p>
            <a:pPr lvl="1"/>
            <a:r>
              <a:rPr lang="en-US" altLang="en-US" sz="1800" dirty="0"/>
              <a:t>Weighted: each edge has a weight </a:t>
            </a:r>
          </a:p>
        </p:txBody>
      </p:sp>
      <p:sp>
        <p:nvSpPr>
          <p:cNvPr id="2253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8911B081-33D1-4549-A7CB-58D2EDA85F1A}" type="slidenum">
              <a:rPr lang="en-US" altLang="en-US" sz="1200" smtClean="0">
                <a:latin typeface="Arial Black" panose="020B0A04020102020204" pitchFamily="34" charset="0"/>
              </a:rPr>
              <a:pPr>
                <a:spcBef>
                  <a:spcPct val="0"/>
                </a:spcBef>
                <a:buFontTx/>
                <a:buNone/>
              </a:pPr>
              <a:t>2</a:t>
            </a:fld>
            <a:endParaRPr lang="en-US" altLang="en-US" sz="1200">
              <a:latin typeface="Arial Black" panose="020B0A04020102020204" pitchFamily="34" charset="0"/>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447800"/>
            <a:ext cx="3487738" cy="379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22534"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7550" y="4518025"/>
            <a:ext cx="47117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650" y="3368675"/>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itle 1"/>
          <p:cNvSpPr>
            <a:spLocks noGrp="1"/>
          </p:cNvSpPr>
          <p:nvPr>
            <p:ph type="title"/>
          </p:nvPr>
        </p:nvSpPr>
        <p:spPr>
          <a:xfrm>
            <a:off x="304800" y="76200"/>
            <a:ext cx="8229600" cy="838200"/>
          </a:xfrm>
        </p:spPr>
        <p:txBody>
          <a:bodyPr/>
          <a:lstStyle/>
          <a:p>
            <a:r>
              <a:rPr lang="en-US" altLang="en-US"/>
              <a:t>Connected vs. Unconnected</a:t>
            </a:r>
          </a:p>
        </p:txBody>
      </p:sp>
      <p:sp>
        <p:nvSpPr>
          <p:cNvPr id="8195" name="Content Placeholder 2"/>
          <p:cNvSpPr>
            <a:spLocks noGrp="1"/>
          </p:cNvSpPr>
          <p:nvPr>
            <p:ph idx="1"/>
          </p:nvPr>
        </p:nvSpPr>
        <p:spPr>
          <a:xfrm>
            <a:off x="457200" y="990600"/>
            <a:ext cx="8229600" cy="5257800"/>
          </a:xfrm>
        </p:spPr>
        <p:txBody>
          <a:bodyPr/>
          <a:lstStyle/>
          <a:p>
            <a:r>
              <a:rPr lang="en-US" altLang="en-US" sz="2800" dirty="0"/>
              <a:t>Connected vs. unconnected graph</a:t>
            </a:r>
          </a:p>
          <a:p>
            <a:pPr lvl="1"/>
            <a:r>
              <a:rPr lang="en-US" altLang="en-US" sz="2400" dirty="0"/>
              <a:t>A</a:t>
            </a:r>
            <a:r>
              <a:rPr lang="en-US" altLang="en-US" sz="2400" b="1" dirty="0"/>
              <a:t> </a:t>
            </a:r>
            <a:r>
              <a:rPr lang="en-US" altLang="en-US" sz="2400" dirty="0"/>
              <a:t>connected graph has a </a:t>
            </a:r>
            <a:r>
              <a:rPr lang="en-US" altLang="en-US" sz="2400" b="1" dirty="0"/>
              <a:t>path</a:t>
            </a:r>
            <a:r>
              <a:rPr lang="en-US" altLang="en-US" sz="2400" dirty="0"/>
              <a:t> from every vertex to every other vertex</a:t>
            </a:r>
          </a:p>
          <a:p>
            <a:pPr lvl="1"/>
            <a:r>
              <a:rPr lang="en-US" altLang="en-US" sz="2400" dirty="0"/>
              <a:t>Find DFS (tree): If a graph is not connected, DFS from at V will not visit all the vertices.</a:t>
            </a:r>
          </a:p>
          <a:p>
            <a:pPr lvl="1"/>
            <a:endParaRPr lang="en-US" altLang="en-US" sz="2400" dirty="0"/>
          </a:p>
          <a:p>
            <a:pPr lvl="1"/>
            <a:endParaRPr lang="en-US" altLang="en-US" sz="2400" dirty="0"/>
          </a:p>
          <a:p>
            <a:pPr lvl="1"/>
            <a:endParaRPr lang="en-US" altLang="en-US" sz="2400" dirty="0"/>
          </a:p>
          <a:p>
            <a:pPr lvl="1"/>
            <a:endParaRPr lang="en-US" altLang="en-US" sz="2400" dirty="0"/>
          </a:p>
          <a:p>
            <a:pPr lvl="1"/>
            <a:endParaRPr lang="en-US" altLang="en-US" sz="2400" dirty="0"/>
          </a:p>
          <a:p>
            <a:pPr lvl="1"/>
            <a:endParaRPr lang="en-US" altLang="en-US" sz="2400" dirty="0"/>
          </a:p>
          <a:p>
            <a:pPr>
              <a:buNone/>
            </a:pPr>
            <a:r>
              <a:rPr lang="en-US" altLang="en-US" sz="2800" dirty="0"/>
              <a:t>          Unconnected                      (Strongly) Connected</a:t>
            </a:r>
          </a:p>
          <a:p>
            <a:pPr lvl="1">
              <a:buFont typeface="Wingdings" panose="05000000000000000000" pitchFamily="2" charset="2"/>
              <a:buNone/>
            </a:pPr>
            <a:endParaRPr lang="en-US" altLang="en-US" sz="2400" dirty="0"/>
          </a:p>
        </p:txBody>
      </p:sp>
      <p:sp>
        <p:nvSpPr>
          <p:cNvPr id="3686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E3B50F83-6E29-4760-B603-1ABDC86D274B}" type="slidenum">
              <a:rPr lang="en-US" altLang="en-US" sz="1200" smtClean="0">
                <a:latin typeface="Arial Black" panose="020B0A04020102020204" pitchFamily="34" charset="0"/>
              </a:rPr>
              <a:pPr>
                <a:spcBef>
                  <a:spcPct val="0"/>
                </a:spcBef>
                <a:buFontTx/>
                <a:buNone/>
              </a:pPr>
              <a:t>20</a:t>
            </a:fld>
            <a:endParaRPr lang="en-US" altLang="en-US" sz="1200">
              <a:latin typeface="Arial Black" panose="020B0A04020102020204" pitchFamily="34" charset="0"/>
            </a:endParaRPr>
          </a:p>
        </p:txBody>
      </p:sp>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7063" y="3276600"/>
            <a:ext cx="306070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2" name="TextBox 1">
            <a:extLst>
              <a:ext uri="{FF2B5EF4-FFF2-40B4-BE49-F238E27FC236}">
                <a16:creationId xmlns:a16="http://schemas.microsoft.com/office/drawing/2014/main" id="{9FD62624-1717-39D1-0964-7FC8A28A49A7}"/>
              </a:ext>
            </a:extLst>
          </p:cNvPr>
          <p:cNvSpPr txBox="1"/>
          <p:nvPr/>
        </p:nvSpPr>
        <p:spPr>
          <a:xfrm>
            <a:off x="838200" y="6146278"/>
            <a:ext cx="3581400" cy="523220"/>
          </a:xfrm>
          <a:prstGeom prst="rect">
            <a:avLst/>
          </a:prstGeom>
          <a:noFill/>
        </p:spPr>
        <p:txBody>
          <a:bodyPr wrap="square" rtlCol="0">
            <a:spAutoFit/>
          </a:bodyPr>
          <a:lstStyle/>
          <a:p>
            <a:r>
              <a:rPr lang="en-US" sz="2800" b="1" dirty="0">
                <a:solidFill>
                  <a:srgbClr val="FF0000"/>
                </a:solidFill>
              </a:rPr>
              <a:t>Weekly connected?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800" dirty="0"/>
              <a:t>Connected graph: Usually associated with undirected graph. There is a path between every two nodes</a:t>
            </a:r>
          </a:p>
          <a:p>
            <a:r>
              <a:rPr lang="en-US" altLang="en-US" sz="2800" dirty="0"/>
              <a:t>Strongly connected: Usually associated with directed graph.  There is a path between every two nodes (both direction)</a:t>
            </a:r>
          </a:p>
          <a:p>
            <a:r>
              <a:rPr lang="en-US" altLang="en-US" sz="2800" dirty="0"/>
              <a:t>Weakly connected: Usually associated with directed graph. If converted as undirected graph, then it is connected</a:t>
            </a:r>
          </a:p>
          <a:p>
            <a:r>
              <a:rPr lang="en-US" altLang="en-US" sz="2800" dirty="0"/>
              <a:t>When DFS from v does not visit all vertex, it is not (strongly) connected</a:t>
            </a:r>
          </a:p>
          <a:p>
            <a:pPr lvl="1"/>
            <a:endParaRPr lang="en-US" altLang="en-US" dirty="0"/>
          </a:p>
        </p:txBody>
      </p:sp>
      <p:sp>
        <p:nvSpPr>
          <p:cNvPr id="3481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1D3E478B-8437-418B-A967-4CB3CB27E674}" type="slidenum">
              <a:rPr lang="en-US" altLang="en-US" sz="1200" smtClean="0">
                <a:latin typeface="Arial Black" panose="020B0A04020102020204" pitchFamily="34" charset="0"/>
              </a:rPr>
              <a:pPr>
                <a:spcBef>
                  <a:spcPct val="0"/>
                </a:spcBef>
                <a:buFontTx/>
                <a:buNone/>
              </a:pPr>
              <a:t>21</a:t>
            </a:fld>
            <a:endParaRPr lang="en-US" altLang="en-US" sz="1200">
              <a:latin typeface="Arial Black" panose="020B0A04020102020204" pitchFamily="34" charset="0"/>
            </a:endParaRPr>
          </a:p>
        </p:txBody>
      </p:sp>
      <p:sp>
        <p:nvSpPr>
          <p:cNvPr id="5" name="Title 1"/>
          <p:cNvSpPr txBox="1">
            <a:spLocks/>
          </p:cNvSpPr>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457200" rtl="0" eaLnBrk="0" fontAlgn="base" hangingPunct="0">
              <a:spcBef>
                <a:spcPct val="0"/>
              </a:spcBef>
              <a:spcAft>
                <a:spcPct val="0"/>
              </a:spcAft>
              <a:defRPr sz="44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2pPr>
            <a:lvl3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3pPr>
            <a:lvl4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4pPr>
            <a:lvl5pPr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5pPr>
            <a:lvl6pPr marL="4572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6pPr>
            <a:lvl7pPr marL="9144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7pPr>
            <a:lvl8pPr marL="13716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8pPr>
            <a:lvl9pPr marL="1828800" algn="ctr" defTabSz="457200" rtl="0" eaLnBrk="0" fontAlgn="base" hangingPunct="0">
              <a:spcBef>
                <a:spcPct val="0"/>
              </a:spcBef>
              <a:spcAft>
                <a:spcPct val="0"/>
              </a:spcAft>
              <a:defRPr sz="4400">
                <a:solidFill>
                  <a:schemeClr val="tx1"/>
                </a:solidFill>
                <a:latin typeface="Frutiger 55 Roman" charset="0"/>
                <a:ea typeface="ＭＳ Ｐゴシック" pitchFamily="34" charset="-128"/>
              </a:defRPr>
            </a:lvl9pPr>
          </a:lstStyle>
          <a:p>
            <a:pPr>
              <a:defRPr/>
            </a:pPr>
            <a:r>
              <a:rPr lang="en-US" altLang="en-US" kern="0" dirty="0"/>
              <a:t>Note on connected graph</a:t>
            </a:r>
          </a:p>
        </p:txBody>
      </p:sp>
    </p:spTree>
    <p:extLst>
      <p:ext uri="{BB962C8B-B14F-4D97-AF65-F5344CB8AC3E}">
        <p14:creationId xmlns:p14="http://schemas.microsoft.com/office/powerpoint/2010/main" val="2527257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76200"/>
            <a:ext cx="8229600" cy="838200"/>
          </a:xfrm>
        </p:spPr>
        <p:txBody>
          <a:bodyPr/>
          <a:lstStyle/>
          <a:p>
            <a:r>
              <a:rPr lang="en-US" altLang="en-US"/>
              <a:t>Depth-first algorithm</a:t>
            </a:r>
          </a:p>
        </p:txBody>
      </p:sp>
      <p:sp>
        <p:nvSpPr>
          <p:cNvPr id="9219" name="Content Placeholder 2"/>
          <p:cNvSpPr>
            <a:spLocks noGrp="1"/>
          </p:cNvSpPr>
          <p:nvPr>
            <p:ph idx="1"/>
          </p:nvPr>
        </p:nvSpPr>
        <p:spPr>
          <a:xfrm>
            <a:off x="228600" y="1155700"/>
            <a:ext cx="5962650" cy="3886200"/>
          </a:xfrm>
        </p:spPr>
        <p:txBody>
          <a:bodyPr/>
          <a:lstStyle/>
          <a:p>
            <a:r>
              <a:rPr lang="en-US" altLang="en-US" sz="2000" dirty="0"/>
              <a:t>Part of your assignment 3</a:t>
            </a:r>
          </a:p>
          <a:p>
            <a:r>
              <a:rPr lang="en-US" altLang="en-US" sz="2000" dirty="0"/>
              <a:t>We’ve learned depth-first search on trees </a:t>
            </a:r>
          </a:p>
          <a:p>
            <a:pPr lvl="1"/>
            <a:r>
              <a:rPr lang="en-US" altLang="en-US" sz="1800" dirty="0"/>
              <a:t>pre-order traversal</a:t>
            </a:r>
          </a:p>
          <a:p>
            <a:r>
              <a:rPr lang="en-US" altLang="en-US" sz="2000" dirty="0"/>
              <a:t>Extend it to graph</a:t>
            </a:r>
          </a:p>
          <a:p>
            <a:pPr lvl="1"/>
            <a:r>
              <a:rPr lang="en-US" altLang="en-US" sz="1800" dirty="0"/>
              <a:t>Instead of “child” in tree, use "neighbor“ (adjacent)</a:t>
            </a:r>
          </a:p>
          <a:p>
            <a:pPr lvl="1"/>
            <a:r>
              <a:rPr lang="en-US" altLang="en-US" sz="1800" dirty="0"/>
              <a:t>For each vertex, need to decide in what order to visit the adjacent vertex – using vertex number to break ties</a:t>
            </a:r>
          </a:p>
        </p:txBody>
      </p:sp>
      <p:sp>
        <p:nvSpPr>
          <p:cNvPr id="41988"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2CDF306-5D4E-4E27-B770-2F1F9FB3A346}" type="slidenum">
              <a:rPr lang="en-US" altLang="en-US" sz="1200" smtClean="0">
                <a:latin typeface="Arial Black" panose="020B0A04020102020204" pitchFamily="34" charset="0"/>
              </a:rPr>
              <a:pPr>
                <a:spcBef>
                  <a:spcPct val="0"/>
                </a:spcBef>
                <a:buFontTx/>
                <a:buNone/>
              </a:pPr>
              <a:t>22</a:t>
            </a:fld>
            <a:endParaRPr lang="en-US" altLang="en-US" sz="1200">
              <a:latin typeface="Arial Black" panose="020B0A04020102020204" pitchFamily="34" charset="0"/>
            </a:endParaRPr>
          </a:p>
        </p:txBody>
      </p:sp>
      <p:pic>
        <p:nvPicPr>
          <p:cNvPr id="71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800"/>
            <a:ext cx="3409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4199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114800"/>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04800" y="76200"/>
            <a:ext cx="8229600" cy="838200"/>
          </a:xfrm>
        </p:spPr>
        <p:txBody>
          <a:bodyPr/>
          <a:lstStyle/>
          <a:p>
            <a:r>
              <a:rPr lang="en-US" altLang="en-US"/>
              <a:t>Depth-First Search code</a:t>
            </a:r>
          </a:p>
        </p:txBody>
      </p:sp>
      <p:sp>
        <p:nvSpPr>
          <p:cNvPr id="43011" name="Text Placeholder 2"/>
          <p:cNvSpPr>
            <a:spLocks noGrp="1"/>
          </p:cNvSpPr>
          <p:nvPr>
            <p:ph type="body" sz="quarter" idx="11"/>
          </p:nvPr>
        </p:nvSpPr>
        <p:spPr>
          <a:xfrm>
            <a:off x="522288" y="1390650"/>
            <a:ext cx="8445500" cy="1733550"/>
          </a:xfrm>
        </p:spPr>
        <p:txBody>
          <a:bodyPr/>
          <a:lstStyle/>
          <a:p>
            <a:pPr marL="342900" lvl="1" indent="-342900">
              <a:buFontTx/>
              <a:buChar char="•"/>
            </a:pPr>
            <a:r>
              <a:rPr lang="en-US" altLang="en-US" dirty="0"/>
              <a:t>Goes as far as possible from a vertex before backing up. Do this until visit all vertices.</a:t>
            </a:r>
          </a:p>
          <a:p>
            <a:pPr marL="342900" lvl="1" indent="-342900">
              <a:buFontTx/>
              <a:buChar char="•"/>
            </a:pPr>
            <a:r>
              <a:rPr lang="en-US" altLang="en-US" dirty="0"/>
              <a:t>Recursive algorithm</a:t>
            </a:r>
          </a:p>
          <a:p>
            <a:endParaRPr lang="en-US" altLang="en-US" dirty="0"/>
          </a:p>
        </p:txBody>
      </p:sp>
      <p:sp>
        <p:nvSpPr>
          <p:cNvPr id="43012" name="TextBox 1"/>
          <p:cNvSpPr txBox="1">
            <a:spLocks noChangeArrowheads="1"/>
          </p:cNvSpPr>
          <p:nvPr/>
        </p:nvSpPr>
        <p:spPr bwMode="auto">
          <a:xfrm>
            <a:off x="990600" y="3089275"/>
            <a:ext cx="7878763"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2000" b="1">
                <a:latin typeface="Courier New" panose="02070309020205020404" pitchFamily="49" charset="0"/>
                <a:cs typeface="Courier New" panose="02070309020205020404" pitchFamily="49" charset="0"/>
              </a:rPr>
              <a:t>// traverses a graph beginning at v by using a DFS</a:t>
            </a:r>
          </a:p>
          <a:p>
            <a:pPr>
              <a:spcBef>
                <a:spcPct val="0"/>
              </a:spcBef>
              <a:buFontTx/>
              <a:buNone/>
            </a:pPr>
            <a:r>
              <a:rPr lang="en-US" altLang="en-US" sz="2000" b="1">
                <a:latin typeface="Courier New" panose="02070309020205020404" pitchFamily="49" charset="0"/>
                <a:cs typeface="Courier New" panose="02070309020205020404" pitchFamily="49" charset="0"/>
              </a:rPr>
              <a:t>dfs ( v: vertex)</a:t>
            </a:r>
          </a:p>
          <a:p>
            <a:pPr>
              <a:spcBef>
                <a:spcPct val="0"/>
              </a:spcBef>
              <a:buFontTx/>
              <a:buNone/>
            </a:pPr>
            <a:r>
              <a:rPr lang="en-US" altLang="en-US" sz="2000" b="1">
                <a:latin typeface="Courier New" panose="02070309020205020404" pitchFamily="49" charset="0"/>
                <a:cs typeface="Courier New" panose="02070309020205020404" pitchFamily="49" charset="0"/>
              </a:rPr>
              <a:t>	Mark v as visited</a:t>
            </a:r>
          </a:p>
          <a:p>
            <a:pPr>
              <a:spcBef>
                <a:spcPct val="0"/>
              </a:spcBef>
              <a:buFontTx/>
              <a:buNone/>
            </a:pPr>
            <a:r>
              <a:rPr lang="en-US" altLang="en-US" sz="2000" b="1">
                <a:latin typeface="Courier New" panose="02070309020205020404" pitchFamily="49" charset="0"/>
                <a:cs typeface="Courier New" panose="02070309020205020404" pitchFamily="49" charset="0"/>
              </a:rPr>
              <a:t>	for (each unvisited vertex u adjacent to v)</a:t>
            </a:r>
          </a:p>
          <a:p>
            <a:pPr>
              <a:spcBef>
                <a:spcPct val="0"/>
              </a:spcBef>
              <a:buFontTx/>
              <a:buNone/>
            </a:pPr>
            <a:r>
              <a:rPr lang="en-US" altLang="en-US" sz="2000" b="1">
                <a:latin typeface="Courier New" panose="02070309020205020404" pitchFamily="49" charset="0"/>
                <a:cs typeface="Courier New" panose="02070309020205020404" pitchFamily="49" charset="0"/>
              </a:rPr>
              <a:t>		dfs(u)</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76200"/>
            <a:ext cx="8229600" cy="838200"/>
          </a:xfrm>
        </p:spPr>
        <p:txBody>
          <a:bodyPr/>
          <a:lstStyle/>
          <a:p>
            <a:r>
              <a:rPr lang="en-US" altLang="en-US"/>
              <a:t>Depth-First Search</a:t>
            </a:r>
          </a:p>
        </p:txBody>
      </p:sp>
      <p:sp>
        <p:nvSpPr>
          <p:cNvPr id="44035" name="Text Placeholder 2"/>
          <p:cNvSpPr>
            <a:spLocks noGrp="1"/>
          </p:cNvSpPr>
          <p:nvPr>
            <p:ph type="body" sz="quarter" idx="11"/>
          </p:nvPr>
        </p:nvSpPr>
        <p:spPr>
          <a:xfrm>
            <a:off x="457200" y="1219200"/>
            <a:ext cx="8445500" cy="838200"/>
          </a:xfrm>
        </p:spPr>
        <p:txBody>
          <a:bodyPr/>
          <a:lstStyle/>
          <a:p>
            <a:pPr marL="342900" lvl="1" indent="-342900">
              <a:buFontTx/>
              <a:buChar char="•"/>
            </a:pPr>
            <a:r>
              <a:rPr lang="en-US" altLang="en-US"/>
              <a:t>Iterative algorithm, using a stack</a:t>
            </a:r>
          </a:p>
          <a:p>
            <a:endParaRPr lang="en-US" altLang="en-US"/>
          </a:p>
        </p:txBody>
      </p:sp>
      <p:sp>
        <p:nvSpPr>
          <p:cNvPr id="44036" name="TextBox 5"/>
          <p:cNvSpPr txBox="1">
            <a:spLocks noChangeArrowheads="1"/>
          </p:cNvSpPr>
          <p:nvPr/>
        </p:nvSpPr>
        <p:spPr bwMode="auto">
          <a:xfrm>
            <a:off x="457200" y="1828800"/>
            <a:ext cx="8510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b="1">
                <a:latin typeface="Courier New" panose="02070309020205020404" pitchFamily="49" charset="0"/>
                <a:cs typeface="Courier New" panose="02070309020205020404" pitchFamily="49" charset="0"/>
              </a:rPr>
              <a:t>// traverses a graph beginning at v by using a DFS</a:t>
            </a:r>
          </a:p>
          <a:p>
            <a:pPr>
              <a:spcBef>
                <a:spcPct val="0"/>
              </a:spcBef>
              <a:buFontTx/>
              <a:buNone/>
            </a:pPr>
            <a:r>
              <a:rPr lang="en-US" altLang="en-US" sz="1800" b="1">
                <a:latin typeface="Courier New" panose="02070309020205020404" pitchFamily="49" charset="0"/>
                <a:cs typeface="Courier New" panose="02070309020205020404" pitchFamily="49" charset="0"/>
              </a:rPr>
              <a:t>dfs ( v: vertex)</a:t>
            </a:r>
          </a:p>
          <a:p>
            <a:pPr>
              <a:spcBef>
                <a:spcPct val="0"/>
              </a:spcBef>
              <a:buFontTx/>
              <a:buNone/>
            </a:pPr>
            <a:r>
              <a:rPr lang="en-US" altLang="en-US" sz="1800" b="1">
                <a:latin typeface="Courier New" panose="02070309020205020404" pitchFamily="49" charset="0"/>
                <a:cs typeface="Courier New" panose="02070309020205020404" pitchFamily="49" charset="0"/>
              </a:rPr>
              <a:t>	s = a new empty stack</a:t>
            </a:r>
          </a:p>
          <a:p>
            <a:pPr>
              <a:spcBef>
                <a:spcPct val="0"/>
              </a:spcBef>
              <a:buFontTx/>
              <a:buNone/>
            </a:pPr>
            <a:r>
              <a:rPr lang="en-US" altLang="en-US" sz="1800" b="1">
                <a:latin typeface="Courier New" panose="02070309020205020404" pitchFamily="49" charset="0"/>
                <a:cs typeface="Courier New" panose="02070309020205020404" pitchFamily="49" charset="0"/>
              </a:rPr>
              <a:t>	// push v onto the stack and mark it</a:t>
            </a:r>
          </a:p>
          <a:p>
            <a:pPr>
              <a:spcBef>
                <a:spcPct val="0"/>
              </a:spcBef>
              <a:buFontTx/>
              <a:buNone/>
            </a:pPr>
            <a:r>
              <a:rPr lang="en-US" altLang="en-US" sz="1800" b="1">
                <a:latin typeface="Courier New" panose="02070309020205020404" pitchFamily="49" charset="0"/>
                <a:cs typeface="Courier New" panose="02070309020205020404" pitchFamily="49" charset="0"/>
              </a:rPr>
              <a:t>	s.push(v)</a:t>
            </a:r>
          </a:p>
          <a:p>
            <a:pPr>
              <a:spcBef>
                <a:spcPct val="0"/>
              </a:spcBef>
              <a:buFontTx/>
              <a:buNone/>
            </a:pPr>
            <a:r>
              <a:rPr lang="en-US" altLang="en-US" sz="1800" b="1">
                <a:latin typeface="Courier New" panose="02070309020205020404" pitchFamily="49" charset="0"/>
                <a:cs typeface="Courier New" panose="02070309020205020404" pitchFamily="49" charset="0"/>
              </a:rPr>
              <a:t>	Mark v as visited</a:t>
            </a:r>
          </a:p>
          <a:p>
            <a:pPr>
              <a:spcBef>
                <a:spcPct val="0"/>
              </a:spcBef>
              <a:buFontTx/>
              <a:buNone/>
            </a:pPr>
            <a:r>
              <a:rPr lang="en-US" altLang="en-US" sz="1800" b="1">
                <a:latin typeface="Courier New" panose="02070309020205020404" pitchFamily="49" charset="0"/>
                <a:cs typeface="Courier New" panose="02070309020205020404" pitchFamily="49" charset="0"/>
              </a:rPr>
              <a:t>	while (!s.isEmpty())	{</a:t>
            </a:r>
          </a:p>
          <a:p>
            <a:pPr>
              <a:spcBef>
                <a:spcPct val="0"/>
              </a:spcBef>
              <a:buFontTx/>
              <a:buNone/>
            </a:pPr>
            <a:r>
              <a:rPr lang="en-US" altLang="en-US" sz="1800" b="1">
                <a:latin typeface="Courier New" panose="02070309020205020404" pitchFamily="49" charset="0"/>
                <a:cs typeface="Courier New" panose="02070309020205020404" pitchFamily="49" charset="0"/>
              </a:rPr>
              <a:t>	  if (!unvisited vertices adjacent to top of stack)</a:t>
            </a:r>
          </a:p>
          <a:p>
            <a:pPr>
              <a:spcBef>
                <a:spcPct val="0"/>
              </a:spcBef>
              <a:buFontTx/>
              <a:buNone/>
            </a:pPr>
            <a:r>
              <a:rPr lang="en-US" altLang="en-US" sz="1800" b="1">
                <a:latin typeface="Courier New" panose="02070309020205020404" pitchFamily="49" charset="0"/>
                <a:cs typeface="Courier New" panose="02070309020205020404" pitchFamily="49" charset="0"/>
              </a:rPr>
              <a:t>		s.pop()</a:t>
            </a:r>
          </a:p>
          <a:p>
            <a:pPr>
              <a:spcBef>
                <a:spcPct val="0"/>
              </a:spcBef>
              <a:buFontTx/>
              <a:buNone/>
            </a:pPr>
            <a:r>
              <a:rPr lang="en-US" altLang="en-US" sz="1800" b="1">
                <a:latin typeface="Courier New" panose="02070309020205020404" pitchFamily="49" charset="0"/>
                <a:cs typeface="Courier New" panose="02070309020205020404" pitchFamily="49" charset="0"/>
              </a:rPr>
              <a:t>	  else{</a:t>
            </a:r>
          </a:p>
          <a:p>
            <a:pPr>
              <a:spcBef>
                <a:spcPct val="0"/>
              </a:spcBef>
              <a:buFontTx/>
              <a:buNone/>
            </a:pPr>
            <a:r>
              <a:rPr lang="en-US" altLang="en-US" sz="1800" b="1">
                <a:latin typeface="Courier New" panose="02070309020205020404" pitchFamily="49" charset="0"/>
                <a:cs typeface="Courier New" panose="02070309020205020404" pitchFamily="49" charset="0"/>
              </a:rPr>
              <a:t>		select an unvisited u adjacent to top of stack)</a:t>
            </a:r>
          </a:p>
          <a:p>
            <a:pPr>
              <a:spcBef>
                <a:spcPct val="0"/>
              </a:spcBef>
              <a:buFontTx/>
              <a:buNone/>
            </a:pPr>
            <a:r>
              <a:rPr lang="en-US" altLang="en-US" sz="1800" b="1">
                <a:latin typeface="Courier New" panose="02070309020205020404" pitchFamily="49" charset="0"/>
                <a:cs typeface="Courier New" panose="02070309020205020404" pitchFamily="49" charset="0"/>
              </a:rPr>
              <a:t>		s.push(u)</a:t>
            </a:r>
          </a:p>
          <a:p>
            <a:pPr>
              <a:spcBef>
                <a:spcPct val="0"/>
              </a:spcBef>
              <a:buFontTx/>
              <a:buNone/>
            </a:pPr>
            <a:r>
              <a:rPr lang="en-US" altLang="en-US" sz="1800" b="1">
                <a:latin typeface="Courier New" panose="02070309020205020404" pitchFamily="49" charset="0"/>
                <a:cs typeface="Courier New" panose="02070309020205020404" pitchFamily="49" charset="0"/>
              </a:rPr>
              <a:t>		Mark u as visited</a:t>
            </a:r>
          </a:p>
          <a:p>
            <a:pPr>
              <a:spcBef>
                <a:spcPct val="0"/>
              </a:spcBef>
              <a:buFontTx/>
              <a:buNone/>
            </a:pPr>
            <a:r>
              <a:rPr lang="en-US" altLang="en-US" sz="1800" b="1">
                <a:latin typeface="Courier New" panose="02070309020205020404" pitchFamily="49" charset="0"/>
                <a:cs typeface="Courier New" panose="02070309020205020404" pitchFamily="49" charset="0"/>
              </a:rPr>
              <a:t>		}</a:t>
            </a:r>
          </a:p>
          <a:p>
            <a:pPr>
              <a:spcBef>
                <a:spcPct val="0"/>
              </a:spcBef>
              <a:buFontTx/>
              <a:buNone/>
            </a:pPr>
            <a:r>
              <a:rPr lang="en-US" altLang="en-US" sz="1800" b="1">
                <a:latin typeface="Courier New" panose="02070309020205020404" pitchFamily="49" charset="0"/>
                <a:cs typeface="Courier New" panose="02070309020205020404" pitchFamily="49" charset="0"/>
              </a:rPr>
              <a:t>	}</a:t>
            </a:r>
          </a:p>
          <a:p>
            <a:pPr>
              <a:spcBef>
                <a:spcPct val="0"/>
              </a:spcBef>
              <a:buFontTx/>
              <a:buNone/>
            </a:pPr>
            <a:endParaRPr lang="en-US" altLang="en-US" sz="1800" b="1">
              <a:latin typeface="Courier New" panose="02070309020205020404" pitchFamily="49" charset="0"/>
              <a:cs typeface="Courier New" panose="02070309020205020404" pitchFamily="49" charset="0"/>
            </a:endParaRPr>
          </a:p>
          <a:p>
            <a:pPr>
              <a:spcBef>
                <a:spcPct val="0"/>
              </a:spcBef>
              <a:buFontTx/>
              <a:buNone/>
            </a:pPr>
            <a:r>
              <a:rPr lang="en-US" altLang="en-US" sz="1800" b="1">
                <a:latin typeface="Courier New" panose="02070309020205020404" pitchFamily="49" charset="0"/>
                <a:cs typeface="Courier New" panose="02070309020205020404"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p:cNvSpPr>
          <p:nvPr>
            <p:ph type="title"/>
          </p:nvPr>
        </p:nvSpPr>
        <p:spPr/>
        <p:txBody>
          <a:bodyPr/>
          <a:lstStyle/>
          <a:p>
            <a:r>
              <a:rPr lang="en-US" altLang="en-US"/>
              <a:t>Example</a:t>
            </a:r>
          </a:p>
        </p:txBody>
      </p:sp>
      <p:sp>
        <p:nvSpPr>
          <p:cNvPr id="45060"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490C423-A5D8-40B3-B613-6A39B2972B1C}" type="slidenum">
              <a:rPr lang="en-US" altLang="en-US" sz="1200" smtClean="0">
                <a:latin typeface="Arial Black" panose="020B0A04020102020204" pitchFamily="34" charset="0"/>
              </a:rPr>
              <a:pPr>
                <a:spcBef>
                  <a:spcPct val="0"/>
                </a:spcBef>
                <a:buFontTx/>
                <a:buNone/>
              </a:pPr>
              <a:t>25</a:t>
            </a:fld>
            <a:endParaRPr lang="en-US" altLang="en-US" sz="1200">
              <a:latin typeface="Arial Black" panose="020B0A04020102020204" pitchFamily="34" charset="0"/>
            </a:endParaRPr>
          </a:p>
        </p:txBody>
      </p:sp>
    </p:spTree>
    <p:extLst>
      <p:ext uri="{BB962C8B-B14F-4D97-AF65-F5344CB8AC3E}">
        <p14:creationId xmlns:p14="http://schemas.microsoft.com/office/powerpoint/2010/main" val="491213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p:cNvSpPr>
          <p:nvPr>
            <p:ph type="title"/>
          </p:nvPr>
        </p:nvSpPr>
        <p:spPr/>
        <p:txBody>
          <a:bodyPr/>
          <a:lstStyle/>
          <a:p>
            <a:r>
              <a:rPr lang="en-US" altLang="en-US"/>
              <a:t>Example</a:t>
            </a:r>
          </a:p>
        </p:txBody>
      </p:sp>
      <p:sp>
        <p:nvSpPr>
          <p:cNvPr id="45060"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490C423-A5D8-40B3-B613-6A39B2972B1C}" type="slidenum">
              <a:rPr lang="en-US" altLang="en-US" sz="1200" smtClean="0">
                <a:latin typeface="Arial Black" panose="020B0A04020102020204" pitchFamily="34" charset="0"/>
              </a:rPr>
              <a:pPr>
                <a:spcBef>
                  <a:spcPct val="0"/>
                </a:spcBef>
                <a:buFontTx/>
                <a:buNone/>
              </a:pPr>
              <a:t>26</a:t>
            </a:fld>
            <a:endParaRPr lang="en-US" altLang="en-US" sz="1200">
              <a:latin typeface="Arial Black" panose="020B0A04020102020204" pitchFamily="34" charset="0"/>
            </a:endParaRPr>
          </a:p>
        </p:txBody>
      </p:sp>
      <p:sp>
        <p:nvSpPr>
          <p:cNvPr id="2" name="TextBox 1"/>
          <p:cNvSpPr txBox="1"/>
          <p:nvPr/>
        </p:nvSpPr>
        <p:spPr>
          <a:xfrm>
            <a:off x="5867400" y="1066800"/>
            <a:ext cx="3124200" cy="3970318"/>
          </a:xfrm>
          <a:prstGeom prst="rect">
            <a:avLst/>
          </a:prstGeom>
          <a:noFill/>
        </p:spPr>
        <p:txBody>
          <a:bodyPr wrap="square" rtlCol="0">
            <a:spAutoFit/>
          </a:bodyPr>
          <a:lstStyle/>
          <a:p>
            <a:r>
              <a:rPr lang="en-US" dirty="0"/>
              <a:t>Adjacency list</a:t>
            </a:r>
          </a:p>
          <a:p>
            <a:endParaRPr lang="en-US" dirty="0"/>
          </a:p>
          <a:p>
            <a:r>
              <a:rPr lang="en-US" dirty="0"/>
              <a:t>1</a:t>
            </a:r>
            <a:r>
              <a:rPr lang="en-US" dirty="0">
                <a:sym typeface="Wingdings" panose="05000000000000000000" pitchFamily="2" charset="2"/>
              </a:rPr>
              <a:t>239</a:t>
            </a:r>
          </a:p>
          <a:p>
            <a:r>
              <a:rPr lang="en-US" dirty="0">
                <a:sym typeface="Wingdings" panose="05000000000000000000" pitchFamily="2" charset="2"/>
              </a:rPr>
              <a:t>245</a:t>
            </a:r>
          </a:p>
          <a:p>
            <a:r>
              <a:rPr lang="en-US" dirty="0">
                <a:sym typeface="Wingdings" panose="05000000000000000000" pitchFamily="2" charset="2"/>
              </a:rPr>
              <a:t>312458</a:t>
            </a:r>
          </a:p>
          <a:p>
            <a:r>
              <a:rPr lang="en-US" dirty="0">
                <a:sym typeface="Wingdings" panose="05000000000000000000" pitchFamily="2" charset="2"/>
              </a:rPr>
              <a:t>456</a:t>
            </a:r>
          </a:p>
          <a:p>
            <a:r>
              <a:rPr lang="en-US" dirty="0">
                <a:sym typeface="Wingdings" panose="05000000000000000000" pitchFamily="2" charset="2"/>
              </a:rPr>
              <a:t>527</a:t>
            </a:r>
          </a:p>
          <a:p>
            <a:r>
              <a:rPr lang="en-US" dirty="0">
                <a:sym typeface="Wingdings" panose="05000000000000000000" pitchFamily="2" charset="2"/>
              </a:rPr>
              <a:t>67</a:t>
            </a:r>
          </a:p>
          <a:p>
            <a:r>
              <a:rPr lang="en-US" dirty="0">
                <a:sym typeface="Wingdings" panose="05000000000000000000" pitchFamily="2" charset="2"/>
              </a:rPr>
              <a:t>745</a:t>
            </a:r>
          </a:p>
          <a:p>
            <a:r>
              <a:rPr lang="en-US" dirty="0">
                <a:sym typeface="Wingdings" panose="05000000000000000000" pitchFamily="2" charset="2"/>
              </a:rPr>
              <a:t>8</a:t>
            </a:r>
          </a:p>
          <a:p>
            <a:r>
              <a:rPr lang="en-US" dirty="0">
                <a:sym typeface="Wingdings" panose="05000000000000000000" pitchFamily="2" charset="2"/>
              </a:rPr>
              <a:t>98</a:t>
            </a:r>
          </a:p>
          <a:p>
            <a:r>
              <a:rPr lang="en-US" dirty="0">
                <a:sym typeface="Wingdings" panose="05000000000000000000" pitchFamily="2" charset="2"/>
              </a:rPr>
              <a:t>1011112</a:t>
            </a:r>
          </a:p>
          <a:p>
            <a:r>
              <a:rPr lang="en-US" dirty="0">
                <a:sym typeface="Wingdings" panose="05000000000000000000" pitchFamily="2" charset="2"/>
              </a:rPr>
              <a:t>119</a:t>
            </a:r>
          </a:p>
          <a:p>
            <a:r>
              <a:rPr lang="en-US" dirty="0">
                <a:sym typeface="Wingdings" panose="05000000000000000000" pitchFamily="2" charset="2"/>
              </a:rPr>
              <a:t>12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p:cNvSpPr>
          <p:nvPr>
            <p:ph type="title"/>
          </p:nvPr>
        </p:nvSpPr>
        <p:spPr/>
        <p:txBody>
          <a:bodyPr/>
          <a:lstStyle/>
          <a:p>
            <a:r>
              <a:rPr lang="en-US" altLang="en-US"/>
              <a:t>Example</a:t>
            </a:r>
          </a:p>
        </p:txBody>
      </p:sp>
      <p:sp>
        <p:nvSpPr>
          <p:cNvPr id="45060"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490C423-A5D8-40B3-B613-6A39B2972B1C}" type="slidenum">
              <a:rPr lang="en-US" altLang="en-US" sz="1200" smtClean="0">
                <a:latin typeface="Arial Black" panose="020B0A04020102020204" pitchFamily="34" charset="0"/>
              </a:rPr>
              <a:pPr>
                <a:spcBef>
                  <a:spcPct val="0"/>
                </a:spcBef>
                <a:buFontTx/>
                <a:buNone/>
              </a:pPr>
              <a:t>27</a:t>
            </a:fld>
            <a:endParaRPr lang="en-US" altLang="en-US" sz="1200">
              <a:latin typeface="Arial Black" panose="020B0A04020102020204" pitchFamily="34" charset="0"/>
            </a:endParaRPr>
          </a:p>
        </p:txBody>
      </p:sp>
      <p:sp>
        <p:nvSpPr>
          <p:cNvPr id="2" name="TextBox 1"/>
          <p:cNvSpPr txBox="1"/>
          <p:nvPr/>
        </p:nvSpPr>
        <p:spPr>
          <a:xfrm>
            <a:off x="5867400" y="1066800"/>
            <a:ext cx="3124200" cy="3970318"/>
          </a:xfrm>
          <a:prstGeom prst="rect">
            <a:avLst/>
          </a:prstGeom>
          <a:noFill/>
        </p:spPr>
        <p:txBody>
          <a:bodyPr wrap="square" rtlCol="0">
            <a:spAutoFit/>
          </a:bodyPr>
          <a:lstStyle/>
          <a:p>
            <a:r>
              <a:rPr lang="en-US" dirty="0"/>
              <a:t>Adjacency list</a:t>
            </a:r>
          </a:p>
          <a:p>
            <a:endParaRPr lang="en-US" dirty="0"/>
          </a:p>
          <a:p>
            <a:r>
              <a:rPr lang="en-US" dirty="0"/>
              <a:t>1</a:t>
            </a:r>
            <a:r>
              <a:rPr lang="en-US" dirty="0">
                <a:sym typeface="Wingdings" panose="05000000000000000000" pitchFamily="2" charset="2"/>
              </a:rPr>
              <a:t>239</a:t>
            </a:r>
          </a:p>
          <a:p>
            <a:r>
              <a:rPr lang="en-US" dirty="0">
                <a:sym typeface="Wingdings" panose="05000000000000000000" pitchFamily="2" charset="2"/>
              </a:rPr>
              <a:t>245</a:t>
            </a:r>
          </a:p>
          <a:p>
            <a:r>
              <a:rPr lang="en-US" dirty="0">
                <a:sym typeface="Wingdings" panose="05000000000000000000" pitchFamily="2" charset="2"/>
              </a:rPr>
              <a:t>312458</a:t>
            </a:r>
          </a:p>
          <a:p>
            <a:r>
              <a:rPr lang="en-US" dirty="0">
                <a:sym typeface="Wingdings" panose="05000000000000000000" pitchFamily="2" charset="2"/>
              </a:rPr>
              <a:t>456</a:t>
            </a:r>
          </a:p>
          <a:p>
            <a:r>
              <a:rPr lang="en-US" dirty="0">
                <a:sym typeface="Wingdings" panose="05000000000000000000" pitchFamily="2" charset="2"/>
              </a:rPr>
              <a:t>527</a:t>
            </a:r>
          </a:p>
          <a:p>
            <a:r>
              <a:rPr lang="en-US" dirty="0">
                <a:sym typeface="Wingdings" panose="05000000000000000000" pitchFamily="2" charset="2"/>
              </a:rPr>
              <a:t>67</a:t>
            </a:r>
          </a:p>
          <a:p>
            <a:r>
              <a:rPr lang="en-US" dirty="0">
                <a:sym typeface="Wingdings" panose="05000000000000000000" pitchFamily="2" charset="2"/>
              </a:rPr>
              <a:t>745</a:t>
            </a:r>
          </a:p>
          <a:p>
            <a:r>
              <a:rPr lang="en-US" dirty="0">
                <a:sym typeface="Wingdings" panose="05000000000000000000" pitchFamily="2" charset="2"/>
              </a:rPr>
              <a:t>8</a:t>
            </a:r>
          </a:p>
          <a:p>
            <a:r>
              <a:rPr lang="en-US" dirty="0">
                <a:sym typeface="Wingdings" panose="05000000000000000000" pitchFamily="2" charset="2"/>
              </a:rPr>
              <a:t>98</a:t>
            </a:r>
          </a:p>
          <a:p>
            <a:r>
              <a:rPr lang="en-US" dirty="0">
                <a:sym typeface="Wingdings" panose="05000000000000000000" pitchFamily="2" charset="2"/>
              </a:rPr>
              <a:t>1011112</a:t>
            </a:r>
          </a:p>
          <a:p>
            <a:r>
              <a:rPr lang="en-US" dirty="0">
                <a:sym typeface="Wingdings" panose="05000000000000000000" pitchFamily="2" charset="2"/>
              </a:rPr>
              <a:t>119</a:t>
            </a:r>
          </a:p>
          <a:p>
            <a:r>
              <a:rPr lang="en-US" dirty="0">
                <a:sym typeface="Wingdings" panose="05000000000000000000" pitchFamily="2" charset="2"/>
              </a:rPr>
              <a:t>12</a:t>
            </a:r>
            <a:endParaRPr lang="en-US" dirty="0"/>
          </a:p>
        </p:txBody>
      </p:sp>
      <p:sp>
        <p:nvSpPr>
          <p:cNvPr id="3" name="TextBox 2"/>
          <p:cNvSpPr txBox="1"/>
          <p:nvPr/>
        </p:nvSpPr>
        <p:spPr>
          <a:xfrm>
            <a:off x="609600" y="3772073"/>
            <a:ext cx="3733800" cy="646331"/>
          </a:xfrm>
          <a:prstGeom prst="rect">
            <a:avLst/>
          </a:prstGeom>
          <a:noFill/>
        </p:spPr>
        <p:txBody>
          <a:bodyPr wrap="square" rtlCol="0">
            <a:spAutoFit/>
          </a:bodyPr>
          <a:lstStyle/>
          <a:p>
            <a:r>
              <a:rPr lang="en-US" dirty="0"/>
              <a:t>s(stack): 1 2 4 5 7</a:t>
            </a:r>
          </a:p>
          <a:p>
            <a:r>
              <a:rPr lang="en-US" dirty="0"/>
              <a:t>DFS     :  1 2 4 5 7</a:t>
            </a:r>
          </a:p>
        </p:txBody>
      </p:sp>
      <p:sp>
        <p:nvSpPr>
          <p:cNvPr id="7" name="TextBox 6"/>
          <p:cNvSpPr txBox="1"/>
          <p:nvPr/>
        </p:nvSpPr>
        <p:spPr>
          <a:xfrm>
            <a:off x="577735" y="4580502"/>
            <a:ext cx="3733800" cy="646331"/>
          </a:xfrm>
          <a:prstGeom prst="rect">
            <a:avLst/>
          </a:prstGeom>
          <a:noFill/>
        </p:spPr>
        <p:txBody>
          <a:bodyPr wrap="square" rtlCol="0">
            <a:spAutoFit/>
          </a:bodyPr>
          <a:lstStyle/>
          <a:p>
            <a:r>
              <a:rPr lang="en-US" dirty="0"/>
              <a:t>s(stack): 1 2 4 5 </a:t>
            </a:r>
            <a:r>
              <a:rPr lang="en-US" strike="sngStrike" dirty="0">
                <a:solidFill>
                  <a:srgbClr val="FF0000"/>
                </a:solidFill>
              </a:rPr>
              <a:t>7</a:t>
            </a:r>
          </a:p>
          <a:p>
            <a:r>
              <a:rPr lang="en-US" dirty="0"/>
              <a:t>DFS     :  1 2 4 5 7</a:t>
            </a:r>
          </a:p>
        </p:txBody>
      </p:sp>
      <p:cxnSp>
        <p:nvCxnSpPr>
          <p:cNvPr id="5" name="Straight Arrow Connector 4"/>
          <p:cNvCxnSpPr/>
          <p:nvPr/>
        </p:nvCxnSpPr>
        <p:spPr>
          <a:xfrm>
            <a:off x="1524000" y="4418404"/>
            <a:ext cx="0" cy="16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77735" y="5351524"/>
            <a:ext cx="3733800" cy="646331"/>
          </a:xfrm>
          <a:prstGeom prst="rect">
            <a:avLst/>
          </a:prstGeom>
          <a:noFill/>
        </p:spPr>
        <p:txBody>
          <a:bodyPr wrap="square" rtlCol="0">
            <a:spAutoFit/>
          </a:bodyPr>
          <a:lstStyle/>
          <a:p>
            <a:r>
              <a:rPr lang="en-US" dirty="0"/>
              <a:t>s(stack): 1 2 4 </a:t>
            </a:r>
            <a:r>
              <a:rPr lang="en-US" strike="sngStrike" dirty="0">
                <a:solidFill>
                  <a:srgbClr val="FF0000"/>
                </a:solidFill>
              </a:rPr>
              <a:t>5</a:t>
            </a:r>
          </a:p>
          <a:p>
            <a:r>
              <a:rPr lang="en-US" dirty="0"/>
              <a:t>DFS     :  1 2 4 5 7</a:t>
            </a:r>
          </a:p>
        </p:txBody>
      </p:sp>
      <p:cxnSp>
        <p:nvCxnSpPr>
          <p:cNvPr id="12" name="Straight Arrow Connector 11"/>
          <p:cNvCxnSpPr/>
          <p:nvPr/>
        </p:nvCxnSpPr>
        <p:spPr>
          <a:xfrm>
            <a:off x="1524000" y="5226833"/>
            <a:ext cx="0" cy="162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895600" y="3719426"/>
            <a:ext cx="3733800" cy="646331"/>
          </a:xfrm>
          <a:prstGeom prst="rect">
            <a:avLst/>
          </a:prstGeom>
          <a:noFill/>
        </p:spPr>
        <p:txBody>
          <a:bodyPr wrap="square" rtlCol="0">
            <a:spAutoFit/>
          </a:bodyPr>
          <a:lstStyle/>
          <a:p>
            <a:r>
              <a:rPr lang="en-US" dirty="0"/>
              <a:t>s(stack): 1 2 4 </a:t>
            </a:r>
            <a:r>
              <a:rPr lang="en-US" dirty="0">
                <a:solidFill>
                  <a:srgbClr val="FF0000"/>
                </a:solidFill>
              </a:rPr>
              <a:t>6</a:t>
            </a:r>
          </a:p>
          <a:p>
            <a:r>
              <a:rPr lang="en-US" dirty="0"/>
              <a:t>DFS     :  1 2 4 5 7 </a:t>
            </a:r>
            <a:r>
              <a:rPr lang="en-US" dirty="0">
                <a:solidFill>
                  <a:srgbClr val="FF0000"/>
                </a:solidFill>
              </a:rPr>
              <a:t>6</a:t>
            </a:r>
          </a:p>
        </p:txBody>
      </p:sp>
      <p:cxnSp>
        <p:nvCxnSpPr>
          <p:cNvPr id="14" name="Straight Arrow Connector 13"/>
          <p:cNvCxnSpPr/>
          <p:nvPr/>
        </p:nvCxnSpPr>
        <p:spPr>
          <a:xfrm flipV="1">
            <a:off x="2667000" y="4343400"/>
            <a:ext cx="304800" cy="13312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33800" y="4418404"/>
            <a:ext cx="0" cy="305996"/>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895600" y="4726467"/>
            <a:ext cx="3733800" cy="646331"/>
          </a:xfrm>
          <a:prstGeom prst="rect">
            <a:avLst/>
          </a:prstGeom>
          <a:noFill/>
        </p:spPr>
        <p:txBody>
          <a:bodyPr wrap="square" rtlCol="0">
            <a:spAutoFit/>
          </a:bodyPr>
          <a:lstStyle/>
          <a:p>
            <a:r>
              <a:rPr lang="en-US" dirty="0"/>
              <a:t>s(stack): </a:t>
            </a:r>
            <a:r>
              <a:rPr lang="en-US" strike="sngStrike" dirty="0">
                <a:solidFill>
                  <a:srgbClr val="FF0000"/>
                </a:solidFill>
              </a:rPr>
              <a:t>1</a:t>
            </a:r>
          </a:p>
          <a:p>
            <a:r>
              <a:rPr lang="en-US" dirty="0"/>
              <a:t>DFS     :  1 2 4 5 7 6 3</a:t>
            </a:r>
            <a:r>
              <a:rPr lang="en-US" dirty="0">
                <a:solidFill>
                  <a:srgbClr val="FF0000"/>
                </a:solidFill>
              </a:rPr>
              <a:t> </a:t>
            </a:r>
            <a:r>
              <a:rPr lang="en-US" dirty="0"/>
              <a:t>8 9 </a:t>
            </a:r>
          </a:p>
        </p:txBody>
      </p:sp>
      <p:sp>
        <p:nvSpPr>
          <p:cNvPr id="20" name="TextBox 19"/>
          <p:cNvSpPr txBox="1"/>
          <p:nvPr/>
        </p:nvSpPr>
        <p:spPr>
          <a:xfrm>
            <a:off x="2833255" y="5532532"/>
            <a:ext cx="4419600" cy="646331"/>
          </a:xfrm>
          <a:prstGeom prst="rect">
            <a:avLst/>
          </a:prstGeom>
          <a:noFill/>
        </p:spPr>
        <p:txBody>
          <a:bodyPr wrap="square" rtlCol="0">
            <a:spAutoFit/>
          </a:bodyPr>
          <a:lstStyle/>
          <a:p>
            <a:r>
              <a:rPr lang="en-US" dirty="0"/>
              <a:t>s(stack): </a:t>
            </a:r>
            <a:r>
              <a:rPr lang="en-US" strike="sngStrike" dirty="0">
                <a:solidFill>
                  <a:srgbClr val="FF0000"/>
                </a:solidFill>
              </a:rPr>
              <a:t>10</a:t>
            </a:r>
            <a:r>
              <a:rPr lang="en-US" dirty="0"/>
              <a:t> </a:t>
            </a:r>
            <a:r>
              <a:rPr lang="en-US" strike="sngStrike" dirty="0">
                <a:solidFill>
                  <a:srgbClr val="FF0000"/>
                </a:solidFill>
              </a:rPr>
              <a:t>12</a:t>
            </a:r>
          </a:p>
          <a:p>
            <a:r>
              <a:rPr lang="en-US" dirty="0"/>
              <a:t>DFS     :  1 2 4 5 7 6 3</a:t>
            </a:r>
            <a:r>
              <a:rPr lang="en-US" dirty="0">
                <a:solidFill>
                  <a:srgbClr val="FF0000"/>
                </a:solidFill>
              </a:rPr>
              <a:t> </a:t>
            </a:r>
            <a:r>
              <a:rPr lang="en-US" dirty="0"/>
              <a:t>8 9 10 11 </a:t>
            </a:r>
            <a:r>
              <a:rPr lang="en-US" dirty="0">
                <a:solidFill>
                  <a:srgbClr val="FF0000"/>
                </a:solidFill>
              </a:rPr>
              <a:t>12</a:t>
            </a:r>
          </a:p>
        </p:txBody>
      </p:sp>
    </p:spTree>
    <p:extLst>
      <p:ext uri="{BB962C8B-B14F-4D97-AF65-F5344CB8AC3E}">
        <p14:creationId xmlns:p14="http://schemas.microsoft.com/office/powerpoint/2010/main" val="1869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itle 1"/>
          <p:cNvSpPr>
            <a:spLocks noGrp="1"/>
          </p:cNvSpPr>
          <p:nvPr>
            <p:ph type="title"/>
          </p:nvPr>
        </p:nvSpPr>
        <p:spPr>
          <a:xfrm>
            <a:off x="304800" y="76200"/>
            <a:ext cx="8229600" cy="838200"/>
          </a:xfrm>
        </p:spPr>
        <p:txBody>
          <a:bodyPr/>
          <a:lstStyle/>
          <a:p>
            <a:r>
              <a:rPr lang="en-US" altLang="en-US"/>
              <a:t>Example</a:t>
            </a:r>
          </a:p>
        </p:txBody>
      </p:sp>
      <p:sp>
        <p:nvSpPr>
          <p:cNvPr id="3" name="Content Placeholder 2"/>
          <p:cNvSpPr>
            <a:spLocks noGrp="1"/>
          </p:cNvSpPr>
          <p:nvPr>
            <p:ph idx="1"/>
          </p:nvPr>
        </p:nvSpPr>
        <p:spPr>
          <a:xfrm>
            <a:off x="775494" y="4648200"/>
            <a:ext cx="4724400" cy="1752600"/>
          </a:xfrm>
        </p:spPr>
        <p:txBody>
          <a:bodyPr/>
          <a:lstStyle/>
          <a:p>
            <a:r>
              <a:rPr lang="en-US" altLang="en-US" sz="2000" dirty="0"/>
              <a:t>Draw DFS spanning tree</a:t>
            </a:r>
          </a:p>
          <a:p>
            <a:pPr>
              <a:buFont typeface="Wingdings" panose="05000000000000000000" pitchFamily="2" charset="2"/>
              <a:buNone/>
            </a:pPr>
            <a:r>
              <a:rPr lang="en-US" altLang="en-US" sz="2000" dirty="0"/>
              <a:t> 1, 2, 4, 5, 7, 6, 3, 8, 9, 10, 11, 12</a:t>
            </a:r>
          </a:p>
        </p:txBody>
      </p:sp>
      <p:sp>
        <p:nvSpPr>
          <p:cNvPr id="46085"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3B98620C-EFAA-4E3E-A863-64E79FF2A629}" type="slidenum">
              <a:rPr lang="en-US" altLang="en-US" sz="1200" smtClean="0">
                <a:latin typeface="Arial Black" panose="020B0A04020102020204" pitchFamily="34" charset="0"/>
              </a:rPr>
              <a:pPr>
                <a:spcBef>
                  <a:spcPct val="0"/>
                </a:spcBef>
                <a:buFontTx/>
                <a:buNone/>
              </a:pPr>
              <a:t>28</a:t>
            </a:fld>
            <a:endParaRPr lang="en-US" altLang="en-US" sz="1200">
              <a:latin typeface="Arial Black" panose="020B0A04020102020204" pitchFamily="34" charset="0"/>
            </a:endParaRPr>
          </a:p>
        </p:txBody>
      </p:sp>
      <p:pic>
        <p:nvPicPr>
          <p:cNvPr id="4608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89588" y="1676400"/>
            <a:ext cx="3097212" cy="450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990600" y="4038600"/>
            <a:ext cx="4419600" cy="369332"/>
          </a:xfrm>
          <a:prstGeom prst="rect">
            <a:avLst/>
          </a:prstGeom>
          <a:noFill/>
        </p:spPr>
        <p:txBody>
          <a:bodyPr wrap="square" rtlCol="0">
            <a:spAutoFit/>
          </a:bodyPr>
          <a:lstStyle/>
          <a:p>
            <a:r>
              <a:rPr lang="en-US" dirty="0"/>
              <a:t>DFS     :  </a:t>
            </a:r>
            <a:r>
              <a:rPr lang="en-US" dirty="0">
                <a:solidFill>
                  <a:srgbClr val="FF0000"/>
                </a:solidFill>
              </a:rPr>
              <a:t>1 2 4 5 7 6 3 8 9 10 11 12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76200"/>
            <a:ext cx="8229600" cy="838200"/>
          </a:xfrm>
        </p:spPr>
        <p:txBody>
          <a:bodyPr/>
          <a:lstStyle/>
          <a:p>
            <a:r>
              <a:rPr lang="en-US" altLang="en-US" dirty="0"/>
              <a:t>DFS in a tree</a:t>
            </a:r>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90847"/>
            <a:ext cx="6519863"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14400" y="5754691"/>
            <a:ext cx="7239000" cy="369332"/>
          </a:xfrm>
          <a:prstGeom prst="rect">
            <a:avLst/>
          </a:prstGeom>
          <a:noFill/>
        </p:spPr>
        <p:txBody>
          <a:bodyPr wrap="square" rtlCol="0">
            <a:spAutoFit/>
          </a:bodyPr>
          <a:lstStyle/>
          <a:p>
            <a:r>
              <a:rPr lang="en-US" dirty="0"/>
              <a:t>Preorder:</a:t>
            </a:r>
            <a:endParaRPr lang="en-US" dirty="0">
              <a:solidFill>
                <a:srgbClr val="FF0000"/>
              </a:solidFill>
            </a:endParaRPr>
          </a:p>
        </p:txBody>
      </p:sp>
      <p:sp>
        <p:nvSpPr>
          <p:cNvPr id="6" name="TextBox 5"/>
          <p:cNvSpPr txBox="1"/>
          <p:nvPr/>
        </p:nvSpPr>
        <p:spPr>
          <a:xfrm>
            <a:off x="990600" y="5124710"/>
            <a:ext cx="7239000" cy="369332"/>
          </a:xfrm>
          <a:prstGeom prst="rect">
            <a:avLst/>
          </a:prstGeom>
          <a:noFill/>
        </p:spPr>
        <p:txBody>
          <a:bodyPr wrap="square" rtlCol="0">
            <a:spAutoFit/>
          </a:bodyPr>
          <a:lstStyle/>
          <a:p>
            <a:r>
              <a:rPr lang="en-US" dirty="0"/>
              <a:t>DFS:</a:t>
            </a:r>
            <a:endParaRPr lang="en-US" dirty="0">
              <a:solidFill>
                <a:srgbClr val="FF0000"/>
              </a:solidFill>
            </a:endParaRPr>
          </a:p>
        </p:txBody>
      </p:sp>
    </p:spTree>
    <p:extLst>
      <p:ext uri="{BB962C8B-B14F-4D97-AF65-F5344CB8AC3E}">
        <p14:creationId xmlns:p14="http://schemas.microsoft.com/office/powerpoint/2010/main" val="227392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238" y="3922713"/>
            <a:ext cx="7324725"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Title 1"/>
          <p:cNvSpPr>
            <a:spLocks noGrp="1"/>
          </p:cNvSpPr>
          <p:nvPr>
            <p:ph type="title"/>
          </p:nvPr>
        </p:nvSpPr>
        <p:spPr>
          <a:xfrm>
            <a:off x="304800" y="76200"/>
            <a:ext cx="8229600" cy="838200"/>
          </a:xfrm>
        </p:spPr>
        <p:txBody>
          <a:bodyPr/>
          <a:lstStyle/>
          <a:p>
            <a:r>
              <a:rPr lang="en-US" altLang="en-US"/>
              <a:t>Other basic concepts</a:t>
            </a:r>
          </a:p>
        </p:txBody>
      </p:sp>
      <p:sp>
        <p:nvSpPr>
          <p:cNvPr id="3" name="Content Placeholder 2"/>
          <p:cNvSpPr>
            <a:spLocks noGrp="1"/>
          </p:cNvSpPr>
          <p:nvPr>
            <p:ph idx="1"/>
          </p:nvPr>
        </p:nvSpPr>
        <p:spPr/>
        <p:txBody>
          <a:bodyPr/>
          <a:lstStyle/>
          <a:p>
            <a:r>
              <a:rPr lang="en-US" altLang="en-US" sz="2200"/>
              <a:t>Adjacent nodes: has an edge between them</a:t>
            </a:r>
          </a:p>
          <a:p>
            <a:r>
              <a:rPr lang="en-US" altLang="en-US" sz="2200"/>
              <a:t>Path: a sequence of edges to travel from one vertex to the other, e.g., from a to f</a:t>
            </a:r>
          </a:p>
          <a:p>
            <a:pPr lvl="1"/>
            <a:r>
              <a:rPr lang="en-US" altLang="en-US" sz="1800"/>
              <a:t>a, c, e, f</a:t>
            </a:r>
          </a:p>
          <a:p>
            <a:pPr lvl="1"/>
            <a:r>
              <a:rPr lang="en-US" altLang="en-US" sz="1800"/>
              <a:t>a, b, c, e, f</a:t>
            </a:r>
          </a:p>
          <a:p>
            <a:pPr lvl="1"/>
            <a:r>
              <a:rPr lang="en-US" altLang="en-US" sz="1800"/>
              <a:t>etc</a:t>
            </a:r>
          </a:p>
          <a:p>
            <a:r>
              <a:rPr lang="en-US" altLang="en-US" sz="2000"/>
              <a:t>Length of path (# of edges) vs. weight of path (sum of the edge weights)</a:t>
            </a:r>
          </a:p>
          <a:p>
            <a:endParaRPr lang="en-US" altLang="en-US"/>
          </a:p>
        </p:txBody>
      </p:sp>
      <p:sp>
        <p:nvSpPr>
          <p:cNvPr id="23557"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30AF9ECD-AE98-4623-A824-183B2AF09492}" type="slidenum">
              <a:rPr lang="en-US" altLang="en-US" sz="1200" smtClean="0">
                <a:latin typeface="Arial Black" panose="020B0A04020102020204" pitchFamily="34" charset="0"/>
              </a:rPr>
              <a:pPr>
                <a:spcBef>
                  <a:spcPct val="0"/>
                </a:spcBef>
                <a:buFontTx/>
                <a:buNone/>
              </a:pPr>
              <a:t>3</a:t>
            </a:fld>
            <a:endParaRPr lang="en-US" altLang="en-US" sz="1200">
              <a:latin typeface="Arial Black" panose="020B0A04020102020204" pitchFamily="34" charset="0"/>
            </a:endParaRPr>
          </a:p>
        </p:txBody>
      </p:sp>
      <p:sp>
        <p:nvSpPr>
          <p:cNvPr id="23558" name="TextBox 3"/>
          <p:cNvSpPr txBox="1">
            <a:spLocks noChangeArrowheads="1"/>
          </p:cNvSpPr>
          <p:nvPr/>
        </p:nvSpPr>
        <p:spPr bwMode="auto">
          <a:xfrm>
            <a:off x="533400" y="49530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source</a:t>
            </a:r>
          </a:p>
        </p:txBody>
      </p:sp>
      <p:sp>
        <p:nvSpPr>
          <p:cNvPr id="23559" name="TextBox 7"/>
          <p:cNvSpPr txBox="1">
            <a:spLocks noChangeArrowheads="1"/>
          </p:cNvSpPr>
          <p:nvPr/>
        </p:nvSpPr>
        <p:spPr bwMode="auto">
          <a:xfrm>
            <a:off x="7167563" y="4191000"/>
            <a:ext cx="15192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destination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76200"/>
            <a:ext cx="8229600" cy="838200"/>
          </a:xfrm>
        </p:spPr>
        <p:txBody>
          <a:bodyPr/>
          <a:lstStyle/>
          <a:p>
            <a:r>
              <a:rPr lang="en-US" altLang="en-US" dirty="0"/>
              <a:t>DFS in a tree</a:t>
            </a:r>
          </a:p>
        </p:txBody>
      </p:sp>
      <p:pic>
        <p:nvPicPr>
          <p:cNvPr id="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890847"/>
            <a:ext cx="6519863"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914400" y="5754691"/>
            <a:ext cx="7239000" cy="369332"/>
          </a:xfrm>
          <a:prstGeom prst="rect">
            <a:avLst/>
          </a:prstGeom>
          <a:noFill/>
        </p:spPr>
        <p:txBody>
          <a:bodyPr wrap="square" rtlCol="0">
            <a:spAutoFit/>
          </a:bodyPr>
          <a:lstStyle/>
          <a:p>
            <a:r>
              <a:rPr lang="en-US" dirty="0"/>
              <a:t>Preorder: </a:t>
            </a:r>
            <a:r>
              <a:rPr lang="en-US" dirty="0">
                <a:solidFill>
                  <a:srgbClr val="FF0000"/>
                </a:solidFill>
              </a:rPr>
              <a:t>A B D H N O I E J K C F G L M</a:t>
            </a:r>
          </a:p>
        </p:txBody>
      </p:sp>
      <p:sp>
        <p:nvSpPr>
          <p:cNvPr id="6" name="TextBox 5"/>
          <p:cNvSpPr txBox="1"/>
          <p:nvPr/>
        </p:nvSpPr>
        <p:spPr>
          <a:xfrm>
            <a:off x="990600" y="5124710"/>
            <a:ext cx="7239000" cy="369332"/>
          </a:xfrm>
          <a:prstGeom prst="rect">
            <a:avLst/>
          </a:prstGeom>
          <a:noFill/>
        </p:spPr>
        <p:txBody>
          <a:bodyPr wrap="square" rtlCol="0">
            <a:spAutoFit/>
          </a:bodyPr>
          <a:lstStyle/>
          <a:p>
            <a:r>
              <a:rPr lang="en-US" dirty="0"/>
              <a:t>DFS:  </a:t>
            </a:r>
            <a:r>
              <a:rPr lang="en-US" dirty="0">
                <a:solidFill>
                  <a:srgbClr val="FF0000"/>
                </a:solidFill>
              </a:rPr>
              <a:t>A B D H N O I E J K C F G L M</a:t>
            </a:r>
          </a:p>
        </p:txBody>
      </p:sp>
    </p:spTree>
    <p:extLst>
      <p:ext uri="{BB962C8B-B14F-4D97-AF65-F5344CB8AC3E}">
        <p14:creationId xmlns:p14="http://schemas.microsoft.com/office/powerpoint/2010/main" val="1333625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304800" y="76200"/>
            <a:ext cx="8229600" cy="838200"/>
          </a:xfrm>
        </p:spPr>
        <p:txBody>
          <a:bodyPr/>
          <a:lstStyle/>
          <a:p>
            <a:r>
              <a:rPr lang="en-US" altLang="en-US"/>
              <a:t>Exercise– depth first</a:t>
            </a:r>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38449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47108" name="TextBox 1"/>
          <p:cNvSpPr txBox="1">
            <a:spLocks noChangeArrowheads="1"/>
          </p:cNvSpPr>
          <p:nvPr/>
        </p:nvSpPr>
        <p:spPr bwMode="auto">
          <a:xfrm>
            <a:off x="2057400" y="5410200"/>
            <a:ext cx="304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Is it connected?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76200"/>
            <a:ext cx="8229600" cy="838200"/>
          </a:xfrm>
        </p:spPr>
        <p:txBody>
          <a:bodyPr/>
          <a:lstStyle/>
          <a:p>
            <a:r>
              <a:rPr lang="en-US" altLang="en-US" dirty="0"/>
              <a:t>Time for DFS</a:t>
            </a:r>
          </a:p>
        </p:txBody>
      </p:sp>
      <p:sp>
        <p:nvSpPr>
          <p:cNvPr id="44036" name="TextBox 5"/>
          <p:cNvSpPr txBox="1">
            <a:spLocks noChangeArrowheads="1"/>
          </p:cNvSpPr>
          <p:nvPr/>
        </p:nvSpPr>
        <p:spPr bwMode="auto">
          <a:xfrm>
            <a:off x="381000" y="914400"/>
            <a:ext cx="7079182"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400" dirty="0">
                <a:latin typeface="Courier New" panose="02070309020205020404" pitchFamily="49" charset="0"/>
                <a:cs typeface="Courier New" panose="02070309020205020404" pitchFamily="49" charset="0"/>
              </a:rPr>
              <a:t>// traverses a graph beginning at v by using a DFS</a:t>
            </a:r>
          </a:p>
          <a:p>
            <a:pPr>
              <a:spcBef>
                <a:spcPct val="0"/>
              </a:spcBef>
              <a:buFontTx/>
              <a:buNone/>
            </a:pPr>
            <a:r>
              <a:rPr lang="en-US" altLang="en-US" sz="1400" dirty="0" err="1">
                <a:latin typeface="Courier New" panose="02070309020205020404" pitchFamily="49" charset="0"/>
                <a:cs typeface="Courier New" panose="02070309020205020404" pitchFamily="49" charset="0"/>
              </a:rPr>
              <a:t>dfs</a:t>
            </a:r>
            <a:r>
              <a:rPr lang="en-US" altLang="en-US" sz="1400" dirty="0">
                <a:latin typeface="Courier New" panose="02070309020205020404" pitchFamily="49" charset="0"/>
                <a:cs typeface="Courier New" panose="02070309020205020404" pitchFamily="49" charset="0"/>
              </a:rPr>
              <a:t> ( v: vertex)</a:t>
            </a:r>
          </a:p>
          <a:p>
            <a:pPr>
              <a:spcBef>
                <a:spcPct val="0"/>
              </a:spcBef>
              <a:buFontTx/>
              <a:buNone/>
            </a:pPr>
            <a:r>
              <a:rPr lang="en-US" altLang="en-US" sz="1400" dirty="0">
                <a:latin typeface="Courier New" panose="02070309020205020404" pitchFamily="49" charset="0"/>
                <a:cs typeface="Courier New" panose="02070309020205020404" pitchFamily="49" charset="0"/>
              </a:rPr>
              <a:t>	s = a new empty stack</a:t>
            </a:r>
          </a:p>
          <a:p>
            <a:pPr>
              <a:spcBef>
                <a:spcPct val="0"/>
              </a:spcBef>
              <a:buFontTx/>
              <a:buNone/>
            </a:pPr>
            <a:r>
              <a:rPr lang="en-US" altLang="en-US" sz="1400" dirty="0">
                <a:latin typeface="Courier New" panose="02070309020205020404" pitchFamily="49" charset="0"/>
                <a:cs typeface="Courier New" panose="02070309020205020404" pitchFamily="49" charset="0"/>
              </a:rPr>
              <a:t>	// push v onto the stack and mark it</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s.push</a:t>
            </a:r>
            <a:r>
              <a:rPr lang="en-US" altLang="en-US" sz="1400" dirty="0">
                <a:latin typeface="Courier New" panose="02070309020205020404" pitchFamily="49" charset="0"/>
                <a:cs typeface="Courier New" panose="02070309020205020404" pitchFamily="49" charset="0"/>
              </a:rPr>
              <a:t>(v)</a:t>
            </a:r>
          </a:p>
          <a:p>
            <a:pPr>
              <a:spcBef>
                <a:spcPct val="0"/>
              </a:spcBef>
              <a:buFontTx/>
              <a:buNone/>
            </a:pPr>
            <a:r>
              <a:rPr lang="en-US" altLang="en-US" sz="1400" dirty="0">
                <a:latin typeface="Courier New" panose="02070309020205020404" pitchFamily="49" charset="0"/>
                <a:cs typeface="Courier New" panose="02070309020205020404" pitchFamily="49" charset="0"/>
              </a:rPr>
              <a:t>	Mark v as visited</a:t>
            </a:r>
          </a:p>
          <a:p>
            <a:pPr>
              <a:spcBef>
                <a:spcPct val="0"/>
              </a:spcBef>
              <a:buFontTx/>
              <a:buNone/>
            </a:pPr>
            <a:r>
              <a:rPr lang="en-US" altLang="en-US" sz="1400" dirty="0">
                <a:latin typeface="Courier New" panose="02070309020205020404" pitchFamily="49" charset="0"/>
                <a:cs typeface="Courier New" panose="02070309020205020404" pitchFamily="49" charset="0"/>
              </a:rPr>
              <a:t>	while (!</a:t>
            </a:r>
            <a:r>
              <a:rPr lang="en-US" altLang="en-US" sz="1400" dirty="0" err="1">
                <a:latin typeface="Courier New" panose="02070309020205020404" pitchFamily="49" charset="0"/>
                <a:cs typeface="Courier New" panose="02070309020205020404" pitchFamily="49" charset="0"/>
              </a:rPr>
              <a:t>s.isEmpty</a:t>
            </a:r>
            <a:r>
              <a:rPr lang="en-US" altLang="en-US" sz="1400" dirty="0">
                <a:latin typeface="Courier New" panose="02070309020205020404" pitchFamily="49" charset="0"/>
                <a:cs typeface="Courier New" panose="02070309020205020404" pitchFamily="49" charset="0"/>
              </a:rPr>
              <a:t>())	{</a:t>
            </a:r>
          </a:p>
          <a:p>
            <a:pPr>
              <a:spcBef>
                <a:spcPct val="0"/>
              </a:spcBef>
              <a:buFontTx/>
              <a:buNone/>
            </a:pPr>
            <a:r>
              <a:rPr lang="en-US" altLang="en-US" sz="1400" dirty="0">
                <a:latin typeface="Courier New" panose="02070309020205020404" pitchFamily="49" charset="0"/>
                <a:cs typeface="Courier New" panose="02070309020205020404" pitchFamily="49" charset="0"/>
              </a:rPr>
              <a:t>	  if (!unvisited vertices adjacent to top of stack)</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s.pop</a:t>
            </a:r>
            <a:r>
              <a:rPr lang="en-US" altLang="en-US" sz="1400" dirty="0">
                <a:latin typeface="Courier New" panose="02070309020205020404" pitchFamily="49" charset="0"/>
                <a:cs typeface="Courier New" panose="02070309020205020404" pitchFamily="49" charset="0"/>
              </a:rPr>
              <a:t>()</a:t>
            </a:r>
          </a:p>
          <a:p>
            <a:pPr>
              <a:spcBef>
                <a:spcPct val="0"/>
              </a:spcBef>
              <a:buFontTx/>
              <a:buNone/>
            </a:pPr>
            <a:r>
              <a:rPr lang="en-US" altLang="en-US" sz="1400" dirty="0">
                <a:latin typeface="Courier New" panose="02070309020205020404" pitchFamily="49" charset="0"/>
                <a:cs typeface="Courier New" panose="02070309020205020404" pitchFamily="49" charset="0"/>
              </a:rPr>
              <a:t>	  else{</a:t>
            </a:r>
          </a:p>
          <a:p>
            <a:pPr>
              <a:spcBef>
                <a:spcPct val="0"/>
              </a:spcBef>
              <a:buFontTx/>
              <a:buNone/>
            </a:pPr>
            <a:r>
              <a:rPr lang="en-US" altLang="en-US" sz="1400" dirty="0">
                <a:latin typeface="Courier New" panose="02070309020205020404" pitchFamily="49" charset="0"/>
                <a:cs typeface="Courier New" panose="02070309020205020404" pitchFamily="49" charset="0"/>
              </a:rPr>
              <a:t>		select an unvisited u adjacent to top of stack)</a:t>
            </a:r>
          </a:p>
          <a:p>
            <a:pPr>
              <a:spcBef>
                <a:spcPct val="0"/>
              </a:spcBef>
              <a:buFontTx/>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s.push</a:t>
            </a:r>
            <a:r>
              <a:rPr lang="en-US" altLang="en-US" sz="1400" dirty="0">
                <a:latin typeface="Courier New" panose="02070309020205020404" pitchFamily="49" charset="0"/>
                <a:cs typeface="Courier New" panose="02070309020205020404" pitchFamily="49" charset="0"/>
              </a:rPr>
              <a:t>(u)</a:t>
            </a:r>
          </a:p>
          <a:p>
            <a:pPr>
              <a:spcBef>
                <a:spcPct val="0"/>
              </a:spcBef>
              <a:buFontTx/>
              <a:buNone/>
            </a:pPr>
            <a:r>
              <a:rPr lang="en-US" altLang="en-US" sz="1400" dirty="0">
                <a:latin typeface="Courier New" panose="02070309020205020404" pitchFamily="49" charset="0"/>
                <a:cs typeface="Courier New" panose="02070309020205020404" pitchFamily="49" charset="0"/>
              </a:rPr>
              <a:t>		Mark u as visited</a:t>
            </a:r>
          </a:p>
          <a:p>
            <a:pPr>
              <a:spcBef>
                <a:spcPct val="0"/>
              </a:spcBef>
              <a:buFontTx/>
              <a:buNone/>
            </a:pPr>
            <a:r>
              <a:rPr lang="en-US" altLang="en-US" sz="1400" dirty="0">
                <a:latin typeface="Courier New" panose="02070309020205020404" pitchFamily="49" charset="0"/>
                <a:cs typeface="Courier New" panose="02070309020205020404" pitchFamily="49" charset="0"/>
              </a:rPr>
              <a:t>		}</a:t>
            </a:r>
          </a:p>
          <a:p>
            <a:pPr>
              <a:spcBef>
                <a:spcPct val="0"/>
              </a:spcBef>
              <a:buFontTx/>
              <a:buNone/>
            </a:pPr>
            <a:r>
              <a:rPr lang="en-US" altLang="en-US" sz="1400" dirty="0">
                <a:latin typeface="Courier New" panose="02070309020205020404" pitchFamily="49" charset="0"/>
                <a:cs typeface="Courier New" panose="02070309020205020404" pitchFamily="49" charset="0"/>
              </a:rPr>
              <a:t>	}	</a:t>
            </a:r>
          </a:p>
        </p:txBody>
      </p:sp>
      <p:sp>
        <p:nvSpPr>
          <p:cNvPr id="6" name="Rectangle 1"/>
          <p:cNvSpPr>
            <a:spLocks noChangeArrowheads="1"/>
          </p:cNvSpPr>
          <p:nvPr/>
        </p:nvSpPr>
        <p:spPr bwMode="auto">
          <a:xfrm>
            <a:off x="381000" y="4572000"/>
            <a:ext cx="88392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latin typeface="+mj-lt"/>
                <a:cs typeface="Courier New" panose="02070309020205020404" pitchFamily="49" charset="0"/>
              </a:rPr>
              <a:t>Each vertex is visited once, and each neighbor is visited at most once in directed graph, twice in undirected graph.</a:t>
            </a:r>
          </a:p>
          <a:p>
            <a:pPr>
              <a:spcBef>
                <a:spcPct val="0"/>
              </a:spcBef>
              <a:buFontTx/>
              <a:buNone/>
            </a:pPr>
            <a:endParaRPr lang="en-US" altLang="en-US" sz="1800" dirty="0">
              <a:latin typeface="+mj-lt"/>
              <a:cs typeface="Courier New" panose="02070309020205020404" pitchFamily="49" charset="0"/>
            </a:endParaRPr>
          </a:p>
          <a:p>
            <a:pPr>
              <a:spcBef>
                <a:spcPct val="0"/>
              </a:spcBef>
              <a:buFontTx/>
              <a:buNone/>
            </a:pPr>
            <a:r>
              <a:rPr lang="en-US" altLang="en-US" sz="1800" dirty="0">
                <a:latin typeface="+mj-lt"/>
                <a:cs typeface="Courier New" panose="02070309020205020404" pitchFamily="49" charset="0"/>
                <a:sym typeface="Wingdings" panose="05000000000000000000" pitchFamily="2" charset="2"/>
              </a:rPr>
              <a:t>Therefore, O(V+E)</a:t>
            </a:r>
          </a:p>
          <a:p>
            <a:pPr>
              <a:spcBef>
                <a:spcPct val="0"/>
              </a:spcBef>
              <a:buFontTx/>
              <a:buNone/>
            </a:pPr>
            <a:endParaRPr lang="en-US" altLang="en-US" sz="1800" dirty="0">
              <a:latin typeface="+mj-lt"/>
              <a:cs typeface="Courier New" panose="02070309020205020404" pitchFamily="49" charset="0"/>
            </a:endParaRPr>
          </a:p>
        </p:txBody>
      </p:sp>
    </p:spTree>
    <p:extLst>
      <p:ext uri="{BB962C8B-B14F-4D97-AF65-F5344CB8AC3E}">
        <p14:creationId xmlns:p14="http://schemas.microsoft.com/office/powerpoint/2010/main" val="5639714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85800" y="76200"/>
            <a:ext cx="8229600" cy="838200"/>
          </a:xfrm>
        </p:spPr>
        <p:txBody>
          <a:bodyPr/>
          <a:lstStyle/>
          <a:p>
            <a:r>
              <a:rPr lang="en-US" altLang="en-US"/>
              <a:t>Biconnected</a:t>
            </a:r>
          </a:p>
        </p:txBody>
      </p:sp>
      <p:sp>
        <p:nvSpPr>
          <p:cNvPr id="3" name="Content Placeholder 2"/>
          <p:cNvSpPr>
            <a:spLocks noGrp="1"/>
          </p:cNvSpPr>
          <p:nvPr>
            <p:ph idx="1"/>
          </p:nvPr>
        </p:nvSpPr>
        <p:spPr>
          <a:xfrm>
            <a:off x="636588" y="1222375"/>
            <a:ext cx="8229600" cy="3886200"/>
          </a:xfrm>
        </p:spPr>
        <p:txBody>
          <a:bodyPr/>
          <a:lstStyle/>
          <a:p>
            <a:pPr>
              <a:defRPr/>
            </a:pPr>
            <a:r>
              <a:rPr lang="en-US" altLang="en-US" sz="2400" b="1" dirty="0" err="1">
                <a:solidFill>
                  <a:schemeClr val="accent5">
                    <a:lumMod val="50000"/>
                  </a:schemeClr>
                </a:solidFill>
              </a:rPr>
              <a:t>Biconnected</a:t>
            </a:r>
            <a:r>
              <a:rPr lang="en-US" altLang="en-US" sz="2400" dirty="0"/>
              <a:t>:</a:t>
            </a:r>
          </a:p>
          <a:p>
            <a:pPr lvl="1">
              <a:defRPr/>
            </a:pPr>
            <a:r>
              <a:rPr lang="en-US" altLang="en-US" sz="2000" dirty="0"/>
              <a:t>A </a:t>
            </a:r>
            <a:r>
              <a:rPr lang="en-US" altLang="en-US" sz="2000" dirty="0">
                <a:solidFill>
                  <a:srgbClr val="C00000"/>
                </a:solidFill>
              </a:rPr>
              <a:t>connected undirected graph </a:t>
            </a:r>
            <a:r>
              <a:rPr lang="en-US" altLang="en-US" sz="2000" dirty="0"/>
              <a:t>where no vertex’s removal disconnects the rest of graph</a:t>
            </a:r>
          </a:p>
          <a:p>
            <a:pPr lvl="2">
              <a:defRPr/>
            </a:pPr>
            <a:r>
              <a:rPr lang="en-US" altLang="en-US" sz="1800" dirty="0"/>
              <a:t>Applications: Network, mass transit system</a:t>
            </a:r>
          </a:p>
          <a:p>
            <a:pPr lvl="1">
              <a:defRPr/>
            </a:pPr>
            <a:endParaRPr lang="en-US" altLang="en-US" sz="2000" dirty="0"/>
          </a:p>
          <a:p>
            <a:pPr lvl="1">
              <a:defRPr/>
            </a:pPr>
            <a:r>
              <a:rPr lang="en-US" altLang="en-US" sz="2000" dirty="0"/>
              <a:t>How to determine? </a:t>
            </a:r>
          </a:p>
          <a:p>
            <a:pPr lvl="1">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r>
              <a:rPr lang="en-US" altLang="en-US" sz="2000" dirty="0"/>
              <a:t>      </a:t>
            </a:r>
          </a:p>
          <a:p>
            <a:pPr lvl="1">
              <a:buFont typeface="Wingdings" panose="05000000000000000000" pitchFamily="2" charset="2"/>
              <a:buNone/>
              <a:defRPr/>
            </a:pPr>
            <a:r>
              <a:rPr lang="en-US" altLang="en-US" sz="2000" dirty="0"/>
              <a:t>			</a:t>
            </a:r>
            <a:r>
              <a:rPr lang="en-US" altLang="en-US" sz="2000" dirty="0" err="1"/>
              <a:t>biconnected</a:t>
            </a:r>
            <a:r>
              <a:rPr lang="en-US" altLang="en-US" sz="2000" dirty="0"/>
              <a:t>                    Not </a:t>
            </a:r>
            <a:r>
              <a:rPr lang="en-US" altLang="en-US" sz="2000" dirty="0" err="1"/>
              <a:t>biconnected</a:t>
            </a:r>
            <a:endParaRPr lang="en-US" altLang="en-US" sz="2000" dirty="0"/>
          </a:p>
        </p:txBody>
      </p:sp>
      <p:sp>
        <p:nvSpPr>
          <p:cNvPr id="3789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FE28482-EDBF-40C5-9D8A-A66FAB3E23E1}" type="slidenum">
              <a:rPr lang="en-US" altLang="en-US" sz="1200" smtClean="0">
                <a:latin typeface="Arial Black" panose="020B0A04020102020204" pitchFamily="34" charset="0"/>
              </a:rPr>
              <a:pPr>
                <a:spcBef>
                  <a:spcPct val="0"/>
                </a:spcBef>
                <a:buFontTx/>
                <a:buNone/>
              </a:pPr>
              <a:t>33</a:t>
            </a:fld>
            <a:endParaRPr lang="en-US" altLang="en-US" sz="1200">
              <a:latin typeface="Arial Black" panose="020B0A04020102020204" pitchFamily="34" charset="0"/>
            </a:endParaRPr>
          </a:p>
        </p:txBody>
      </p:sp>
      <p:pic>
        <p:nvPicPr>
          <p:cNvPr id="37893"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81400"/>
            <a:ext cx="23383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3450634"/>
            <a:ext cx="2514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3281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09600" y="76200"/>
            <a:ext cx="8229600" cy="838200"/>
          </a:xfrm>
        </p:spPr>
        <p:txBody>
          <a:bodyPr/>
          <a:lstStyle/>
          <a:p>
            <a:r>
              <a:rPr lang="en-US" altLang="en-US"/>
              <a:t>Biconnected</a:t>
            </a:r>
          </a:p>
        </p:txBody>
      </p:sp>
      <p:sp>
        <p:nvSpPr>
          <p:cNvPr id="3" name="Content Placeholder 2"/>
          <p:cNvSpPr>
            <a:spLocks noGrp="1"/>
          </p:cNvSpPr>
          <p:nvPr>
            <p:ph idx="1"/>
          </p:nvPr>
        </p:nvSpPr>
        <p:spPr>
          <a:xfrm>
            <a:off x="636588" y="1222375"/>
            <a:ext cx="8229600" cy="3886200"/>
          </a:xfrm>
        </p:spPr>
        <p:txBody>
          <a:bodyPr/>
          <a:lstStyle/>
          <a:p>
            <a:pPr>
              <a:defRPr/>
            </a:pPr>
            <a:r>
              <a:rPr lang="en-US" altLang="en-US" sz="2400" b="1" dirty="0" err="1">
                <a:solidFill>
                  <a:schemeClr val="accent5">
                    <a:lumMod val="50000"/>
                  </a:schemeClr>
                </a:solidFill>
              </a:rPr>
              <a:t>Biconnected</a:t>
            </a:r>
            <a:r>
              <a:rPr lang="en-US" altLang="en-US" sz="2400" dirty="0"/>
              <a:t>:</a:t>
            </a:r>
          </a:p>
          <a:p>
            <a:pPr lvl="1">
              <a:defRPr/>
            </a:pPr>
            <a:r>
              <a:rPr lang="en-US" altLang="en-US" sz="2000" dirty="0"/>
              <a:t>A </a:t>
            </a:r>
            <a:r>
              <a:rPr lang="en-US" altLang="en-US" sz="2000" dirty="0">
                <a:solidFill>
                  <a:srgbClr val="C00000"/>
                </a:solidFill>
              </a:rPr>
              <a:t>connected undirected graph </a:t>
            </a:r>
            <a:r>
              <a:rPr lang="en-US" altLang="en-US" sz="2000" dirty="0"/>
              <a:t>where no vertex’s removal disconnects the rest of graph</a:t>
            </a:r>
          </a:p>
          <a:p>
            <a:pPr lvl="2">
              <a:defRPr/>
            </a:pPr>
            <a:r>
              <a:rPr lang="en-US" altLang="en-US" sz="1800" dirty="0"/>
              <a:t>Applications: Network, mass transit system</a:t>
            </a:r>
          </a:p>
          <a:p>
            <a:pPr>
              <a:defRPr/>
            </a:pPr>
            <a:r>
              <a:rPr lang="en-US" altLang="en-US" sz="2400" dirty="0"/>
              <a:t>If graph is </a:t>
            </a:r>
            <a:r>
              <a:rPr lang="en-US" altLang="en-US" sz="2400" u="sng" dirty="0"/>
              <a:t>not</a:t>
            </a:r>
            <a:r>
              <a:rPr lang="en-US" altLang="en-US" sz="2400" b="1" u="sng" dirty="0">
                <a:solidFill>
                  <a:schemeClr val="accent5">
                    <a:lumMod val="50000"/>
                  </a:schemeClr>
                </a:solidFill>
              </a:rPr>
              <a:t> </a:t>
            </a:r>
            <a:r>
              <a:rPr lang="en-US" altLang="en-US" sz="2400" b="1" u="sng" dirty="0" err="1">
                <a:solidFill>
                  <a:schemeClr val="accent5">
                    <a:lumMod val="50000"/>
                  </a:schemeClr>
                </a:solidFill>
              </a:rPr>
              <a:t>biconnected</a:t>
            </a:r>
            <a:r>
              <a:rPr lang="en-US" altLang="en-US" sz="2400" dirty="0"/>
              <a:t>: </a:t>
            </a:r>
          </a:p>
          <a:p>
            <a:pPr lvl="1">
              <a:defRPr/>
            </a:pPr>
            <a:r>
              <a:rPr lang="en-US" altLang="en-US" sz="2000" b="1" u="sng" dirty="0">
                <a:solidFill>
                  <a:schemeClr val="accent5">
                    <a:lumMod val="50000"/>
                  </a:schemeClr>
                </a:solidFill>
              </a:rPr>
              <a:t>articulation point</a:t>
            </a:r>
            <a:r>
              <a:rPr lang="en-US" altLang="en-US" sz="2000" dirty="0"/>
              <a:t>: its removal disconnects the graph </a:t>
            </a:r>
          </a:p>
          <a:p>
            <a:pPr lvl="1">
              <a:defRPr/>
            </a:pPr>
            <a:endParaRPr lang="en-US" altLang="en-US" sz="2000" dirty="0"/>
          </a:p>
          <a:p>
            <a:pPr lvl="1">
              <a:defRPr/>
            </a:pPr>
            <a:endParaRPr lang="en-US" altLang="en-US" sz="2000" dirty="0"/>
          </a:p>
          <a:p>
            <a:pPr lvl="1">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r>
              <a:rPr lang="en-US" altLang="en-US" sz="2000" dirty="0"/>
              <a:t>      </a:t>
            </a:r>
          </a:p>
          <a:p>
            <a:pPr lvl="1">
              <a:buFont typeface="Wingdings" panose="05000000000000000000" pitchFamily="2" charset="2"/>
              <a:buNone/>
              <a:defRPr/>
            </a:pPr>
            <a:r>
              <a:rPr lang="en-US" altLang="en-US" sz="2000" dirty="0"/>
              <a:t>			</a:t>
            </a:r>
            <a:r>
              <a:rPr lang="en-US" altLang="en-US" sz="2000" dirty="0" err="1"/>
              <a:t>biconnected</a:t>
            </a:r>
            <a:r>
              <a:rPr lang="en-US" altLang="en-US" sz="2000" dirty="0"/>
              <a:t>                    Not </a:t>
            </a:r>
            <a:r>
              <a:rPr lang="en-US" altLang="en-US" sz="2000" dirty="0" err="1"/>
              <a:t>biconnected</a:t>
            </a:r>
            <a:endParaRPr lang="en-US" altLang="en-US" sz="2000" dirty="0"/>
          </a:p>
        </p:txBody>
      </p:sp>
      <p:sp>
        <p:nvSpPr>
          <p:cNvPr id="3891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EB1F6B40-B082-41F0-B32E-18730819A824}" type="slidenum">
              <a:rPr lang="en-US" altLang="en-US" sz="1200" smtClean="0">
                <a:latin typeface="Arial Black" panose="020B0A04020102020204" pitchFamily="34" charset="0"/>
              </a:rPr>
              <a:pPr>
                <a:spcBef>
                  <a:spcPct val="0"/>
                </a:spcBef>
                <a:buFontTx/>
                <a:buNone/>
              </a:pPr>
              <a:t>34</a:t>
            </a:fld>
            <a:endParaRPr lang="en-US" altLang="en-US" sz="1200">
              <a:latin typeface="Arial Black" panose="020B0A04020102020204" pitchFamily="34" charset="0"/>
            </a:endParaRPr>
          </a:p>
        </p:txBody>
      </p:sp>
      <p:pic>
        <p:nvPicPr>
          <p:cNvPr id="38917"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644900"/>
            <a:ext cx="233838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482975"/>
            <a:ext cx="25146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1215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09600" y="76200"/>
            <a:ext cx="8229600" cy="838200"/>
          </a:xfrm>
        </p:spPr>
        <p:txBody>
          <a:bodyPr/>
          <a:lstStyle/>
          <a:p>
            <a:r>
              <a:rPr lang="en-US" altLang="en-US" dirty="0"/>
              <a:t>Articulation points</a:t>
            </a:r>
          </a:p>
        </p:txBody>
      </p:sp>
      <p:sp>
        <p:nvSpPr>
          <p:cNvPr id="3" name="Content Placeholder 2"/>
          <p:cNvSpPr>
            <a:spLocks noGrp="1"/>
          </p:cNvSpPr>
          <p:nvPr>
            <p:ph idx="1"/>
          </p:nvPr>
        </p:nvSpPr>
        <p:spPr>
          <a:xfrm>
            <a:off x="463550" y="1222375"/>
            <a:ext cx="8229600" cy="463550"/>
          </a:xfrm>
        </p:spPr>
        <p:txBody>
          <a:bodyPr/>
          <a:lstStyle/>
          <a:p>
            <a:pPr>
              <a:defRPr/>
            </a:pPr>
            <a:r>
              <a:rPr lang="en-US" altLang="en-US" sz="2400" b="1" u="sng" dirty="0">
                <a:solidFill>
                  <a:schemeClr val="accent5">
                    <a:lumMod val="50000"/>
                  </a:schemeClr>
                </a:solidFill>
              </a:rPr>
              <a:t>articulation point</a:t>
            </a:r>
            <a:r>
              <a:rPr lang="en-US" altLang="en-US" sz="2400" dirty="0"/>
              <a:t>: its removal disconnects the graph</a:t>
            </a:r>
          </a:p>
          <a:p>
            <a:pPr>
              <a:defRPr/>
            </a:pPr>
            <a:endParaRPr lang="en-US" altLang="en-US" sz="2400" dirty="0"/>
          </a:p>
          <a:p>
            <a:pPr marL="457200" lvl="1" indent="0">
              <a:buFont typeface="Arial" panose="020B0604020202020204" pitchFamily="34" charset="0"/>
              <a:buNone/>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endParaRPr lang="en-US" altLang="en-US" sz="2000" dirty="0"/>
          </a:p>
        </p:txBody>
      </p:sp>
      <p:sp>
        <p:nvSpPr>
          <p:cNvPr id="3994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81FD25D3-2E3D-4A72-A6CA-A97105440348}" type="slidenum">
              <a:rPr lang="en-US" altLang="en-US" sz="1200" smtClean="0">
                <a:latin typeface="Arial Black" panose="020B0A04020102020204" pitchFamily="34" charset="0"/>
              </a:rPr>
              <a:pPr>
                <a:spcBef>
                  <a:spcPct val="0"/>
                </a:spcBef>
                <a:buFontTx/>
                <a:buNone/>
              </a:pPr>
              <a:t>35</a:t>
            </a:fld>
            <a:endParaRPr lang="en-US" altLang="en-US" sz="1200">
              <a:latin typeface="Arial Black" panose="020B0A04020102020204" pitchFamily="34" charset="0"/>
            </a:endParaRPr>
          </a:p>
        </p:txBody>
      </p:sp>
      <p:sp>
        <p:nvSpPr>
          <p:cNvPr id="7" name="Content Placeholder 2"/>
          <p:cNvSpPr txBox="1">
            <a:spLocks/>
          </p:cNvSpPr>
          <p:nvPr/>
        </p:nvSpPr>
        <p:spPr bwMode="auto">
          <a:xfrm>
            <a:off x="609600" y="5257800"/>
            <a:ext cx="82296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a:defRPr/>
            </a:pPr>
            <a:r>
              <a:rPr lang="en-US" altLang="en-US" sz="2400" b="1" kern="0" dirty="0">
                <a:solidFill>
                  <a:schemeClr val="accent5">
                    <a:lumMod val="50000"/>
                  </a:schemeClr>
                </a:solidFill>
              </a:rPr>
              <a:t>Can you find articulation points on these two graphs?</a:t>
            </a:r>
            <a:endParaRPr lang="en-US" altLang="en-US" sz="2400" kern="0" dirty="0"/>
          </a:p>
          <a:p>
            <a:pPr>
              <a:defRPr/>
            </a:pPr>
            <a:endParaRPr lang="en-US" altLang="en-US" sz="2400" kern="0" dirty="0"/>
          </a:p>
          <a:p>
            <a:pPr marL="457200" lvl="1" indent="0">
              <a:buFont typeface="Arial" panose="020B0604020202020204" pitchFamily="34" charset="0"/>
              <a:buNone/>
              <a:defRPr/>
            </a:pPr>
            <a:endParaRPr lang="en-US" altLang="en-US" sz="2000" kern="0" dirty="0"/>
          </a:p>
          <a:p>
            <a:pPr lvl="1">
              <a:defRPr/>
            </a:pPr>
            <a:endParaRPr lang="en-US" altLang="en-US" sz="2000" kern="0" dirty="0"/>
          </a:p>
          <a:p>
            <a:pPr lvl="1">
              <a:defRPr/>
            </a:pPr>
            <a:endParaRPr lang="en-US" altLang="en-US" sz="2000" kern="0" dirty="0"/>
          </a:p>
          <a:p>
            <a:pPr lvl="1">
              <a:buFont typeface="Wingdings" panose="05000000000000000000" pitchFamily="2" charset="2"/>
              <a:buNone/>
              <a:defRPr/>
            </a:pPr>
            <a:r>
              <a:rPr lang="en-US" altLang="en-US" sz="2000" kern="0" dirty="0"/>
              <a:t> </a:t>
            </a:r>
          </a:p>
          <a:p>
            <a:pPr lvl="1">
              <a:buFont typeface="Wingdings" panose="05000000000000000000" pitchFamily="2" charset="2"/>
              <a:buNone/>
              <a:defRPr/>
            </a:pPr>
            <a:endParaRPr lang="en-US" altLang="en-US" sz="2000" kern="0" dirty="0"/>
          </a:p>
        </p:txBody>
      </p:sp>
      <p:pic>
        <p:nvPicPr>
          <p:cNvPr id="3994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33600"/>
            <a:ext cx="31242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33600"/>
            <a:ext cx="3048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2338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76200"/>
            <a:ext cx="8229600" cy="838200"/>
          </a:xfrm>
        </p:spPr>
        <p:txBody>
          <a:bodyPr/>
          <a:lstStyle/>
          <a:p>
            <a:r>
              <a:rPr lang="en-US" altLang="en-US"/>
              <a:t>Articulation points</a:t>
            </a:r>
          </a:p>
        </p:txBody>
      </p:sp>
      <p:sp>
        <p:nvSpPr>
          <p:cNvPr id="3" name="Content Placeholder 2"/>
          <p:cNvSpPr>
            <a:spLocks noGrp="1"/>
          </p:cNvSpPr>
          <p:nvPr>
            <p:ph idx="1"/>
          </p:nvPr>
        </p:nvSpPr>
        <p:spPr>
          <a:xfrm>
            <a:off x="463550" y="1222375"/>
            <a:ext cx="8229600" cy="463550"/>
          </a:xfrm>
        </p:spPr>
        <p:txBody>
          <a:bodyPr/>
          <a:lstStyle/>
          <a:p>
            <a:pPr>
              <a:defRPr/>
            </a:pPr>
            <a:r>
              <a:rPr lang="en-US" altLang="en-US" sz="2400" b="1" u="sng" dirty="0">
                <a:solidFill>
                  <a:schemeClr val="accent5">
                    <a:lumMod val="50000"/>
                  </a:schemeClr>
                </a:solidFill>
              </a:rPr>
              <a:t>articulation point</a:t>
            </a:r>
            <a:r>
              <a:rPr lang="en-US" altLang="en-US" sz="2400" dirty="0"/>
              <a:t>: how to find?</a:t>
            </a:r>
          </a:p>
          <a:p>
            <a:pPr>
              <a:defRPr/>
            </a:pPr>
            <a:endParaRPr lang="en-US" altLang="en-US" sz="2400" dirty="0"/>
          </a:p>
          <a:p>
            <a:pPr marL="457200" lvl="1" indent="0">
              <a:buFont typeface="Arial" panose="020B0604020202020204" pitchFamily="34" charset="0"/>
              <a:buNone/>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endParaRPr lang="en-US" altLang="en-US" sz="2000" dirty="0"/>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F29D064-F706-468D-AE81-AD0D462EEEA6}" type="slidenum">
              <a:rPr lang="en-US" altLang="en-US" sz="1200" smtClean="0">
                <a:latin typeface="Arial Black" panose="020B0A04020102020204" pitchFamily="34" charset="0"/>
              </a:rPr>
              <a:pPr>
                <a:spcBef>
                  <a:spcPct val="0"/>
                </a:spcBef>
                <a:buFontTx/>
                <a:buNone/>
              </a:pPr>
              <a:t>36</a:t>
            </a:fld>
            <a:endParaRPr lang="en-US" altLang="en-US" sz="1200">
              <a:latin typeface="Arial Black" panose="020B0A04020102020204" pitchFamily="34" charset="0"/>
            </a:endParaRPr>
          </a:p>
        </p:txBody>
      </p:sp>
      <p:pic>
        <p:nvPicPr>
          <p:cNvPr id="4096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85925"/>
            <a:ext cx="31242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85925"/>
            <a:ext cx="3048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0311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76200"/>
            <a:ext cx="8229600" cy="838200"/>
          </a:xfrm>
        </p:spPr>
        <p:txBody>
          <a:bodyPr/>
          <a:lstStyle/>
          <a:p>
            <a:r>
              <a:rPr lang="en-US" altLang="en-US"/>
              <a:t>Articulation points</a:t>
            </a:r>
          </a:p>
        </p:txBody>
      </p:sp>
      <p:sp>
        <p:nvSpPr>
          <p:cNvPr id="3" name="Content Placeholder 2"/>
          <p:cNvSpPr>
            <a:spLocks noGrp="1"/>
          </p:cNvSpPr>
          <p:nvPr>
            <p:ph idx="1"/>
          </p:nvPr>
        </p:nvSpPr>
        <p:spPr>
          <a:xfrm>
            <a:off x="463550" y="1222375"/>
            <a:ext cx="8229600" cy="463550"/>
          </a:xfrm>
        </p:spPr>
        <p:txBody>
          <a:bodyPr/>
          <a:lstStyle/>
          <a:p>
            <a:pPr>
              <a:defRPr/>
            </a:pPr>
            <a:r>
              <a:rPr lang="en-US" altLang="en-US" sz="2400" b="1" u="sng" dirty="0">
                <a:solidFill>
                  <a:schemeClr val="accent5">
                    <a:lumMod val="50000"/>
                  </a:schemeClr>
                </a:solidFill>
              </a:rPr>
              <a:t>articulation point</a:t>
            </a:r>
            <a:r>
              <a:rPr lang="en-US" altLang="en-US" sz="2400" dirty="0"/>
              <a:t>: how to find?</a:t>
            </a:r>
          </a:p>
          <a:p>
            <a:pPr>
              <a:defRPr/>
            </a:pPr>
            <a:endParaRPr lang="en-US" altLang="en-US" sz="2400" dirty="0"/>
          </a:p>
          <a:p>
            <a:pPr marL="457200" lvl="1" indent="0">
              <a:buFont typeface="Arial" panose="020B0604020202020204" pitchFamily="34" charset="0"/>
              <a:buNone/>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endParaRPr lang="en-US" altLang="en-US" sz="2000" dirty="0"/>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F29D064-F706-468D-AE81-AD0D462EEEA6}" type="slidenum">
              <a:rPr lang="en-US" altLang="en-US" sz="1200" smtClean="0">
                <a:latin typeface="Arial Black" panose="020B0A04020102020204" pitchFamily="34" charset="0"/>
              </a:rPr>
              <a:pPr>
                <a:spcBef>
                  <a:spcPct val="0"/>
                </a:spcBef>
                <a:buFontTx/>
                <a:buNone/>
              </a:pPr>
              <a:t>37</a:t>
            </a:fld>
            <a:endParaRPr lang="en-US" altLang="en-US" sz="1200">
              <a:latin typeface="Arial Black" panose="020B0A04020102020204" pitchFamily="34" charset="0"/>
            </a:endParaRPr>
          </a:p>
        </p:txBody>
      </p:sp>
      <p:sp>
        <p:nvSpPr>
          <p:cNvPr id="7" name="Content Placeholder 2"/>
          <p:cNvSpPr txBox="1">
            <a:spLocks/>
          </p:cNvSpPr>
          <p:nvPr/>
        </p:nvSpPr>
        <p:spPr bwMode="auto">
          <a:xfrm>
            <a:off x="641350" y="4419600"/>
            <a:ext cx="822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buFont typeface="Arial" panose="020B0604020202020204" pitchFamily="34" charset="0"/>
              <a:buNone/>
              <a:defRPr/>
            </a:pPr>
            <a:r>
              <a:rPr lang="en-US" altLang="en-US" sz="1800" b="1" kern="0" dirty="0">
                <a:solidFill>
                  <a:schemeClr val="accent5">
                    <a:lumMod val="50000"/>
                  </a:schemeClr>
                </a:solidFill>
              </a:rPr>
              <a:t>For all vertex,</a:t>
            </a:r>
          </a:p>
          <a:p>
            <a:pPr marL="0" indent="0">
              <a:buFont typeface="Arial" panose="020B0604020202020204" pitchFamily="34" charset="0"/>
              <a:buNone/>
              <a:defRPr/>
            </a:pPr>
            <a:r>
              <a:rPr lang="en-US" altLang="en-US" sz="1800" b="1" kern="0" dirty="0">
                <a:solidFill>
                  <a:schemeClr val="accent5">
                    <a:lumMod val="50000"/>
                  </a:schemeClr>
                </a:solidFill>
              </a:rPr>
              <a:t>   a) remove v</a:t>
            </a:r>
          </a:p>
          <a:p>
            <a:pPr marL="0" indent="0">
              <a:buFont typeface="Arial" panose="020B0604020202020204" pitchFamily="34" charset="0"/>
              <a:buNone/>
              <a:defRPr/>
            </a:pPr>
            <a:r>
              <a:rPr lang="en-US" altLang="en-US" sz="1800" b="1" kern="0" dirty="0">
                <a:solidFill>
                  <a:schemeClr val="accent5">
                    <a:lumMod val="50000"/>
                  </a:schemeClr>
                </a:solidFill>
              </a:rPr>
              <a:t>   b) see if it disconnects graph (DFS or BFS)</a:t>
            </a:r>
          </a:p>
          <a:p>
            <a:pPr marL="0" indent="0">
              <a:buFont typeface="Arial" panose="020B0604020202020204" pitchFamily="34" charset="0"/>
              <a:buNone/>
              <a:defRPr/>
            </a:pPr>
            <a:r>
              <a:rPr lang="en-US" altLang="en-US" sz="1800" b="1" kern="0" dirty="0">
                <a:solidFill>
                  <a:schemeClr val="accent5">
                    <a:lumMod val="50000"/>
                  </a:schemeClr>
                </a:solidFill>
              </a:rPr>
              <a:t>   c) add v back to graph</a:t>
            </a:r>
          </a:p>
          <a:p>
            <a:pPr marL="0" indent="0">
              <a:buFont typeface="Arial" panose="020B0604020202020204" pitchFamily="34" charset="0"/>
              <a:buNone/>
              <a:defRPr/>
            </a:pPr>
            <a:r>
              <a:rPr lang="en-US" altLang="en-US" sz="1800" b="1" kern="0" dirty="0">
                <a:solidFill>
                  <a:schemeClr val="accent5">
                    <a:lumMod val="50000"/>
                  </a:schemeClr>
                </a:solidFill>
              </a:rPr>
              <a:t>Time complexity O(V*(V+E)) </a:t>
            </a:r>
            <a:r>
              <a:rPr lang="en-US" altLang="en-US" sz="1800" b="1" kern="0" dirty="0">
                <a:solidFill>
                  <a:schemeClr val="accent5">
                    <a:lumMod val="50000"/>
                  </a:schemeClr>
                </a:solidFill>
                <a:sym typeface="Wingdings" panose="05000000000000000000" pitchFamily="2" charset="2"/>
              </a:rPr>
              <a:t> Can we do better?</a:t>
            </a:r>
            <a:endParaRPr lang="en-US" altLang="en-US" sz="1800" kern="0" dirty="0"/>
          </a:p>
          <a:p>
            <a:pPr>
              <a:defRPr/>
            </a:pPr>
            <a:endParaRPr lang="en-US" altLang="en-US" sz="1800" kern="0" dirty="0"/>
          </a:p>
          <a:p>
            <a:pPr marL="457200" lvl="1" indent="0">
              <a:buFont typeface="Arial" panose="020B0604020202020204" pitchFamily="34" charset="0"/>
              <a:buNone/>
              <a:defRPr/>
            </a:pPr>
            <a:endParaRPr lang="en-US" altLang="en-US" sz="1800" kern="0" dirty="0"/>
          </a:p>
          <a:p>
            <a:pPr lvl="1">
              <a:defRPr/>
            </a:pPr>
            <a:endParaRPr lang="en-US" altLang="en-US" sz="1800" kern="0" dirty="0"/>
          </a:p>
          <a:p>
            <a:pPr lvl="1">
              <a:defRPr/>
            </a:pPr>
            <a:endParaRPr lang="en-US" altLang="en-US" sz="1800" kern="0" dirty="0"/>
          </a:p>
          <a:p>
            <a:pPr lvl="1">
              <a:buFont typeface="Wingdings" panose="05000000000000000000" pitchFamily="2" charset="2"/>
              <a:buNone/>
              <a:defRPr/>
            </a:pPr>
            <a:r>
              <a:rPr lang="en-US" altLang="en-US" sz="1800" kern="0" dirty="0"/>
              <a:t> </a:t>
            </a:r>
          </a:p>
          <a:p>
            <a:pPr lvl="1">
              <a:buFont typeface="Wingdings" panose="05000000000000000000" pitchFamily="2" charset="2"/>
              <a:buNone/>
              <a:defRPr/>
            </a:pPr>
            <a:endParaRPr lang="en-US" altLang="en-US" sz="1800" kern="0" dirty="0"/>
          </a:p>
        </p:txBody>
      </p:sp>
      <p:pic>
        <p:nvPicPr>
          <p:cNvPr id="4096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85925"/>
            <a:ext cx="31242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85925"/>
            <a:ext cx="3048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1176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09600" y="76200"/>
            <a:ext cx="8229600" cy="838200"/>
          </a:xfrm>
        </p:spPr>
        <p:txBody>
          <a:bodyPr/>
          <a:lstStyle/>
          <a:p>
            <a:r>
              <a:rPr lang="en-US" altLang="en-US" dirty="0"/>
              <a:t>Articulation points</a:t>
            </a:r>
          </a:p>
        </p:txBody>
      </p:sp>
      <p:sp>
        <p:nvSpPr>
          <p:cNvPr id="3" name="Content Placeholder 2"/>
          <p:cNvSpPr>
            <a:spLocks noGrp="1"/>
          </p:cNvSpPr>
          <p:nvPr>
            <p:ph idx="1"/>
          </p:nvPr>
        </p:nvSpPr>
        <p:spPr>
          <a:xfrm>
            <a:off x="463550" y="1222375"/>
            <a:ext cx="8229600" cy="463550"/>
          </a:xfrm>
        </p:spPr>
        <p:txBody>
          <a:bodyPr/>
          <a:lstStyle/>
          <a:p>
            <a:pPr>
              <a:defRPr/>
            </a:pPr>
            <a:r>
              <a:rPr lang="en-US" altLang="en-US" sz="2400" b="1" u="sng" dirty="0">
                <a:solidFill>
                  <a:schemeClr val="accent5">
                    <a:lumMod val="50000"/>
                  </a:schemeClr>
                </a:solidFill>
              </a:rPr>
              <a:t>articulation point</a:t>
            </a:r>
            <a:r>
              <a:rPr lang="en-US" altLang="en-US" sz="2400" dirty="0"/>
              <a:t>: how to find?</a:t>
            </a:r>
          </a:p>
          <a:p>
            <a:pPr>
              <a:defRPr/>
            </a:pPr>
            <a:endParaRPr lang="en-US" altLang="en-US" sz="2400" dirty="0"/>
          </a:p>
          <a:p>
            <a:pPr marL="457200" lvl="1" indent="0">
              <a:buFont typeface="Arial" panose="020B0604020202020204" pitchFamily="34" charset="0"/>
              <a:buNone/>
              <a:defRPr/>
            </a:pPr>
            <a:endParaRPr lang="en-US" altLang="en-US" sz="2000" dirty="0"/>
          </a:p>
          <a:p>
            <a:pPr lvl="1">
              <a:defRPr/>
            </a:pPr>
            <a:endParaRPr lang="en-US" altLang="en-US" sz="2000" dirty="0"/>
          </a:p>
          <a:p>
            <a:pPr lvl="1">
              <a:defRPr/>
            </a:pPr>
            <a:endParaRPr lang="en-US" altLang="en-US" sz="2000" dirty="0"/>
          </a:p>
          <a:p>
            <a:pPr lvl="1">
              <a:buFont typeface="Wingdings" panose="05000000000000000000" pitchFamily="2" charset="2"/>
              <a:buNone/>
              <a:defRPr/>
            </a:pPr>
            <a:r>
              <a:rPr lang="en-US" altLang="en-US" sz="2000" dirty="0"/>
              <a:t> </a:t>
            </a:r>
          </a:p>
          <a:p>
            <a:pPr lvl="1">
              <a:buFont typeface="Wingdings" panose="05000000000000000000" pitchFamily="2" charset="2"/>
              <a:buNone/>
              <a:defRPr/>
            </a:pPr>
            <a:endParaRPr lang="en-US" altLang="en-US" sz="2000" dirty="0"/>
          </a:p>
        </p:txBody>
      </p:sp>
      <p:sp>
        <p:nvSpPr>
          <p:cNvPr id="409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F29D064-F706-468D-AE81-AD0D462EEEA6}" type="slidenum">
              <a:rPr lang="en-US" altLang="en-US" sz="1200" smtClean="0">
                <a:latin typeface="Arial Black" panose="020B0A04020102020204" pitchFamily="34" charset="0"/>
              </a:rPr>
              <a:pPr>
                <a:spcBef>
                  <a:spcPct val="0"/>
                </a:spcBef>
                <a:buFontTx/>
                <a:buNone/>
              </a:pPr>
              <a:t>38</a:t>
            </a:fld>
            <a:endParaRPr lang="en-US" altLang="en-US" sz="1200">
              <a:latin typeface="Arial Black" panose="020B0A04020102020204" pitchFamily="34" charset="0"/>
            </a:endParaRPr>
          </a:p>
        </p:txBody>
      </p:sp>
      <p:sp>
        <p:nvSpPr>
          <p:cNvPr id="7" name="Content Placeholder 2"/>
          <p:cNvSpPr txBox="1">
            <a:spLocks/>
          </p:cNvSpPr>
          <p:nvPr/>
        </p:nvSpPr>
        <p:spPr bwMode="auto">
          <a:xfrm>
            <a:off x="641350" y="4419600"/>
            <a:ext cx="82296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a:buFont typeface="Arial" panose="020B0604020202020204" pitchFamily="34" charset="0"/>
              <a:buNone/>
              <a:defRPr/>
            </a:pPr>
            <a:r>
              <a:rPr lang="en-US" altLang="en-US" sz="1800" b="1" kern="0" dirty="0">
                <a:solidFill>
                  <a:schemeClr val="accent5">
                    <a:lumMod val="50000"/>
                  </a:schemeClr>
                </a:solidFill>
              </a:rPr>
              <a:t>For all vertex,</a:t>
            </a:r>
          </a:p>
          <a:p>
            <a:pPr marL="0" indent="0">
              <a:buFont typeface="Arial" panose="020B0604020202020204" pitchFamily="34" charset="0"/>
              <a:buNone/>
              <a:defRPr/>
            </a:pPr>
            <a:r>
              <a:rPr lang="en-US" altLang="en-US" sz="1800" b="1" kern="0" dirty="0">
                <a:solidFill>
                  <a:schemeClr val="accent5">
                    <a:lumMod val="50000"/>
                  </a:schemeClr>
                </a:solidFill>
              </a:rPr>
              <a:t>   a) remove v</a:t>
            </a:r>
          </a:p>
          <a:p>
            <a:pPr marL="0" indent="0">
              <a:buFont typeface="Arial" panose="020B0604020202020204" pitchFamily="34" charset="0"/>
              <a:buNone/>
              <a:defRPr/>
            </a:pPr>
            <a:r>
              <a:rPr lang="en-US" altLang="en-US" sz="1800" b="1" kern="0" dirty="0">
                <a:solidFill>
                  <a:schemeClr val="accent5">
                    <a:lumMod val="50000"/>
                  </a:schemeClr>
                </a:solidFill>
              </a:rPr>
              <a:t>   b) see if it disconnects graph (DFS or BFS)</a:t>
            </a:r>
          </a:p>
          <a:p>
            <a:pPr marL="0" indent="0">
              <a:buFont typeface="Arial" panose="020B0604020202020204" pitchFamily="34" charset="0"/>
              <a:buNone/>
              <a:defRPr/>
            </a:pPr>
            <a:r>
              <a:rPr lang="en-US" altLang="en-US" sz="1800" b="1" kern="0" dirty="0">
                <a:solidFill>
                  <a:schemeClr val="accent5">
                    <a:lumMod val="50000"/>
                  </a:schemeClr>
                </a:solidFill>
              </a:rPr>
              <a:t>   c) add v back to graph</a:t>
            </a:r>
          </a:p>
          <a:p>
            <a:pPr marL="0" indent="0">
              <a:buFont typeface="Arial" panose="020B0604020202020204" pitchFamily="34" charset="0"/>
              <a:buNone/>
              <a:defRPr/>
            </a:pPr>
            <a:r>
              <a:rPr lang="en-US" altLang="en-US" sz="1800" b="1" kern="0" dirty="0">
                <a:solidFill>
                  <a:schemeClr val="accent5">
                    <a:lumMod val="50000"/>
                  </a:schemeClr>
                </a:solidFill>
              </a:rPr>
              <a:t>Time complexity O(V*(V+E)) </a:t>
            </a:r>
            <a:r>
              <a:rPr lang="en-US" altLang="en-US" sz="1800" b="1" kern="0" dirty="0">
                <a:solidFill>
                  <a:schemeClr val="accent5">
                    <a:lumMod val="50000"/>
                  </a:schemeClr>
                </a:solidFill>
                <a:sym typeface="Wingdings" panose="05000000000000000000" pitchFamily="2" charset="2"/>
              </a:rPr>
              <a:t> Can we do better?  </a:t>
            </a:r>
            <a:r>
              <a:rPr lang="en-US" altLang="en-US" sz="1800" b="1" kern="0" dirty="0">
                <a:solidFill>
                  <a:srgbClr val="FF0000"/>
                </a:solidFill>
                <a:sym typeface="Wingdings" panose="05000000000000000000" pitchFamily="2" charset="2"/>
              </a:rPr>
              <a:t>O(V+E) algorithm</a:t>
            </a:r>
            <a:endParaRPr lang="en-US" altLang="en-US" sz="1800" kern="0" dirty="0">
              <a:solidFill>
                <a:srgbClr val="FF0000"/>
              </a:solidFill>
            </a:endParaRPr>
          </a:p>
          <a:p>
            <a:pPr>
              <a:defRPr/>
            </a:pPr>
            <a:endParaRPr lang="en-US" altLang="en-US" sz="1800" kern="0" dirty="0"/>
          </a:p>
          <a:p>
            <a:pPr marL="457200" lvl="1" indent="0">
              <a:buFont typeface="Arial" panose="020B0604020202020204" pitchFamily="34" charset="0"/>
              <a:buNone/>
              <a:defRPr/>
            </a:pPr>
            <a:endParaRPr lang="en-US" altLang="en-US" sz="1800" kern="0" dirty="0"/>
          </a:p>
          <a:p>
            <a:pPr lvl="1">
              <a:defRPr/>
            </a:pPr>
            <a:endParaRPr lang="en-US" altLang="en-US" sz="1800" kern="0" dirty="0"/>
          </a:p>
          <a:p>
            <a:pPr lvl="1">
              <a:defRPr/>
            </a:pPr>
            <a:endParaRPr lang="en-US" altLang="en-US" sz="1800" kern="0" dirty="0"/>
          </a:p>
          <a:p>
            <a:pPr lvl="1">
              <a:buFont typeface="Wingdings" panose="05000000000000000000" pitchFamily="2" charset="2"/>
              <a:buNone/>
              <a:defRPr/>
            </a:pPr>
            <a:r>
              <a:rPr lang="en-US" altLang="en-US" sz="1800" kern="0" dirty="0"/>
              <a:t> </a:t>
            </a:r>
          </a:p>
          <a:p>
            <a:pPr lvl="1">
              <a:buFont typeface="Wingdings" panose="05000000000000000000" pitchFamily="2" charset="2"/>
              <a:buNone/>
              <a:defRPr/>
            </a:pPr>
            <a:endParaRPr lang="en-US" altLang="en-US" sz="1800" kern="0" dirty="0"/>
          </a:p>
        </p:txBody>
      </p:sp>
      <p:pic>
        <p:nvPicPr>
          <p:cNvPr id="40966"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85925"/>
            <a:ext cx="3124200" cy="285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1685925"/>
            <a:ext cx="3048000"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4644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304800" y="76200"/>
            <a:ext cx="8229600" cy="838200"/>
          </a:xfrm>
        </p:spPr>
        <p:txBody>
          <a:bodyPr/>
          <a:lstStyle/>
          <a:p>
            <a:r>
              <a:rPr lang="en-US" altLang="en-US"/>
              <a:t>Articulation point detection</a:t>
            </a:r>
          </a:p>
        </p:txBody>
      </p:sp>
      <p:sp>
        <p:nvSpPr>
          <p:cNvPr id="3" name="Content Placeholder 2"/>
          <p:cNvSpPr>
            <a:spLocks noGrp="1"/>
          </p:cNvSpPr>
          <p:nvPr>
            <p:ph idx="1"/>
          </p:nvPr>
        </p:nvSpPr>
        <p:spPr>
          <a:xfrm>
            <a:off x="381000" y="1066800"/>
            <a:ext cx="5638800" cy="5156200"/>
          </a:xfrm>
        </p:spPr>
        <p:txBody>
          <a:bodyPr/>
          <a:lstStyle/>
          <a:p>
            <a:pPr>
              <a:defRPr/>
            </a:pPr>
            <a:r>
              <a:rPr lang="en-US" altLang="en-US" sz="2400" dirty="0"/>
              <a:t>Check DFS spanning tree</a:t>
            </a:r>
          </a:p>
          <a:p>
            <a:pPr lvl="1">
              <a:defRPr/>
            </a:pPr>
            <a:endParaRPr lang="en-US" altLang="en-US" sz="500" dirty="0"/>
          </a:p>
          <a:p>
            <a:pPr lvl="1">
              <a:defRPr/>
            </a:pPr>
            <a:r>
              <a:rPr lang="en-US" altLang="en-US" sz="1800" b="1" dirty="0">
                <a:solidFill>
                  <a:schemeClr val="accent5">
                    <a:lumMod val="50000"/>
                  </a:schemeClr>
                </a:solidFill>
              </a:rPr>
              <a:t>Back edge</a:t>
            </a:r>
            <a:r>
              <a:rPr lang="en-US" altLang="en-US" sz="1800" dirty="0"/>
              <a:t>: from descendant to ancestor, </a:t>
            </a:r>
            <a:r>
              <a:rPr lang="en-US" altLang="en-US" sz="1800" b="1" dirty="0"/>
              <a:t>not part of tree edge</a:t>
            </a:r>
            <a:r>
              <a:rPr lang="en-US" altLang="en-US" sz="1800" dirty="0"/>
              <a:t> </a:t>
            </a:r>
          </a:p>
          <a:p>
            <a:pPr lvl="1">
              <a:defRPr/>
            </a:pPr>
            <a:endParaRPr lang="en-US" altLang="en-US" sz="500" dirty="0"/>
          </a:p>
          <a:p>
            <a:pPr lvl="1">
              <a:defRPr/>
            </a:pPr>
            <a:r>
              <a:rPr lang="en-US" altLang="en-US" sz="2200" b="1" dirty="0">
                <a:solidFill>
                  <a:schemeClr val="accent5">
                    <a:lumMod val="50000"/>
                  </a:schemeClr>
                </a:solidFill>
              </a:rPr>
              <a:t>articulation</a:t>
            </a:r>
            <a:r>
              <a:rPr lang="en-US" altLang="en-US" sz="2200" dirty="0"/>
              <a:t> point</a:t>
            </a:r>
          </a:p>
          <a:p>
            <a:pPr lvl="2">
              <a:defRPr/>
            </a:pPr>
            <a:r>
              <a:rPr lang="en-US" altLang="en-US" sz="1800" dirty="0"/>
              <a:t>Root is articulation </a:t>
            </a:r>
            <a:r>
              <a:rPr lang="en-US" altLang="en-US" sz="1800" dirty="0" err="1"/>
              <a:t>iff</a:t>
            </a:r>
            <a:r>
              <a:rPr lang="en-US" altLang="en-US" sz="1800" dirty="0"/>
              <a:t> it has at least two children</a:t>
            </a:r>
          </a:p>
          <a:p>
            <a:pPr lvl="2">
              <a:defRPr/>
            </a:pPr>
            <a:r>
              <a:rPr lang="en-US" altLang="en-US" sz="1800" dirty="0"/>
              <a:t>Other node v is articulation if it has a child w such that no vertex in subtree rooted with w has a back edge to one of the ancestors of v.</a:t>
            </a:r>
          </a:p>
          <a:p>
            <a:pPr lvl="3">
              <a:defRPr/>
            </a:pPr>
            <a:r>
              <a:rPr lang="en-US" altLang="en-US" sz="1400" dirty="0">
                <a:sym typeface="Wingdings" panose="05000000000000000000" pitchFamily="2" charset="2"/>
              </a:rPr>
              <a:t>B is not articulation since DA and EA</a:t>
            </a:r>
          </a:p>
          <a:p>
            <a:pPr lvl="3">
              <a:defRPr/>
            </a:pPr>
            <a:r>
              <a:rPr lang="en-US" altLang="en-US" sz="1400" dirty="0">
                <a:sym typeface="Wingdings" panose="05000000000000000000" pitchFamily="2" charset="2"/>
              </a:rPr>
              <a:t>C is not articulation since D A and EA and DB</a:t>
            </a:r>
            <a:endParaRPr lang="en-US" altLang="en-US" sz="1400" dirty="0"/>
          </a:p>
          <a:p>
            <a:pPr lvl="2">
              <a:defRPr/>
            </a:pPr>
            <a:r>
              <a:rPr lang="en-US" altLang="en-US" sz="1800" dirty="0"/>
              <a:t>Leaf is never an articulation point</a:t>
            </a:r>
          </a:p>
        </p:txBody>
      </p:sp>
      <p:sp>
        <p:nvSpPr>
          <p:cNvPr id="4915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6ACC0AF-B985-4EA0-89F9-950AB4C0D405}" type="slidenum">
              <a:rPr lang="en-US" altLang="en-US" sz="1200" smtClean="0">
                <a:latin typeface="Arial Black" panose="020B0A04020102020204" pitchFamily="34" charset="0"/>
              </a:rPr>
              <a:pPr>
                <a:spcBef>
                  <a:spcPct val="0"/>
                </a:spcBef>
                <a:buFontTx/>
                <a:buNone/>
              </a:pPr>
              <a:t>39</a:t>
            </a:fld>
            <a:endParaRPr lang="en-US" altLang="en-US" sz="1200">
              <a:latin typeface="Arial Black" panose="020B0A04020102020204" pitchFamily="34" charset="0"/>
            </a:endParaRPr>
          </a:p>
        </p:txBody>
      </p:sp>
      <p:pic>
        <p:nvPicPr>
          <p:cNvPr id="4915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3497263"/>
            <a:ext cx="13239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Arc 1"/>
          <p:cNvSpPr/>
          <p:nvPr/>
        </p:nvSpPr>
        <p:spPr>
          <a:xfrm rot="10800000">
            <a:off x="6553200" y="3886200"/>
            <a:ext cx="6858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6" name="Arc 15"/>
          <p:cNvSpPr/>
          <p:nvPr/>
        </p:nvSpPr>
        <p:spPr>
          <a:xfrm rot="10800000" flipH="1">
            <a:off x="7543800" y="3886200"/>
            <a:ext cx="6096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 name="Arc 4"/>
          <p:cNvSpPr/>
          <p:nvPr/>
        </p:nvSpPr>
        <p:spPr>
          <a:xfrm flipH="1">
            <a:off x="6896100" y="4495800"/>
            <a:ext cx="266700" cy="1219200"/>
          </a:xfrm>
          <a:prstGeom prst="arc">
            <a:avLst>
              <a:gd name="adj1" fmla="val 16200000"/>
              <a:gd name="adj2" fmla="val 4964552"/>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491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6013" y="1066800"/>
            <a:ext cx="23383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76200"/>
            <a:ext cx="8229600" cy="838200"/>
          </a:xfrm>
        </p:spPr>
        <p:txBody>
          <a:bodyPr/>
          <a:lstStyle/>
          <a:p>
            <a:r>
              <a:rPr lang="en-US" altLang="en-US"/>
              <a:t>Graph Implementation</a:t>
            </a:r>
          </a:p>
        </p:txBody>
      </p:sp>
      <p:sp>
        <p:nvSpPr>
          <p:cNvPr id="3" name="Content Placeholder 2"/>
          <p:cNvSpPr>
            <a:spLocks noGrp="1"/>
          </p:cNvSpPr>
          <p:nvPr>
            <p:ph idx="1"/>
          </p:nvPr>
        </p:nvSpPr>
        <p:spPr>
          <a:xfrm>
            <a:off x="304800" y="1109663"/>
            <a:ext cx="8204200" cy="3886200"/>
          </a:xfrm>
        </p:spPr>
        <p:txBody>
          <a:bodyPr/>
          <a:lstStyle/>
          <a:p>
            <a:r>
              <a:rPr lang="en-US" altLang="en-US" sz="2400" dirty="0"/>
              <a:t>Arrays – adjacency matrix</a:t>
            </a:r>
          </a:p>
          <a:p>
            <a:pPr lvl="1"/>
            <a:r>
              <a:rPr lang="en-US" altLang="en-US" sz="2000" dirty="0"/>
              <a:t>an </a:t>
            </a:r>
            <a:r>
              <a:rPr lang="en-US" altLang="en-US" sz="2000" i="1" dirty="0"/>
              <a:t>n</a:t>
            </a:r>
            <a:r>
              <a:rPr lang="en-US" altLang="en-US" sz="2000" dirty="0"/>
              <a:t> x </a:t>
            </a:r>
            <a:r>
              <a:rPr lang="en-US" altLang="en-US" sz="2000" i="1" dirty="0"/>
              <a:t>n</a:t>
            </a:r>
            <a:r>
              <a:rPr lang="en-US" altLang="en-US" sz="2000" dirty="0"/>
              <a:t> array of weights </a:t>
            </a:r>
          </a:p>
          <a:p>
            <a:pPr lvl="1"/>
            <a:r>
              <a:rPr lang="en-US" altLang="en-US" sz="2000" dirty="0"/>
              <a:t>infinity (or a very large number, in practice) if there is no (directed) edge</a:t>
            </a:r>
          </a:p>
          <a:p>
            <a:pPr lvl="1"/>
            <a:r>
              <a:rPr lang="en-US" altLang="en-US" sz="2000" dirty="0"/>
              <a:t>Otherwise 1 (if non-weighted graph) or weight (if weighted graph) </a:t>
            </a:r>
          </a:p>
          <a:p>
            <a:pPr lvl="1"/>
            <a:r>
              <a:rPr lang="en-US" altLang="en-US" sz="2000" dirty="0"/>
              <a:t>How about this graph? </a:t>
            </a:r>
          </a:p>
        </p:txBody>
      </p:sp>
      <p:sp>
        <p:nvSpPr>
          <p:cNvPr id="24580"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8D7136D-860C-4176-9E3C-B4C775D5CA7C}" type="slidenum">
              <a:rPr lang="en-US" altLang="en-US" sz="1200" smtClean="0">
                <a:latin typeface="Arial Black" panose="020B0A04020102020204" pitchFamily="34" charset="0"/>
              </a:rPr>
              <a:pPr>
                <a:spcBef>
                  <a:spcPct val="0"/>
                </a:spcBef>
                <a:buFontTx/>
                <a:buNone/>
              </a:pPr>
              <a:t>4</a:t>
            </a:fld>
            <a:endParaRPr lang="en-US" altLang="en-US" sz="1200">
              <a:latin typeface="Arial Black" panose="020B0A04020102020204" pitchFamily="34" charset="0"/>
            </a:endParaRPr>
          </a:p>
        </p:txBody>
      </p:sp>
      <p:pic>
        <p:nvPicPr>
          <p:cNvPr id="2458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138613"/>
            <a:ext cx="4038600" cy="148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Table 3"/>
          <p:cNvGraphicFramePr>
            <a:graphicFrameLocks noGrp="1"/>
          </p:cNvGraphicFramePr>
          <p:nvPr/>
        </p:nvGraphicFramePr>
        <p:xfrm>
          <a:off x="5092700" y="3600450"/>
          <a:ext cx="2895599" cy="2560635"/>
        </p:xfrm>
        <a:graphic>
          <a:graphicData uri="http://schemas.openxmlformats.org/drawingml/2006/table">
            <a:tbl>
              <a:tblPr firstRow="1" bandRow="1">
                <a:tableStyleId>{5940675A-B579-460E-94D1-54222C63F5DA}</a:tableStyleId>
              </a:tblPr>
              <a:tblGrid>
                <a:gridCol w="413657">
                  <a:extLst>
                    <a:ext uri="{9D8B030D-6E8A-4147-A177-3AD203B41FA5}">
                      <a16:colId xmlns:a16="http://schemas.microsoft.com/office/drawing/2014/main" val="20000"/>
                    </a:ext>
                  </a:extLst>
                </a:gridCol>
                <a:gridCol w="413657">
                  <a:extLst>
                    <a:ext uri="{9D8B030D-6E8A-4147-A177-3AD203B41FA5}">
                      <a16:colId xmlns:a16="http://schemas.microsoft.com/office/drawing/2014/main" val="20001"/>
                    </a:ext>
                  </a:extLst>
                </a:gridCol>
                <a:gridCol w="413657">
                  <a:extLst>
                    <a:ext uri="{9D8B030D-6E8A-4147-A177-3AD203B41FA5}">
                      <a16:colId xmlns:a16="http://schemas.microsoft.com/office/drawing/2014/main" val="20002"/>
                    </a:ext>
                  </a:extLst>
                </a:gridCol>
                <a:gridCol w="413657">
                  <a:extLst>
                    <a:ext uri="{9D8B030D-6E8A-4147-A177-3AD203B41FA5}">
                      <a16:colId xmlns:a16="http://schemas.microsoft.com/office/drawing/2014/main" val="20003"/>
                    </a:ext>
                  </a:extLst>
                </a:gridCol>
                <a:gridCol w="413657">
                  <a:extLst>
                    <a:ext uri="{9D8B030D-6E8A-4147-A177-3AD203B41FA5}">
                      <a16:colId xmlns:a16="http://schemas.microsoft.com/office/drawing/2014/main" val="20004"/>
                    </a:ext>
                  </a:extLst>
                </a:gridCol>
                <a:gridCol w="413657">
                  <a:extLst>
                    <a:ext uri="{9D8B030D-6E8A-4147-A177-3AD203B41FA5}">
                      <a16:colId xmlns:a16="http://schemas.microsoft.com/office/drawing/2014/main" val="20005"/>
                    </a:ext>
                  </a:extLst>
                </a:gridCol>
                <a:gridCol w="413657">
                  <a:extLst>
                    <a:ext uri="{9D8B030D-6E8A-4147-A177-3AD203B41FA5}">
                      <a16:colId xmlns:a16="http://schemas.microsoft.com/office/drawing/2014/main" val="20006"/>
                    </a:ext>
                  </a:extLst>
                </a:gridCol>
              </a:tblGrid>
              <a:tr h="365805">
                <a:tc>
                  <a:txBody>
                    <a:bodyPr/>
                    <a:lstStyle/>
                    <a:p>
                      <a:endParaRPr lang="en-US" sz="1800" dirty="0">
                        <a:latin typeface="Arial" panose="020B0604020202020204" pitchFamily="34" charset="0"/>
                        <a:cs typeface="Arial" panose="020B0604020202020204" pitchFamily="34" charset="0"/>
                      </a:endParaRPr>
                    </a:p>
                  </a:txBody>
                  <a:tcPr marT="45726" marB="45726"/>
                </a:tc>
                <a:tc>
                  <a:txBody>
                    <a:bodyPr/>
                    <a:lstStyle/>
                    <a:p>
                      <a:r>
                        <a:rPr lang="en-US" sz="1800" dirty="0">
                          <a:latin typeface="Arial" panose="020B0604020202020204" pitchFamily="34" charset="0"/>
                          <a:cs typeface="Arial" panose="020B0604020202020204" pitchFamily="34" charset="0"/>
                        </a:rPr>
                        <a:t>a</a:t>
                      </a:r>
                    </a:p>
                  </a:txBody>
                  <a:tcPr marT="45726" marB="45726"/>
                </a:tc>
                <a:tc>
                  <a:txBody>
                    <a:bodyPr/>
                    <a:lstStyle/>
                    <a:p>
                      <a:r>
                        <a:rPr lang="en-US" sz="1800" dirty="0">
                          <a:latin typeface="Arial" panose="020B0604020202020204" pitchFamily="34" charset="0"/>
                          <a:cs typeface="Arial" panose="020B0604020202020204" pitchFamily="34" charset="0"/>
                        </a:rPr>
                        <a:t>b</a:t>
                      </a:r>
                    </a:p>
                  </a:txBody>
                  <a:tcPr marT="45726" marB="45726"/>
                </a:tc>
                <a:tc>
                  <a:txBody>
                    <a:bodyPr/>
                    <a:lstStyle/>
                    <a:p>
                      <a:r>
                        <a:rPr lang="en-US" sz="1800" dirty="0">
                          <a:latin typeface="Arial" panose="020B0604020202020204" pitchFamily="34" charset="0"/>
                          <a:cs typeface="Arial" panose="020B0604020202020204" pitchFamily="34" charset="0"/>
                        </a:rPr>
                        <a:t>c</a:t>
                      </a:r>
                    </a:p>
                  </a:txBody>
                  <a:tcPr marT="45726" marB="45726"/>
                </a:tc>
                <a:tc>
                  <a:txBody>
                    <a:bodyPr/>
                    <a:lstStyle/>
                    <a:p>
                      <a:r>
                        <a:rPr lang="en-US" sz="1800" dirty="0">
                          <a:latin typeface="Arial" panose="020B0604020202020204" pitchFamily="34" charset="0"/>
                          <a:cs typeface="Arial" panose="020B0604020202020204" pitchFamily="34" charset="0"/>
                        </a:rPr>
                        <a:t>d</a:t>
                      </a:r>
                    </a:p>
                  </a:txBody>
                  <a:tcPr marT="45726" marB="45726"/>
                </a:tc>
                <a:tc>
                  <a:txBody>
                    <a:bodyPr/>
                    <a:lstStyle/>
                    <a:p>
                      <a:r>
                        <a:rPr lang="en-US" sz="1800" dirty="0">
                          <a:latin typeface="Arial" panose="020B0604020202020204" pitchFamily="34" charset="0"/>
                          <a:cs typeface="Arial" panose="020B0604020202020204" pitchFamily="34" charset="0"/>
                        </a:rPr>
                        <a:t>e</a:t>
                      </a:r>
                    </a:p>
                  </a:txBody>
                  <a:tcPr marT="45726" marB="45726"/>
                </a:tc>
                <a:tc>
                  <a:txBody>
                    <a:bodyPr/>
                    <a:lstStyle/>
                    <a:p>
                      <a:r>
                        <a:rPr lang="en-US" sz="1800" dirty="0">
                          <a:latin typeface="Arial" panose="020B0604020202020204" pitchFamily="34" charset="0"/>
                          <a:cs typeface="Arial" panose="020B0604020202020204" pitchFamily="34" charset="0"/>
                        </a:rPr>
                        <a:t>f</a:t>
                      </a:r>
                    </a:p>
                  </a:txBody>
                  <a:tcPr marT="45726" marB="45726"/>
                </a:tc>
                <a:extLst>
                  <a:ext uri="{0D108BD9-81ED-4DB2-BD59-A6C34878D82A}">
                    <a16:rowId xmlns:a16="http://schemas.microsoft.com/office/drawing/2014/main" val="10000"/>
                  </a:ext>
                </a:extLst>
              </a:tr>
              <a:tr h="365805">
                <a:tc>
                  <a:txBody>
                    <a:bodyPr/>
                    <a:lstStyle/>
                    <a:p>
                      <a:r>
                        <a:rPr lang="en-US" sz="1800" dirty="0">
                          <a:latin typeface="Arial" panose="020B0604020202020204" pitchFamily="34" charset="0"/>
                          <a:cs typeface="Arial" panose="020B0604020202020204" pitchFamily="34" charset="0"/>
                        </a:rPr>
                        <a:t>a</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2</a:t>
                      </a:r>
                    </a:p>
                  </a:txBody>
                  <a:tcPr marT="45726" marB="45726"/>
                </a:tc>
                <a:tc>
                  <a:txBody>
                    <a:bodyPr/>
                    <a:lstStyle/>
                    <a:p>
                      <a:r>
                        <a:rPr lang="en-US" sz="1800" dirty="0">
                          <a:latin typeface="Arial" panose="020B0604020202020204" pitchFamily="34" charset="0"/>
                          <a:cs typeface="Arial" panose="020B0604020202020204" pitchFamily="34" charset="0"/>
                        </a:rPr>
                        <a:t>4</a:t>
                      </a:r>
                    </a:p>
                  </a:txBody>
                  <a:tcPr marT="45726" marB="4572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extLst>
                  <a:ext uri="{0D108BD9-81ED-4DB2-BD59-A6C34878D82A}">
                    <a16:rowId xmlns:a16="http://schemas.microsoft.com/office/drawing/2014/main" val="10001"/>
                  </a:ext>
                </a:extLst>
              </a:tr>
              <a:tr h="365805">
                <a:tc>
                  <a:txBody>
                    <a:bodyPr/>
                    <a:lstStyle/>
                    <a:p>
                      <a:r>
                        <a:rPr lang="en-US" sz="1800" dirty="0">
                          <a:latin typeface="Arial" panose="020B0604020202020204" pitchFamily="34" charset="0"/>
                          <a:cs typeface="Arial" panose="020B0604020202020204" pitchFamily="34" charset="0"/>
                        </a:rPr>
                        <a:t>b</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1</a:t>
                      </a:r>
                    </a:p>
                  </a:txBody>
                  <a:tcPr marT="45726" marB="45726"/>
                </a:tc>
                <a:tc>
                  <a:txBody>
                    <a:bodyPr/>
                    <a:lstStyle/>
                    <a:p>
                      <a:r>
                        <a:rPr lang="en-US" sz="1800" dirty="0">
                          <a:latin typeface="Arial" panose="020B0604020202020204" pitchFamily="34" charset="0"/>
                          <a:cs typeface="Arial" panose="020B0604020202020204" pitchFamily="34" charset="0"/>
                        </a:rPr>
                        <a:t>4</a:t>
                      </a:r>
                    </a:p>
                  </a:txBody>
                  <a:tcPr marT="45726" marB="45726"/>
                </a:tc>
                <a:tc>
                  <a:txBody>
                    <a:bodyPr/>
                    <a:lstStyle/>
                    <a:p>
                      <a:r>
                        <a:rPr lang="en-US" sz="1800" dirty="0">
                          <a:latin typeface="Arial" panose="020B0604020202020204" pitchFamily="34" charset="0"/>
                          <a:cs typeface="Arial" panose="020B0604020202020204" pitchFamily="34" charset="0"/>
                        </a:rPr>
                        <a:t>2</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extLst>
                  <a:ext uri="{0D108BD9-81ED-4DB2-BD59-A6C34878D82A}">
                    <a16:rowId xmlns:a16="http://schemas.microsoft.com/office/drawing/2014/main" val="10002"/>
                  </a:ext>
                </a:extLst>
              </a:tr>
              <a:tr h="365805">
                <a:tc>
                  <a:txBody>
                    <a:bodyPr/>
                    <a:lstStyle/>
                    <a:p>
                      <a:r>
                        <a:rPr lang="en-US" sz="1800" dirty="0">
                          <a:latin typeface="Arial" panose="020B0604020202020204" pitchFamily="34" charset="0"/>
                          <a:cs typeface="Arial" panose="020B0604020202020204" pitchFamily="34" charset="0"/>
                        </a:rPr>
                        <a:t>c</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3</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extLst>
                  <a:ext uri="{0D108BD9-81ED-4DB2-BD59-A6C34878D82A}">
                    <a16:rowId xmlns:a16="http://schemas.microsoft.com/office/drawing/2014/main" val="10003"/>
                  </a:ext>
                </a:extLst>
              </a:tr>
              <a:tr h="365805">
                <a:tc>
                  <a:txBody>
                    <a:bodyPr/>
                    <a:lstStyle/>
                    <a:p>
                      <a:r>
                        <a:rPr lang="en-US" sz="1800" dirty="0">
                          <a:latin typeface="Arial" panose="020B0604020202020204" pitchFamily="34" charset="0"/>
                          <a:cs typeface="Arial" panose="020B0604020202020204" pitchFamily="34" charset="0"/>
                        </a:rPr>
                        <a:t>d</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2</a:t>
                      </a:r>
                    </a:p>
                  </a:txBody>
                  <a:tcPr marT="45726" marB="45726"/>
                </a:tc>
                <a:extLst>
                  <a:ext uri="{0D108BD9-81ED-4DB2-BD59-A6C34878D82A}">
                    <a16:rowId xmlns:a16="http://schemas.microsoft.com/office/drawing/2014/main" val="10004"/>
                  </a:ext>
                </a:extLst>
              </a:tr>
              <a:tr h="365805">
                <a:tc>
                  <a:txBody>
                    <a:bodyPr/>
                    <a:lstStyle/>
                    <a:p>
                      <a:r>
                        <a:rPr lang="en-US" sz="1800" dirty="0">
                          <a:latin typeface="Arial" panose="020B0604020202020204" pitchFamily="34" charset="0"/>
                          <a:cs typeface="Arial" panose="020B0604020202020204" pitchFamily="34" charset="0"/>
                        </a:rPr>
                        <a:t>e</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3</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2</a:t>
                      </a:r>
                    </a:p>
                  </a:txBody>
                  <a:tcPr marT="45726" marB="45726"/>
                </a:tc>
                <a:extLst>
                  <a:ext uri="{0D108BD9-81ED-4DB2-BD59-A6C34878D82A}">
                    <a16:rowId xmlns:a16="http://schemas.microsoft.com/office/drawing/2014/main" val="10005"/>
                  </a:ext>
                </a:extLst>
              </a:tr>
              <a:tr h="365805">
                <a:tc>
                  <a:txBody>
                    <a:bodyPr/>
                    <a:lstStyle/>
                    <a:p>
                      <a:r>
                        <a:rPr lang="en-US" sz="1800" dirty="0">
                          <a:latin typeface="Arial" panose="020B0604020202020204" pitchFamily="34" charset="0"/>
                          <a:cs typeface="Arial" panose="020B0604020202020204" pitchFamily="34" charset="0"/>
                        </a:rPr>
                        <a:t>f</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tc>
                  <a:txBody>
                    <a:bodyPr/>
                    <a:lstStyle/>
                    <a:p>
                      <a:r>
                        <a:rPr lang="en-US" sz="1800" dirty="0">
                          <a:latin typeface="Arial" panose="020B0604020202020204" pitchFamily="34" charset="0"/>
                          <a:cs typeface="Arial" panose="020B0604020202020204" pitchFamily="34" charset="0"/>
                        </a:rPr>
                        <a:t>∞</a:t>
                      </a:r>
                    </a:p>
                  </a:txBody>
                  <a:tcPr marT="45726" marB="45726"/>
                </a:tc>
                <a:extLst>
                  <a:ext uri="{0D108BD9-81ED-4DB2-BD59-A6C34878D82A}">
                    <a16:rowId xmlns:a16="http://schemas.microsoft.com/office/drawing/2014/main" val="10006"/>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4800" y="76200"/>
            <a:ext cx="8229600" cy="838200"/>
          </a:xfrm>
        </p:spPr>
        <p:txBody>
          <a:bodyPr/>
          <a:lstStyle/>
          <a:p>
            <a:r>
              <a:rPr lang="en-US" altLang="en-US"/>
              <a:t>Articulation point detection</a:t>
            </a:r>
          </a:p>
        </p:txBody>
      </p:sp>
      <p:sp>
        <p:nvSpPr>
          <p:cNvPr id="3" name="Content Placeholder 2"/>
          <p:cNvSpPr>
            <a:spLocks noGrp="1"/>
          </p:cNvSpPr>
          <p:nvPr>
            <p:ph idx="1"/>
          </p:nvPr>
        </p:nvSpPr>
        <p:spPr>
          <a:xfrm>
            <a:off x="381000" y="1066800"/>
            <a:ext cx="5638800" cy="5156200"/>
          </a:xfrm>
        </p:spPr>
        <p:txBody>
          <a:bodyPr/>
          <a:lstStyle/>
          <a:p>
            <a:pPr>
              <a:defRPr/>
            </a:pPr>
            <a:r>
              <a:rPr lang="en-US" altLang="en-US" sz="2400" dirty="0"/>
              <a:t>Check DFS spanning tree</a:t>
            </a:r>
          </a:p>
          <a:p>
            <a:pPr>
              <a:defRPr/>
            </a:pPr>
            <a:r>
              <a:rPr lang="en-US" altLang="en-US" sz="2400" b="1" dirty="0">
                <a:solidFill>
                  <a:schemeClr val="accent5">
                    <a:lumMod val="50000"/>
                  </a:schemeClr>
                </a:solidFill>
              </a:rPr>
              <a:t>Define (</a:t>
            </a:r>
            <a:r>
              <a:rPr lang="en-US" altLang="en-US" sz="2400" b="1" dirty="0" err="1">
                <a:solidFill>
                  <a:schemeClr val="accent5">
                    <a:lumMod val="50000"/>
                  </a:schemeClr>
                </a:solidFill>
              </a:rPr>
              <a:t>seq</a:t>
            </a:r>
            <a:r>
              <a:rPr lang="en-US" altLang="en-US" sz="2400" b="1" dirty="0">
                <a:solidFill>
                  <a:schemeClr val="accent5">
                    <a:lumMod val="50000"/>
                  </a:schemeClr>
                </a:solidFill>
              </a:rPr>
              <a:t>, low)</a:t>
            </a:r>
            <a:endParaRPr lang="en-US" altLang="en-US" sz="2400" dirty="0"/>
          </a:p>
          <a:p>
            <a:pPr lvl="1">
              <a:defRPr/>
            </a:pPr>
            <a:endParaRPr lang="en-US" altLang="en-US" sz="500" dirty="0"/>
          </a:p>
          <a:p>
            <a:pPr lvl="1">
              <a:defRPr/>
            </a:pPr>
            <a:r>
              <a:rPr lang="en-US" altLang="en-US" sz="2200" i="1" dirty="0"/>
              <a:t>seq </a:t>
            </a:r>
            <a:r>
              <a:rPr lang="en-US" altLang="en-US" sz="2200" dirty="0"/>
              <a:t>(sequence #): order in the spanning tree (preorder number) </a:t>
            </a:r>
            <a:r>
              <a:rPr lang="en-US" altLang="en-US" sz="2200"/>
              <a:t>DFS order </a:t>
            </a:r>
            <a:endParaRPr lang="en-US" altLang="en-US" sz="2200" dirty="0"/>
          </a:p>
          <a:p>
            <a:pPr lvl="1">
              <a:defRPr/>
            </a:pPr>
            <a:r>
              <a:rPr lang="en-US" altLang="en-US" sz="2200" i="1" dirty="0"/>
              <a:t>low</a:t>
            </a:r>
            <a:r>
              <a:rPr lang="en-US" altLang="en-US" sz="2200" dirty="0"/>
              <a:t> (Lowest reachable #): the lowest sequence # node that the current node can reach by taking 0 or more tree edges and </a:t>
            </a:r>
            <a:r>
              <a:rPr lang="en-US" altLang="en-US" sz="2200" dirty="0">
                <a:solidFill>
                  <a:srgbClr val="FF0000"/>
                </a:solidFill>
              </a:rPr>
              <a:t>then</a:t>
            </a:r>
            <a:r>
              <a:rPr lang="en-US" altLang="en-US" sz="2200" dirty="0"/>
              <a:t> (possibly) </a:t>
            </a:r>
            <a:r>
              <a:rPr lang="en-US" altLang="en-US" sz="2200" dirty="0">
                <a:solidFill>
                  <a:srgbClr val="FF0000"/>
                </a:solidFill>
              </a:rPr>
              <a:t>one</a:t>
            </a:r>
            <a:r>
              <a:rPr lang="en-US" altLang="en-US" sz="2200" dirty="0"/>
              <a:t> back edge</a:t>
            </a:r>
          </a:p>
          <a:p>
            <a:pPr lvl="2">
              <a:defRPr/>
            </a:pPr>
            <a:r>
              <a:rPr lang="en-US" altLang="en-US" sz="1800" dirty="0"/>
              <a:t>low(B) = 1 since, B </a:t>
            </a:r>
            <a:r>
              <a:rPr lang="en-US" altLang="en-US" sz="1800" dirty="0">
                <a:sym typeface="Wingdings" panose="05000000000000000000" pitchFamily="2" charset="2"/>
              </a:rPr>
              <a:t>CDA</a:t>
            </a:r>
            <a:endParaRPr lang="en-US" altLang="en-US" sz="1800" dirty="0"/>
          </a:p>
          <a:p>
            <a:pPr lvl="1">
              <a:defRPr/>
            </a:pPr>
            <a:r>
              <a:rPr lang="en-US" altLang="en-US" sz="2200" dirty="0"/>
              <a:t>low can be found efficiently using post-order traversal</a:t>
            </a:r>
          </a:p>
          <a:p>
            <a:pPr lvl="1">
              <a:defRPr/>
            </a:pPr>
            <a:endParaRPr lang="en-US" altLang="en-US" sz="500" dirty="0"/>
          </a:p>
        </p:txBody>
      </p:sp>
      <p:sp>
        <p:nvSpPr>
          <p:cNvPr id="5018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65E4319F-A9C7-49F7-84CD-3B11B2E39E36}" type="slidenum">
              <a:rPr lang="en-US" altLang="en-US" sz="1200" smtClean="0">
                <a:latin typeface="Arial Black" panose="020B0A04020102020204" pitchFamily="34" charset="0"/>
              </a:rPr>
              <a:pPr>
                <a:spcBef>
                  <a:spcPct val="0"/>
                </a:spcBef>
                <a:buFontTx/>
                <a:buNone/>
              </a:pPr>
              <a:t>40</a:t>
            </a:fld>
            <a:endParaRPr lang="en-US" altLang="en-US" sz="1200">
              <a:latin typeface="Arial Black" panose="020B0A04020102020204" pitchFamily="34" charset="0"/>
            </a:endParaRPr>
          </a:p>
        </p:txBody>
      </p:sp>
      <p:pic>
        <p:nvPicPr>
          <p:cNvPr id="50181"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3497263"/>
            <a:ext cx="13239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2" name="TextBox 3"/>
          <p:cNvSpPr txBox="1">
            <a:spLocks noChangeArrowheads="1"/>
          </p:cNvSpPr>
          <p:nvPr/>
        </p:nvSpPr>
        <p:spPr bwMode="auto">
          <a:xfrm>
            <a:off x="7848600" y="3581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endParaRPr lang="en-US" altLang="en-US" sz="1800">
              <a:latin typeface="Arial" panose="020B0604020202020204" pitchFamily="34" charset="0"/>
            </a:endParaRPr>
          </a:p>
        </p:txBody>
      </p:sp>
      <p:sp>
        <p:nvSpPr>
          <p:cNvPr id="50183" name="TextBox 4"/>
          <p:cNvSpPr txBox="1">
            <a:spLocks noChangeArrowheads="1"/>
          </p:cNvSpPr>
          <p:nvPr/>
        </p:nvSpPr>
        <p:spPr bwMode="auto">
          <a:xfrm>
            <a:off x="7620000" y="353377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(1,1)</a:t>
            </a:r>
          </a:p>
        </p:txBody>
      </p:sp>
      <p:sp>
        <p:nvSpPr>
          <p:cNvPr id="50184" name="TextBox 10"/>
          <p:cNvSpPr txBox="1">
            <a:spLocks noChangeArrowheads="1"/>
          </p:cNvSpPr>
          <p:nvPr/>
        </p:nvSpPr>
        <p:spPr bwMode="auto">
          <a:xfrm>
            <a:off x="7597775" y="423227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(2,1)</a:t>
            </a:r>
          </a:p>
        </p:txBody>
      </p:sp>
      <p:sp>
        <p:nvSpPr>
          <p:cNvPr id="50185" name="TextBox 11"/>
          <p:cNvSpPr txBox="1">
            <a:spLocks noChangeArrowheads="1"/>
          </p:cNvSpPr>
          <p:nvPr/>
        </p:nvSpPr>
        <p:spPr bwMode="auto">
          <a:xfrm>
            <a:off x="7543800" y="496728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(3,1)</a:t>
            </a:r>
          </a:p>
        </p:txBody>
      </p:sp>
      <p:sp>
        <p:nvSpPr>
          <p:cNvPr id="50186" name="TextBox 12"/>
          <p:cNvSpPr txBox="1">
            <a:spLocks noChangeArrowheads="1"/>
          </p:cNvSpPr>
          <p:nvPr/>
        </p:nvSpPr>
        <p:spPr bwMode="auto">
          <a:xfrm>
            <a:off x="6553200" y="60404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(4,1)</a:t>
            </a:r>
          </a:p>
        </p:txBody>
      </p:sp>
      <p:sp>
        <p:nvSpPr>
          <p:cNvPr id="50187" name="TextBox 13"/>
          <p:cNvSpPr txBox="1">
            <a:spLocks noChangeArrowheads="1"/>
          </p:cNvSpPr>
          <p:nvPr/>
        </p:nvSpPr>
        <p:spPr bwMode="auto">
          <a:xfrm>
            <a:off x="7756525" y="6027738"/>
            <a:ext cx="609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(5,1)</a:t>
            </a:r>
          </a:p>
        </p:txBody>
      </p:sp>
      <p:sp>
        <p:nvSpPr>
          <p:cNvPr id="19" name="Arc 18"/>
          <p:cNvSpPr/>
          <p:nvPr/>
        </p:nvSpPr>
        <p:spPr>
          <a:xfrm flipH="1">
            <a:off x="6896100" y="4495800"/>
            <a:ext cx="266700" cy="1219200"/>
          </a:xfrm>
          <a:prstGeom prst="arc">
            <a:avLst>
              <a:gd name="adj1" fmla="val 16200000"/>
              <a:gd name="adj2" fmla="val 4964552"/>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 name="Arc 19"/>
          <p:cNvSpPr/>
          <p:nvPr/>
        </p:nvSpPr>
        <p:spPr>
          <a:xfrm rot="10800000">
            <a:off x="6553200" y="3886200"/>
            <a:ext cx="6858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1" name="Arc 20"/>
          <p:cNvSpPr/>
          <p:nvPr/>
        </p:nvSpPr>
        <p:spPr>
          <a:xfrm rot="10800000" flipH="1">
            <a:off x="7543800" y="3886200"/>
            <a:ext cx="6096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pic>
        <p:nvPicPr>
          <p:cNvPr id="50191" name="Picture 1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6013" y="1066800"/>
            <a:ext cx="23383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304800" y="76200"/>
            <a:ext cx="8229600" cy="838200"/>
          </a:xfrm>
        </p:spPr>
        <p:txBody>
          <a:bodyPr/>
          <a:lstStyle/>
          <a:p>
            <a:r>
              <a:rPr lang="en-US" altLang="en-US"/>
              <a:t>Articulation point detection</a:t>
            </a:r>
          </a:p>
        </p:txBody>
      </p:sp>
      <p:sp>
        <p:nvSpPr>
          <p:cNvPr id="3" name="Content Placeholder 2"/>
          <p:cNvSpPr>
            <a:spLocks noGrp="1"/>
          </p:cNvSpPr>
          <p:nvPr>
            <p:ph idx="1"/>
          </p:nvPr>
        </p:nvSpPr>
        <p:spPr>
          <a:xfrm>
            <a:off x="381000" y="1066800"/>
            <a:ext cx="5638800" cy="5156200"/>
          </a:xfrm>
        </p:spPr>
        <p:txBody>
          <a:bodyPr/>
          <a:lstStyle/>
          <a:p>
            <a:pPr>
              <a:defRPr/>
            </a:pPr>
            <a:r>
              <a:rPr lang="en-US" altLang="en-US" sz="2400" dirty="0"/>
              <a:t>O(V+E) algorithm to detect articulation points</a:t>
            </a:r>
          </a:p>
          <a:p>
            <a:pPr>
              <a:defRPr/>
            </a:pPr>
            <a:r>
              <a:rPr lang="en-US" altLang="en-US" sz="2400" dirty="0"/>
              <a:t>Check DFS spanning tree</a:t>
            </a:r>
          </a:p>
          <a:p>
            <a:pPr lvl="1">
              <a:defRPr/>
            </a:pPr>
            <a:endParaRPr lang="en-US" altLang="en-US" sz="500" dirty="0"/>
          </a:p>
          <a:p>
            <a:pPr lvl="1">
              <a:defRPr/>
            </a:pPr>
            <a:endParaRPr lang="en-US" altLang="en-US" sz="500" dirty="0"/>
          </a:p>
          <a:p>
            <a:pPr lvl="1">
              <a:defRPr/>
            </a:pPr>
            <a:r>
              <a:rPr lang="en-US" altLang="en-US" sz="2200" b="1" dirty="0">
                <a:solidFill>
                  <a:schemeClr val="accent5">
                    <a:lumMod val="50000"/>
                  </a:schemeClr>
                </a:solidFill>
              </a:rPr>
              <a:t>articulation</a:t>
            </a:r>
            <a:r>
              <a:rPr lang="en-US" altLang="en-US" sz="2200" dirty="0"/>
              <a:t> point if</a:t>
            </a:r>
          </a:p>
          <a:p>
            <a:pPr lvl="2">
              <a:defRPr/>
            </a:pPr>
            <a:r>
              <a:rPr lang="en-US" altLang="en-US" sz="1800" dirty="0"/>
              <a:t>Root is articulation </a:t>
            </a:r>
            <a:r>
              <a:rPr lang="en-US" altLang="en-US" sz="1800" dirty="0" err="1"/>
              <a:t>iff</a:t>
            </a:r>
            <a:r>
              <a:rPr lang="en-US" altLang="en-US" sz="1800" dirty="0"/>
              <a:t> it has more than one child</a:t>
            </a:r>
          </a:p>
          <a:p>
            <a:pPr lvl="2">
              <a:defRPr/>
            </a:pPr>
            <a:r>
              <a:rPr lang="en-US" altLang="en-US" sz="1800" dirty="0"/>
              <a:t>Other node v is articulation </a:t>
            </a:r>
            <a:r>
              <a:rPr lang="en-US" altLang="en-US" sz="1800" dirty="0" err="1"/>
              <a:t>iff</a:t>
            </a:r>
            <a:r>
              <a:rPr lang="en-US" altLang="en-US" sz="1800" dirty="0"/>
              <a:t> its one of the child </a:t>
            </a:r>
            <a:r>
              <a:rPr lang="en-US" altLang="en-US" sz="1800" b="1" dirty="0">
                <a:solidFill>
                  <a:srgbClr val="FF0000"/>
                </a:solidFill>
              </a:rPr>
              <a:t>w has low(w)&gt;=</a:t>
            </a:r>
            <a:r>
              <a:rPr lang="en-US" altLang="en-US" sz="1800" b="1" dirty="0" err="1">
                <a:solidFill>
                  <a:srgbClr val="FF0000"/>
                </a:solidFill>
              </a:rPr>
              <a:t>seq</a:t>
            </a:r>
            <a:r>
              <a:rPr lang="en-US" altLang="en-US" sz="1800" b="1" dirty="0">
                <a:solidFill>
                  <a:srgbClr val="FF0000"/>
                </a:solidFill>
              </a:rPr>
              <a:t>(v) </a:t>
            </a:r>
          </a:p>
          <a:p>
            <a:pPr marL="914400" lvl="2" indent="0">
              <a:buNone/>
              <a:defRPr/>
            </a:pPr>
            <a:r>
              <a:rPr lang="en-US" altLang="en-US" sz="1800" b="1" dirty="0">
                <a:solidFill>
                  <a:srgbClr val="FF0000"/>
                </a:solidFill>
              </a:rPr>
              <a:t>(w can only reach to v or below. So if v is removed, w cannot reach above v, so it is disconnected</a:t>
            </a:r>
            <a:r>
              <a:rPr lang="en-US" altLang="en-US" sz="1800" b="1" dirty="0">
                <a:solidFill>
                  <a:srgbClr val="FF0000"/>
                </a:solidFill>
                <a:sym typeface="Wingdings" panose="05000000000000000000" pitchFamily="2" charset="2"/>
              </a:rPr>
              <a:t> v is articulation point)</a:t>
            </a:r>
            <a:endParaRPr lang="en-US" altLang="en-US" sz="1800" b="1" dirty="0">
              <a:solidFill>
                <a:srgbClr val="FF0000"/>
              </a:solidFill>
            </a:endParaRPr>
          </a:p>
          <a:p>
            <a:pPr lvl="2">
              <a:defRPr/>
            </a:pPr>
            <a:r>
              <a:rPr lang="en-US" altLang="en-US" sz="1800" dirty="0"/>
              <a:t>Leaf is never an articulation point</a:t>
            </a:r>
          </a:p>
        </p:txBody>
      </p:sp>
      <p:sp>
        <p:nvSpPr>
          <p:cNvPr id="5120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431DA4D-B893-478A-B29F-01D934B70E50}" type="slidenum">
              <a:rPr lang="en-US" altLang="en-US" sz="1200" smtClean="0">
                <a:latin typeface="Arial Black" panose="020B0A04020102020204" pitchFamily="34" charset="0"/>
              </a:rPr>
              <a:pPr>
                <a:spcBef>
                  <a:spcPct val="0"/>
                </a:spcBef>
                <a:buFontTx/>
                <a:buNone/>
              </a:pPr>
              <a:t>41</a:t>
            </a:fld>
            <a:endParaRPr lang="en-US" altLang="en-US" sz="1200">
              <a:latin typeface="Arial Black" panose="020B0A04020102020204" pitchFamily="34" charset="0"/>
            </a:endParaRPr>
          </a:p>
        </p:txBody>
      </p:sp>
      <p:pic>
        <p:nvPicPr>
          <p:cNvPr id="5120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3497263"/>
            <a:ext cx="13239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6" name="TextBox 3"/>
          <p:cNvSpPr txBox="1">
            <a:spLocks noChangeArrowheads="1"/>
          </p:cNvSpPr>
          <p:nvPr/>
        </p:nvSpPr>
        <p:spPr bwMode="auto">
          <a:xfrm>
            <a:off x="7848600" y="3581400"/>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endParaRPr lang="en-US" altLang="en-US" sz="1800">
              <a:latin typeface="Arial" panose="020B0604020202020204" pitchFamily="34" charset="0"/>
            </a:endParaRPr>
          </a:p>
        </p:txBody>
      </p:sp>
      <p:sp>
        <p:nvSpPr>
          <p:cNvPr id="51207" name="TextBox 4"/>
          <p:cNvSpPr txBox="1">
            <a:spLocks noChangeArrowheads="1"/>
          </p:cNvSpPr>
          <p:nvPr/>
        </p:nvSpPr>
        <p:spPr bwMode="auto">
          <a:xfrm>
            <a:off x="7620000" y="353377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(1,1)</a:t>
            </a:r>
          </a:p>
        </p:txBody>
      </p:sp>
      <p:sp>
        <p:nvSpPr>
          <p:cNvPr id="51208" name="TextBox 10"/>
          <p:cNvSpPr txBox="1">
            <a:spLocks noChangeArrowheads="1"/>
          </p:cNvSpPr>
          <p:nvPr/>
        </p:nvSpPr>
        <p:spPr bwMode="auto">
          <a:xfrm>
            <a:off x="7597775" y="423227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(2,1)</a:t>
            </a:r>
          </a:p>
        </p:txBody>
      </p:sp>
      <p:sp>
        <p:nvSpPr>
          <p:cNvPr id="51209" name="TextBox 11"/>
          <p:cNvSpPr txBox="1">
            <a:spLocks noChangeArrowheads="1"/>
          </p:cNvSpPr>
          <p:nvPr/>
        </p:nvSpPr>
        <p:spPr bwMode="auto">
          <a:xfrm>
            <a:off x="7543800" y="496728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(3,1)</a:t>
            </a:r>
          </a:p>
        </p:txBody>
      </p:sp>
      <p:sp>
        <p:nvSpPr>
          <p:cNvPr id="51210" name="TextBox 12"/>
          <p:cNvSpPr txBox="1">
            <a:spLocks noChangeArrowheads="1"/>
          </p:cNvSpPr>
          <p:nvPr/>
        </p:nvSpPr>
        <p:spPr bwMode="auto">
          <a:xfrm>
            <a:off x="6553200" y="60404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(4,1)</a:t>
            </a:r>
          </a:p>
        </p:txBody>
      </p:sp>
      <p:sp>
        <p:nvSpPr>
          <p:cNvPr id="51211" name="TextBox 13"/>
          <p:cNvSpPr txBox="1">
            <a:spLocks noChangeArrowheads="1"/>
          </p:cNvSpPr>
          <p:nvPr/>
        </p:nvSpPr>
        <p:spPr bwMode="auto">
          <a:xfrm>
            <a:off x="7756525" y="6027738"/>
            <a:ext cx="609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(5,1)</a:t>
            </a:r>
          </a:p>
        </p:txBody>
      </p:sp>
      <p:pic>
        <p:nvPicPr>
          <p:cNvPr id="51212" name="Picture 1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96013" y="1066800"/>
            <a:ext cx="2338387"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76200"/>
            <a:ext cx="8229600" cy="762000"/>
          </a:xfrm>
        </p:spPr>
        <p:txBody>
          <a:bodyPr/>
          <a:lstStyle/>
          <a:p>
            <a:r>
              <a:rPr lang="en-US" altLang="en-US" dirty="0"/>
              <a:t>Computing low #</a:t>
            </a:r>
          </a:p>
        </p:txBody>
      </p:sp>
      <p:sp>
        <p:nvSpPr>
          <p:cNvPr id="15363" name="Content Placeholder 2"/>
          <p:cNvSpPr>
            <a:spLocks noGrp="1"/>
          </p:cNvSpPr>
          <p:nvPr>
            <p:ph idx="1"/>
          </p:nvPr>
        </p:nvSpPr>
        <p:spPr>
          <a:xfrm>
            <a:off x="467706" y="1066800"/>
            <a:ext cx="8229600" cy="5029200"/>
          </a:xfrm>
        </p:spPr>
        <p:txBody>
          <a:bodyPr/>
          <a:lstStyle/>
          <a:p>
            <a:pPr marL="514350" indent="-457200">
              <a:buFont typeface="+mj-lt"/>
              <a:buAutoNum type="arabicParenR"/>
              <a:defRPr/>
            </a:pPr>
            <a:r>
              <a:rPr lang="en-US" altLang="en-US" sz="2400" dirty="0"/>
              <a:t>Get </a:t>
            </a:r>
            <a:r>
              <a:rPr lang="en-US" altLang="en-US" sz="2400" dirty="0" err="1"/>
              <a:t>postorder</a:t>
            </a:r>
            <a:r>
              <a:rPr lang="en-US" altLang="en-US" sz="2400" dirty="0"/>
              <a:t> in the DFS : O(V+E)</a:t>
            </a:r>
          </a:p>
          <a:p>
            <a:pPr marL="514350" indent="-457200">
              <a:buFont typeface="+mj-lt"/>
              <a:buAutoNum type="arabicParenR" startAt="2"/>
              <a:defRPr/>
            </a:pPr>
            <a:r>
              <a:rPr lang="en-US" altLang="en-US" sz="2400" dirty="0"/>
              <a:t>For each vertex v as in </a:t>
            </a:r>
            <a:r>
              <a:rPr lang="en-US" altLang="en-US" sz="2400" dirty="0" err="1"/>
              <a:t>postorder</a:t>
            </a:r>
            <a:r>
              <a:rPr lang="en-US" altLang="en-US" sz="2400" dirty="0"/>
              <a:t>, compute </a:t>
            </a:r>
          </a:p>
          <a:p>
            <a:pPr marL="857250" lvl="2" indent="0">
              <a:buNone/>
              <a:defRPr/>
            </a:pPr>
            <a:r>
              <a:rPr lang="en-US" altLang="en-US" sz="1600" dirty="0"/>
              <a:t>			              seq(v),</a:t>
            </a:r>
          </a:p>
          <a:p>
            <a:pPr marL="857250" lvl="2" indent="0">
              <a:buNone/>
              <a:defRPr/>
            </a:pPr>
            <a:r>
              <a:rPr lang="en-US" altLang="en-US" sz="1600" dirty="0"/>
              <a:t>          low(v) = min  </a:t>
            </a:r>
            <a:r>
              <a:rPr lang="en-US" altLang="en-US" sz="1600" dirty="0" err="1"/>
              <a:t>seq</a:t>
            </a:r>
            <a:r>
              <a:rPr lang="en-US" altLang="en-US" sz="1600" dirty="0"/>
              <a:t>(w) where </a:t>
            </a:r>
            <a:r>
              <a:rPr lang="en-US" altLang="en-US" sz="1600" dirty="0" err="1"/>
              <a:t>v</a:t>
            </a:r>
            <a:r>
              <a:rPr lang="en-US" altLang="en-US" sz="1600" dirty="0" err="1">
                <a:sym typeface="Wingdings" panose="05000000000000000000" pitchFamily="2" charset="2"/>
              </a:rPr>
              <a:t>w</a:t>
            </a:r>
            <a:r>
              <a:rPr lang="en-US" altLang="en-US" sz="1600" dirty="0">
                <a:sym typeface="Wingdings" panose="05000000000000000000" pitchFamily="2" charset="2"/>
              </a:rPr>
              <a:t> is </a:t>
            </a:r>
            <a:r>
              <a:rPr lang="en-US" altLang="en-US" sz="1600" dirty="0" err="1">
                <a:sym typeface="Wingdings" panose="05000000000000000000" pitchFamily="2" charset="2"/>
              </a:rPr>
              <a:t>backedge</a:t>
            </a:r>
            <a:r>
              <a:rPr lang="en-US" altLang="en-US" sz="1600" dirty="0">
                <a:sym typeface="Wingdings" panose="05000000000000000000" pitchFamily="2" charset="2"/>
              </a:rPr>
              <a:t>  </a:t>
            </a:r>
            <a:endParaRPr lang="en-US" altLang="en-US" sz="1600" dirty="0"/>
          </a:p>
          <a:p>
            <a:pPr marL="857250" lvl="2" indent="0">
              <a:buNone/>
              <a:defRPr/>
            </a:pPr>
            <a:r>
              <a:rPr lang="en-US" altLang="en-US" sz="1600" dirty="0"/>
              <a:t>			              </a:t>
            </a:r>
            <a:r>
              <a:rPr lang="en-US" altLang="en-US" sz="1600" dirty="0">
                <a:sym typeface="Wingdings" panose="05000000000000000000" pitchFamily="2" charset="2"/>
              </a:rPr>
              <a:t>low(w) where v w is tree edge (recursive)	</a:t>
            </a:r>
          </a:p>
          <a:p>
            <a:pPr marL="57150" indent="0">
              <a:buNone/>
              <a:defRPr/>
            </a:pPr>
            <a:r>
              <a:rPr lang="en-US" altLang="en-US" sz="1600" dirty="0">
                <a:sym typeface="Wingdings" panose="05000000000000000000" pitchFamily="2" charset="2"/>
              </a:rPr>
              <a:t>Note that the third method is a recursive call. Since we need to evaluate low for all the children of v before we can evaluate low(v), this is a </a:t>
            </a:r>
            <a:r>
              <a:rPr lang="en-US" altLang="en-US" sz="1600" dirty="0" err="1">
                <a:sym typeface="Wingdings" panose="05000000000000000000" pitchFamily="2" charset="2"/>
              </a:rPr>
              <a:t>postorder</a:t>
            </a:r>
            <a:r>
              <a:rPr lang="en-US" altLang="en-US" sz="1600" dirty="0">
                <a:sym typeface="Wingdings" panose="05000000000000000000" pitchFamily="2" charset="2"/>
              </a:rPr>
              <a:t> traversal. For any edge (</a:t>
            </a:r>
            <a:r>
              <a:rPr lang="en-US" altLang="en-US" sz="1600" dirty="0" err="1">
                <a:sym typeface="Wingdings" panose="05000000000000000000" pitchFamily="2" charset="2"/>
              </a:rPr>
              <a:t>v,w</a:t>
            </a:r>
            <a:r>
              <a:rPr lang="en-US" altLang="en-US" sz="1600" dirty="0">
                <a:sym typeface="Wingdings" panose="05000000000000000000" pitchFamily="2" charset="2"/>
              </a:rPr>
              <a:t>), we can tell whether it is a tree edge or a back edge </a:t>
            </a:r>
            <a:r>
              <a:rPr lang="en-US" altLang="en-US" sz="1600" dirty="0" err="1">
                <a:sym typeface="Wingdings" panose="05000000000000000000" pitchFamily="2" charset="2"/>
              </a:rPr>
              <a:t>mearly</a:t>
            </a:r>
            <a:r>
              <a:rPr lang="en-US" altLang="en-US" sz="1600" dirty="0">
                <a:sym typeface="Wingdings" panose="05000000000000000000" pitchFamily="2" charset="2"/>
              </a:rPr>
              <a:t> by checking </a:t>
            </a:r>
            <a:r>
              <a:rPr lang="en-US" altLang="en-US" sz="1600" dirty="0" err="1">
                <a:sym typeface="Wingdings" panose="05000000000000000000" pitchFamily="2" charset="2"/>
              </a:rPr>
              <a:t>seq</a:t>
            </a:r>
            <a:r>
              <a:rPr lang="en-US" altLang="en-US" sz="1600" dirty="0">
                <a:sym typeface="Wingdings" panose="05000000000000000000" pitchFamily="2" charset="2"/>
              </a:rPr>
              <a:t>(v) and </a:t>
            </a:r>
            <a:r>
              <a:rPr lang="en-US" altLang="en-US" sz="1600" dirty="0" err="1">
                <a:sym typeface="Wingdings" panose="05000000000000000000" pitchFamily="2" charset="2"/>
              </a:rPr>
              <a:t>seq</a:t>
            </a:r>
            <a:r>
              <a:rPr lang="en-US" altLang="en-US" sz="1600" dirty="0">
                <a:sym typeface="Wingdings" panose="05000000000000000000" pitchFamily="2" charset="2"/>
              </a:rPr>
              <a:t>(w). </a:t>
            </a:r>
            <a:endParaRPr lang="en-US" altLang="en-US" sz="1600" dirty="0"/>
          </a:p>
        </p:txBody>
      </p:sp>
      <p:sp>
        <p:nvSpPr>
          <p:cNvPr id="55300" name="Slide Number Placeholder 3"/>
          <p:cNvSpPr>
            <a:spLocks noGrp="1"/>
          </p:cNvSpPr>
          <p:nvPr>
            <p:ph type="sldNum" sz="quarter" idx="10"/>
          </p:nvPr>
        </p:nvSpPr>
        <p:spPr bwMode="auto">
          <a:xfrm>
            <a:off x="7865255" y="7206824"/>
            <a:ext cx="692150" cy="168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7E4AE77-D91F-4757-BE5B-8A10F386E3C1}" type="slidenum">
              <a:rPr lang="en-US" altLang="en-US" sz="1200" smtClean="0">
                <a:latin typeface="Arial Black" panose="020B0A04020102020204" pitchFamily="34" charset="0"/>
              </a:rPr>
              <a:pPr>
                <a:spcBef>
                  <a:spcPct val="0"/>
                </a:spcBef>
                <a:buFontTx/>
                <a:buNone/>
              </a:pPr>
              <a:t>42</a:t>
            </a:fld>
            <a:endParaRPr lang="en-US" altLang="en-US" sz="1200">
              <a:latin typeface="Arial Black" panose="020B0A04020102020204" pitchFamily="34" charset="0"/>
            </a:endParaRPr>
          </a:p>
        </p:txBody>
      </p:sp>
      <p:sp>
        <p:nvSpPr>
          <p:cNvPr id="2" name="Double Brace 1"/>
          <p:cNvSpPr/>
          <p:nvPr/>
        </p:nvSpPr>
        <p:spPr>
          <a:xfrm>
            <a:off x="2895600" y="1981200"/>
            <a:ext cx="5029200" cy="838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3455" y="3963504"/>
            <a:ext cx="1323975"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3"/>
          <p:cNvSpPr txBox="1">
            <a:spLocks noChangeArrowheads="1"/>
          </p:cNvSpPr>
          <p:nvPr/>
        </p:nvSpPr>
        <p:spPr bwMode="auto">
          <a:xfrm>
            <a:off x="2264555" y="4047641"/>
            <a:ext cx="38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endParaRPr lang="en-US" altLang="en-US" sz="1800">
              <a:latin typeface="Arial" panose="020B0604020202020204" pitchFamily="34" charset="0"/>
            </a:endParaRPr>
          </a:p>
        </p:txBody>
      </p:sp>
      <p:sp>
        <p:nvSpPr>
          <p:cNvPr id="8" name="TextBox 4"/>
          <p:cNvSpPr txBox="1">
            <a:spLocks noChangeArrowheads="1"/>
          </p:cNvSpPr>
          <p:nvPr/>
        </p:nvSpPr>
        <p:spPr bwMode="auto">
          <a:xfrm>
            <a:off x="2035955" y="400001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(1, )</a:t>
            </a:r>
          </a:p>
        </p:txBody>
      </p:sp>
      <p:sp>
        <p:nvSpPr>
          <p:cNvPr id="9" name="TextBox 10"/>
          <p:cNvSpPr txBox="1">
            <a:spLocks noChangeArrowheads="1"/>
          </p:cNvSpPr>
          <p:nvPr/>
        </p:nvSpPr>
        <p:spPr bwMode="auto">
          <a:xfrm>
            <a:off x="2013730" y="4698516"/>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(2, )</a:t>
            </a:r>
          </a:p>
        </p:txBody>
      </p:sp>
      <p:sp>
        <p:nvSpPr>
          <p:cNvPr id="10" name="TextBox 11"/>
          <p:cNvSpPr txBox="1">
            <a:spLocks noChangeArrowheads="1"/>
          </p:cNvSpPr>
          <p:nvPr/>
        </p:nvSpPr>
        <p:spPr bwMode="auto">
          <a:xfrm>
            <a:off x="1959755" y="5433529"/>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(3, )</a:t>
            </a:r>
          </a:p>
        </p:txBody>
      </p:sp>
      <p:sp>
        <p:nvSpPr>
          <p:cNvPr id="11" name="TextBox 13"/>
          <p:cNvSpPr txBox="1">
            <a:spLocks noChangeArrowheads="1"/>
          </p:cNvSpPr>
          <p:nvPr/>
        </p:nvSpPr>
        <p:spPr bwMode="auto">
          <a:xfrm>
            <a:off x="2172480" y="6493979"/>
            <a:ext cx="609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(5, )</a:t>
            </a:r>
          </a:p>
        </p:txBody>
      </p:sp>
      <p:sp>
        <p:nvSpPr>
          <p:cNvPr id="12" name="Arc 11"/>
          <p:cNvSpPr/>
          <p:nvPr/>
        </p:nvSpPr>
        <p:spPr>
          <a:xfrm flipH="1">
            <a:off x="1312055" y="4962041"/>
            <a:ext cx="266700" cy="1219200"/>
          </a:xfrm>
          <a:prstGeom prst="arc">
            <a:avLst>
              <a:gd name="adj1" fmla="val 16200000"/>
              <a:gd name="adj2" fmla="val 4964552"/>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Arc 12"/>
          <p:cNvSpPr/>
          <p:nvPr/>
        </p:nvSpPr>
        <p:spPr>
          <a:xfrm rot="10800000">
            <a:off x="969155" y="4352441"/>
            <a:ext cx="6858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4" name="Arc 13"/>
          <p:cNvSpPr/>
          <p:nvPr/>
        </p:nvSpPr>
        <p:spPr>
          <a:xfrm rot="10800000" flipH="1">
            <a:off x="1959755" y="4352441"/>
            <a:ext cx="609600" cy="1828800"/>
          </a:xfrm>
          <a:prstGeom prst="arc">
            <a:avLst>
              <a:gd name="adj1" fmla="val 16261751"/>
              <a:gd name="adj2" fmla="val 5511148"/>
            </a:avLst>
          </a:prstGeom>
          <a:ln>
            <a:tailEnd type="triangl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4" name="TextBox 13"/>
          <p:cNvSpPr txBox="1">
            <a:spLocks noChangeArrowheads="1"/>
          </p:cNvSpPr>
          <p:nvPr/>
        </p:nvSpPr>
        <p:spPr bwMode="auto">
          <a:xfrm>
            <a:off x="1200930" y="6497587"/>
            <a:ext cx="6096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(4, )</a:t>
            </a:r>
          </a:p>
        </p:txBody>
      </p:sp>
      <p:graphicFrame>
        <p:nvGraphicFramePr>
          <p:cNvPr id="4" name="Table 3"/>
          <p:cNvGraphicFramePr>
            <a:graphicFrameLocks noGrp="1"/>
          </p:cNvGraphicFramePr>
          <p:nvPr>
            <p:extLst>
              <p:ext uri="{D42A27DB-BD31-4B8C-83A1-F6EECF244321}">
                <p14:modId xmlns:p14="http://schemas.microsoft.com/office/powerpoint/2010/main" val="1855416795"/>
              </p:ext>
            </p:extLst>
          </p:nvPr>
        </p:nvGraphicFramePr>
        <p:xfrm>
          <a:off x="2769380" y="4114800"/>
          <a:ext cx="6096980" cy="2494165"/>
        </p:xfrm>
        <a:graphic>
          <a:graphicData uri="http://schemas.openxmlformats.org/drawingml/2006/table">
            <a:tbl>
              <a:tblPr firstRow="1" bandRow="1">
                <a:tableStyleId>{5C22544A-7EE6-4342-B048-85BDC9FD1C3A}</a:tableStyleId>
              </a:tblPr>
              <a:tblGrid>
                <a:gridCol w="1252790">
                  <a:extLst>
                    <a:ext uri="{9D8B030D-6E8A-4147-A177-3AD203B41FA5}">
                      <a16:colId xmlns:a16="http://schemas.microsoft.com/office/drawing/2014/main" val="20000"/>
                    </a:ext>
                  </a:extLst>
                </a:gridCol>
                <a:gridCol w="947485">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001105">
                  <a:extLst>
                    <a:ext uri="{9D8B030D-6E8A-4147-A177-3AD203B41FA5}">
                      <a16:colId xmlns:a16="http://schemas.microsoft.com/office/drawing/2014/main" val="20005"/>
                    </a:ext>
                  </a:extLst>
                </a:gridCol>
              </a:tblGrid>
              <a:tr h="357313">
                <a:tc>
                  <a:txBody>
                    <a:bodyPr/>
                    <a:lstStyle/>
                    <a:p>
                      <a:r>
                        <a:rPr lang="en-US" sz="1400" dirty="0" err="1"/>
                        <a:t>postorder</a:t>
                      </a:r>
                      <a:endParaRPr lang="en-US" sz="1400" dirty="0"/>
                    </a:p>
                  </a:txBody>
                  <a:tcPr/>
                </a:tc>
                <a:tc>
                  <a:txBody>
                    <a:bodyPr/>
                    <a:lstStyle/>
                    <a:p>
                      <a:pPr algn="ctr"/>
                      <a:r>
                        <a:rPr lang="en-US" sz="1400" dirty="0"/>
                        <a:t>D</a:t>
                      </a:r>
                    </a:p>
                  </a:txBody>
                  <a:tcPr/>
                </a:tc>
                <a:tc>
                  <a:txBody>
                    <a:bodyPr/>
                    <a:lstStyle/>
                    <a:p>
                      <a:pPr algn="ctr"/>
                      <a:r>
                        <a:rPr lang="en-US" sz="1400" dirty="0"/>
                        <a:t>E</a:t>
                      </a:r>
                    </a:p>
                  </a:txBody>
                  <a:tcPr/>
                </a:tc>
                <a:tc>
                  <a:txBody>
                    <a:bodyPr/>
                    <a:lstStyle/>
                    <a:p>
                      <a:pPr algn="ctr"/>
                      <a:r>
                        <a:rPr lang="en-US" sz="1400" dirty="0"/>
                        <a:t>C</a:t>
                      </a:r>
                    </a:p>
                  </a:txBody>
                  <a:tcPr/>
                </a:tc>
                <a:tc>
                  <a:txBody>
                    <a:bodyPr/>
                    <a:lstStyle/>
                    <a:p>
                      <a:pPr algn="ctr"/>
                      <a:r>
                        <a:rPr lang="en-US" sz="1400" dirty="0"/>
                        <a:t>B</a:t>
                      </a:r>
                    </a:p>
                  </a:txBody>
                  <a:tcPr/>
                </a:tc>
                <a:tc>
                  <a:txBody>
                    <a:bodyPr/>
                    <a:lstStyle/>
                    <a:p>
                      <a:pPr algn="ctr"/>
                      <a:r>
                        <a:rPr lang="en-US" sz="1400" dirty="0"/>
                        <a:t>A</a:t>
                      </a:r>
                    </a:p>
                  </a:txBody>
                  <a:tcPr/>
                </a:tc>
                <a:extLst>
                  <a:ext uri="{0D108BD9-81ED-4DB2-BD59-A6C34878D82A}">
                    <a16:rowId xmlns:a16="http://schemas.microsoft.com/office/drawing/2014/main" val="10000"/>
                  </a:ext>
                </a:extLst>
              </a:tr>
              <a:tr h="357313">
                <a:tc>
                  <a:txBody>
                    <a:bodyPr/>
                    <a:lstStyle/>
                    <a:p>
                      <a:r>
                        <a:rPr lang="en-US" sz="1400" dirty="0" err="1"/>
                        <a:t>seq</a:t>
                      </a:r>
                      <a:r>
                        <a:rPr lang="en-US" sz="1400" dirty="0"/>
                        <a:t>(v)</a:t>
                      </a:r>
                    </a:p>
                  </a:txBody>
                  <a:tcPr/>
                </a:tc>
                <a:tc>
                  <a:txBody>
                    <a:bodyPr/>
                    <a:lstStyle/>
                    <a:p>
                      <a:r>
                        <a:rPr lang="en-US" sz="1400" dirty="0"/>
                        <a:t>4</a:t>
                      </a:r>
                    </a:p>
                  </a:txBody>
                  <a:tcPr/>
                </a:tc>
                <a:tc>
                  <a:txBody>
                    <a:bodyPr/>
                    <a:lstStyle/>
                    <a:p>
                      <a:r>
                        <a:rPr lang="en-US" sz="1400" dirty="0"/>
                        <a:t>5</a:t>
                      </a:r>
                    </a:p>
                  </a:txBody>
                  <a:tcPr/>
                </a:tc>
                <a:tc>
                  <a:txBody>
                    <a:bodyPr/>
                    <a:lstStyle/>
                    <a:p>
                      <a:r>
                        <a:rPr lang="en-US" sz="1400" dirty="0"/>
                        <a:t>3</a:t>
                      </a:r>
                    </a:p>
                  </a:txBody>
                  <a:tcPr/>
                </a:tc>
                <a:tc>
                  <a:txBody>
                    <a:bodyPr/>
                    <a:lstStyle/>
                    <a:p>
                      <a:r>
                        <a:rPr lang="en-US" sz="1400" dirty="0"/>
                        <a:t>2</a:t>
                      </a:r>
                    </a:p>
                  </a:txBody>
                  <a:tcPr/>
                </a:tc>
                <a:tc>
                  <a:txBody>
                    <a:bodyPr/>
                    <a:lstStyle/>
                    <a:p>
                      <a:r>
                        <a:rPr lang="en-US" sz="1400" dirty="0"/>
                        <a:t>1</a:t>
                      </a:r>
                    </a:p>
                  </a:txBody>
                  <a:tcPr/>
                </a:tc>
                <a:extLst>
                  <a:ext uri="{0D108BD9-81ED-4DB2-BD59-A6C34878D82A}">
                    <a16:rowId xmlns:a16="http://schemas.microsoft.com/office/drawing/2014/main" val="10001"/>
                  </a:ext>
                </a:extLst>
              </a:tr>
              <a:tr h="357313">
                <a:tc>
                  <a:txBody>
                    <a:bodyPr/>
                    <a:lstStyle/>
                    <a:p>
                      <a:r>
                        <a:rPr lang="en-US" sz="1400" dirty="0" err="1">
                          <a:sym typeface="Wingdings" panose="05000000000000000000" pitchFamily="2" charset="2"/>
                        </a:rPr>
                        <a:t>vw</a:t>
                      </a:r>
                      <a:endParaRPr lang="en-US" sz="1400" dirty="0"/>
                    </a:p>
                  </a:txBody>
                  <a:tcPr/>
                </a:tc>
                <a:tc>
                  <a:txBody>
                    <a:bodyPr/>
                    <a:lstStyle/>
                    <a:p>
                      <a:r>
                        <a:rPr lang="en-US" sz="1400" dirty="0"/>
                        <a:t>back(A)</a:t>
                      </a:r>
                    </a:p>
                  </a:txBody>
                  <a:tcPr/>
                </a:tc>
                <a:tc>
                  <a:txBody>
                    <a:bodyPr/>
                    <a:lstStyle/>
                    <a:p>
                      <a:r>
                        <a:rPr lang="en-US" sz="1400" dirty="0"/>
                        <a:t>back(A)</a:t>
                      </a:r>
                    </a:p>
                  </a:txBody>
                  <a:tcPr/>
                </a:tc>
                <a:tc>
                  <a:txBody>
                    <a:bodyPr/>
                    <a:lstStyle/>
                    <a:p>
                      <a:r>
                        <a:rPr lang="en-US" sz="1400" dirty="0"/>
                        <a:t>tree(D)</a:t>
                      </a:r>
                    </a:p>
                  </a:txBody>
                  <a:tcPr/>
                </a:tc>
                <a:tc>
                  <a:txBody>
                    <a:bodyPr/>
                    <a:lstStyle/>
                    <a:p>
                      <a:r>
                        <a:rPr lang="en-US" sz="1400" dirty="0"/>
                        <a:t>tree(C)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tree(B)</a:t>
                      </a:r>
                    </a:p>
                  </a:txBody>
                  <a:tcPr/>
                </a:tc>
                <a:extLst>
                  <a:ext uri="{0D108BD9-81ED-4DB2-BD59-A6C34878D82A}">
                    <a16:rowId xmlns:a16="http://schemas.microsoft.com/office/drawing/2014/main" val="10002"/>
                  </a:ext>
                </a:extLst>
              </a:tr>
              <a:tr h="357313">
                <a:tc>
                  <a:txBody>
                    <a:bodyPr/>
                    <a:lstStyle/>
                    <a:p>
                      <a:r>
                        <a:rPr lang="en-US" sz="1400" dirty="0" err="1"/>
                        <a:t>seq</a:t>
                      </a:r>
                      <a:r>
                        <a:rPr lang="en-US" sz="1400" dirty="0"/>
                        <a:t>(w)</a:t>
                      </a:r>
                    </a:p>
                  </a:txBody>
                  <a:tcPr/>
                </a:tc>
                <a:tc>
                  <a:txBody>
                    <a:bodyPr/>
                    <a:lstStyle/>
                    <a:p>
                      <a:r>
                        <a:rPr lang="en-US" sz="1400" dirty="0" err="1"/>
                        <a:t>seq</a:t>
                      </a:r>
                      <a:r>
                        <a:rPr lang="en-US" sz="1400" dirty="0"/>
                        <a:t>(A)=1</a:t>
                      </a:r>
                    </a:p>
                  </a:txBody>
                  <a:tcPr/>
                </a:tc>
                <a:tc>
                  <a:txBody>
                    <a:bodyPr/>
                    <a:lstStyle/>
                    <a:p>
                      <a:r>
                        <a:rPr lang="en-US" sz="1400" dirty="0"/>
                        <a:t>1</a:t>
                      </a:r>
                    </a:p>
                  </a:txBody>
                  <a:tcPr/>
                </a:tc>
                <a:tc>
                  <a:txBody>
                    <a:bodyPr/>
                    <a:lstStyle/>
                    <a:p>
                      <a:endParaRPr lang="en-US" sz="140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r h="707600">
                <a:tc>
                  <a:txBody>
                    <a:bodyPr/>
                    <a:lstStyle/>
                    <a:p>
                      <a:r>
                        <a:rPr lang="en-US" sz="1400" dirty="0"/>
                        <a:t>low(w)</a:t>
                      </a:r>
                    </a:p>
                  </a:txBody>
                  <a:tcPr/>
                </a:tc>
                <a:tc>
                  <a:txBody>
                    <a:bodyPr/>
                    <a:lstStyle/>
                    <a:p>
                      <a:endParaRPr lang="en-US" sz="1400" dirty="0"/>
                    </a:p>
                  </a:txBody>
                  <a:tcPr/>
                </a:tc>
                <a:tc>
                  <a:txBody>
                    <a:bodyPr/>
                    <a:lstStyle/>
                    <a:p>
                      <a:endParaRPr lang="en-US" sz="1400" dirty="0"/>
                    </a:p>
                  </a:txBody>
                  <a:tcPr/>
                </a:tc>
                <a:tc>
                  <a:txBody>
                    <a:bodyPr/>
                    <a:lstStyle/>
                    <a:p>
                      <a:r>
                        <a:rPr lang="en-US" sz="1400" dirty="0"/>
                        <a:t>low(D)=1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low(C)=1</a:t>
                      </a:r>
                    </a:p>
                    <a:p>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low(B)=1</a:t>
                      </a:r>
                    </a:p>
                    <a:p>
                      <a:endParaRPr lang="en-US" sz="1400" dirty="0"/>
                    </a:p>
                  </a:txBody>
                  <a:tcPr/>
                </a:tc>
                <a:extLst>
                  <a:ext uri="{0D108BD9-81ED-4DB2-BD59-A6C34878D82A}">
                    <a16:rowId xmlns:a16="http://schemas.microsoft.com/office/drawing/2014/main" val="10004"/>
                  </a:ext>
                </a:extLst>
              </a:tr>
              <a:tr h="357313">
                <a:tc>
                  <a:txBody>
                    <a:bodyPr/>
                    <a:lstStyle/>
                    <a:p>
                      <a:r>
                        <a:rPr lang="en-US" sz="1400" b="1" dirty="0">
                          <a:solidFill>
                            <a:srgbClr val="FF0000"/>
                          </a:solidFill>
                        </a:rPr>
                        <a:t>low(v)</a:t>
                      </a:r>
                    </a:p>
                  </a:txBody>
                  <a:tcPr/>
                </a:tc>
                <a:tc>
                  <a:txBody>
                    <a:bodyPr/>
                    <a:lstStyle/>
                    <a:p>
                      <a:r>
                        <a:rPr lang="en-US" sz="1400" b="1" dirty="0">
                          <a:solidFill>
                            <a:srgbClr val="FF0000"/>
                          </a:solidFill>
                        </a:rPr>
                        <a:t>1</a:t>
                      </a:r>
                    </a:p>
                  </a:txBody>
                  <a:tcPr/>
                </a:tc>
                <a:tc>
                  <a:txBody>
                    <a:bodyPr/>
                    <a:lstStyle/>
                    <a:p>
                      <a:r>
                        <a:rPr lang="en-US" sz="1400" b="1" dirty="0">
                          <a:solidFill>
                            <a:srgbClr val="FF0000"/>
                          </a:solidFill>
                        </a:rPr>
                        <a:t>1</a:t>
                      </a:r>
                    </a:p>
                  </a:txBody>
                  <a:tcPr/>
                </a:tc>
                <a:tc>
                  <a:txBody>
                    <a:bodyPr/>
                    <a:lstStyle/>
                    <a:p>
                      <a:r>
                        <a:rPr lang="en-US" sz="1400" b="1" dirty="0">
                          <a:solidFill>
                            <a:srgbClr val="FF0000"/>
                          </a:solidFill>
                        </a:rPr>
                        <a:t>1</a:t>
                      </a:r>
                    </a:p>
                  </a:txBody>
                  <a:tcPr/>
                </a:tc>
                <a:tc>
                  <a:txBody>
                    <a:bodyPr/>
                    <a:lstStyle/>
                    <a:p>
                      <a:r>
                        <a:rPr lang="en-US" sz="1400" b="1" dirty="0">
                          <a:solidFill>
                            <a:srgbClr val="FF0000"/>
                          </a:solidFill>
                        </a:rPr>
                        <a:t>1</a:t>
                      </a:r>
                    </a:p>
                  </a:txBody>
                  <a:tcPr/>
                </a:tc>
                <a:tc>
                  <a:txBody>
                    <a:bodyPr/>
                    <a:lstStyle/>
                    <a:p>
                      <a:r>
                        <a:rPr lang="en-US" sz="1400" b="1" dirty="0">
                          <a:solidFill>
                            <a:srgbClr val="FF0000"/>
                          </a:solidFill>
                        </a:rPr>
                        <a:t>1</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06198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76200"/>
            <a:ext cx="8229600" cy="838200"/>
          </a:xfrm>
        </p:spPr>
        <p:txBody>
          <a:bodyPr/>
          <a:lstStyle/>
          <a:p>
            <a:r>
              <a:rPr lang="en-US" altLang="en-US"/>
              <a:t>Example</a:t>
            </a:r>
          </a:p>
        </p:txBody>
      </p:sp>
      <p:pic>
        <p:nvPicPr>
          <p:cNvPr id="52238" name="Picture 3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27113"/>
            <a:ext cx="2514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76200"/>
            <a:ext cx="8229600" cy="838200"/>
          </a:xfrm>
        </p:spPr>
        <p:txBody>
          <a:bodyPr/>
          <a:lstStyle/>
          <a:p>
            <a:r>
              <a:rPr lang="en-US" altLang="en-US" dirty="0"/>
              <a:t>Example-</a:t>
            </a:r>
            <a:r>
              <a:rPr lang="en-US" altLang="en-US" dirty="0" err="1"/>
              <a:t>seq</a:t>
            </a:r>
            <a:endParaRPr lang="en-US" altLang="en-US" dirty="0"/>
          </a:p>
        </p:txBody>
      </p:sp>
      <p:pic>
        <p:nvPicPr>
          <p:cNvPr id="522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7413" y="1066800"/>
            <a:ext cx="17049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c 3"/>
          <p:cNvSpPr/>
          <p:nvPr/>
        </p:nvSpPr>
        <p:spPr>
          <a:xfrm flipH="1">
            <a:off x="7010400" y="1439863"/>
            <a:ext cx="1676400" cy="2743200"/>
          </a:xfrm>
          <a:prstGeom prst="arc">
            <a:avLst>
              <a:gd name="adj1" fmla="val 16436089"/>
              <a:gd name="adj2" fmla="val 4028900"/>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Arc 7"/>
          <p:cNvSpPr/>
          <p:nvPr/>
        </p:nvSpPr>
        <p:spPr>
          <a:xfrm flipH="1">
            <a:off x="6824663" y="4083050"/>
            <a:ext cx="827087" cy="1874838"/>
          </a:xfrm>
          <a:prstGeom prst="arc">
            <a:avLst>
              <a:gd name="adj1" fmla="val 16086415"/>
              <a:gd name="adj2" fmla="val 6253086"/>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2231" name="TextBox 4"/>
          <p:cNvSpPr txBox="1">
            <a:spLocks noChangeArrowheads="1"/>
          </p:cNvSpPr>
          <p:nvPr/>
        </p:nvSpPr>
        <p:spPr bwMode="auto">
          <a:xfrm>
            <a:off x="7269163" y="10493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(1, )</a:t>
            </a:r>
          </a:p>
        </p:txBody>
      </p:sp>
      <p:sp>
        <p:nvSpPr>
          <p:cNvPr id="52232" name="TextBox 4"/>
          <p:cNvSpPr txBox="1">
            <a:spLocks noChangeArrowheads="1"/>
          </p:cNvSpPr>
          <p:nvPr/>
        </p:nvSpPr>
        <p:spPr bwMode="auto">
          <a:xfrm>
            <a:off x="7269163" y="20939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(2, )</a:t>
            </a:r>
          </a:p>
        </p:txBody>
      </p:sp>
      <p:sp>
        <p:nvSpPr>
          <p:cNvPr id="52233" name="TextBox 4"/>
          <p:cNvSpPr txBox="1">
            <a:spLocks noChangeArrowheads="1"/>
          </p:cNvSpPr>
          <p:nvPr/>
        </p:nvSpPr>
        <p:spPr bwMode="auto">
          <a:xfrm>
            <a:off x="7239000" y="290036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(3, )</a:t>
            </a:r>
          </a:p>
        </p:txBody>
      </p:sp>
      <p:sp>
        <p:nvSpPr>
          <p:cNvPr id="52234" name="TextBox 4"/>
          <p:cNvSpPr txBox="1">
            <a:spLocks noChangeArrowheads="1"/>
          </p:cNvSpPr>
          <p:nvPr/>
        </p:nvSpPr>
        <p:spPr bwMode="auto">
          <a:xfrm>
            <a:off x="7037388" y="42037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(4, )</a:t>
            </a:r>
          </a:p>
        </p:txBody>
      </p:sp>
      <p:sp>
        <p:nvSpPr>
          <p:cNvPr id="52235" name="TextBox 4"/>
          <p:cNvSpPr txBox="1">
            <a:spLocks noChangeArrowheads="1"/>
          </p:cNvSpPr>
          <p:nvPr/>
        </p:nvSpPr>
        <p:spPr bwMode="auto">
          <a:xfrm>
            <a:off x="6832600" y="50038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(5, )</a:t>
            </a:r>
          </a:p>
        </p:txBody>
      </p:sp>
      <p:sp>
        <p:nvSpPr>
          <p:cNvPr id="52236" name="TextBox 4"/>
          <p:cNvSpPr txBox="1">
            <a:spLocks noChangeArrowheads="1"/>
          </p:cNvSpPr>
          <p:nvPr/>
        </p:nvSpPr>
        <p:spPr bwMode="auto">
          <a:xfrm>
            <a:off x="6753225" y="598805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(6, )</a:t>
            </a:r>
          </a:p>
        </p:txBody>
      </p:sp>
      <p:sp>
        <p:nvSpPr>
          <p:cNvPr id="52237" name="TextBox 4"/>
          <p:cNvSpPr txBox="1">
            <a:spLocks noChangeArrowheads="1"/>
          </p:cNvSpPr>
          <p:nvPr/>
        </p:nvSpPr>
        <p:spPr bwMode="auto">
          <a:xfrm>
            <a:off x="8332788" y="43164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(7, )</a:t>
            </a:r>
          </a:p>
        </p:txBody>
      </p:sp>
      <p:pic>
        <p:nvPicPr>
          <p:cNvPr id="52238"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27113"/>
            <a:ext cx="2514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84811" y="3658090"/>
            <a:ext cx="4572000" cy="2123658"/>
          </a:xfrm>
          <a:prstGeom prst="rect">
            <a:avLst/>
          </a:prstGeom>
        </p:spPr>
        <p:txBody>
          <a:bodyPr>
            <a:spAutoFit/>
          </a:bodyPr>
          <a:lstStyle/>
          <a:p>
            <a:pPr lvl="1">
              <a:defRPr/>
            </a:pPr>
            <a:r>
              <a:rPr lang="en-US" altLang="en-US" sz="2200" i="1" dirty="0"/>
              <a:t>low</a:t>
            </a:r>
            <a:r>
              <a:rPr lang="en-US" altLang="en-US" sz="2200" dirty="0"/>
              <a:t> (Lowest reachable #): the lowest sequence # node that the current node can reach by taking 0 or more tree edges and </a:t>
            </a:r>
            <a:r>
              <a:rPr lang="en-US" altLang="en-US" sz="2200" dirty="0">
                <a:solidFill>
                  <a:srgbClr val="FF0000"/>
                </a:solidFill>
              </a:rPr>
              <a:t>then</a:t>
            </a:r>
            <a:r>
              <a:rPr lang="en-US" altLang="en-US" sz="2200" dirty="0"/>
              <a:t> (possibly) </a:t>
            </a:r>
            <a:r>
              <a:rPr lang="en-US" altLang="en-US" sz="2200" dirty="0">
                <a:solidFill>
                  <a:srgbClr val="FF0000"/>
                </a:solidFill>
              </a:rPr>
              <a:t>one</a:t>
            </a:r>
            <a:r>
              <a:rPr lang="en-US" altLang="en-US" sz="2200" dirty="0"/>
              <a:t> back edge</a:t>
            </a:r>
          </a:p>
        </p:txBody>
      </p:sp>
    </p:spTree>
    <p:extLst>
      <p:ext uri="{BB962C8B-B14F-4D97-AF65-F5344CB8AC3E}">
        <p14:creationId xmlns:p14="http://schemas.microsoft.com/office/powerpoint/2010/main" val="3349141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76200"/>
            <a:ext cx="8229600" cy="838200"/>
          </a:xfrm>
        </p:spPr>
        <p:txBody>
          <a:bodyPr/>
          <a:lstStyle/>
          <a:p>
            <a:r>
              <a:rPr lang="en-US" altLang="en-US" dirty="0"/>
              <a:t>Example-low</a:t>
            </a:r>
          </a:p>
        </p:txBody>
      </p:sp>
      <p:pic>
        <p:nvPicPr>
          <p:cNvPr id="522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7413" y="1066800"/>
            <a:ext cx="17049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c 3"/>
          <p:cNvSpPr/>
          <p:nvPr/>
        </p:nvSpPr>
        <p:spPr>
          <a:xfrm flipH="1">
            <a:off x="7010400" y="1439863"/>
            <a:ext cx="1676400" cy="2743200"/>
          </a:xfrm>
          <a:prstGeom prst="arc">
            <a:avLst>
              <a:gd name="adj1" fmla="val 16436089"/>
              <a:gd name="adj2" fmla="val 4028900"/>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Arc 7"/>
          <p:cNvSpPr/>
          <p:nvPr/>
        </p:nvSpPr>
        <p:spPr>
          <a:xfrm flipH="1">
            <a:off x="6824663" y="4083050"/>
            <a:ext cx="827087" cy="1874838"/>
          </a:xfrm>
          <a:prstGeom prst="arc">
            <a:avLst>
              <a:gd name="adj1" fmla="val 16086415"/>
              <a:gd name="adj2" fmla="val 6253086"/>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2231" name="TextBox 4"/>
          <p:cNvSpPr txBox="1">
            <a:spLocks noChangeArrowheads="1"/>
          </p:cNvSpPr>
          <p:nvPr/>
        </p:nvSpPr>
        <p:spPr bwMode="auto">
          <a:xfrm>
            <a:off x="7269163" y="10493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(1,1)</a:t>
            </a:r>
          </a:p>
        </p:txBody>
      </p:sp>
      <p:sp>
        <p:nvSpPr>
          <p:cNvPr id="52232" name="TextBox 4"/>
          <p:cNvSpPr txBox="1">
            <a:spLocks noChangeArrowheads="1"/>
          </p:cNvSpPr>
          <p:nvPr/>
        </p:nvSpPr>
        <p:spPr bwMode="auto">
          <a:xfrm>
            <a:off x="7269163" y="20939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(2,1)</a:t>
            </a:r>
          </a:p>
        </p:txBody>
      </p:sp>
      <p:sp>
        <p:nvSpPr>
          <p:cNvPr id="52233" name="TextBox 4"/>
          <p:cNvSpPr txBox="1">
            <a:spLocks noChangeArrowheads="1"/>
          </p:cNvSpPr>
          <p:nvPr/>
        </p:nvSpPr>
        <p:spPr bwMode="auto">
          <a:xfrm>
            <a:off x="7239000" y="290036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(3,1)</a:t>
            </a:r>
          </a:p>
        </p:txBody>
      </p:sp>
      <p:sp>
        <p:nvSpPr>
          <p:cNvPr id="52234" name="TextBox 4"/>
          <p:cNvSpPr txBox="1">
            <a:spLocks noChangeArrowheads="1"/>
          </p:cNvSpPr>
          <p:nvPr/>
        </p:nvSpPr>
        <p:spPr bwMode="auto">
          <a:xfrm>
            <a:off x="7037388" y="42037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(4,1)</a:t>
            </a:r>
          </a:p>
        </p:txBody>
      </p:sp>
      <p:sp>
        <p:nvSpPr>
          <p:cNvPr id="52235" name="TextBox 4"/>
          <p:cNvSpPr txBox="1">
            <a:spLocks noChangeArrowheads="1"/>
          </p:cNvSpPr>
          <p:nvPr/>
        </p:nvSpPr>
        <p:spPr bwMode="auto">
          <a:xfrm>
            <a:off x="6832600" y="50038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(5,4)</a:t>
            </a:r>
          </a:p>
        </p:txBody>
      </p:sp>
      <p:sp>
        <p:nvSpPr>
          <p:cNvPr id="52236" name="TextBox 4"/>
          <p:cNvSpPr txBox="1">
            <a:spLocks noChangeArrowheads="1"/>
          </p:cNvSpPr>
          <p:nvPr/>
        </p:nvSpPr>
        <p:spPr bwMode="auto">
          <a:xfrm>
            <a:off x="6753225" y="598805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(6,4)</a:t>
            </a:r>
          </a:p>
        </p:txBody>
      </p:sp>
      <p:sp>
        <p:nvSpPr>
          <p:cNvPr id="52237" name="TextBox 4"/>
          <p:cNvSpPr txBox="1">
            <a:spLocks noChangeArrowheads="1"/>
          </p:cNvSpPr>
          <p:nvPr/>
        </p:nvSpPr>
        <p:spPr bwMode="auto">
          <a:xfrm>
            <a:off x="8332788" y="43164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(7,7)</a:t>
            </a:r>
          </a:p>
        </p:txBody>
      </p:sp>
      <p:pic>
        <p:nvPicPr>
          <p:cNvPr id="52238"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27113"/>
            <a:ext cx="2514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1084811" y="3658090"/>
            <a:ext cx="4572000" cy="2123658"/>
          </a:xfrm>
          <a:prstGeom prst="rect">
            <a:avLst/>
          </a:prstGeom>
        </p:spPr>
        <p:txBody>
          <a:bodyPr>
            <a:spAutoFit/>
          </a:bodyPr>
          <a:lstStyle/>
          <a:p>
            <a:pPr lvl="1">
              <a:defRPr/>
            </a:pPr>
            <a:r>
              <a:rPr lang="en-US" altLang="en-US" sz="2200" i="1" dirty="0"/>
              <a:t>low</a:t>
            </a:r>
            <a:r>
              <a:rPr lang="en-US" altLang="en-US" sz="2200" dirty="0"/>
              <a:t> (Lowest reachable #): the lowest sequence # node that the current node can reach by taking 0 or more tree edges and </a:t>
            </a:r>
            <a:r>
              <a:rPr lang="en-US" altLang="en-US" sz="2200" dirty="0">
                <a:solidFill>
                  <a:srgbClr val="FF0000"/>
                </a:solidFill>
              </a:rPr>
              <a:t>then</a:t>
            </a:r>
            <a:r>
              <a:rPr lang="en-US" altLang="en-US" sz="2200" dirty="0"/>
              <a:t> (possibly) </a:t>
            </a:r>
            <a:r>
              <a:rPr lang="en-US" altLang="en-US" sz="2200" dirty="0">
                <a:solidFill>
                  <a:srgbClr val="FF0000"/>
                </a:solidFill>
              </a:rPr>
              <a:t>one</a:t>
            </a:r>
            <a:r>
              <a:rPr lang="en-US" altLang="en-US" sz="2200" dirty="0"/>
              <a:t> back edge</a:t>
            </a:r>
          </a:p>
        </p:txBody>
      </p:sp>
    </p:spTree>
    <p:extLst>
      <p:ext uri="{BB962C8B-B14F-4D97-AF65-F5344CB8AC3E}">
        <p14:creationId xmlns:p14="http://schemas.microsoft.com/office/powerpoint/2010/main" val="3222125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76200"/>
            <a:ext cx="8229600" cy="762000"/>
          </a:xfrm>
        </p:spPr>
        <p:txBody>
          <a:bodyPr/>
          <a:lstStyle/>
          <a:p>
            <a:r>
              <a:rPr lang="en-US" altLang="en-US" dirty="0"/>
              <a:t>Using post-order</a:t>
            </a:r>
          </a:p>
        </p:txBody>
      </p:sp>
      <p:sp>
        <p:nvSpPr>
          <p:cNvPr id="15363" name="Content Placeholder 2"/>
          <p:cNvSpPr>
            <a:spLocks noGrp="1"/>
          </p:cNvSpPr>
          <p:nvPr>
            <p:ph idx="1"/>
          </p:nvPr>
        </p:nvSpPr>
        <p:spPr>
          <a:xfrm>
            <a:off x="467706" y="1066800"/>
            <a:ext cx="8229600" cy="5029200"/>
          </a:xfrm>
        </p:spPr>
        <p:txBody>
          <a:bodyPr/>
          <a:lstStyle/>
          <a:p>
            <a:pPr marL="514350" indent="-457200">
              <a:buFont typeface="+mj-lt"/>
              <a:buAutoNum type="arabicParenR"/>
              <a:defRPr/>
            </a:pPr>
            <a:r>
              <a:rPr lang="en-US" altLang="en-US" sz="2400" dirty="0"/>
              <a:t>Get </a:t>
            </a:r>
            <a:r>
              <a:rPr lang="en-US" altLang="en-US" sz="2400" dirty="0" err="1"/>
              <a:t>postorder</a:t>
            </a:r>
            <a:r>
              <a:rPr lang="en-US" altLang="en-US" sz="2400" dirty="0"/>
              <a:t> in the DFS : O(V+E)</a:t>
            </a:r>
          </a:p>
          <a:p>
            <a:pPr marL="514350" indent="-457200">
              <a:buFont typeface="+mj-lt"/>
              <a:buAutoNum type="arabicParenR"/>
              <a:defRPr/>
            </a:pPr>
            <a:r>
              <a:rPr lang="en-US" altLang="en-US" sz="2400" dirty="0"/>
              <a:t>For each vertex v, </a:t>
            </a:r>
          </a:p>
          <a:p>
            <a:pPr marL="857250" lvl="2" indent="0">
              <a:buNone/>
              <a:defRPr/>
            </a:pPr>
            <a:r>
              <a:rPr lang="en-US" altLang="en-US" sz="1600" dirty="0"/>
              <a:t>			</a:t>
            </a:r>
          </a:p>
          <a:p>
            <a:pPr marL="857250" lvl="2" indent="0">
              <a:buNone/>
              <a:defRPr/>
            </a:pPr>
            <a:r>
              <a:rPr lang="en-US" altLang="en-US" sz="1600" dirty="0"/>
              <a:t>                                    seq(v),</a:t>
            </a:r>
          </a:p>
          <a:p>
            <a:pPr marL="857250" lvl="2" indent="0">
              <a:buNone/>
              <a:defRPr/>
            </a:pPr>
            <a:r>
              <a:rPr lang="en-US" altLang="en-US" sz="1600" dirty="0"/>
              <a:t>          low(v) = min    </a:t>
            </a:r>
            <a:r>
              <a:rPr lang="en-US" altLang="en-US" sz="1600" dirty="0" err="1"/>
              <a:t>seq</a:t>
            </a:r>
            <a:r>
              <a:rPr lang="en-US" altLang="en-US" sz="1600" dirty="0"/>
              <a:t>(w) where </a:t>
            </a:r>
            <a:r>
              <a:rPr lang="en-US" altLang="en-US" sz="1600" dirty="0" err="1"/>
              <a:t>v</a:t>
            </a:r>
            <a:r>
              <a:rPr lang="en-US" altLang="en-US" sz="1600" dirty="0" err="1">
                <a:sym typeface="Wingdings" panose="05000000000000000000" pitchFamily="2" charset="2"/>
              </a:rPr>
              <a:t>w</a:t>
            </a:r>
            <a:r>
              <a:rPr lang="en-US" altLang="en-US" sz="1600" dirty="0">
                <a:sym typeface="Wingdings" panose="05000000000000000000" pitchFamily="2" charset="2"/>
              </a:rPr>
              <a:t> is </a:t>
            </a:r>
            <a:r>
              <a:rPr lang="en-US" altLang="en-US" sz="1600" dirty="0" err="1">
                <a:sym typeface="Wingdings" panose="05000000000000000000" pitchFamily="2" charset="2"/>
              </a:rPr>
              <a:t>backedge</a:t>
            </a:r>
            <a:r>
              <a:rPr lang="en-US" altLang="en-US" sz="1600" dirty="0">
                <a:sym typeface="Wingdings" panose="05000000000000000000" pitchFamily="2" charset="2"/>
              </a:rPr>
              <a:t> </a:t>
            </a:r>
            <a:endParaRPr lang="en-US" altLang="en-US" sz="1600" dirty="0"/>
          </a:p>
          <a:p>
            <a:pPr marL="857250" lvl="2" indent="0">
              <a:buNone/>
              <a:defRPr/>
            </a:pPr>
            <a:r>
              <a:rPr lang="en-US" altLang="en-US" sz="1600" dirty="0"/>
              <a:t>				    </a:t>
            </a:r>
            <a:r>
              <a:rPr lang="en-US" altLang="en-US" sz="1600" dirty="0">
                <a:sym typeface="Wingdings" panose="05000000000000000000" pitchFamily="2" charset="2"/>
              </a:rPr>
              <a:t>low(w) where v w is tree edge (w is child of v)</a:t>
            </a:r>
          </a:p>
          <a:p>
            <a:pPr marL="857250" lvl="2" indent="0">
              <a:buNone/>
              <a:defRPr/>
            </a:pPr>
            <a:r>
              <a:rPr lang="en-US" altLang="en-US" sz="1600" dirty="0">
                <a:sym typeface="Wingdings" panose="05000000000000000000" pitchFamily="2" charset="2"/>
              </a:rPr>
              <a:t>					</a:t>
            </a:r>
            <a:endParaRPr lang="en-US" altLang="en-US" sz="2000" dirty="0"/>
          </a:p>
        </p:txBody>
      </p:sp>
      <p:sp>
        <p:nvSpPr>
          <p:cNvPr id="553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7E4AE77-D91F-4757-BE5B-8A10F386E3C1}" type="slidenum">
              <a:rPr lang="en-US" altLang="en-US" sz="1200" smtClean="0">
                <a:latin typeface="Arial Black" panose="020B0A04020102020204" pitchFamily="34" charset="0"/>
              </a:rPr>
              <a:pPr>
                <a:spcBef>
                  <a:spcPct val="0"/>
                </a:spcBef>
                <a:buFontTx/>
                <a:buNone/>
              </a:pPr>
              <a:t>46</a:t>
            </a:fld>
            <a:endParaRPr lang="en-US" altLang="en-US" sz="1200">
              <a:latin typeface="Arial Black" panose="020B0A04020102020204" pitchFamily="34" charset="0"/>
            </a:endParaRPr>
          </a:p>
        </p:txBody>
      </p:sp>
      <p:sp>
        <p:nvSpPr>
          <p:cNvPr id="2" name="Double Brace 1"/>
          <p:cNvSpPr/>
          <p:nvPr/>
        </p:nvSpPr>
        <p:spPr>
          <a:xfrm>
            <a:off x="2893012" y="2283109"/>
            <a:ext cx="5029200" cy="838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434360021"/>
              </p:ext>
            </p:extLst>
          </p:nvPr>
        </p:nvGraphicFramePr>
        <p:xfrm>
          <a:off x="2377978" y="3333922"/>
          <a:ext cx="6191360" cy="2494165"/>
        </p:xfrm>
        <a:graphic>
          <a:graphicData uri="http://schemas.openxmlformats.org/drawingml/2006/table">
            <a:tbl>
              <a:tblPr firstRow="1" bandRow="1">
                <a:tableStyleId>{5C22544A-7EE6-4342-B048-85BDC9FD1C3A}</a:tableStyleId>
              </a:tblPr>
              <a:tblGrid>
                <a:gridCol w="822422">
                  <a:extLst>
                    <a:ext uri="{9D8B030D-6E8A-4147-A177-3AD203B41FA5}">
                      <a16:colId xmlns:a16="http://schemas.microsoft.com/office/drawing/2014/main" val="20000"/>
                    </a:ext>
                  </a:extLst>
                </a:gridCol>
                <a:gridCol w="859559">
                  <a:extLst>
                    <a:ext uri="{9D8B030D-6E8A-4147-A177-3AD203B41FA5}">
                      <a16:colId xmlns:a16="http://schemas.microsoft.com/office/drawing/2014/main" val="20001"/>
                    </a:ext>
                  </a:extLst>
                </a:gridCol>
                <a:gridCol w="757256">
                  <a:extLst>
                    <a:ext uri="{9D8B030D-6E8A-4147-A177-3AD203B41FA5}">
                      <a16:colId xmlns:a16="http://schemas.microsoft.com/office/drawing/2014/main" val="20002"/>
                    </a:ext>
                  </a:extLst>
                </a:gridCol>
                <a:gridCol w="757256">
                  <a:extLst>
                    <a:ext uri="{9D8B030D-6E8A-4147-A177-3AD203B41FA5}">
                      <a16:colId xmlns:a16="http://schemas.microsoft.com/office/drawing/2014/main" val="20003"/>
                    </a:ext>
                  </a:extLst>
                </a:gridCol>
                <a:gridCol w="699006">
                  <a:extLst>
                    <a:ext uri="{9D8B030D-6E8A-4147-A177-3AD203B41FA5}">
                      <a16:colId xmlns:a16="http://schemas.microsoft.com/office/drawing/2014/main" val="20004"/>
                    </a:ext>
                  </a:extLst>
                </a:gridCol>
                <a:gridCol w="889323">
                  <a:extLst>
                    <a:ext uri="{9D8B030D-6E8A-4147-A177-3AD203B41FA5}">
                      <a16:colId xmlns:a16="http://schemas.microsoft.com/office/drawing/2014/main" val="20005"/>
                    </a:ext>
                  </a:extLst>
                </a:gridCol>
                <a:gridCol w="641251">
                  <a:extLst>
                    <a:ext uri="{9D8B030D-6E8A-4147-A177-3AD203B41FA5}">
                      <a16:colId xmlns:a16="http://schemas.microsoft.com/office/drawing/2014/main" val="20006"/>
                    </a:ext>
                  </a:extLst>
                </a:gridCol>
                <a:gridCol w="765287">
                  <a:extLst>
                    <a:ext uri="{9D8B030D-6E8A-4147-A177-3AD203B41FA5}">
                      <a16:colId xmlns:a16="http://schemas.microsoft.com/office/drawing/2014/main" val="20007"/>
                    </a:ext>
                  </a:extLst>
                </a:gridCol>
              </a:tblGrid>
              <a:tr h="357313">
                <a:tc>
                  <a:txBody>
                    <a:bodyPr/>
                    <a:lstStyle/>
                    <a:p>
                      <a:r>
                        <a:rPr lang="en-US" sz="1200" b="1" dirty="0"/>
                        <a:t>post</a:t>
                      </a:r>
                    </a:p>
                  </a:txBody>
                  <a:tcPr/>
                </a:tc>
                <a:tc>
                  <a:txBody>
                    <a:bodyPr/>
                    <a:lstStyle/>
                    <a:p>
                      <a:pPr algn="ctr"/>
                      <a:r>
                        <a:rPr lang="en-US" sz="1200" b="1" dirty="0"/>
                        <a:t>F</a:t>
                      </a:r>
                    </a:p>
                  </a:txBody>
                  <a:tcPr/>
                </a:tc>
                <a:tc>
                  <a:txBody>
                    <a:bodyPr/>
                    <a:lstStyle/>
                    <a:p>
                      <a:pPr algn="ctr"/>
                      <a:r>
                        <a:rPr lang="en-US" sz="1200" b="1" dirty="0"/>
                        <a:t>E</a:t>
                      </a:r>
                    </a:p>
                  </a:txBody>
                  <a:tcPr/>
                </a:tc>
                <a:tc>
                  <a:txBody>
                    <a:bodyPr/>
                    <a:lstStyle/>
                    <a:p>
                      <a:pPr algn="ctr"/>
                      <a:r>
                        <a:rPr lang="en-US" sz="1200" b="1" dirty="0"/>
                        <a:t>D</a:t>
                      </a:r>
                    </a:p>
                  </a:txBody>
                  <a:tcPr/>
                </a:tc>
                <a:tc>
                  <a:txBody>
                    <a:bodyPr/>
                    <a:lstStyle/>
                    <a:p>
                      <a:pPr algn="ctr"/>
                      <a:r>
                        <a:rPr lang="en-US" sz="1200" b="1" dirty="0"/>
                        <a:t>G</a:t>
                      </a:r>
                    </a:p>
                  </a:txBody>
                  <a:tcPr/>
                </a:tc>
                <a:tc>
                  <a:txBody>
                    <a:bodyPr/>
                    <a:lstStyle/>
                    <a:p>
                      <a:pPr algn="ctr"/>
                      <a:r>
                        <a:rPr lang="en-US" sz="1200" b="1" dirty="0"/>
                        <a:t>C</a:t>
                      </a:r>
                    </a:p>
                  </a:txBody>
                  <a:tcPr/>
                </a:tc>
                <a:tc>
                  <a:txBody>
                    <a:bodyPr/>
                    <a:lstStyle/>
                    <a:p>
                      <a:pPr algn="ctr"/>
                      <a:r>
                        <a:rPr lang="en-US" sz="1200" b="1" dirty="0"/>
                        <a:t>B</a:t>
                      </a:r>
                    </a:p>
                  </a:txBody>
                  <a:tcPr/>
                </a:tc>
                <a:tc>
                  <a:txBody>
                    <a:bodyPr/>
                    <a:lstStyle/>
                    <a:p>
                      <a:pPr algn="ctr"/>
                      <a:r>
                        <a:rPr lang="en-US" sz="1200" b="1" dirty="0"/>
                        <a:t>A</a:t>
                      </a:r>
                    </a:p>
                  </a:txBody>
                  <a:tcPr/>
                </a:tc>
                <a:extLst>
                  <a:ext uri="{0D108BD9-81ED-4DB2-BD59-A6C34878D82A}">
                    <a16:rowId xmlns:a16="http://schemas.microsoft.com/office/drawing/2014/main" val="10000"/>
                  </a:ext>
                </a:extLst>
              </a:tr>
              <a:tr h="357313">
                <a:tc>
                  <a:txBody>
                    <a:bodyPr/>
                    <a:lstStyle/>
                    <a:p>
                      <a:r>
                        <a:rPr lang="en-US" sz="1200" b="1" dirty="0" err="1"/>
                        <a:t>seq</a:t>
                      </a:r>
                      <a:r>
                        <a:rPr lang="en-US" sz="1200" b="1" dirty="0"/>
                        <a:t>(v)</a:t>
                      </a:r>
                    </a:p>
                  </a:txBody>
                  <a:tcPr/>
                </a:tc>
                <a:tc>
                  <a:txBody>
                    <a:bodyPr/>
                    <a:lstStyle/>
                    <a:p>
                      <a:r>
                        <a:rPr lang="en-US" sz="1200" b="1" dirty="0"/>
                        <a:t>6</a:t>
                      </a:r>
                    </a:p>
                  </a:txBody>
                  <a:tcPr/>
                </a:tc>
                <a:tc>
                  <a:txBody>
                    <a:bodyPr/>
                    <a:lstStyle/>
                    <a:p>
                      <a:r>
                        <a:rPr lang="en-US" sz="1200" b="1" dirty="0"/>
                        <a:t>5</a:t>
                      </a:r>
                    </a:p>
                  </a:txBody>
                  <a:tcPr/>
                </a:tc>
                <a:tc>
                  <a:txBody>
                    <a:bodyPr/>
                    <a:lstStyle/>
                    <a:p>
                      <a:r>
                        <a:rPr lang="en-US" sz="1200" b="1" dirty="0"/>
                        <a:t>4</a:t>
                      </a:r>
                    </a:p>
                  </a:txBody>
                  <a:tcPr/>
                </a:tc>
                <a:tc>
                  <a:txBody>
                    <a:bodyPr/>
                    <a:lstStyle/>
                    <a:p>
                      <a:r>
                        <a:rPr lang="en-US" sz="1200" b="1" dirty="0"/>
                        <a:t>7</a:t>
                      </a:r>
                    </a:p>
                  </a:txBody>
                  <a:tcPr/>
                </a:tc>
                <a:tc>
                  <a:txBody>
                    <a:bodyPr/>
                    <a:lstStyle/>
                    <a:p>
                      <a:r>
                        <a:rPr lang="en-US" sz="1200" b="1" dirty="0"/>
                        <a:t>3</a:t>
                      </a:r>
                    </a:p>
                  </a:txBody>
                  <a:tcPr/>
                </a:tc>
                <a:tc>
                  <a:txBody>
                    <a:bodyPr/>
                    <a:lstStyle/>
                    <a:p>
                      <a:r>
                        <a:rPr lang="en-US" sz="1200" b="1" dirty="0"/>
                        <a:t>2</a:t>
                      </a:r>
                    </a:p>
                  </a:txBody>
                  <a:tcPr/>
                </a:tc>
                <a:tc>
                  <a:txBody>
                    <a:bodyPr/>
                    <a:lstStyle/>
                    <a:p>
                      <a:r>
                        <a:rPr lang="en-US" sz="1200" b="1" dirty="0"/>
                        <a:t>1</a:t>
                      </a:r>
                    </a:p>
                  </a:txBody>
                  <a:tcPr/>
                </a:tc>
                <a:extLst>
                  <a:ext uri="{0D108BD9-81ED-4DB2-BD59-A6C34878D82A}">
                    <a16:rowId xmlns:a16="http://schemas.microsoft.com/office/drawing/2014/main" val="10001"/>
                  </a:ext>
                </a:extLst>
              </a:tr>
              <a:tr h="357313">
                <a:tc>
                  <a:txBody>
                    <a:bodyPr/>
                    <a:lstStyle/>
                    <a:p>
                      <a:r>
                        <a:rPr lang="en-US" sz="1200" b="1" dirty="0" err="1">
                          <a:sym typeface="Wingdings" panose="05000000000000000000" pitchFamily="2" charset="2"/>
                        </a:rPr>
                        <a:t>vw</a:t>
                      </a:r>
                      <a:endParaRPr lang="en-US" sz="1200" b="1" dirty="0"/>
                    </a:p>
                  </a:txBody>
                  <a:tcPr/>
                </a:tc>
                <a:tc>
                  <a:txBody>
                    <a:bodyPr/>
                    <a:lstStyle/>
                    <a:p>
                      <a:r>
                        <a:rPr lang="en-US" sz="1200" b="1" dirty="0"/>
                        <a:t>back(D)</a:t>
                      </a:r>
                    </a:p>
                  </a:txBody>
                  <a:tcPr/>
                </a:tc>
                <a:tc>
                  <a:txBody>
                    <a:bodyPr/>
                    <a:lstStyle/>
                    <a:p>
                      <a:r>
                        <a:rPr lang="en-US" sz="1200" b="1" dirty="0"/>
                        <a:t>tree(F)</a:t>
                      </a:r>
                    </a:p>
                  </a:txBody>
                  <a:tcPr/>
                </a:tc>
                <a:tc>
                  <a:txBody>
                    <a:bodyPr/>
                    <a:lstStyle/>
                    <a:p>
                      <a:r>
                        <a:rPr lang="en-US" sz="1200" b="1" dirty="0"/>
                        <a:t>back(A)</a:t>
                      </a:r>
                    </a:p>
                  </a:txBody>
                  <a:tcPr/>
                </a:tc>
                <a:tc>
                  <a:txBody>
                    <a:bodyPr/>
                    <a:lstStyle/>
                    <a:p>
                      <a:r>
                        <a:rPr lang="en-US" sz="1200" b="1"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tree(D,G)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tree(C)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tree(B)</a:t>
                      </a:r>
                    </a:p>
                  </a:txBody>
                  <a:tcPr/>
                </a:tc>
                <a:extLst>
                  <a:ext uri="{0D108BD9-81ED-4DB2-BD59-A6C34878D82A}">
                    <a16:rowId xmlns:a16="http://schemas.microsoft.com/office/drawing/2014/main" val="10002"/>
                  </a:ext>
                </a:extLst>
              </a:tr>
              <a:tr h="357313">
                <a:tc>
                  <a:txBody>
                    <a:bodyPr/>
                    <a:lstStyle/>
                    <a:p>
                      <a:r>
                        <a:rPr lang="en-US" sz="1200" b="1" dirty="0" err="1"/>
                        <a:t>seq</a:t>
                      </a:r>
                      <a:r>
                        <a:rPr lang="en-US" sz="1200" b="1" dirty="0"/>
                        <a:t>(w)</a:t>
                      </a:r>
                    </a:p>
                  </a:txBody>
                  <a:tcPr/>
                </a:tc>
                <a:tc>
                  <a:txBody>
                    <a:bodyPr/>
                    <a:lstStyle/>
                    <a:p>
                      <a:r>
                        <a:rPr lang="en-US" sz="1200" b="1" dirty="0" err="1"/>
                        <a:t>seq</a:t>
                      </a:r>
                      <a:r>
                        <a:rPr lang="en-US" sz="1200" b="1" dirty="0"/>
                        <a:t>(D)=4</a:t>
                      </a:r>
                    </a:p>
                  </a:txBody>
                  <a:tcPr/>
                </a:tc>
                <a:tc>
                  <a:txBody>
                    <a:bodyPr/>
                    <a:lstStyle/>
                    <a:p>
                      <a:endParaRPr lang="en-US" sz="1200" b="1" dirty="0"/>
                    </a:p>
                  </a:txBody>
                  <a:tcPr/>
                </a:tc>
                <a:tc>
                  <a:txBody>
                    <a:bodyPr/>
                    <a:lstStyle/>
                    <a:p>
                      <a:r>
                        <a:rPr lang="en-US" sz="1200" b="1" dirty="0" err="1"/>
                        <a:t>seq</a:t>
                      </a:r>
                      <a:r>
                        <a:rPr lang="en-US" sz="1200" b="1" dirty="0"/>
                        <a:t>(A)=1</a:t>
                      </a:r>
                    </a:p>
                  </a:txBody>
                  <a:tcPr/>
                </a:tc>
                <a:tc>
                  <a:txBody>
                    <a:bodyPr/>
                    <a:lstStyle/>
                    <a:p>
                      <a:endParaRPr lang="en-US" sz="1200" b="1" dirty="0"/>
                    </a:p>
                  </a:txBody>
                  <a:tcPr/>
                </a:tc>
                <a:tc>
                  <a:txBody>
                    <a:bodyPr/>
                    <a:lstStyle/>
                    <a:p>
                      <a:endParaRPr lang="en-US" sz="1200" b="1" dirty="0"/>
                    </a:p>
                  </a:txBody>
                  <a:tcPr/>
                </a:tc>
                <a:tc>
                  <a:txBody>
                    <a:bodyPr/>
                    <a:lstStyle/>
                    <a:p>
                      <a:endParaRPr lang="en-US" sz="1200" b="1" dirty="0"/>
                    </a:p>
                  </a:txBody>
                  <a:tcPr/>
                </a:tc>
                <a:tc>
                  <a:txBody>
                    <a:bodyPr/>
                    <a:lstStyle/>
                    <a:p>
                      <a:endParaRPr lang="en-US" sz="1200" b="1" dirty="0"/>
                    </a:p>
                  </a:txBody>
                  <a:tcPr/>
                </a:tc>
                <a:extLst>
                  <a:ext uri="{0D108BD9-81ED-4DB2-BD59-A6C34878D82A}">
                    <a16:rowId xmlns:a16="http://schemas.microsoft.com/office/drawing/2014/main" val="10003"/>
                  </a:ext>
                </a:extLst>
              </a:tr>
              <a:tr h="707600">
                <a:tc>
                  <a:txBody>
                    <a:bodyPr/>
                    <a:lstStyle/>
                    <a:p>
                      <a:r>
                        <a:rPr lang="en-US" sz="1200" b="1" dirty="0"/>
                        <a:t>low(w)</a:t>
                      </a:r>
                    </a:p>
                  </a:txBody>
                  <a:tcPr/>
                </a:tc>
                <a:tc>
                  <a:txBody>
                    <a:bodyPr/>
                    <a:lstStyle/>
                    <a:p>
                      <a:endParaRPr lang="en-US" sz="1200" b="1" dirty="0"/>
                    </a:p>
                  </a:txBody>
                  <a:tcPr/>
                </a:tc>
                <a:tc>
                  <a:txBody>
                    <a:bodyPr/>
                    <a:lstStyle/>
                    <a:p>
                      <a:r>
                        <a:rPr lang="en-US" sz="1200" b="1" dirty="0"/>
                        <a:t>low(F)=4</a:t>
                      </a:r>
                    </a:p>
                  </a:txBody>
                  <a:tcPr/>
                </a:tc>
                <a:tc>
                  <a:txBody>
                    <a:bodyPr/>
                    <a:lstStyle/>
                    <a:p>
                      <a:endParaRPr lang="en-US" sz="1200" b="1" dirty="0"/>
                    </a:p>
                  </a:txBody>
                  <a:tcPr/>
                </a:tc>
                <a:tc>
                  <a:txBody>
                    <a:bodyPr/>
                    <a:lstStyle/>
                    <a:p>
                      <a:endParaRPr lang="en-US" sz="1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low(D)=1</a:t>
                      </a:r>
                    </a:p>
                    <a:p>
                      <a:endParaRPr lang="en-US" sz="1200" b="1" dirty="0"/>
                    </a:p>
                  </a:txBody>
                  <a:tcPr/>
                </a:tc>
                <a:tc>
                  <a:txBody>
                    <a:bodyPr/>
                    <a:lstStyle/>
                    <a:p>
                      <a:r>
                        <a:rPr lang="en-US" sz="1200" b="1" dirty="0"/>
                        <a:t>low(C)=1</a:t>
                      </a:r>
                    </a:p>
                  </a:txBody>
                  <a:tcPr/>
                </a:tc>
                <a:tc>
                  <a:txBody>
                    <a:bodyPr/>
                    <a:lstStyle/>
                    <a:p>
                      <a:endParaRPr lang="en-US" sz="1200" b="1" dirty="0"/>
                    </a:p>
                  </a:txBody>
                  <a:tcPr/>
                </a:tc>
                <a:extLst>
                  <a:ext uri="{0D108BD9-81ED-4DB2-BD59-A6C34878D82A}">
                    <a16:rowId xmlns:a16="http://schemas.microsoft.com/office/drawing/2014/main" val="10004"/>
                  </a:ext>
                </a:extLst>
              </a:tr>
              <a:tr h="357313">
                <a:tc>
                  <a:txBody>
                    <a:bodyPr/>
                    <a:lstStyle/>
                    <a:p>
                      <a:r>
                        <a:rPr lang="en-US" sz="1200" b="1" dirty="0">
                          <a:solidFill>
                            <a:srgbClr val="FF0000"/>
                          </a:solidFill>
                        </a:rPr>
                        <a:t>low(v)</a:t>
                      </a:r>
                    </a:p>
                  </a:txBody>
                  <a:tcPr/>
                </a:tc>
                <a:tc>
                  <a:txBody>
                    <a:bodyPr/>
                    <a:lstStyle/>
                    <a:p>
                      <a:r>
                        <a:rPr lang="en-US" sz="1200" b="1" dirty="0">
                          <a:solidFill>
                            <a:srgbClr val="FF0000"/>
                          </a:solidFill>
                        </a:rPr>
                        <a:t>4</a:t>
                      </a:r>
                    </a:p>
                  </a:txBody>
                  <a:tcPr/>
                </a:tc>
                <a:tc>
                  <a:txBody>
                    <a:bodyPr/>
                    <a:lstStyle/>
                    <a:p>
                      <a:r>
                        <a:rPr lang="en-US" sz="1200" b="1" dirty="0">
                          <a:solidFill>
                            <a:srgbClr val="FF0000"/>
                          </a:solidFill>
                        </a:rPr>
                        <a:t>4</a:t>
                      </a:r>
                    </a:p>
                  </a:txBody>
                  <a:tcPr/>
                </a:tc>
                <a:tc>
                  <a:txBody>
                    <a:bodyPr/>
                    <a:lstStyle/>
                    <a:p>
                      <a:r>
                        <a:rPr lang="en-US" sz="1200" b="1" dirty="0">
                          <a:solidFill>
                            <a:srgbClr val="FF0000"/>
                          </a:solidFill>
                        </a:rPr>
                        <a:t>1</a:t>
                      </a:r>
                    </a:p>
                  </a:txBody>
                  <a:tcPr/>
                </a:tc>
                <a:tc>
                  <a:txBody>
                    <a:bodyPr/>
                    <a:lstStyle/>
                    <a:p>
                      <a:r>
                        <a:rPr lang="en-US" sz="1200" b="1" dirty="0">
                          <a:solidFill>
                            <a:srgbClr val="FF0000"/>
                          </a:solidFill>
                        </a:rPr>
                        <a:t>7</a:t>
                      </a:r>
                    </a:p>
                  </a:txBody>
                  <a:tcPr/>
                </a:tc>
                <a:tc>
                  <a:txBody>
                    <a:bodyPr/>
                    <a:lstStyle/>
                    <a:p>
                      <a:r>
                        <a:rPr lang="en-US" sz="1200" b="1" dirty="0">
                          <a:solidFill>
                            <a:srgbClr val="FF0000"/>
                          </a:solidFill>
                        </a:rPr>
                        <a:t>1</a:t>
                      </a:r>
                    </a:p>
                  </a:txBody>
                  <a:tcPr/>
                </a:tc>
                <a:tc>
                  <a:txBody>
                    <a:bodyPr/>
                    <a:lstStyle/>
                    <a:p>
                      <a:r>
                        <a:rPr lang="en-US" sz="1200" b="1" dirty="0">
                          <a:solidFill>
                            <a:srgbClr val="FF0000"/>
                          </a:solidFill>
                        </a:rPr>
                        <a:t>1</a:t>
                      </a:r>
                    </a:p>
                  </a:txBody>
                  <a:tcPr/>
                </a:tc>
                <a:tc>
                  <a:txBody>
                    <a:bodyPr/>
                    <a:lstStyle/>
                    <a:p>
                      <a:r>
                        <a:rPr lang="en-US" sz="1200" b="1" dirty="0">
                          <a:solidFill>
                            <a:srgbClr val="FF0000"/>
                          </a:solidFill>
                        </a:rPr>
                        <a:t>1</a:t>
                      </a:r>
                    </a:p>
                  </a:txBody>
                  <a:tcPr/>
                </a:tc>
                <a:extLst>
                  <a:ext uri="{0D108BD9-81ED-4DB2-BD59-A6C34878D82A}">
                    <a16:rowId xmlns:a16="http://schemas.microsoft.com/office/drawing/2014/main" val="10005"/>
                  </a:ext>
                </a:extLst>
              </a:tr>
            </a:tbl>
          </a:graphicData>
        </a:graphic>
      </p:graphicFrame>
      <p:grpSp>
        <p:nvGrpSpPr>
          <p:cNvPr id="3" name="Group 2"/>
          <p:cNvGrpSpPr/>
          <p:nvPr/>
        </p:nvGrpSpPr>
        <p:grpSpPr>
          <a:xfrm>
            <a:off x="593754" y="3050168"/>
            <a:ext cx="1878603" cy="3340100"/>
            <a:chOff x="451081" y="1173163"/>
            <a:chExt cx="2338389" cy="5214937"/>
          </a:xfrm>
        </p:grpSpPr>
        <p:pic>
          <p:nvPicPr>
            <p:cNvPr id="1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269" y="1190625"/>
              <a:ext cx="17049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Arc 17"/>
            <p:cNvSpPr/>
            <p:nvPr/>
          </p:nvSpPr>
          <p:spPr>
            <a:xfrm flipH="1">
              <a:off x="708256" y="1563688"/>
              <a:ext cx="1676400" cy="2743200"/>
            </a:xfrm>
            <a:prstGeom prst="arc">
              <a:avLst>
                <a:gd name="adj1" fmla="val 16436089"/>
                <a:gd name="adj2" fmla="val 4028900"/>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 name="Arc 18"/>
            <p:cNvSpPr/>
            <p:nvPr/>
          </p:nvSpPr>
          <p:spPr>
            <a:xfrm flipH="1">
              <a:off x="522519" y="4206875"/>
              <a:ext cx="827087" cy="1874838"/>
            </a:xfrm>
            <a:prstGeom prst="arc">
              <a:avLst>
                <a:gd name="adj1" fmla="val 16086415"/>
                <a:gd name="adj2" fmla="val 6253086"/>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20" name="TextBox 4"/>
            <p:cNvSpPr txBox="1">
              <a:spLocks noChangeArrowheads="1"/>
            </p:cNvSpPr>
            <p:nvPr/>
          </p:nvSpPr>
          <p:spPr bwMode="auto">
            <a:xfrm>
              <a:off x="967019" y="117316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(1, )</a:t>
              </a:r>
            </a:p>
          </p:txBody>
        </p:sp>
        <p:sp>
          <p:nvSpPr>
            <p:cNvPr id="21" name="TextBox 4"/>
            <p:cNvSpPr txBox="1">
              <a:spLocks noChangeArrowheads="1"/>
            </p:cNvSpPr>
            <p:nvPr/>
          </p:nvSpPr>
          <p:spPr bwMode="auto">
            <a:xfrm>
              <a:off x="967019" y="22177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(2, )</a:t>
              </a:r>
            </a:p>
          </p:txBody>
        </p:sp>
        <p:sp>
          <p:nvSpPr>
            <p:cNvPr id="22" name="TextBox 4"/>
            <p:cNvSpPr txBox="1">
              <a:spLocks noChangeArrowheads="1"/>
            </p:cNvSpPr>
            <p:nvPr/>
          </p:nvSpPr>
          <p:spPr bwMode="auto">
            <a:xfrm>
              <a:off x="936856" y="302418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(3, )</a:t>
              </a:r>
            </a:p>
          </p:txBody>
        </p:sp>
        <p:sp>
          <p:nvSpPr>
            <p:cNvPr id="23" name="TextBox 4"/>
            <p:cNvSpPr txBox="1">
              <a:spLocks noChangeArrowheads="1"/>
            </p:cNvSpPr>
            <p:nvPr/>
          </p:nvSpPr>
          <p:spPr bwMode="auto">
            <a:xfrm>
              <a:off x="735244" y="432752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(4, )</a:t>
              </a:r>
            </a:p>
          </p:txBody>
        </p:sp>
        <p:sp>
          <p:nvSpPr>
            <p:cNvPr id="25" name="TextBox 4"/>
            <p:cNvSpPr txBox="1">
              <a:spLocks noChangeArrowheads="1"/>
            </p:cNvSpPr>
            <p:nvPr/>
          </p:nvSpPr>
          <p:spPr bwMode="auto">
            <a:xfrm>
              <a:off x="530456" y="512762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(5, )</a:t>
              </a:r>
            </a:p>
          </p:txBody>
        </p:sp>
        <p:sp>
          <p:nvSpPr>
            <p:cNvPr id="26" name="TextBox 4"/>
            <p:cNvSpPr txBox="1">
              <a:spLocks noChangeArrowheads="1"/>
            </p:cNvSpPr>
            <p:nvPr/>
          </p:nvSpPr>
          <p:spPr bwMode="auto">
            <a:xfrm>
              <a:off x="451081" y="6111875"/>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(6, )</a:t>
              </a:r>
            </a:p>
          </p:txBody>
        </p:sp>
        <p:sp>
          <p:nvSpPr>
            <p:cNvPr id="27" name="TextBox 4"/>
            <p:cNvSpPr txBox="1">
              <a:spLocks noChangeArrowheads="1"/>
            </p:cNvSpPr>
            <p:nvPr/>
          </p:nvSpPr>
          <p:spPr bwMode="auto">
            <a:xfrm>
              <a:off x="2030645" y="4440237"/>
              <a:ext cx="758825" cy="432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dirty="0">
                  <a:latin typeface="Arial" panose="020B0604020202020204" pitchFamily="34" charset="0"/>
                </a:rPr>
                <a:t>(7, )</a:t>
              </a:r>
            </a:p>
          </p:txBody>
        </p:sp>
      </p:grpSp>
    </p:spTree>
    <p:extLst>
      <p:ext uri="{BB962C8B-B14F-4D97-AF65-F5344CB8AC3E}">
        <p14:creationId xmlns:p14="http://schemas.microsoft.com/office/powerpoint/2010/main" val="18781970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76200"/>
            <a:ext cx="8229600" cy="838200"/>
          </a:xfrm>
        </p:spPr>
        <p:txBody>
          <a:bodyPr/>
          <a:lstStyle/>
          <a:p>
            <a:r>
              <a:rPr lang="en-US" altLang="en-US"/>
              <a:t>Example</a:t>
            </a:r>
          </a:p>
        </p:txBody>
      </p:sp>
      <p:sp>
        <p:nvSpPr>
          <p:cNvPr id="3" name="Content Placeholder 2"/>
          <p:cNvSpPr>
            <a:spLocks noGrp="1"/>
          </p:cNvSpPr>
          <p:nvPr>
            <p:ph idx="1"/>
          </p:nvPr>
        </p:nvSpPr>
        <p:spPr>
          <a:xfrm>
            <a:off x="438150" y="3633788"/>
            <a:ext cx="6096000" cy="2205037"/>
          </a:xfrm>
        </p:spPr>
        <p:txBody>
          <a:bodyPr/>
          <a:lstStyle/>
          <a:p>
            <a:r>
              <a:rPr lang="en-US" altLang="en-US" sz="2400"/>
              <a:t>Articulation points </a:t>
            </a:r>
            <a:r>
              <a:rPr lang="en-US" altLang="en-US" sz="2400" i="1"/>
              <a:t>low(w)&gt;=seq(v)</a:t>
            </a:r>
            <a:r>
              <a:rPr lang="en-US" altLang="en-US" sz="2400"/>
              <a:t> where w is one of v’s child</a:t>
            </a:r>
          </a:p>
          <a:p>
            <a:r>
              <a:rPr lang="en-US" altLang="en-US" sz="2400"/>
              <a:t>C and D are articulation points</a:t>
            </a:r>
          </a:p>
          <a:p>
            <a:pPr lvl="1"/>
            <a:r>
              <a:rPr lang="en-US" altLang="en-US" sz="2000" b="1" i="1">
                <a:solidFill>
                  <a:srgbClr val="FF0000"/>
                </a:solidFill>
              </a:rPr>
              <a:t>C</a:t>
            </a:r>
            <a:r>
              <a:rPr lang="en-US" altLang="en-US" sz="2000"/>
              <a:t> (seq(C) = 3, its child G has low(G) = 7)</a:t>
            </a:r>
          </a:p>
          <a:p>
            <a:pPr lvl="1"/>
            <a:r>
              <a:rPr lang="en-US" altLang="en-US" sz="2000" b="1" i="1">
                <a:solidFill>
                  <a:srgbClr val="FF0000"/>
                </a:solidFill>
              </a:rPr>
              <a:t>D</a:t>
            </a:r>
            <a:r>
              <a:rPr lang="en-US" altLang="en-US" sz="2000">
                <a:solidFill>
                  <a:srgbClr val="FF0000"/>
                </a:solidFill>
              </a:rPr>
              <a:t> </a:t>
            </a:r>
            <a:r>
              <a:rPr lang="en-US" altLang="en-US" sz="2000"/>
              <a:t>(seq(D) = 4, its child E has low(E) = 4)</a:t>
            </a:r>
          </a:p>
        </p:txBody>
      </p:sp>
      <p:pic>
        <p:nvPicPr>
          <p:cNvPr id="5222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7413" y="1066800"/>
            <a:ext cx="1704975" cy="513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rc 3"/>
          <p:cNvSpPr/>
          <p:nvPr/>
        </p:nvSpPr>
        <p:spPr>
          <a:xfrm flipH="1">
            <a:off x="7010400" y="1439863"/>
            <a:ext cx="1676400" cy="2743200"/>
          </a:xfrm>
          <a:prstGeom prst="arc">
            <a:avLst>
              <a:gd name="adj1" fmla="val 16436089"/>
              <a:gd name="adj2" fmla="val 4028900"/>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Arc 7"/>
          <p:cNvSpPr/>
          <p:nvPr/>
        </p:nvSpPr>
        <p:spPr>
          <a:xfrm flipH="1">
            <a:off x="6824663" y="4083050"/>
            <a:ext cx="827087" cy="1874838"/>
          </a:xfrm>
          <a:prstGeom prst="arc">
            <a:avLst>
              <a:gd name="adj1" fmla="val 16086415"/>
              <a:gd name="adj2" fmla="val 6253086"/>
            </a:avLst>
          </a:prstGeom>
          <a:ln>
            <a:headEnd type="triangle"/>
            <a:tailEnd type="none"/>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2231" name="TextBox 4"/>
          <p:cNvSpPr txBox="1">
            <a:spLocks noChangeArrowheads="1"/>
          </p:cNvSpPr>
          <p:nvPr/>
        </p:nvSpPr>
        <p:spPr bwMode="auto">
          <a:xfrm>
            <a:off x="7269163" y="1049338"/>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(1,1)</a:t>
            </a:r>
          </a:p>
        </p:txBody>
      </p:sp>
      <p:sp>
        <p:nvSpPr>
          <p:cNvPr id="52232" name="TextBox 4"/>
          <p:cNvSpPr txBox="1">
            <a:spLocks noChangeArrowheads="1"/>
          </p:cNvSpPr>
          <p:nvPr/>
        </p:nvSpPr>
        <p:spPr bwMode="auto">
          <a:xfrm>
            <a:off x="7269163" y="20939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(2,1)</a:t>
            </a:r>
          </a:p>
        </p:txBody>
      </p:sp>
      <p:sp>
        <p:nvSpPr>
          <p:cNvPr id="52233" name="TextBox 4"/>
          <p:cNvSpPr txBox="1">
            <a:spLocks noChangeArrowheads="1"/>
          </p:cNvSpPr>
          <p:nvPr/>
        </p:nvSpPr>
        <p:spPr bwMode="auto">
          <a:xfrm>
            <a:off x="7239000" y="290036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(3,1)</a:t>
            </a:r>
          </a:p>
        </p:txBody>
      </p:sp>
      <p:sp>
        <p:nvSpPr>
          <p:cNvPr id="52234" name="TextBox 4"/>
          <p:cNvSpPr txBox="1">
            <a:spLocks noChangeArrowheads="1"/>
          </p:cNvSpPr>
          <p:nvPr/>
        </p:nvSpPr>
        <p:spPr bwMode="auto">
          <a:xfrm>
            <a:off x="7037388" y="42037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(4,1)</a:t>
            </a:r>
          </a:p>
        </p:txBody>
      </p:sp>
      <p:sp>
        <p:nvSpPr>
          <p:cNvPr id="52235" name="TextBox 4"/>
          <p:cNvSpPr txBox="1">
            <a:spLocks noChangeArrowheads="1"/>
          </p:cNvSpPr>
          <p:nvPr/>
        </p:nvSpPr>
        <p:spPr bwMode="auto">
          <a:xfrm>
            <a:off x="6832600" y="500380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(5,4)</a:t>
            </a:r>
          </a:p>
        </p:txBody>
      </p:sp>
      <p:sp>
        <p:nvSpPr>
          <p:cNvPr id="52236" name="TextBox 4"/>
          <p:cNvSpPr txBox="1">
            <a:spLocks noChangeArrowheads="1"/>
          </p:cNvSpPr>
          <p:nvPr/>
        </p:nvSpPr>
        <p:spPr bwMode="auto">
          <a:xfrm>
            <a:off x="6753225" y="5988050"/>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(6,4)</a:t>
            </a:r>
          </a:p>
        </p:txBody>
      </p:sp>
      <p:sp>
        <p:nvSpPr>
          <p:cNvPr id="52237" name="TextBox 4"/>
          <p:cNvSpPr txBox="1">
            <a:spLocks noChangeArrowheads="1"/>
          </p:cNvSpPr>
          <p:nvPr/>
        </p:nvSpPr>
        <p:spPr bwMode="auto">
          <a:xfrm>
            <a:off x="8332788" y="4316413"/>
            <a:ext cx="6096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(7,7)</a:t>
            </a:r>
          </a:p>
        </p:txBody>
      </p:sp>
      <p:pic>
        <p:nvPicPr>
          <p:cNvPr id="52238" name="Picture 3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027113"/>
            <a:ext cx="2514600"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08040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304800" y="76200"/>
            <a:ext cx="8229600" cy="838200"/>
          </a:xfrm>
        </p:spPr>
        <p:txBody>
          <a:bodyPr/>
          <a:lstStyle/>
          <a:p>
            <a:r>
              <a:rPr lang="en-US" altLang="en-US"/>
              <a:t>Articulation Points Exercise</a:t>
            </a:r>
          </a:p>
        </p:txBody>
      </p:sp>
      <p:sp>
        <p:nvSpPr>
          <p:cNvPr id="53251" name="Content Placeholder 2"/>
          <p:cNvSpPr>
            <a:spLocks noGrp="1"/>
          </p:cNvSpPr>
          <p:nvPr>
            <p:ph idx="1"/>
          </p:nvPr>
        </p:nvSpPr>
        <p:spPr/>
        <p:txBody>
          <a:bodyPr/>
          <a:lstStyle/>
          <a:p>
            <a:r>
              <a:rPr lang="en-US" altLang="en-US"/>
              <a:t>What about the following graph?</a:t>
            </a:r>
          </a:p>
          <a:p>
            <a:endParaRPr lang="en-US" altLang="en-US"/>
          </a:p>
          <a:p>
            <a:endParaRPr lang="en-US" altLang="en-US"/>
          </a:p>
          <a:p>
            <a:endParaRPr lang="en-US" altLang="en-US"/>
          </a:p>
          <a:p>
            <a:endParaRPr lang="en-US" altLang="en-US"/>
          </a:p>
          <a:p>
            <a:endParaRPr lang="en-US" altLang="en-US"/>
          </a:p>
          <a:p>
            <a:endParaRPr lang="en-US" altLang="en-US"/>
          </a:p>
        </p:txBody>
      </p:sp>
      <p:sp>
        <p:nvSpPr>
          <p:cNvPr id="5325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8478CDB-A9F5-45E3-92D3-77DCA819E005}" type="slidenum">
              <a:rPr lang="en-US" altLang="en-US" sz="1200" smtClean="0">
                <a:latin typeface="Arial Black" panose="020B0A04020102020204" pitchFamily="34" charset="0"/>
              </a:rPr>
              <a:pPr>
                <a:spcBef>
                  <a:spcPct val="0"/>
                </a:spcBef>
                <a:buFontTx/>
                <a:buNone/>
              </a:pPr>
              <a:t>48</a:t>
            </a:fld>
            <a:endParaRPr lang="en-US" altLang="en-US" sz="1200">
              <a:latin typeface="Arial Black" panose="020B0A04020102020204" pitchFamily="34" charset="0"/>
            </a:endParaRPr>
          </a:p>
        </p:txBody>
      </p:sp>
      <p:pic>
        <p:nvPicPr>
          <p:cNvPr id="53253"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590800"/>
            <a:ext cx="26193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09600" y="152400"/>
            <a:ext cx="8229600" cy="762000"/>
          </a:xfrm>
        </p:spPr>
        <p:txBody>
          <a:bodyPr/>
          <a:lstStyle/>
          <a:p>
            <a:r>
              <a:rPr lang="en-US" altLang="en-US"/>
              <a:t>Analysis	 </a:t>
            </a:r>
          </a:p>
        </p:txBody>
      </p:sp>
      <p:sp>
        <p:nvSpPr>
          <p:cNvPr id="15363" name="Content Placeholder 2"/>
          <p:cNvSpPr>
            <a:spLocks noGrp="1"/>
          </p:cNvSpPr>
          <p:nvPr>
            <p:ph idx="1"/>
          </p:nvPr>
        </p:nvSpPr>
        <p:spPr>
          <a:xfrm>
            <a:off x="457200" y="1524000"/>
            <a:ext cx="8229600" cy="5029200"/>
          </a:xfrm>
        </p:spPr>
        <p:txBody>
          <a:bodyPr/>
          <a:lstStyle/>
          <a:p>
            <a:pPr>
              <a:defRPr/>
            </a:pPr>
            <a:r>
              <a:rPr lang="en-US" altLang="en-US" sz="2800" dirty="0"/>
              <a:t>Time for DFS?</a:t>
            </a:r>
          </a:p>
          <a:p>
            <a:pPr marL="0" indent="0">
              <a:buFont typeface="Arial" panose="020B0604020202020204" pitchFamily="34" charset="0"/>
              <a:buNone/>
              <a:defRPr/>
            </a:pPr>
            <a:r>
              <a:rPr lang="en-US" altLang="en-US" sz="2800" dirty="0">
                <a:solidFill>
                  <a:srgbClr val="FF0000"/>
                </a:solidFill>
              </a:rPr>
              <a:t>Question) in a binary tree, what is the complexity of preorder?</a:t>
            </a:r>
          </a:p>
          <a:p>
            <a:pPr>
              <a:defRPr/>
            </a:pPr>
            <a:r>
              <a:rPr lang="en-US" altLang="en-US" sz="2800" dirty="0"/>
              <a:t>Time for finding articulation points?</a:t>
            </a:r>
            <a:endParaRPr lang="en-US" altLang="en-US" sz="2400" dirty="0"/>
          </a:p>
        </p:txBody>
      </p:sp>
      <p:sp>
        <p:nvSpPr>
          <p:cNvPr id="5427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95025D8-AB4F-4120-87E0-77203F07E4A7}" type="slidenum">
              <a:rPr lang="en-US" altLang="en-US" sz="1200" smtClean="0">
                <a:latin typeface="Arial Black" panose="020B0A04020102020204" pitchFamily="34" charset="0"/>
              </a:rPr>
              <a:pPr>
                <a:spcBef>
                  <a:spcPct val="0"/>
                </a:spcBef>
                <a:buFontTx/>
                <a:buNone/>
              </a:pPr>
              <a:t>49</a:t>
            </a:fld>
            <a:endParaRPr lang="en-US" altLang="en-US" sz="1200">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76200"/>
            <a:ext cx="8229600" cy="914400"/>
          </a:xfrm>
        </p:spPr>
        <p:txBody>
          <a:bodyPr/>
          <a:lstStyle/>
          <a:p>
            <a:r>
              <a:rPr lang="en-US" altLang="en-US"/>
              <a:t>Graph Implementation (cont.)</a:t>
            </a:r>
          </a:p>
        </p:txBody>
      </p:sp>
      <p:sp>
        <p:nvSpPr>
          <p:cNvPr id="3" name="Content Placeholder 2"/>
          <p:cNvSpPr>
            <a:spLocks noGrp="1"/>
          </p:cNvSpPr>
          <p:nvPr>
            <p:ph idx="1"/>
          </p:nvPr>
        </p:nvSpPr>
        <p:spPr>
          <a:xfrm>
            <a:off x="457200" y="1371600"/>
            <a:ext cx="8229600" cy="2012950"/>
          </a:xfrm>
        </p:spPr>
        <p:txBody>
          <a:bodyPr/>
          <a:lstStyle/>
          <a:p>
            <a:r>
              <a:rPr lang="en-US" altLang="en-US" sz="2400"/>
              <a:t>Pointers – adjacency list</a:t>
            </a:r>
          </a:p>
          <a:p>
            <a:pPr lvl="1"/>
            <a:r>
              <a:rPr lang="en-US" altLang="en-US" sz="2000"/>
              <a:t>one-dimensional array of linked-lists </a:t>
            </a:r>
          </a:p>
          <a:p>
            <a:pPr lvl="1"/>
            <a:r>
              <a:rPr lang="en-US" altLang="en-US" sz="2000"/>
              <a:t>each vertex: the set of vertices that are adjacent to it and the weights of the edges (if weighted graph)</a:t>
            </a:r>
          </a:p>
          <a:p>
            <a:pPr lvl="1"/>
            <a:r>
              <a:rPr lang="en-US" altLang="en-US" sz="2000"/>
              <a:t>How about this graph?</a:t>
            </a:r>
          </a:p>
        </p:txBody>
      </p:sp>
      <p:sp>
        <p:nvSpPr>
          <p:cNvPr id="25604"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83CE5DF-5C61-4F55-8A60-3943A3400AB9}" type="slidenum">
              <a:rPr lang="en-US" altLang="en-US" sz="1200" smtClean="0">
                <a:latin typeface="Arial Black" panose="020B0A04020102020204" pitchFamily="34" charset="0"/>
              </a:rPr>
              <a:pPr>
                <a:spcBef>
                  <a:spcPct val="0"/>
                </a:spcBef>
                <a:buFontTx/>
                <a:buNone/>
              </a:pPr>
              <a:t>5</a:t>
            </a:fld>
            <a:endParaRPr lang="en-US" altLang="en-US" sz="1200">
              <a:latin typeface="Arial Black" panose="020B0A04020102020204" pitchFamily="34" charset="0"/>
            </a:endParaRPr>
          </a:p>
        </p:txBody>
      </p:sp>
      <p:pic>
        <p:nvPicPr>
          <p:cNvPr id="25605"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5200"/>
            <a:ext cx="4343400" cy="188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nvGraphicFramePr>
        <p:xfrm>
          <a:off x="4724400" y="3168650"/>
          <a:ext cx="457200" cy="2927352"/>
        </p:xfrm>
        <a:graphic>
          <a:graphicData uri="http://schemas.openxmlformats.org/drawingml/2006/table">
            <a:tbl>
              <a:tblPr firstRow="1" bandRow="1">
                <a:tableStyleId>{5940675A-B579-460E-94D1-54222C63F5DA}</a:tableStyleId>
              </a:tblPr>
              <a:tblGrid>
                <a:gridCol w="457200">
                  <a:extLst>
                    <a:ext uri="{9D8B030D-6E8A-4147-A177-3AD203B41FA5}">
                      <a16:colId xmlns:a16="http://schemas.microsoft.com/office/drawing/2014/main" val="20000"/>
                    </a:ext>
                  </a:extLst>
                </a:gridCol>
              </a:tblGrid>
              <a:tr h="487892">
                <a:tc>
                  <a:txBody>
                    <a:bodyPr/>
                    <a:lstStyle/>
                    <a:p>
                      <a:r>
                        <a:rPr lang="en-US" sz="1800" dirty="0"/>
                        <a:t>a</a:t>
                      </a:r>
                    </a:p>
                  </a:txBody>
                  <a:tcPr marT="45717" marB="45717"/>
                </a:tc>
                <a:extLst>
                  <a:ext uri="{0D108BD9-81ED-4DB2-BD59-A6C34878D82A}">
                    <a16:rowId xmlns:a16="http://schemas.microsoft.com/office/drawing/2014/main" val="10000"/>
                  </a:ext>
                </a:extLst>
              </a:tr>
              <a:tr h="487892">
                <a:tc>
                  <a:txBody>
                    <a:bodyPr/>
                    <a:lstStyle/>
                    <a:p>
                      <a:r>
                        <a:rPr lang="en-US" sz="1800" dirty="0"/>
                        <a:t>b</a:t>
                      </a:r>
                    </a:p>
                  </a:txBody>
                  <a:tcPr marT="45717" marB="45717"/>
                </a:tc>
                <a:extLst>
                  <a:ext uri="{0D108BD9-81ED-4DB2-BD59-A6C34878D82A}">
                    <a16:rowId xmlns:a16="http://schemas.microsoft.com/office/drawing/2014/main" val="10001"/>
                  </a:ext>
                </a:extLst>
              </a:tr>
              <a:tr h="487892">
                <a:tc>
                  <a:txBody>
                    <a:bodyPr/>
                    <a:lstStyle/>
                    <a:p>
                      <a:r>
                        <a:rPr lang="en-US" sz="1800" dirty="0"/>
                        <a:t>c</a:t>
                      </a:r>
                    </a:p>
                  </a:txBody>
                  <a:tcPr marT="45717" marB="45717"/>
                </a:tc>
                <a:extLst>
                  <a:ext uri="{0D108BD9-81ED-4DB2-BD59-A6C34878D82A}">
                    <a16:rowId xmlns:a16="http://schemas.microsoft.com/office/drawing/2014/main" val="10002"/>
                  </a:ext>
                </a:extLst>
              </a:tr>
              <a:tr h="487892">
                <a:tc>
                  <a:txBody>
                    <a:bodyPr/>
                    <a:lstStyle/>
                    <a:p>
                      <a:r>
                        <a:rPr lang="en-US" sz="1800" dirty="0"/>
                        <a:t>d</a:t>
                      </a:r>
                    </a:p>
                  </a:txBody>
                  <a:tcPr marT="45717" marB="45717"/>
                </a:tc>
                <a:extLst>
                  <a:ext uri="{0D108BD9-81ED-4DB2-BD59-A6C34878D82A}">
                    <a16:rowId xmlns:a16="http://schemas.microsoft.com/office/drawing/2014/main" val="10003"/>
                  </a:ext>
                </a:extLst>
              </a:tr>
              <a:tr h="487892">
                <a:tc>
                  <a:txBody>
                    <a:bodyPr/>
                    <a:lstStyle/>
                    <a:p>
                      <a:r>
                        <a:rPr lang="en-US" sz="1800" dirty="0"/>
                        <a:t>e</a:t>
                      </a:r>
                    </a:p>
                  </a:txBody>
                  <a:tcPr marT="45717" marB="45717"/>
                </a:tc>
                <a:extLst>
                  <a:ext uri="{0D108BD9-81ED-4DB2-BD59-A6C34878D82A}">
                    <a16:rowId xmlns:a16="http://schemas.microsoft.com/office/drawing/2014/main" val="10004"/>
                  </a:ext>
                </a:extLst>
              </a:tr>
              <a:tr h="487892">
                <a:tc>
                  <a:txBody>
                    <a:bodyPr/>
                    <a:lstStyle/>
                    <a:p>
                      <a:r>
                        <a:rPr lang="en-US" sz="1800" dirty="0"/>
                        <a:t>f</a:t>
                      </a:r>
                    </a:p>
                  </a:txBody>
                  <a:tcPr marT="45717" marB="45717"/>
                </a:tc>
                <a:extLst>
                  <a:ext uri="{0D108BD9-81ED-4DB2-BD59-A6C34878D82A}">
                    <a16:rowId xmlns:a16="http://schemas.microsoft.com/office/drawing/2014/main" val="10005"/>
                  </a:ext>
                </a:extLst>
              </a:tr>
            </a:tbl>
          </a:graphicData>
        </a:graphic>
      </p:graphicFrame>
      <p:graphicFrame>
        <p:nvGraphicFramePr>
          <p:cNvPr id="4" name="Table 3"/>
          <p:cNvGraphicFramePr>
            <a:graphicFrameLocks noGrp="1"/>
          </p:cNvGraphicFramePr>
          <p:nvPr/>
        </p:nvGraphicFramePr>
        <p:xfrm>
          <a:off x="5386388" y="3168650"/>
          <a:ext cx="1166811" cy="412750"/>
        </p:xfrm>
        <a:graphic>
          <a:graphicData uri="http://schemas.openxmlformats.org/drawingml/2006/table">
            <a:tbl>
              <a:tblPr firstRow="1" bandRow="1">
                <a:tableStyleId>{5940675A-B579-460E-94D1-54222C63F5DA}</a:tableStyleId>
              </a:tblPr>
              <a:tblGrid>
                <a:gridCol w="388937">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8937">
                  <a:extLst>
                    <a:ext uri="{9D8B030D-6E8A-4147-A177-3AD203B41FA5}">
                      <a16:colId xmlns:a16="http://schemas.microsoft.com/office/drawing/2014/main" val="20002"/>
                    </a:ext>
                  </a:extLst>
                </a:gridCol>
              </a:tblGrid>
              <a:tr h="412750">
                <a:tc>
                  <a:txBody>
                    <a:bodyPr/>
                    <a:lstStyle/>
                    <a:p>
                      <a:r>
                        <a:rPr lang="en-US" sz="1800" dirty="0"/>
                        <a:t>b</a:t>
                      </a:r>
                    </a:p>
                  </a:txBody>
                  <a:tcPr marL="91480" marR="91480" marT="45700" marB="45700"/>
                </a:tc>
                <a:tc>
                  <a:txBody>
                    <a:bodyPr/>
                    <a:lstStyle/>
                    <a:p>
                      <a:r>
                        <a:rPr lang="en-US" sz="1800" dirty="0"/>
                        <a:t>2</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graphicFrame>
        <p:nvGraphicFramePr>
          <p:cNvPr id="10" name="Table 9"/>
          <p:cNvGraphicFramePr>
            <a:graphicFrameLocks noGrp="1"/>
          </p:cNvGraphicFramePr>
          <p:nvPr/>
        </p:nvGraphicFramePr>
        <p:xfrm>
          <a:off x="6656388" y="3168650"/>
          <a:ext cx="1165224" cy="412750"/>
        </p:xfrm>
        <a:graphic>
          <a:graphicData uri="http://schemas.openxmlformats.org/drawingml/2006/table">
            <a:tbl>
              <a:tblPr firstRow="1" bandRow="1">
                <a:tableStyleId>{5940675A-B579-460E-94D1-54222C63F5DA}</a:tableStyleId>
              </a:tblPr>
              <a:tblGrid>
                <a:gridCol w="388408">
                  <a:extLst>
                    <a:ext uri="{9D8B030D-6E8A-4147-A177-3AD203B41FA5}">
                      <a16:colId xmlns:a16="http://schemas.microsoft.com/office/drawing/2014/main" val="20000"/>
                    </a:ext>
                  </a:extLst>
                </a:gridCol>
                <a:gridCol w="388408">
                  <a:extLst>
                    <a:ext uri="{9D8B030D-6E8A-4147-A177-3AD203B41FA5}">
                      <a16:colId xmlns:a16="http://schemas.microsoft.com/office/drawing/2014/main" val="20001"/>
                    </a:ext>
                  </a:extLst>
                </a:gridCol>
                <a:gridCol w="388408">
                  <a:extLst>
                    <a:ext uri="{9D8B030D-6E8A-4147-A177-3AD203B41FA5}">
                      <a16:colId xmlns:a16="http://schemas.microsoft.com/office/drawing/2014/main" val="20002"/>
                    </a:ext>
                  </a:extLst>
                </a:gridCol>
              </a:tblGrid>
              <a:tr h="412750">
                <a:tc>
                  <a:txBody>
                    <a:bodyPr/>
                    <a:lstStyle/>
                    <a:p>
                      <a:r>
                        <a:rPr lang="en-US" sz="1800" dirty="0"/>
                        <a:t>c</a:t>
                      </a:r>
                    </a:p>
                  </a:txBody>
                  <a:tcPr marL="91356" marR="91356" marT="45700" marB="45700"/>
                </a:tc>
                <a:tc>
                  <a:txBody>
                    <a:bodyPr/>
                    <a:lstStyle/>
                    <a:p>
                      <a:r>
                        <a:rPr lang="en-US" sz="1800" dirty="0"/>
                        <a:t>4</a:t>
                      </a:r>
                    </a:p>
                  </a:txBody>
                  <a:tcPr marL="91356" marR="91356" marT="45700" marB="45700"/>
                </a:tc>
                <a:tc>
                  <a:txBody>
                    <a:bodyPr/>
                    <a:lstStyle/>
                    <a:p>
                      <a:endParaRPr lang="en-US" sz="1800" dirty="0"/>
                    </a:p>
                  </a:txBody>
                  <a:tcPr marL="91356" marR="91356" marT="45700" marB="45700"/>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nvGraphicFramePr>
        <p:xfrm>
          <a:off x="5386388" y="3663950"/>
          <a:ext cx="1166811" cy="412750"/>
        </p:xfrm>
        <a:graphic>
          <a:graphicData uri="http://schemas.openxmlformats.org/drawingml/2006/table">
            <a:tbl>
              <a:tblPr firstRow="1" bandRow="1">
                <a:tableStyleId>{5940675A-B579-460E-94D1-54222C63F5DA}</a:tableStyleId>
              </a:tblPr>
              <a:tblGrid>
                <a:gridCol w="388937">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8937">
                  <a:extLst>
                    <a:ext uri="{9D8B030D-6E8A-4147-A177-3AD203B41FA5}">
                      <a16:colId xmlns:a16="http://schemas.microsoft.com/office/drawing/2014/main" val="20002"/>
                    </a:ext>
                  </a:extLst>
                </a:gridCol>
              </a:tblGrid>
              <a:tr h="412750">
                <a:tc>
                  <a:txBody>
                    <a:bodyPr/>
                    <a:lstStyle/>
                    <a:p>
                      <a:r>
                        <a:rPr lang="en-US" sz="1800" dirty="0"/>
                        <a:t>c</a:t>
                      </a:r>
                    </a:p>
                  </a:txBody>
                  <a:tcPr marL="91480" marR="91480" marT="45700" marB="45700"/>
                </a:tc>
                <a:tc>
                  <a:txBody>
                    <a:bodyPr/>
                    <a:lstStyle/>
                    <a:p>
                      <a:r>
                        <a:rPr lang="en-US" sz="1800" dirty="0"/>
                        <a:t>1</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6656388" y="3663950"/>
          <a:ext cx="1165224" cy="412750"/>
        </p:xfrm>
        <a:graphic>
          <a:graphicData uri="http://schemas.openxmlformats.org/drawingml/2006/table">
            <a:tbl>
              <a:tblPr firstRow="1" bandRow="1">
                <a:tableStyleId>{5940675A-B579-460E-94D1-54222C63F5DA}</a:tableStyleId>
              </a:tblPr>
              <a:tblGrid>
                <a:gridCol w="388408">
                  <a:extLst>
                    <a:ext uri="{9D8B030D-6E8A-4147-A177-3AD203B41FA5}">
                      <a16:colId xmlns:a16="http://schemas.microsoft.com/office/drawing/2014/main" val="20000"/>
                    </a:ext>
                  </a:extLst>
                </a:gridCol>
                <a:gridCol w="388408">
                  <a:extLst>
                    <a:ext uri="{9D8B030D-6E8A-4147-A177-3AD203B41FA5}">
                      <a16:colId xmlns:a16="http://schemas.microsoft.com/office/drawing/2014/main" val="20001"/>
                    </a:ext>
                  </a:extLst>
                </a:gridCol>
                <a:gridCol w="388408">
                  <a:extLst>
                    <a:ext uri="{9D8B030D-6E8A-4147-A177-3AD203B41FA5}">
                      <a16:colId xmlns:a16="http://schemas.microsoft.com/office/drawing/2014/main" val="20002"/>
                    </a:ext>
                  </a:extLst>
                </a:gridCol>
              </a:tblGrid>
              <a:tr h="412750">
                <a:tc>
                  <a:txBody>
                    <a:bodyPr/>
                    <a:lstStyle/>
                    <a:p>
                      <a:r>
                        <a:rPr lang="en-US" sz="1800" dirty="0"/>
                        <a:t>d</a:t>
                      </a:r>
                    </a:p>
                  </a:txBody>
                  <a:tcPr marL="91356" marR="91356" marT="45700" marB="45700"/>
                </a:tc>
                <a:tc>
                  <a:txBody>
                    <a:bodyPr/>
                    <a:lstStyle/>
                    <a:p>
                      <a:r>
                        <a:rPr lang="en-US" sz="1800" dirty="0"/>
                        <a:t>4</a:t>
                      </a:r>
                    </a:p>
                  </a:txBody>
                  <a:tcPr marL="91356" marR="91356" marT="45700" marB="45700"/>
                </a:tc>
                <a:tc>
                  <a:txBody>
                    <a:bodyPr/>
                    <a:lstStyle/>
                    <a:p>
                      <a:endParaRPr lang="en-US" sz="1800" dirty="0"/>
                    </a:p>
                  </a:txBody>
                  <a:tcPr marL="91356" marR="91356" marT="45700" marB="45700"/>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5386388" y="4197350"/>
          <a:ext cx="1166811" cy="412750"/>
        </p:xfrm>
        <a:graphic>
          <a:graphicData uri="http://schemas.openxmlformats.org/drawingml/2006/table">
            <a:tbl>
              <a:tblPr firstRow="1" bandRow="1">
                <a:tableStyleId>{5940675A-B579-460E-94D1-54222C63F5DA}</a:tableStyleId>
              </a:tblPr>
              <a:tblGrid>
                <a:gridCol w="388937">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8937">
                  <a:extLst>
                    <a:ext uri="{9D8B030D-6E8A-4147-A177-3AD203B41FA5}">
                      <a16:colId xmlns:a16="http://schemas.microsoft.com/office/drawing/2014/main" val="20002"/>
                    </a:ext>
                  </a:extLst>
                </a:gridCol>
              </a:tblGrid>
              <a:tr h="412750">
                <a:tc>
                  <a:txBody>
                    <a:bodyPr/>
                    <a:lstStyle/>
                    <a:p>
                      <a:r>
                        <a:rPr lang="en-US" sz="1800" dirty="0"/>
                        <a:t>e</a:t>
                      </a:r>
                    </a:p>
                  </a:txBody>
                  <a:tcPr marL="91480" marR="91480" marT="45700" marB="45700"/>
                </a:tc>
                <a:tc>
                  <a:txBody>
                    <a:bodyPr/>
                    <a:lstStyle/>
                    <a:p>
                      <a:r>
                        <a:rPr lang="en-US" sz="1800" dirty="0"/>
                        <a:t>3</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386388" y="5187950"/>
          <a:ext cx="1166811" cy="412750"/>
        </p:xfrm>
        <a:graphic>
          <a:graphicData uri="http://schemas.openxmlformats.org/drawingml/2006/table">
            <a:tbl>
              <a:tblPr firstRow="1" bandRow="1">
                <a:tableStyleId>{5940675A-B579-460E-94D1-54222C63F5DA}</a:tableStyleId>
              </a:tblPr>
              <a:tblGrid>
                <a:gridCol w="388937">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8937">
                  <a:extLst>
                    <a:ext uri="{9D8B030D-6E8A-4147-A177-3AD203B41FA5}">
                      <a16:colId xmlns:a16="http://schemas.microsoft.com/office/drawing/2014/main" val="20002"/>
                    </a:ext>
                  </a:extLst>
                </a:gridCol>
              </a:tblGrid>
              <a:tr h="412750">
                <a:tc>
                  <a:txBody>
                    <a:bodyPr/>
                    <a:lstStyle/>
                    <a:p>
                      <a:r>
                        <a:rPr lang="en-US" sz="1800" dirty="0"/>
                        <a:t>d</a:t>
                      </a:r>
                    </a:p>
                  </a:txBody>
                  <a:tcPr marL="91480" marR="91480" marT="45700" marB="45700"/>
                </a:tc>
                <a:tc>
                  <a:txBody>
                    <a:bodyPr/>
                    <a:lstStyle/>
                    <a:p>
                      <a:r>
                        <a:rPr lang="en-US" sz="1800" dirty="0"/>
                        <a:t>3</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nvGraphicFramePr>
        <p:xfrm>
          <a:off x="6656388" y="5187950"/>
          <a:ext cx="1165224" cy="412750"/>
        </p:xfrm>
        <a:graphic>
          <a:graphicData uri="http://schemas.openxmlformats.org/drawingml/2006/table">
            <a:tbl>
              <a:tblPr firstRow="1" bandRow="1">
                <a:tableStyleId>{5940675A-B579-460E-94D1-54222C63F5DA}</a:tableStyleId>
              </a:tblPr>
              <a:tblGrid>
                <a:gridCol w="388408">
                  <a:extLst>
                    <a:ext uri="{9D8B030D-6E8A-4147-A177-3AD203B41FA5}">
                      <a16:colId xmlns:a16="http://schemas.microsoft.com/office/drawing/2014/main" val="20000"/>
                    </a:ext>
                  </a:extLst>
                </a:gridCol>
                <a:gridCol w="388408">
                  <a:extLst>
                    <a:ext uri="{9D8B030D-6E8A-4147-A177-3AD203B41FA5}">
                      <a16:colId xmlns:a16="http://schemas.microsoft.com/office/drawing/2014/main" val="20001"/>
                    </a:ext>
                  </a:extLst>
                </a:gridCol>
                <a:gridCol w="388408">
                  <a:extLst>
                    <a:ext uri="{9D8B030D-6E8A-4147-A177-3AD203B41FA5}">
                      <a16:colId xmlns:a16="http://schemas.microsoft.com/office/drawing/2014/main" val="20002"/>
                    </a:ext>
                  </a:extLst>
                </a:gridCol>
              </a:tblGrid>
              <a:tr h="412750">
                <a:tc>
                  <a:txBody>
                    <a:bodyPr/>
                    <a:lstStyle/>
                    <a:p>
                      <a:r>
                        <a:rPr lang="en-US" sz="1800" dirty="0"/>
                        <a:t>f</a:t>
                      </a:r>
                    </a:p>
                  </a:txBody>
                  <a:tcPr marL="91356" marR="91356" marT="45700" marB="45700"/>
                </a:tc>
                <a:tc>
                  <a:txBody>
                    <a:bodyPr/>
                    <a:lstStyle/>
                    <a:p>
                      <a:r>
                        <a:rPr lang="en-US" sz="1800" dirty="0"/>
                        <a:t>2</a:t>
                      </a:r>
                    </a:p>
                  </a:txBody>
                  <a:tcPr marL="91356" marR="91356" marT="45700" marB="45700"/>
                </a:tc>
                <a:tc>
                  <a:txBody>
                    <a:bodyPr/>
                    <a:lstStyle/>
                    <a:p>
                      <a:endParaRPr lang="en-US" sz="1800" dirty="0"/>
                    </a:p>
                  </a:txBody>
                  <a:tcPr marL="91356" marR="91356" marT="45700" marB="45700"/>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nvGraphicFramePr>
        <p:xfrm>
          <a:off x="5386388" y="4692650"/>
          <a:ext cx="1166811" cy="412750"/>
        </p:xfrm>
        <a:graphic>
          <a:graphicData uri="http://schemas.openxmlformats.org/drawingml/2006/table">
            <a:tbl>
              <a:tblPr firstRow="1" bandRow="1">
                <a:tableStyleId>{5940675A-B579-460E-94D1-54222C63F5DA}</a:tableStyleId>
              </a:tblPr>
              <a:tblGrid>
                <a:gridCol w="388937">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8937">
                  <a:extLst>
                    <a:ext uri="{9D8B030D-6E8A-4147-A177-3AD203B41FA5}">
                      <a16:colId xmlns:a16="http://schemas.microsoft.com/office/drawing/2014/main" val="20002"/>
                    </a:ext>
                  </a:extLst>
                </a:gridCol>
              </a:tblGrid>
              <a:tr h="412750">
                <a:tc>
                  <a:txBody>
                    <a:bodyPr/>
                    <a:lstStyle/>
                    <a:p>
                      <a:r>
                        <a:rPr lang="en-US" sz="1800" dirty="0"/>
                        <a:t>f</a:t>
                      </a:r>
                    </a:p>
                  </a:txBody>
                  <a:tcPr marL="91480" marR="91480" marT="45700" marB="45700"/>
                </a:tc>
                <a:tc>
                  <a:txBody>
                    <a:bodyPr/>
                    <a:lstStyle/>
                    <a:p>
                      <a:r>
                        <a:rPr lang="en-US" sz="1800" dirty="0"/>
                        <a:t>2</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7924800" y="3663950"/>
          <a:ext cx="1166814" cy="412750"/>
        </p:xfrm>
        <a:graphic>
          <a:graphicData uri="http://schemas.openxmlformats.org/drawingml/2006/table">
            <a:tbl>
              <a:tblPr firstRow="1" bandRow="1">
                <a:tableStyleId>{5940675A-B579-460E-94D1-54222C63F5DA}</a:tableStyleId>
              </a:tblPr>
              <a:tblGrid>
                <a:gridCol w="388938">
                  <a:extLst>
                    <a:ext uri="{9D8B030D-6E8A-4147-A177-3AD203B41FA5}">
                      <a16:colId xmlns:a16="http://schemas.microsoft.com/office/drawing/2014/main" val="20000"/>
                    </a:ext>
                  </a:extLst>
                </a:gridCol>
                <a:gridCol w="388938">
                  <a:extLst>
                    <a:ext uri="{9D8B030D-6E8A-4147-A177-3AD203B41FA5}">
                      <a16:colId xmlns:a16="http://schemas.microsoft.com/office/drawing/2014/main" val="20001"/>
                    </a:ext>
                  </a:extLst>
                </a:gridCol>
                <a:gridCol w="388938">
                  <a:extLst>
                    <a:ext uri="{9D8B030D-6E8A-4147-A177-3AD203B41FA5}">
                      <a16:colId xmlns:a16="http://schemas.microsoft.com/office/drawing/2014/main" val="20002"/>
                    </a:ext>
                  </a:extLst>
                </a:gridCol>
              </a:tblGrid>
              <a:tr h="412750">
                <a:tc>
                  <a:txBody>
                    <a:bodyPr/>
                    <a:lstStyle/>
                    <a:p>
                      <a:r>
                        <a:rPr lang="en-US" sz="1800" dirty="0"/>
                        <a:t>e</a:t>
                      </a:r>
                    </a:p>
                  </a:txBody>
                  <a:tcPr marL="91480" marR="91480" marT="45700" marB="45700"/>
                </a:tc>
                <a:tc>
                  <a:txBody>
                    <a:bodyPr/>
                    <a:lstStyle/>
                    <a:p>
                      <a:r>
                        <a:rPr lang="en-US" sz="1800" dirty="0"/>
                        <a:t>2</a:t>
                      </a:r>
                    </a:p>
                  </a:txBody>
                  <a:tcPr marL="91480" marR="91480" marT="45700" marB="45700"/>
                </a:tc>
                <a:tc>
                  <a:txBody>
                    <a:bodyPr/>
                    <a:lstStyle/>
                    <a:p>
                      <a:endParaRPr lang="en-US" sz="1800" dirty="0"/>
                    </a:p>
                  </a:txBody>
                  <a:tcPr marL="91480" marR="91480" marT="45700" marB="45700"/>
                </a:tc>
                <a:extLst>
                  <a:ext uri="{0D108BD9-81ED-4DB2-BD59-A6C34878D82A}">
                    <a16:rowId xmlns:a16="http://schemas.microsoft.com/office/drawing/2014/main" val="10000"/>
                  </a:ext>
                </a:extLst>
              </a:tr>
            </a:tbl>
          </a:graphicData>
        </a:graphic>
      </p:graphicFrame>
      <p:cxnSp>
        <p:nvCxnSpPr>
          <p:cNvPr id="6" name="Straight Arrow Connector 5"/>
          <p:cNvCxnSpPr>
            <a:endCxn id="4" idx="1"/>
          </p:cNvCxnSpPr>
          <p:nvPr/>
        </p:nvCxnSpPr>
        <p:spPr>
          <a:xfrm flipV="1">
            <a:off x="5181600" y="3375025"/>
            <a:ext cx="204788" cy="9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450013" y="3344863"/>
            <a:ext cx="2063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181600" y="3870325"/>
            <a:ext cx="204788"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181600" y="4408488"/>
            <a:ext cx="204788" cy="11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5175250" y="4932363"/>
            <a:ext cx="2063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175250" y="5378450"/>
            <a:ext cx="2063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6450013" y="3875088"/>
            <a:ext cx="2063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7720013" y="3875088"/>
            <a:ext cx="204787"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450013" y="5394325"/>
            <a:ext cx="206375"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09600" y="76200"/>
            <a:ext cx="8229600" cy="762000"/>
          </a:xfrm>
        </p:spPr>
        <p:txBody>
          <a:bodyPr/>
          <a:lstStyle/>
          <a:p>
            <a:r>
              <a:rPr lang="en-US" altLang="en-US"/>
              <a:t>Analysis	 </a:t>
            </a:r>
          </a:p>
        </p:txBody>
      </p:sp>
      <p:sp>
        <p:nvSpPr>
          <p:cNvPr id="15363" name="Content Placeholder 2"/>
          <p:cNvSpPr>
            <a:spLocks noGrp="1"/>
          </p:cNvSpPr>
          <p:nvPr>
            <p:ph idx="1"/>
          </p:nvPr>
        </p:nvSpPr>
        <p:spPr>
          <a:xfrm>
            <a:off x="467706" y="1066800"/>
            <a:ext cx="8229600" cy="5029200"/>
          </a:xfrm>
        </p:spPr>
        <p:txBody>
          <a:bodyPr/>
          <a:lstStyle/>
          <a:p>
            <a:pPr>
              <a:defRPr/>
            </a:pPr>
            <a:r>
              <a:rPr lang="en-US" altLang="en-US" sz="2800" dirty="0"/>
              <a:t>DFS: O(V+E)</a:t>
            </a:r>
          </a:p>
          <a:p>
            <a:pPr marL="0" indent="0">
              <a:buFont typeface="Arial" panose="020B0604020202020204" pitchFamily="34" charset="0"/>
              <a:buNone/>
              <a:defRPr/>
            </a:pPr>
            <a:r>
              <a:rPr lang="en-US" altLang="en-US" sz="2800" dirty="0">
                <a:solidFill>
                  <a:srgbClr val="FF0000"/>
                </a:solidFill>
              </a:rPr>
              <a:t>Question) in a binary tree, what is the complexity of preorder? O(V+V-1) = O(V), since E = V-1 in a binary tree</a:t>
            </a:r>
          </a:p>
          <a:p>
            <a:pPr>
              <a:defRPr/>
            </a:pPr>
            <a:r>
              <a:rPr lang="en-US" altLang="en-US" sz="2800" dirty="0"/>
              <a:t>Finding articulation points:</a:t>
            </a:r>
          </a:p>
          <a:p>
            <a:pPr marL="914400" lvl="1" indent="-457200">
              <a:buFont typeface="+mj-lt"/>
              <a:buAutoNum type="arabicPeriod"/>
              <a:defRPr/>
            </a:pPr>
            <a:r>
              <a:rPr lang="en-US" altLang="en-US" sz="2000" dirty="0"/>
              <a:t>DFS ordering and find </a:t>
            </a:r>
            <a:r>
              <a:rPr lang="en-US" altLang="en-US" sz="2000" dirty="0" err="1"/>
              <a:t>seq</a:t>
            </a:r>
            <a:r>
              <a:rPr lang="en-US" altLang="en-US" sz="2000" dirty="0"/>
              <a:t># : O(V+E)</a:t>
            </a:r>
          </a:p>
          <a:p>
            <a:pPr marL="914400" lvl="1" indent="-457200">
              <a:buFont typeface="+mj-lt"/>
              <a:buAutoNum type="arabicPeriod"/>
              <a:defRPr/>
            </a:pPr>
            <a:r>
              <a:rPr lang="en-US" altLang="en-US" sz="2000" dirty="0"/>
              <a:t>Compute low#: O(V)</a:t>
            </a:r>
          </a:p>
          <a:p>
            <a:pPr marL="1314450" lvl="2" indent="-457200">
              <a:buFont typeface="+mj-lt"/>
              <a:buAutoNum type="arabicParenR"/>
              <a:defRPr/>
            </a:pPr>
            <a:r>
              <a:rPr lang="en-US" altLang="en-US" sz="1600" dirty="0"/>
              <a:t>Get </a:t>
            </a:r>
            <a:r>
              <a:rPr lang="en-US" altLang="en-US" sz="1600" dirty="0" err="1"/>
              <a:t>postorder</a:t>
            </a:r>
            <a:r>
              <a:rPr lang="en-US" altLang="en-US" sz="1600" dirty="0"/>
              <a:t> in the DFS : O(V)</a:t>
            </a:r>
          </a:p>
          <a:p>
            <a:pPr marL="1314450" lvl="2" indent="-457200">
              <a:buFont typeface="+mj-lt"/>
              <a:buAutoNum type="arabicParenR"/>
              <a:defRPr/>
            </a:pPr>
            <a:r>
              <a:rPr lang="en-US" altLang="en-US" sz="1600" dirty="0"/>
              <a:t>For each vertex v, </a:t>
            </a:r>
          </a:p>
          <a:p>
            <a:pPr marL="857250" lvl="2" indent="0">
              <a:buNone/>
              <a:defRPr/>
            </a:pPr>
            <a:r>
              <a:rPr lang="en-US" altLang="en-US" sz="1600" dirty="0"/>
              <a:t>			</a:t>
            </a:r>
          </a:p>
          <a:p>
            <a:pPr marL="857250" lvl="2" indent="0">
              <a:buNone/>
              <a:defRPr/>
            </a:pPr>
            <a:r>
              <a:rPr lang="en-US" altLang="en-US" sz="1600" dirty="0"/>
              <a:t>                                    seq(v),</a:t>
            </a:r>
          </a:p>
          <a:p>
            <a:pPr marL="857250" lvl="2" indent="0">
              <a:buNone/>
              <a:defRPr/>
            </a:pPr>
            <a:r>
              <a:rPr lang="en-US" altLang="en-US" sz="1600" dirty="0"/>
              <a:t>          low(v) = min   </a:t>
            </a:r>
            <a:r>
              <a:rPr lang="en-US" altLang="en-US" sz="1600" dirty="0" err="1"/>
              <a:t>seq</a:t>
            </a:r>
            <a:r>
              <a:rPr lang="en-US" altLang="en-US" sz="1600" dirty="0"/>
              <a:t>(w) where </a:t>
            </a:r>
            <a:r>
              <a:rPr lang="en-US" altLang="en-US" sz="1600" dirty="0" err="1"/>
              <a:t>v</a:t>
            </a:r>
            <a:r>
              <a:rPr lang="en-US" altLang="en-US" sz="1600" dirty="0" err="1">
                <a:sym typeface="Wingdings" panose="05000000000000000000" pitchFamily="2" charset="2"/>
              </a:rPr>
              <a:t>w</a:t>
            </a:r>
            <a:r>
              <a:rPr lang="en-US" altLang="en-US" sz="1600" dirty="0">
                <a:sym typeface="Wingdings" panose="05000000000000000000" pitchFamily="2" charset="2"/>
              </a:rPr>
              <a:t> is </a:t>
            </a:r>
            <a:r>
              <a:rPr lang="en-US" altLang="en-US" sz="1600" dirty="0" err="1">
                <a:sym typeface="Wingdings" panose="05000000000000000000" pitchFamily="2" charset="2"/>
              </a:rPr>
              <a:t>backedge</a:t>
            </a:r>
            <a:r>
              <a:rPr lang="en-US" altLang="en-US" sz="1600" dirty="0">
                <a:sym typeface="Wingdings" panose="05000000000000000000" pitchFamily="2" charset="2"/>
              </a:rPr>
              <a:t> </a:t>
            </a:r>
            <a:endParaRPr lang="en-US" altLang="en-US" sz="1600" dirty="0"/>
          </a:p>
          <a:p>
            <a:pPr marL="857250" lvl="2" indent="0">
              <a:buNone/>
              <a:defRPr/>
            </a:pPr>
            <a:r>
              <a:rPr lang="en-US" altLang="en-US" sz="1600" dirty="0"/>
              <a:t>			              </a:t>
            </a:r>
            <a:r>
              <a:rPr lang="en-US" altLang="en-US" sz="1600" dirty="0">
                <a:sym typeface="Wingdings" panose="05000000000000000000" pitchFamily="2" charset="2"/>
              </a:rPr>
              <a:t>low(w) where v w is tree edge (w is child of v)</a:t>
            </a:r>
          </a:p>
          <a:p>
            <a:pPr marL="857250" lvl="2" indent="0">
              <a:buNone/>
              <a:defRPr/>
            </a:pPr>
            <a:r>
              <a:rPr lang="en-US" altLang="en-US" sz="1600" dirty="0">
                <a:sym typeface="Wingdings" panose="05000000000000000000" pitchFamily="2" charset="2"/>
              </a:rPr>
              <a:t>					</a:t>
            </a:r>
            <a:endParaRPr lang="en-US" altLang="en-US" sz="2000" dirty="0"/>
          </a:p>
        </p:txBody>
      </p:sp>
      <p:sp>
        <p:nvSpPr>
          <p:cNvPr id="5530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7E4AE77-D91F-4757-BE5B-8A10F386E3C1}" type="slidenum">
              <a:rPr lang="en-US" altLang="en-US" sz="1200" smtClean="0">
                <a:latin typeface="Arial Black" panose="020B0A04020102020204" pitchFamily="34" charset="0"/>
              </a:rPr>
              <a:pPr>
                <a:spcBef>
                  <a:spcPct val="0"/>
                </a:spcBef>
                <a:buFontTx/>
                <a:buNone/>
              </a:pPr>
              <a:t>50</a:t>
            </a:fld>
            <a:endParaRPr lang="en-US" altLang="en-US" sz="1200">
              <a:latin typeface="Arial Black" panose="020B0A04020102020204" pitchFamily="34" charset="0"/>
            </a:endParaRPr>
          </a:p>
        </p:txBody>
      </p:sp>
      <p:sp>
        <p:nvSpPr>
          <p:cNvPr id="2" name="Double Brace 1"/>
          <p:cNvSpPr/>
          <p:nvPr/>
        </p:nvSpPr>
        <p:spPr>
          <a:xfrm>
            <a:off x="2895600" y="5072743"/>
            <a:ext cx="5029200" cy="83820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09600" y="304800"/>
            <a:ext cx="8229600" cy="762000"/>
          </a:xfrm>
        </p:spPr>
        <p:txBody>
          <a:bodyPr/>
          <a:lstStyle/>
          <a:p>
            <a:r>
              <a:rPr lang="en-US" altLang="en-US"/>
              <a:t>Applications of Depth first search	 </a:t>
            </a:r>
          </a:p>
        </p:txBody>
      </p:sp>
      <p:sp>
        <p:nvSpPr>
          <p:cNvPr id="15363" name="Content Placeholder 2"/>
          <p:cNvSpPr>
            <a:spLocks noGrp="1"/>
          </p:cNvSpPr>
          <p:nvPr>
            <p:ph idx="1"/>
          </p:nvPr>
        </p:nvSpPr>
        <p:spPr>
          <a:xfrm>
            <a:off x="457200" y="1524000"/>
            <a:ext cx="8229600" cy="5029200"/>
          </a:xfrm>
        </p:spPr>
        <p:txBody>
          <a:bodyPr/>
          <a:lstStyle/>
          <a:p>
            <a:r>
              <a:rPr lang="en-US" altLang="en-US" sz="2800"/>
              <a:t>Minimum spanning trees in unweighted graphs</a:t>
            </a:r>
          </a:p>
          <a:p>
            <a:r>
              <a:rPr lang="en-US" altLang="en-US" sz="2800"/>
              <a:t>Cycle detection (using back edges)</a:t>
            </a:r>
          </a:p>
          <a:p>
            <a:r>
              <a:rPr lang="en-US" altLang="en-US" sz="2800"/>
              <a:t>Path finding</a:t>
            </a:r>
          </a:p>
          <a:p>
            <a:r>
              <a:rPr lang="en-US" altLang="en-US" sz="2800"/>
              <a:t>Topological Sorting</a:t>
            </a:r>
          </a:p>
          <a:p>
            <a:r>
              <a:rPr lang="en-US" altLang="en-US" sz="2800"/>
              <a:t>Puzzles with only one solution (e.g., mazes)</a:t>
            </a:r>
            <a:endParaRPr lang="en-US" altLang="en-US" sz="2400"/>
          </a:p>
        </p:txBody>
      </p:sp>
      <p:sp>
        <p:nvSpPr>
          <p:cNvPr id="5632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1F39944E-A4A5-494F-A5CE-5792DE09E609}" type="slidenum">
              <a:rPr lang="en-US" altLang="en-US" sz="1200" smtClean="0">
                <a:latin typeface="Arial Black" panose="020B0A04020102020204" pitchFamily="34" charset="0"/>
              </a:rPr>
              <a:pPr>
                <a:spcBef>
                  <a:spcPct val="0"/>
                </a:spcBef>
                <a:buFontTx/>
                <a:buNone/>
              </a:pPr>
              <a:t>51</a:t>
            </a:fld>
            <a:endParaRPr lang="en-US" altLang="en-US" sz="1200">
              <a:latin typeface="Arial Black" panose="020B0A040201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304800" y="76200"/>
            <a:ext cx="8229600" cy="838200"/>
          </a:xfrm>
        </p:spPr>
        <p:txBody>
          <a:bodyPr/>
          <a:lstStyle/>
          <a:p>
            <a:r>
              <a:rPr lang="en-US" altLang="en-US" dirty="0"/>
              <a:t>Euler(</a:t>
            </a:r>
            <a:r>
              <a:rPr lang="en-US" altLang="en-US" dirty="0" err="1"/>
              <a:t>ian</a:t>
            </a:r>
            <a:r>
              <a:rPr lang="en-US" altLang="en-US" dirty="0"/>
              <a:t>) tour</a:t>
            </a:r>
          </a:p>
        </p:txBody>
      </p:sp>
      <p:sp>
        <p:nvSpPr>
          <p:cNvPr id="3" name="Content Placeholder 2"/>
          <p:cNvSpPr>
            <a:spLocks noGrp="1"/>
          </p:cNvSpPr>
          <p:nvPr>
            <p:ph idx="1"/>
          </p:nvPr>
        </p:nvSpPr>
        <p:spPr/>
        <p:txBody>
          <a:bodyPr/>
          <a:lstStyle/>
          <a:p>
            <a:r>
              <a:rPr lang="en-US" altLang="en-US" sz="2000" dirty="0"/>
              <a:t>Puzzles: </a:t>
            </a:r>
          </a:p>
          <a:p>
            <a:pPr lvl="1"/>
            <a:r>
              <a:rPr lang="en-US" altLang="en-US" sz="1800" dirty="0"/>
              <a:t>reconstruct the figures using a pen (without being lifted from the paper), draw each line exactly once – Euler tour</a:t>
            </a:r>
          </a:p>
          <a:p>
            <a:pPr lvl="1"/>
            <a:r>
              <a:rPr lang="en-US" altLang="en-US" sz="1800" dirty="0"/>
              <a:t>Euler tour: a path that visits every edge exactly once</a:t>
            </a:r>
          </a:p>
          <a:p>
            <a:pPr lvl="1"/>
            <a:endParaRPr lang="en-US" altLang="en-US" sz="1800" dirty="0"/>
          </a:p>
          <a:p>
            <a:pPr lvl="1"/>
            <a:endParaRPr lang="en-US" altLang="en-US" sz="1600" dirty="0"/>
          </a:p>
          <a:p>
            <a:endParaRPr lang="en-US" altLang="en-US" sz="2000" dirty="0"/>
          </a:p>
          <a:p>
            <a:endParaRPr lang="en-US" altLang="en-US" sz="2000" dirty="0"/>
          </a:p>
          <a:p>
            <a:endParaRPr lang="en-US" altLang="en-US" sz="2000" dirty="0"/>
          </a:p>
          <a:p>
            <a:pPr lvl="1"/>
            <a:endParaRPr lang="en-US" altLang="en-US" sz="1800" dirty="0"/>
          </a:p>
        </p:txBody>
      </p:sp>
      <p:sp>
        <p:nvSpPr>
          <p:cNvPr id="5734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3DA5BAE3-8015-4953-B3C9-BB2838085F9D}" type="slidenum">
              <a:rPr lang="en-US" altLang="en-US" sz="1200" smtClean="0">
                <a:latin typeface="Arial Black" panose="020B0A04020102020204" pitchFamily="34" charset="0"/>
              </a:rPr>
              <a:pPr>
                <a:spcBef>
                  <a:spcPct val="0"/>
                </a:spcBef>
                <a:buFontTx/>
                <a:buNone/>
              </a:pPr>
              <a:t>52</a:t>
            </a:fld>
            <a:endParaRPr lang="en-US" altLang="en-US" sz="1200">
              <a:latin typeface="Arial Black" panose="020B0A04020102020204" pitchFamily="34" charset="0"/>
            </a:endParaRP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3475" y="3011488"/>
            <a:ext cx="1416050" cy="113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888" y="3209925"/>
            <a:ext cx="1916112" cy="919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317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988" y="3011488"/>
            <a:ext cx="1597025"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15551363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04800" y="76200"/>
            <a:ext cx="8229600" cy="838200"/>
          </a:xfrm>
        </p:spPr>
        <p:txBody>
          <a:bodyPr/>
          <a:lstStyle/>
          <a:p>
            <a:r>
              <a:rPr lang="en-US" altLang="en-US" dirty="0"/>
              <a:t>Euler path and Euler circuit</a:t>
            </a:r>
          </a:p>
        </p:txBody>
      </p:sp>
      <p:sp>
        <p:nvSpPr>
          <p:cNvPr id="3" name="Content Placeholder 2"/>
          <p:cNvSpPr>
            <a:spLocks noGrp="1"/>
          </p:cNvSpPr>
          <p:nvPr>
            <p:ph idx="1"/>
          </p:nvPr>
        </p:nvSpPr>
        <p:spPr>
          <a:xfrm>
            <a:off x="484188" y="1300163"/>
            <a:ext cx="8229600" cy="5257800"/>
          </a:xfrm>
        </p:spPr>
        <p:txBody>
          <a:bodyPr/>
          <a:lstStyle/>
          <a:p>
            <a:pPr>
              <a:defRPr/>
            </a:pPr>
            <a:r>
              <a:rPr lang="en-US" altLang="en-US" sz="2000" dirty="0"/>
              <a:t>Open Euler tour (Euler path): </a:t>
            </a:r>
          </a:p>
          <a:p>
            <a:pPr lvl="1">
              <a:defRPr/>
            </a:pPr>
            <a:r>
              <a:rPr lang="en-US" sz="1800" dirty="0"/>
              <a:t>Start with an empty stack and an empty circuit.</a:t>
            </a:r>
          </a:p>
          <a:p>
            <a:pPr lvl="1">
              <a:defRPr/>
            </a:pPr>
            <a:r>
              <a:rPr lang="en-US" sz="1800" dirty="0"/>
              <a:t>If all vertices have even degree - choose any of them.</a:t>
            </a:r>
          </a:p>
          <a:p>
            <a:pPr lvl="1">
              <a:defRPr/>
            </a:pPr>
            <a:r>
              <a:rPr lang="en-US" sz="1800" dirty="0"/>
              <a:t>If there are exactly 2 vertices having an odd degree - choose one of them.</a:t>
            </a:r>
          </a:p>
          <a:p>
            <a:pPr lvl="1">
              <a:defRPr/>
            </a:pPr>
            <a:r>
              <a:rPr lang="en-US" sz="1800" dirty="0"/>
              <a:t>Otherwise no Euler circuit or path exists.</a:t>
            </a:r>
            <a:r>
              <a:rPr lang="en-US" altLang="en-US" sz="1800" dirty="0"/>
              <a:t> </a:t>
            </a:r>
          </a:p>
          <a:p>
            <a:pPr lvl="1">
              <a:defRPr/>
            </a:pPr>
            <a:endParaRPr lang="en-US" altLang="en-US" sz="1800" dirty="0"/>
          </a:p>
          <a:p>
            <a:pPr>
              <a:defRPr/>
            </a:pPr>
            <a:r>
              <a:rPr lang="en-US" altLang="en-US" sz="2200" dirty="0"/>
              <a:t>Closed Euler tour (Euler circuit):</a:t>
            </a:r>
          </a:p>
          <a:p>
            <a:pPr lvl="1">
              <a:defRPr/>
            </a:pPr>
            <a:r>
              <a:rPr lang="en-US" altLang="en-US" sz="1800" dirty="0"/>
              <a:t>Do a DFS from a vertex until you are back at this vertex</a:t>
            </a:r>
          </a:p>
          <a:p>
            <a:pPr lvl="1">
              <a:defRPr/>
            </a:pPr>
            <a:r>
              <a:rPr lang="en-US" altLang="en-US" sz="1800" dirty="0"/>
              <a:t>Pick a vertex on this path with an unused edge and repeat 1</a:t>
            </a:r>
          </a:p>
          <a:p>
            <a:pPr lvl="1">
              <a:defRPr/>
            </a:pPr>
            <a:r>
              <a:rPr lang="en-US" altLang="en-US" sz="1800" dirty="0"/>
              <a:t>Splice all these paths into an Euler circuit</a:t>
            </a:r>
          </a:p>
          <a:p>
            <a:pPr marL="457200" lvl="1" indent="0">
              <a:buFont typeface="Arial" panose="020B0604020202020204" pitchFamily="34" charset="0"/>
              <a:buNone/>
              <a:defRPr/>
            </a:pPr>
            <a:endParaRPr lang="en-US" altLang="en-US" sz="1800" dirty="0"/>
          </a:p>
        </p:txBody>
      </p:sp>
      <p:sp>
        <p:nvSpPr>
          <p:cNvPr id="5837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F7BFB5D-2329-4AA7-A4A0-55266254DB9D}" type="slidenum">
              <a:rPr lang="en-US" altLang="en-US" sz="1200" smtClean="0">
                <a:latin typeface="Arial Black" panose="020B0A04020102020204" pitchFamily="34" charset="0"/>
              </a:rPr>
              <a:pPr>
                <a:spcBef>
                  <a:spcPct val="0"/>
                </a:spcBef>
                <a:buFontTx/>
                <a:buNone/>
              </a:pPr>
              <a:t>53</a:t>
            </a:fld>
            <a:endParaRPr lang="en-US" altLang="en-US" sz="1200">
              <a:latin typeface="Arial Black" panose="020B0A04020102020204" pitchFamily="34" charset="0"/>
            </a:endParaRP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6138" y="5159375"/>
            <a:ext cx="1066800" cy="85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317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050" y="5294313"/>
            <a:ext cx="1211263"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3175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5024438"/>
            <a:ext cx="1216025" cy="85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304800" y="76200"/>
            <a:ext cx="9078913" cy="838200"/>
          </a:xfrm>
        </p:spPr>
        <p:txBody>
          <a:bodyPr/>
          <a:lstStyle/>
          <a:p>
            <a:pPr eaLnBrk="1" hangingPunct="1"/>
            <a:r>
              <a:rPr lang="en-US" altLang="en-US"/>
              <a:t>Algorithm for an Eulerian Circuit</a:t>
            </a:r>
          </a:p>
        </p:txBody>
      </p:sp>
      <p:sp>
        <p:nvSpPr>
          <p:cNvPr id="59395" name="Rectangle 3"/>
          <p:cNvSpPr>
            <a:spLocks noGrp="1" noChangeArrowheads="1"/>
          </p:cNvSpPr>
          <p:nvPr>
            <p:ph type="body" idx="1"/>
          </p:nvPr>
        </p:nvSpPr>
        <p:spPr>
          <a:xfrm>
            <a:off x="468313" y="1268413"/>
            <a:ext cx="5040312" cy="2376487"/>
          </a:xfrm>
        </p:spPr>
        <p:txBody>
          <a:bodyPr/>
          <a:lstStyle/>
          <a:p>
            <a:pPr marL="571500" indent="-571500" eaLnBrk="1" hangingPunct="1">
              <a:lnSpc>
                <a:spcPct val="120000"/>
              </a:lnSpc>
              <a:buFont typeface="Wingdings" panose="05000000000000000000" pitchFamily="2" charset="2"/>
              <a:buAutoNum type="alphaLcPeriod"/>
            </a:pPr>
            <a:r>
              <a:rPr lang="en-US" altLang="en-US" sz="2400"/>
              <a:t>Do a DFS from v until you are back at v. Mark edge (not vertex) as visited.</a:t>
            </a:r>
          </a:p>
          <a:p>
            <a:pPr marL="571500" indent="-571500" eaLnBrk="1" hangingPunct="1">
              <a:lnSpc>
                <a:spcPct val="120000"/>
              </a:lnSpc>
              <a:buFont typeface="Wingdings" panose="05000000000000000000" pitchFamily="2" charset="2"/>
              <a:buAutoNum type="alphaLcPeriod"/>
            </a:pPr>
            <a:r>
              <a:rPr lang="en-US" altLang="en-US" sz="2400"/>
              <a:t>Pick a vertex on the path a with an unused edge and repeat a.</a:t>
            </a:r>
          </a:p>
          <a:p>
            <a:pPr marL="571500" indent="-571500" eaLnBrk="1" hangingPunct="1">
              <a:lnSpc>
                <a:spcPct val="120000"/>
              </a:lnSpc>
              <a:buFont typeface="Wingdings" panose="05000000000000000000" pitchFamily="2" charset="2"/>
              <a:buAutoNum type="alphaLcPeriod"/>
            </a:pPr>
            <a:r>
              <a:rPr lang="en-US" altLang="en-US" sz="2400"/>
              <a:t>Splice all these paths into an Euler circuit.</a:t>
            </a:r>
          </a:p>
        </p:txBody>
      </p:sp>
      <p:graphicFrame>
        <p:nvGraphicFramePr>
          <p:cNvPr id="59396" name="Object 5"/>
          <p:cNvGraphicFramePr>
            <a:graphicFrameLocks noChangeAspect="1"/>
          </p:cNvGraphicFramePr>
          <p:nvPr/>
        </p:nvGraphicFramePr>
        <p:xfrm>
          <a:off x="5651500" y="1025525"/>
          <a:ext cx="2719388" cy="3048000"/>
        </p:xfrm>
        <a:graphic>
          <a:graphicData uri="http://schemas.openxmlformats.org/presentationml/2006/ole">
            <mc:AlternateContent xmlns:mc="http://schemas.openxmlformats.org/markup-compatibility/2006">
              <mc:Choice xmlns:v="urn:schemas-microsoft-com:vml" Requires="v">
                <p:oleObj name="Image" r:id="rId3" imgW="1790476" imgH="2006349" progId="Photoshop.Image.7">
                  <p:embed/>
                </p:oleObj>
              </mc:Choice>
              <mc:Fallback>
                <p:oleObj name="Image" r:id="rId3" imgW="1790476" imgH="2006349" progId="Photoshop.Image.7">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025525"/>
                        <a:ext cx="2719388"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9397" name="Object 1"/>
          <p:cNvGraphicFramePr>
            <a:graphicFrameLocks noChangeAspect="1"/>
          </p:cNvGraphicFramePr>
          <p:nvPr/>
        </p:nvGraphicFramePr>
        <p:xfrm>
          <a:off x="5580063" y="3013075"/>
          <a:ext cx="2992437" cy="3352800"/>
        </p:xfrm>
        <a:graphic>
          <a:graphicData uri="http://schemas.openxmlformats.org/presentationml/2006/ole">
            <mc:AlternateContent xmlns:mc="http://schemas.openxmlformats.org/markup-compatibility/2006">
              <mc:Choice xmlns:v="urn:schemas-microsoft-com:vml" Requires="v">
                <p:oleObj name="Image" r:id="rId5" imgW="1790476" imgH="2006349" progId="Photoshop.Image.7">
                  <p:embed/>
                </p:oleObj>
              </mc:Choice>
              <mc:Fallback>
                <p:oleObj name="Image" r:id="rId5" imgW="1790476" imgH="2006349" progId="Photoshop.Image.7">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013075"/>
                        <a:ext cx="2992437"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TextBox 2"/>
          <p:cNvSpPr txBox="1">
            <a:spLocks noChangeArrowheads="1"/>
          </p:cNvSpPr>
          <p:nvPr/>
        </p:nvSpPr>
        <p:spPr bwMode="auto">
          <a:xfrm>
            <a:off x="6804025" y="2349500"/>
            <a:ext cx="504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(a)</a:t>
            </a:r>
          </a:p>
        </p:txBody>
      </p:sp>
      <p:sp>
        <p:nvSpPr>
          <p:cNvPr id="59399"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DCA025AF-D3D3-4BB3-8B56-0C4A63B30365}" type="slidenum">
              <a:rPr lang="en-US" altLang="ko-KR" sz="1200" smtClean="0">
                <a:solidFill>
                  <a:srgbClr val="898989"/>
                </a:solidFill>
                <a:latin typeface="Arial" panose="020B0604020202020204" pitchFamily="34" charset="0"/>
              </a:rPr>
              <a:pPr>
                <a:spcBef>
                  <a:spcPct val="0"/>
                </a:spcBef>
                <a:buFontTx/>
                <a:buNone/>
              </a:pPr>
              <a:t>54</a:t>
            </a:fld>
            <a:endParaRPr lang="en-US" altLang="ko-KR" sz="1200">
              <a:solidFill>
                <a:srgbClr val="898989"/>
              </a:solidFill>
              <a:latin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304800" y="76200"/>
            <a:ext cx="8229600" cy="838200"/>
          </a:xfrm>
        </p:spPr>
        <p:txBody>
          <a:bodyPr/>
          <a:lstStyle/>
          <a:p>
            <a:r>
              <a:rPr lang="en-US" altLang="en-US"/>
              <a:t>Finding Euler circuit</a:t>
            </a:r>
          </a:p>
        </p:txBody>
      </p:sp>
      <p:pic>
        <p:nvPicPr>
          <p:cNvPr id="60419"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19200"/>
            <a:ext cx="3648075" cy="2895600"/>
          </a:xfrm>
        </p:spPr>
      </p:pic>
      <p:sp>
        <p:nvSpPr>
          <p:cNvPr id="60420"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C10ADF6-012A-40B8-986D-D9AFB63A80F4}" type="slidenum">
              <a:rPr lang="en-US" altLang="en-US" sz="1200" smtClean="0">
                <a:latin typeface="Arial Black" panose="020B0A04020102020204" pitchFamily="34" charset="0"/>
              </a:rPr>
              <a:pPr>
                <a:spcBef>
                  <a:spcPct val="0"/>
                </a:spcBef>
                <a:buFontTx/>
                <a:buNone/>
              </a:pPr>
              <a:t>55</a:t>
            </a:fld>
            <a:endParaRPr lang="en-US" altLang="en-US" sz="1200">
              <a:latin typeface="Arial Black" panose="020B0A04020102020204" pitchFamily="34" charset="0"/>
            </a:endParaRPr>
          </a:p>
        </p:txBody>
      </p:sp>
      <p:sp>
        <p:nvSpPr>
          <p:cNvPr id="2" name="TextBox 1">
            <a:extLst>
              <a:ext uri="{FF2B5EF4-FFF2-40B4-BE49-F238E27FC236}">
                <a16:creationId xmlns:a16="http://schemas.microsoft.com/office/drawing/2014/main" id="{6E41FC1A-9CFC-C44C-D5AF-D49D546E69D3}"/>
              </a:ext>
            </a:extLst>
          </p:cNvPr>
          <p:cNvSpPr txBox="1"/>
          <p:nvPr/>
        </p:nvSpPr>
        <p:spPr>
          <a:xfrm>
            <a:off x="5867400" y="1066800"/>
            <a:ext cx="3124200" cy="4247317"/>
          </a:xfrm>
          <a:prstGeom prst="rect">
            <a:avLst/>
          </a:prstGeom>
          <a:noFill/>
        </p:spPr>
        <p:txBody>
          <a:bodyPr wrap="square" rtlCol="0">
            <a:spAutoFit/>
          </a:bodyPr>
          <a:lstStyle/>
          <a:p>
            <a:r>
              <a:rPr lang="en-US" dirty="0"/>
              <a:t>Adjacency list</a:t>
            </a:r>
          </a:p>
          <a:p>
            <a:endParaRPr lang="en-US" dirty="0"/>
          </a:p>
          <a:p>
            <a:r>
              <a:rPr lang="en-US" dirty="0" err="1">
                <a:sym typeface="Wingdings" pitchFamily="2" charset="2"/>
              </a:rPr>
              <a:t>abd</a:t>
            </a:r>
            <a:endParaRPr lang="en-US" dirty="0">
              <a:sym typeface="Wingdings" pitchFamily="2" charset="2"/>
            </a:endParaRPr>
          </a:p>
          <a:p>
            <a:r>
              <a:rPr lang="en-US" dirty="0" err="1">
                <a:sym typeface="Wingdings" pitchFamily="2" charset="2"/>
              </a:rPr>
              <a:t>bae</a:t>
            </a:r>
            <a:endParaRPr lang="en-US" dirty="0">
              <a:sym typeface="Wingdings" pitchFamily="2" charset="2"/>
            </a:endParaRPr>
          </a:p>
          <a:p>
            <a:r>
              <a:rPr lang="en-US" dirty="0" err="1">
                <a:sym typeface="Wingdings" pitchFamily="2" charset="2"/>
              </a:rPr>
              <a:t>cdg</a:t>
            </a:r>
            <a:endParaRPr lang="en-US" dirty="0">
              <a:sym typeface="Wingdings" pitchFamily="2" charset="2"/>
            </a:endParaRPr>
          </a:p>
          <a:p>
            <a:r>
              <a:rPr lang="en-US" dirty="0" err="1">
                <a:sym typeface="Wingdings" pitchFamily="2" charset="2"/>
              </a:rPr>
              <a:t>daceh</a:t>
            </a:r>
            <a:endParaRPr lang="en-US" dirty="0">
              <a:sym typeface="Wingdings" pitchFamily="2" charset="2"/>
            </a:endParaRPr>
          </a:p>
          <a:p>
            <a:r>
              <a:rPr lang="en-US" dirty="0" err="1">
                <a:sym typeface="Wingdings" pitchFamily="2" charset="2"/>
              </a:rPr>
              <a:t>ebdfi</a:t>
            </a:r>
            <a:endParaRPr lang="en-US" dirty="0">
              <a:sym typeface="Wingdings" pitchFamily="2" charset="2"/>
            </a:endParaRPr>
          </a:p>
          <a:p>
            <a:r>
              <a:rPr lang="en-US" dirty="0" err="1">
                <a:sym typeface="Wingdings" pitchFamily="2" charset="2"/>
              </a:rPr>
              <a:t>fej</a:t>
            </a:r>
            <a:endParaRPr lang="en-US" dirty="0">
              <a:sym typeface="Wingdings" pitchFamily="2" charset="2"/>
            </a:endParaRPr>
          </a:p>
          <a:p>
            <a:r>
              <a:rPr lang="en-US" dirty="0" err="1">
                <a:sym typeface="Wingdings" pitchFamily="2" charset="2"/>
              </a:rPr>
              <a:t>gch</a:t>
            </a:r>
            <a:endParaRPr lang="en-US" dirty="0">
              <a:sym typeface="Wingdings" pitchFamily="2" charset="2"/>
            </a:endParaRPr>
          </a:p>
          <a:p>
            <a:r>
              <a:rPr lang="en-US" dirty="0" err="1">
                <a:sym typeface="Wingdings" pitchFamily="2" charset="2"/>
              </a:rPr>
              <a:t>hdgik</a:t>
            </a:r>
            <a:endParaRPr lang="en-US" dirty="0">
              <a:sym typeface="Wingdings" pitchFamily="2" charset="2"/>
            </a:endParaRPr>
          </a:p>
          <a:p>
            <a:r>
              <a:rPr lang="en-US" dirty="0" err="1">
                <a:sym typeface="Wingdings" pitchFamily="2" charset="2"/>
              </a:rPr>
              <a:t>iehjl</a:t>
            </a:r>
            <a:endParaRPr lang="en-US" dirty="0">
              <a:sym typeface="Wingdings" pitchFamily="2" charset="2"/>
            </a:endParaRPr>
          </a:p>
          <a:p>
            <a:r>
              <a:rPr lang="en-US" dirty="0" err="1">
                <a:sym typeface="Wingdings" pitchFamily="2" charset="2"/>
              </a:rPr>
              <a:t>jfi</a:t>
            </a:r>
            <a:endParaRPr lang="en-US" dirty="0">
              <a:sym typeface="Wingdings" pitchFamily="2" charset="2"/>
            </a:endParaRPr>
          </a:p>
          <a:p>
            <a:r>
              <a:rPr lang="en-US" dirty="0" err="1">
                <a:sym typeface="Wingdings" pitchFamily="2" charset="2"/>
              </a:rPr>
              <a:t>khl</a:t>
            </a:r>
            <a:endParaRPr lang="en-US" dirty="0">
              <a:sym typeface="Wingdings" pitchFamily="2" charset="2"/>
            </a:endParaRPr>
          </a:p>
          <a:p>
            <a:r>
              <a:rPr lang="en-US" dirty="0" err="1">
                <a:sym typeface="Wingdings" pitchFamily="2" charset="2"/>
              </a:rPr>
              <a:t>lik</a:t>
            </a:r>
            <a:endParaRPr lang="en-US" dirty="0">
              <a:sym typeface="Wingdings" pitchFamily="2" charset="2"/>
            </a:endParaRP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304800" y="76200"/>
            <a:ext cx="8229600" cy="838200"/>
          </a:xfrm>
        </p:spPr>
        <p:txBody>
          <a:bodyPr/>
          <a:lstStyle/>
          <a:p>
            <a:r>
              <a:rPr lang="en-US" altLang="en-US"/>
              <a:t>Finding Euler circuit</a:t>
            </a:r>
          </a:p>
        </p:txBody>
      </p:sp>
      <p:pic>
        <p:nvPicPr>
          <p:cNvPr id="61443"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219200"/>
            <a:ext cx="3648075" cy="2895600"/>
          </a:xfrm>
        </p:spPr>
      </p:pic>
      <p:sp>
        <p:nvSpPr>
          <p:cNvPr id="6144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8C2B88A-7D1E-4DD6-9AA9-FAE3B73C770B}" type="slidenum">
              <a:rPr lang="en-US" altLang="en-US" sz="1200" smtClean="0">
                <a:latin typeface="Arial Black" panose="020B0A04020102020204" pitchFamily="34" charset="0"/>
              </a:rPr>
              <a:pPr>
                <a:spcBef>
                  <a:spcPct val="0"/>
                </a:spcBef>
                <a:buFontTx/>
                <a:buNone/>
              </a:pPr>
              <a:t>56</a:t>
            </a:fld>
            <a:endParaRPr lang="en-US" altLang="en-US" sz="1200">
              <a:latin typeface="Arial Black" panose="020B0A04020102020204" pitchFamily="34" charset="0"/>
            </a:endParaRPr>
          </a:p>
        </p:txBody>
      </p:sp>
      <p:sp>
        <p:nvSpPr>
          <p:cNvPr id="10" name="Rectangle 3"/>
          <p:cNvSpPr txBox="1">
            <a:spLocks noChangeArrowheads="1"/>
          </p:cNvSpPr>
          <p:nvPr/>
        </p:nvSpPr>
        <p:spPr bwMode="auto">
          <a:xfrm>
            <a:off x="3886200" y="1181100"/>
            <a:ext cx="504031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defTabSz="457200"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defTabSz="457200"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defTabSz="457200"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6pPr>
            <a:lvl7pPr marL="29718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7pPr>
            <a:lvl8pPr marL="34290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8pPr>
            <a:lvl9pPr marL="3886200" indent="-228600" algn="l" defTabSz="457200" rtl="0" eaLnBrk="0" fontAlgn="base" hangingPunct="0">
              <a:spcBef>
                <a:spcPct val="20000"/>
              </a:spcBef>
              <a:spcAft>
                <a:spcPct val="0"/>
              </a:spcAft>
              <a:buFont typeface="Arial" pitchFamily="34" charset="0"/>
              <a:buChar char="»"/>
              <a:defRPr sz="2000">
                <a:solidFill>
                  <a:schemeClr val="tx1"/>
                </a:solidFill>
                <a:latin typeface="+mn-lt"/>
                <a:ea typeface="+mn-ea"/>
              </a:defRPr>
            </a:lvl9pPr>
          </a:lstStyle>
          <a:p>
            <a:pPr marL="0" indent="0" eaLnBrk="1" hangingPunct="1">
              <a:lnSpc>
                <a:spcPct val="120000"/>
              </a:lnSpc>
              <a:buFont typeface="Arial" panose="020B0604020202020204" pitchFamily="34" charset="0"/>
              <a:buNone/>
              <a:defRPr/>
            </a:pPr>
            <a:r>
              <a:rPr lang="en-US" sz="2400" kern="0" dirty="0"/>
              <a:t>DFS1: </a:t>
            </a:r>
            <a:r>
              <a:rPr lang="en-US" sz="2400" kern="0" dirty="0">
                <a:solidFill>
                  <a:srgbClr val="00B050"/>
                </a:solidFill>
              </a:rPr>
              <a:t>a b</a:t>
            </a:r>
            <a:r>
              <a:rPr lang="en-US" sz="2400" kern="0" dirty="0"/>
              <a:t> </a:t>
            </a:r>
            <a:r>
              <a:rPr lang="en-US" sz="2400" kern="0" dirty="0">
                <a:solidFill>
                  <a:srgbClr val="FF0000"/>
                </a:solidFill>
              </a:rPr>
              <a:t>e</a:t>
            </a:r>
            <a:r>
              <a:rPr lang="en-US" sz="2400" kern="0" dirty="0"/>
              <a:t> </a:t>
            </a:r>
            <a:r>
              <a:rPr lang="en-US" sz="2400" kern="0" dirty="0">
                <a:solidFill>
                  <a:srgbClr val="00B050"/>
                </a:solidFill>
              </a:rPr>
              <a:t>d a</a:t>
            </a:r>
          </a:p>
          <a:p>
            <a:pPr marL="0" indent="0" eaLnBrk="1" hangingPunct="1">
              <a:lnSpc>
                <a:spcPct val="120000"/>
              </a:lnSpc>
              <a:buFont typeface="Arial" panose="020B0604020202020204" pitchFamily="34" charset="0"/>
              <a:buNone/>
              <a:defRPr/>
            </a:pPr>
            <a:r>
              <a:rPr lang="en-US" sz="2400" kern="0" dirty="0"/>
              <a:t>DFS2: </a:t>
            </a:r>
            <a:r>
              <a:rPr lang="en-US" sz="2400" kern="0" dirty="0">
                <a:solidFill>
                  <a:srgbClr val="FF0000"/>
                </a:solidFill>
              </a:rPr>
              <a:t>e f j </a:t>
            </a:r>
            <a:r>
              <a:rPr lang="en-US" sz="2400" kern="0" dirty="0" err="1">
                <a:solidFill>
                  <a:srgbClr val="0070C0"/>
                </a:solidFill>
              </a:rPr>
              <a:t>i</a:t>
            </a:r>
            <a:r>
              <a:rPr lang="en-US" sz="2400" kern="0" dirty="0">
                <a:solidFill>
                  <a:srgbClr val="FF0000"/>
                </a:solidFill>
              </a:rPr>
              <a:t> e</a:t>
            </a:r>
          </a:p>
          <a:p>
            <a:pPr marL="0" indent="0" eaLnBrk="1" hangingPunct="1">
              <a:lnSpc>
                <a:spcPct val="120000"/>
              </a:lnSpc>
              <a:buFont typeface="Arial" panose="020B0604020202020204" pitchFamily="34" charset="0"/>
              <a:buNone/>
              <a:defRPr/>
            </a:pPr>
            <a:r>
              <a:rPr lang="en-US" sz="2400" kern="0" dirty="0"/>
              <a:t>DFS3: </a:t>
            </a:r>
            <a:r>
              <a:rPr lang="en-US" sz="2400" kern="0" dirty="0" err="1">
                <a:solidFill>
                  <a:srgbClr val="0070C0"/>
                </a:solidFill>
              </a:rPr>
              <a:t>i</a:t>
            </a:r>
            <a:r>
              <a:rPr lang="en-US" sz="2400" kern="0" dirty="0">
                <a:solidFill>
                  <a:srgbClr val="0070C0"/>
                </a:solidFill>
              </a:rPr>
              <a:t> h d c g h k l </a:t>
            </a:r>
            <a:r>
              <a:rPr lang="en-US" sz="2400" kern="0" dirty="0" err="1">
                <a:solidFill>
                  <a:srgbClr val="0070C0"/>
                </a:solidFill>
              </a:rPr>
              <a:t>i</a:t>
            </a:r>
            <a:endParaRPr lang="en-US" sz="2400" kern="0" dirty="0">
              <a:solidFill>
                <a:srgbClr val="0070C0"/>
              </a:solidFill>
            </a:endParaRPr>
          </a:p>
          <a:p>
            <a:pPr marL="0" indent="0" eaLnBrk="1" hangingPunct="1">
              <a:lnSpc>
                <a:spcPct val="120000"/>
              </a:lnSpc>
              <a:buFont typeface="Arial" panose="020B0604020202020204" pitchFamily="34" charset="0"/>
              <a:buNone/>
              <a:defRPr/>
            </a:pPr>
            <a:endParaRPr lang="en-US" sz="2400" kern="0" dirty="0"/>
          </a:p>
          <a:p>
            <a:pPr marL="0" indent="0" eaLnBrk="1" hangingPunct="1">
              <a:lnSpc>
                <a:spcPct val="120000"/>
              </a:lnSpc>
              <a:buFont typeface="Arial" panose="020B0604020202020204" pitchFamily="34" charset="0"/>
              <a:buNone/>
              <a:defRPr/>
            </a:pPr>
            <a:r>
              <a:rPr lang="en-US" sz="2400" kern="0" dirty="0"/>
              <a:t>Combine the cycles:</a:t>
            </a:r>
          </a:p>
          <a:p>
            <a:pPr marL="0" indent="0" eaLnBrk="1" hangingPunct="1">
              <a:lnSpc>
                <a:spcPct val="120000"/>
              </a:lnSpc>
              <a:buFont typeface="Arial" panose="020B0604020202020204" pitchFamily="34" charset="0"/>
              <a:buNone/>
              <a:defRPr/>
            </a:pPr>
            <a:endParaRPr lang="en-US" sz="2400" kern="0" dirty="0"/>
          </a:p>
          <a:p>
            <a:pPr marL="0" indent="0" eaLnBrk="1" hangingPunct="1">
              <a:lnSpc>
                <a:spcPct val="120000"/>
              </a:lnSpc>
              <a:buFont typeface="Arial" panose="020B0604020202020204" pitchFamily="34" charset="0"/>
              <a:buNone/>
              <a:defRPr/>
            </a:pPr>
            <a:r>
              <a:rPr lang="en-US" sz="2400" kern="0" dirty="0">
                <a:solidFill>
                  <a:srgbClr val="00B050"/>
                </a:solidFill>
              </a:rPr>
              <a:t>a b</a:t>
            </a:r>
            <a:r>
              <a:rPr lang="en-US" sz="2400" kern="0" dirty="0"/>
              <a:t> </a:t>
            </a:r>
            <a:r>
              <a:rPr lang="en-US" sz="2400" kern="0" dirty="0">
                <a:solidFill>
                  <a:srgbClr val="FF0000"/>
                </a:solidFill>
              </a:rPr>
              <a:t>e f j </a:t>
            </a:r>
            <a:r>
              <a:rPr lang="en-US" sz="2400" kern="0" dirty="0" err="1">
                <a:solidFill>
                  <a:srgbClr val="0070C0"/>
                </a:solidFill>
              </a:rPr>
              <a:t>i</a:t>
            </a:r>
            <a:r>
              <a:rPr lang="en-US" sz="2400" kern="0" dirty="0">
                <a:solidFill>
                  <a:srgbClr val="0070C0"/>
                </a:solidFill>
              </a:rPr>
              <a:t> h d c g h k l </a:t>
            </a:r>
            <a:r>
              <a:rPr lang="en-US" sz="2400" kern="0" dirty="0" err="1">
                <a:solidFill>
                  <a:srgbClr val="0070C0"/>
                </a:solidFill>
              </a:rPr>
              <a:t>i</a:t>
            </a:r>
            <a:r>
              <a:rPr lang="en-US" sz="2400" kern="0" dirty="0">
                <a:solidFill>
                  <a:srgbClr val="0070C0"/>
                </a:solidFill>
              </a:rPr>
              <a:t> </a:t>
            </a:r>
            <a:r>
              <a:rPr lang="en-US" sz="2400" kern="0" dirty="0">
                <a:solidFill>
                  <a:srgbClr val="FF0000"/>
                </a:solidFill>
              </a:rPr>
              <a:t>e</a:t>
            </a:r>
            <a:r>
              <a:rPr lang="en-US" sz="2400" kern="0" dirty="0"/>
              <a:t> </a:t>
            </a:r>
            <a:r>
              <a:rPr lang="en-US" sz="2400" kern="0" dirty="0">
                <a:solidFill>
                  <a:srgbClr val="00B050"/>
                </a:solidFill>
              </a:rPr>
              <a:t>d a</a:t>
            </a:r>
          </a:p>
        </p:txBody>
      </p:sp>
      <p:sp>
        <p:nvSpPr>
          <p:cNvPr id="2" name="TextBox 1">
            <a:extLst>
              <a:ext uri="{FF2B5EF4-FFF2-40B4-BE49-F238E27FC236}">
                <a16:creationId xmlns:a16="http://schemas.microsoft.com/office/drawing/2014/main" id="{AD348A69-2070-2467-2C87-45DC62060F9A}"/>
              </a:ext>
            </a:extLst>
          </p:cNvPr>
          <p:cNvSpPr txBox="1"/>
          <p:nvPr/>
        </p:nvSpPr>
        <p:spPr>
          <a:xfrm>
            <a:off x="1371600" y="4938236"/>
            <a:ext cx="6400800" cy="1477328"/>
          </a:xfrm>
          <a:prstGeom prst="rect">
            <a:avLst/>
          </a:prstGeom>
          <a:noFill/>
        </p:spPr>
        <p:txBody>
          <a:bodyPr wrap="square" rtlCol="0">
            <a:spAutoFit/>
          </a:bodyPr>
          <a:lstStyle/>
          <a:p>
            <a:r>
              <a:rPr lang="en-US" b="1" dirty="0"/>
              <a:t>Important note</a:t>
            </a:r>
            <a:r>
              <a:rPr lang="en-US" dirty="0"/>
              <a:t>: Euler tour must visit each edge only once. Therefore, each DFSs should visit each edge only once. Whenever you visit an edge, mark it clearly so that you won’t visit again. Especially it is undirected graph, make sure to mark both direction if it is visited.</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62000" y="152400"/>
            <a:ext cx="8229600" cy="838200"/>
          </a:xfrm>
        </p:spPr>
        <p:txBody>
          <a:bodyPr/>
          <a:lstStyle/>
          <a:p>
            <a:r>
              <a:rPr lang="en-US" altLang="en-US" sz="4000" dirty="0"/>
              <a:t>Applications of Euler tour</a:t>
            </a:r>
          </a:p>
        </p:txBody>
      </p:sp>
      <p:sp>
        <p:nvSpPr>
          <p:cNvPr id="62467" name="Content Placeholder 2"/>
          <p:cNvSpPr>
            <a:spLocks noGrp="1"/>
          </p:cNvSpPr>
          <p:nvPr>
            <p:ph idx="1"/>
          </p:nvPr>
        </p:nvSpPr>
        <p:spPr/>
        <p:txBody>
          <a:bodyPr/>
          <a:lstStyle/>
          <a:p>
            <a:r>
              <a:rPr lang="en-US" altLang="en-US" sz="2000"/>
              <a:t>Networking</a:t>
            </a:r>
          </a:p>
          <a:p>
            <a:r>
              <a:rPr lang="en-US" altLang="en-US" sz="2000"/>
              <a:t>Navigation</a:t>
            </a:r>
          </a:p>
          <a:p>
            <a:r>
              <a:rPr lang="en-US" altLang="en-US" sz="2000"/>
              <a:t>Route maps</a:t>
            </a:r>
          </a:p>
          <a:p>
            <a:r>
              <a:rPr lang="en-US" altLang="en-US" sz="2000"/>
              <a:t>Base for harder problems: </a:t>
            </a:r>
          </a:p>
          <a:p>
            <a:pPr lvl="1"/>
            <a:r>
              <a:rPr lang="en-US" altLang="en-US" sz="1600"/>
              <a:t>Hamiltonian circuit (TSP)</a:t>
            </a:r>
          </a:p>
          <a:p>
            <a:endParaRPr lang="en-US" altLang="en-US" sz="2000"/>
          </a:p>
          <a:p>
            <a:endParaRPr lang="en-US" altLang="en-US" sz="2000"/>
          </a:p>
        </p:txBody>
      </p:sp>
      <p:sp>
        <p:nvSpPr>
          <p:cNvPr id="6246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46A1F53-C767-4D3D-ABFE-5CF65C772412}" type="slidenum">
              <a:rPr lang="en-US" altLang="en-US" sz="1200" smtClean="0">
                <a:latin typeface="Arial Black" panose="020B0A04020102020204" pitchFamily="34" charset="0"/>
              </a:rPr>
              <a:pPr>
                <a:spcBef>
                  <a:spcPct val="0"/>
                </a:spcBef>
                <a:buFontTx/>
                <a:buNone/>
              </a:pPr>
              <a:t>57</a:t>
            </a:fld>
            <a:endParaRPr lang="en-US" altLang="en-US" sz="1200">
              <a:latin typeface="Arial Black" panose="020B0A04020102020204" pitchFamily="34" charset="0"/>
            </a:endParaRPr>
          </a:p>
        </p:txBody>
      </p:sp>
      <p:pic>
        <p:nvPicPr>
          <p:cNvPr id="62469" name="Picture 2" descr="http://www.geom.uiuc.edu/%7Edoty/rout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914400"/>
            <a:ext cx="22098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TextBox 1"/>
          <p:cNvSpPr txBox="1">
            <a:spLocks noChangeArrowheads="1"/>
          </p:cNvSpPr>
          <p:nvPr/>
        </p:nvSpPr>
        <p:spPr bwMode="auto">
          <a:xfrm>
            <a:off x="6248400" y="3505200"/>
            <a:ext cx="1981200" cy="9540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These are examples of actual route maps from Frontier Airlines.</a:t>
            </a:r>
          </a:p>
          <a:p>
            <a:pPr>
              <a:spcBef>
                <a:spcPct val="0"/>
              </a:spcBef>
              <a:buFontTx/>
              <a:buNone/>
            </a:pPr>
            <a:r>
              <a:rPr lang="en-US" altLang="en-US" sz="1000">
                <a:latin typeface="Arial" panose="020B0604020202020204" pitchFamily="34" charset="0"/>
              </a:rPr>
              <a:t>http://www.geom.uiuc.edu/~doty/pilot.html</a:t>
            </a:r>
            <a:endParaRPr lang="en-US" altLang="en-US" sz="1200">
              <a:latin typeface="Arial" panose="020B0604020202020204" pitchFamily="34" charset="0"/>
            </a:endParaRPr>
          </a:p>
        </p:txBody>
      </p:sp>
      <p:pic>
        <p:nvPicPr>
          <p:cNvPr id="62471" name="Picture 4" descr="http://www.geom.uiuc.edu/%7Edoty/rout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3429000"/>
            <a:ext cx="3767137"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2" name="TextBox 11"/>
          <p:cNvSpPr txBox="1">
            <a:spLocks noChangeArrowheads="1"/>
          </p:cNvSpPr>
          <p:nvPr/>
        </p:nvSpPr>
        <p:spPr bwMode="auto">
          <a:xfrm>
            <a:off x="609600" y="5334000"/>
            <a:ext cx="1981200" cy="1016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Practice: redraw the graph with the cities more spread out.  Is the route map an Euler circuit, tour, or neither?</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a:t>
            </a:r>
          </a:p>
        </p:txBody>
      </p:sp>
      <p:sp>
        <p:nvSpPr>
          <p:cNvPr id="3" name="Content Placeholder 2"/>
          <p:cNvSpPr>
            <a:spLocks noGrp="1"/>
          </p:cNvSpPr>
          <p:nvPr>
            <p:ph idx="1"/>
          </p:nvPr>
        </p:nvSpPr>
        <p:spPr>
          <a:xfrm>
            <a:off x="609600" y="1474834"/>
            <a:ext cx="7924800" cy="4011565"/>
          </a:xfrm>
        </p:spPr>
        <p:txBody>
          <a:bodyPr/>
          <a:lstStyle/>
          <a:p>
            <a:r>
              <a:rPr lang="en-US" sz="2000" dirty="0"/>
              <a:t>For a Directed Acyclic graph (DAG), topological sorting is a linear ordering of vertices </a:t>
            </a:r>
            <a:r>
              <a:rPr lang="en-US" sz="2000" dirty="0" err="1"/>
              <a:t>s.t.</a:t>
            </a:r>
            <a:r>
              <a:rPr lang="en-US" sz="2000" dirty="0"/>
              <a:t> for every edge u-v, u comes before v in the ordering</a:t>
            </a:r>
          </a:p>
          <a:p>
            <a:r>
              <a:rPr lang="en-US" sz="2000" dirty="0"/>
              <a:t>If Not DAG, topological sorting is unavailable. </a:t>
            </a:r>
          </a:p>
          <a:p>
            <a:r>
              <a:rPr lang="en-US" sz="2000" dirty="0"/>
              <a:t>From the graph below, it has a cycle 1</a:t>
            </a:r>
            <a:r>
              <a:rPr lang="en-US" sz="2000" dirty="0">
                <a:sym typeface="Wingdings" pitchFamily="2" charset="2"/>
              </a:rPr>
              <a:t>31, topological sorting is unavailable.</a:t>
            </a:r>
            <a:endParaRPr lang="en-US" sz="2000" dirty="0"/>
          </a:p>
          <a:p>
            <a:pPr marL="0" indent="0">
              <a:buNone/>
            </a:pPr>
            <a:endParaRPr lang="en-US" sz="2000" dirty="0"/>
          </a:p>
        </p:txBody>
      </p:sp>
      <p:pic>
        <p:nvPicPr>
          <p:cNvPr id="4" name="Picture 1">
            <a:extLst>
              <a:ext uri="{FF2B5EF4-FFF2-40B4-BE49-F238E27FC236}">
                <a16:creationId xmlns:a16="http://schemas.microsoft.com/office/drawing/2014/main" id="{208E5CBE-AA6B-DFEC-10EC-5BDF610BD5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657600"/>
            <a:ext cx="5248275" cy="239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177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 - steps</a:t>
            </a:r>
          </a:p>
        </p:txBody>
      </p:sp>
      <p:sp>
        <p:nvSpPr>
          <p:cNvPr id="3" name="Content Placeholder 2"/>
          <p:cNvSpPr>
            <a:spLocks noGrp="1"/>
          </p:cNvSpPr>
          <p:nvPr>
            <p:ph idx="1"/>
          </p:nvPr>
        </p:nvSpPr>
        <p:spPr>
          <a:xfrm>
            <a:off x="800100" y="1474834"/>
            <a:ext cx="7543800" cy="4011565"/>
          </a:xfrm>
        </p:spPr>
        <p:txBody>
          <a:bodyPr/>
          <a:lstStyle/>
          <a:p>
            <a:pPr marL="0" indent="0">
              <a:buNone/>
            </a:pPr>
            <a:r>
              <a:rPr lang="en-US" sz="2000" dirty="0"/>
              <a:t>You need two stacks for the topological sorting.</a:t>
            </a:r>
          </a:p>
          <a:p>
            <a:pPr marL="0" indent="0">
              <a:buNone/>
            </a:pPr>
            <a:endParaRPr lang="en-US" sz="2000" dirty="0"/>
          </a:p>
          <a:p>
            <a:pPr marL="514350" indent="-514350">
              <a:buFont typeface="+mj-lt"/>
              <a:buAutoNum type="arabicPeriod"/>
            </a:pPr>
            <a:r>
              <a:rPr lang="en-US" sz="2000" dirty="0"/>
              <a:t>Call DFS for the graph using a stack S. </a:t>
            </a:r>
          </a:p>
          <a:p>
            <a:pPr marL="514350" indent="-514350">
              <a:buFont typeface="+mj-lt"/>
              <a:buAutoNum type="arabicPeriod"/>
            </a:pPr>
            <a:r>
              <a:rPr lang="en-US" sz="2000" dirty="0"/>
              <a:t>Have an additional stack T, and whenever a node is popped from S, push it to T</a:t>
            </a:r>
          </a:p>
          <a:p>
            <a:pPr marL="514350" indent="-514350">
              <a:buFont typeface="+mj-lt"/>
              <a:buAutoNum type="arabicPeriod"/>
            </a:pPr>
            <a:r>
              <a:rPr lang="en-US" sz="2000" dirty="0"/>
              <a:t>After finishing DFS, </a:t>
            </a:r>
            <a:r>
              <a:rPr lang="en-US" sz="2000" b="1" dirty="0"/>
              <a:t>pop the nodes from T one at a time</a:t>
            </a:r>
            <a:r>
              <a:rPr lang="en-US" sz="2000" dirty="0"/>
              <a:t>, which is a topological sorting</a:t>
            </a:r>
          </a:p>
          <a:p>
            <a:pPr marL="514350" indent="-514350">
              <a:buFont typeface="+mj-lt"/>
              <a:buAutoNum type="arabicPeriod"/>
            </a:pPr>
            <a:r>
              <a:rPr lang="en-US" sz="2000" dirty="0"/>
              <a:t>Make sure that the arrows always go to right, to confirm it is a topological sorting.</a:t>
            </a:r>
          </a:p>
          <a:p>
            <a:endParaRPr lang="en-US" sz="2000" kern="0" dirty="0"/>
          </a:p>
          <a:p>
            <a:endParaRPr lang="en-US" sz="2000" dirty="0"/>
          </a:p>
        </p:txBody>
      </p:sp>
    </p:spTree>
    <p:extLst>
      <p:ext uri="{BB962C8B-B14F-4D97-AF65-F5344CB8AC3E}">
        <p14:creationId xmlns:p14="http://schemas.microsoft.com/office/powerpoint/2010/main" val="761170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846638"/>
            <a:ext cx="5791200"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itle 1"/>
          <p:cNvSpPr>
            <a:spLocks noGrp="1"/>
          </p:cNvSpPr>
          <p:nvPr>
            <p:ph type="title"/>
          </p:nvPr>
        </p:nvSpPr>
        <p:spPr>
          <a:xfrm>
            <a:off x="304800" y="76200"/>
            <a:ext cx="8229600" cy="838200"/>
          </a:xfrm>
        </p:spPr>
        <p:txBody>
          <a:bodyPr/>
          <a:lstStyle/>
          <a:p>
            <a:r>
              <a:rPr lang="en-US" altLang="en-US"/>
              <a:t>Dijkstra’s Algorithm</a:t>
            </a:r>
          </a:p>
        </p:txBody>
      </p:sp>
      <p:sp>
        <p:nvSpPr>
          <p:cNvPr id="3" name="Content Placeholder 2"/>
          <p:cNvSpPr>
            <a:spLocks noGrp="1"/>
          </p:cNvSpPr>
          <p:nvPr>
            <p:ph idx="1"/>
          </p:nvPr>
        </p:nvSpPr>
        <p:spPr>
          <a:xfrm>
            <a:off x="533400" y="1052513"/>
            <a:ext cx="8496300" cy="3886200"/>
          </a:xfrm>
        </p:spPr>
        <p:txBody>
          <a:bodyPr/>
          <a:lstStyle/>
          <a:p>
            <a:r>
              <a:rPr lang="en-US" altLang="en-US" sz="2400" b="1" dirty="0"/>
              <a:t>Find the shortest path from a source (to a destination)</a:t>
            </a:r>
          </a:p>
          <a:p>
            <a:r>
              <a:rPr lang="en-US" altLang="en-US" sz="2400" dirty="0"/>
              <a:t>Implementation will be part of Program 3</a:t>
            </a:r>
          </a:p>
          <a:p>
            <a:r>
              <a:rPr lang="en-US" altLang="en-US" sz="2400" dirty="0"/>
              <a:t>Single-source shortest path problem	</a:t>
            </a:r>
          </a:p>
          <a:p>
            <a:pPr lvl="1"/>
            <a:r>
              <a:rPr lang="en-US" altLang="en-US" sz="2000" dirty="0"/>
              <a:t>Both directed and undirected graphs</a:t>
            </a:r>
          </a:p>
          <a:p>
            <a:pPr lvl="1"/>
            <a:r>
              <a:rPr lang="en-US" altLang="en-US" sz="2000" dirty="0"/>
              <a:t>All edges must have nonnegative weights</a:t>
            </a:r>
          </a:p>
          <a:p>
            <a:r>
              <a:rPr lang="en-US" altLang="en-US" sz="2400" dirty="0"/>
              <a:t>Idea (dynamic programing)</a:t>
            </a:r>
          </a:p>
          <a:p>
            <a:pPr lvl="1"/>
            <a:r>
              <a:rPr lang="en-US" altLang="en-US" sz="2000" dirty="0"/>
              <a:t>Keep track of the best-known path to each vertex</a:t>
            </a:r>
          </a:p>
          <a:p>
            <a:pPr lvl="1"/>
            <a:r>
              <a:rPr lang="en-US" altLang="en-US" sz="2000" b="1" dirty="0"/>
              <a:t>Optimal Substructure</a:t>
            </a:r>
          </a:p>
          <a:p>
            <a:pPr lvl="2"/>
            <a:r>
              <a:rPr lang="en-US" altLang="en-US" sz="1800" dirty="0"/>
              <a:t>The </a:t>
            </a:r>
            <a:r>
              <a:rPr lang="en-US" altLang="en-US" sz="1800" dirty="0" err="1"/>
              <a:t>subpath</a:t>
            </a:r>
            <a:r>
              <a:rPr lang="en-US" altLang="en-US" sz="1800" dirty="0"/>
              <a:t> of any shortest path is itself a shortest path</a:t>
            </a:r>
          </a:p>
        </p:txBody>
      </p:sp>
      <p:sp>
        <p:nvSpPr>
          <p:cNvPr id="26629"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53CE1082-CDA4-4B70-B364-A5CFDE3AE69B}" type="slidenum">
              <a:rPr lang="en-US" altLang="en-US" sz="1200" smtClean="0">
                <a:latin typeface="Arial Black" panose="020B0A04020102020204" pitchFamily="34" charset="0"/>
              </a:rPr>
              <a:pPr>
                <a:spcBef>
                  <a:spcPct val="0"/>
                </a:spcBef>
                <a:buFontTx/>
                <a:buNone/>
              </a:pPr>
              <a:t>6</a:t>
            </a:fld>
            <a:endParaRPr lang="en-US" altLang="en-US" sz="1200" dirty="0">
              <a:latin typeface="Arial Black" panose="020B0A04020102020204" pitchFamily="34" charset="0"/>
            </a:endParaRPr>
          </a:p>
        </p:txBody>
      </p:sp>
      <p:sp>
        <p:nvSpPr>
          <p:cNvPr id="26630" name="TextBox 7"/>
          <p:cNvSpPr txBox="1">
            <a:spLocks noChangeArrowheads="1"/>
          </p:cNvSpPr>
          <p:nvPr/>
        </p:nvSpPr>
        <p:spPr bwMode="auto">
          <a:xfrm>
            <a:off x="609600" y="5638800"/>
            <a:ext cx="914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source</a:t>
            </a:r>
          </a:p>
        </p:txBody>
      </p:sp>
      <p:sp>
        <p:nvSpPr>
          <p:cNvPr id="26631" name="TextBox 8"/>
          <p:cNvSpPr txBox="1">
            <a:spLocks noChangeArrowheads="1"/>
          </p:cNvSpPr>
          <p:nvPr/>
        </p:nvSpPr>
        <p:spPr bwMode="auto">
          <a:xfrm>
            <a:off x="6716713" y="5135563"/>
            <a:ext cx="13604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destination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 – Example (1)</a:t>
            </a:r>
          </a:p>
        </p:txBody>
      </p:sp>
      <p:sp>
        <p:nvSpPr>
          <p:cNvPr id="3" name="Content Placeholder 2"/>
          <p:cNvSpPr>
            <a:spLocks noGrp="1"/>
          </p:cNvSpPr>
          <p:nvPr>
            <p:ph idx="1"/>
          </p:nvPr>
        </p:nvSpPr>
        <p:spPr>
          <a:xfrm>
            <a:off x="6629400" y="1143000"/>
            <a:ext cx="1485900" cy="2868566"/>
          </a:xfrm>
        </p:spPr>
        <p:txBody>
          <a:bodyPr/>
          <a:lstStyle/>
          <a:p>
            <a:pPr marL="0" indent="0">
              <a:buNone/>
            </a:pPr>
            <a:r>
              <a:rPr lang="en-US" sz="1400" dirty="0"/>
              <a:t>Adjacency List</a:t>
            </a:r>
          </a:p>
          <a:p>
            <a:pPr marL="0" indent="0">
              <a:buNone/>
            </a:pPr>
            <a:r>
              <a:rPr lang="en-US" sz="1400" dirty="0"/>
              <a:t>A</a:t>
            </a:r>
            <a:r>
              <a:rPr lang="en-US" sz="1400" dirty="0">
                <a:sym typeface="Wingdings" pitchFamily="2" charset="2"/>
              </a:rPr>
              <a:t></a:t>
            </a:r>
            <a:r>
              <a:rPr lang="en-US" sz="1400" dirty="0"/>
              <a:t>D</a:t>
            </a:r>
          </a:p>
          <a:p>
            <a:pPr marL="0" indent="0">
              <a:buNone/>
            </a:pPr>
            <a:r>
              <a:rPr lang="en-US" sz="1400" dirty="0"/>
              <a:t>B</a:t>
            </a:r>
            <a:r>
              <a:rPr lang="en-US" sz="1400" dirty="0">
                <a:sym typeface="Wingdings" pitchFamily="2" charset="2"/>
              </a:rPr>
              <a:t>D</a:t>
            </a:r>
          </a:p>
          <a:p>
            <a:pPr marL="0" indent="0">
              <a:buNone/>
            </a:pPr>
            <a:r>
              <a:rPr lang="en-US" sz="1400" dirty="0">
                <a:sym typeface="Wingdings" pitchFamily="2" charset="2"/>
              </a:rPr>
              <a:t>CD</a:t>
            </a:r>
          </a:p>
          <a:p>
            <a:pPr marL="0" indent="0">
              <a:buNone/>
            </a:pPr>
            <a:r>
              <a:rPr lang="en-US" sz="1400" dirty="0">
                <a:sym typeface="Wingdings" pitchFamily="2" charset="2"/>
              </a:rPr>
              <a:t>DEG</a:t>
            </a:r>
          </a:p>
          <a:p>
            <a:pPr marL="0" indent="0">
              <a:buNone/>
            </a:pPr>
            <a:r>
              <a:rPr lang="en-US" sz="1400" dirty="0">
                <a:sym typeface="Wingdings" pitchFamily="2" charset="2"/>
              </a:rPr>
              <a:t>EI</a:t>
            </a:r>
          </a:p>
          <a:p>
            <a:pPr marL="0" indent="0">
              <a:buNone/>
            </a:pPr>
            <a:r>
              <a:rPr lang="en-US" sz="1400" dirty="0">
                <a:sym typeface="Wingdings" pitchFamily="2" charset="2"/>
              </a:rPr>
              <a:t>FG</a:t>
            </a:r>
          </a:p>
          <a:p>
            <a:pPr marL="0" indent="0">
              <a:buNone/>
            </a:pPr>
            <a:r>
              <a:rPr lang="en-US" sz="1400" dirty="0">
                <a:sym typeface="Wingdings" pitchFamily="2" charset="2"/>
              </a:rPr>
              <a:t>GH</a:t>
            </a:r>
          </a:p>
          <a:p>
            <a:pPr marL="0" indent="0">
              <a:buNone/>
            </a:pPr>
            <a:r>
              <a:rPr lang="en-US" sz="1400" dirty="0">
                <a:sym typeface="Wingdings" pitchFamily="2" charset="2"/>
              </a:rPr>
              <a:t>HI</a:t>
            </a:r>
          </a:p>
          <a:p>
            <a:pPr marL="0" indent="0">
              <a:buNone/>
            </a:pPr>
            <a:r>
              <a:rPr lang="en-US" sz="1400" dirty="0">
                <a:sym typeface="Wingdings" pitchFamily="2" charset="2"/>
              </a:rPr>
              <a:t>I</a:t>
            </a:r>
            <a:endParaRPr lang="en-US" sz="1400" dirty="0"/>
          </a:p>
          <a:p>
            <a:endParaRPr lang="en-US" sz="1400" kern="0" dirty="0"/>
          </a:p>
          <a:p>
            <a:endParaRPr lang="en-US" sz="1400" dirty="0"/>
          </a:p>
        </p:txBody>
      </p:sp>
      <p:pic>
        <p:nvPicPr>
          <p:cNvPr id="7" name="Picture 6" descr="A diagram of a network&#10;&#10;Description automatically generated">
            <a:extLst>
              <a:ext uri="{FF2B5EF4-FFF2-40B4-BE49-F238E27FC236}">
                <a16:creationId xmlns:a16="http://schemas.microsoft.com/office/drawing/2014/main" id="{FE4EF7B4-CEB1-16AA-2A88-CB97C5CFD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3000"/>
            <a:ext cx="2669912" cy="2868566"/>
          </a:xfrm>
          <a:prstGeom prst="rect">
            <a:avLst/>
          </a:prstGeom>
        </p:spPr>
      </p:pic>
      <p:graphicFrame>
        <p:nvGraphicFramePr>
          <p:cNvPr id="8" name="Table 7">
            <a:extLst>
              <a:ext uri="{FF2B5EF4-FFF2-40B4-BE49-F238E27FC236}">
                <a16:creationId xmlns:a16="http://schemas.microsoft.com/office/drawing/2014/main" id="{FE118923-F60C-4C69-7E66-E62EB57A1FF6}"/>
              </a:ext>
            </a:extLst>
          </p:cNvPr>
          <p:cNvGraphicFramePr>
            <a:graphicFrameLocks noGrp="1"/>
          </p:cNvGraphicFramePr>
          <p:nvPr>
            <p:extLst>
              <p:ext uri="{D42A27DB-BD31-4B8C-83A1-F6EECF244321}">
                <p14:modId xmlns:p14="http://schemas.microsoft.com/office/powerpoint/2010/main" val="3892794071"/>
              </p:ext>
            </p:extLst>
          </p:nvPr>
        </p:nvGraphicFramePr>
        <p:xfrm>
          <a:off x="685800" y="4114800"/>
          <a:ext cx="6629400" cy="1188720"/>
        </p:xfrm>
        <a:graphic>
          <a:graphicData uri="http://schemas.openxmlformats.org/drawingml/2006/table">
            <a:tbl>
              <a:tblPr firstRow="1" bandRow="1">
                <a:tableStyleId>{5C22544A-7EE6-4342-B048-85BDC9FD1C3A}</a:tableStyleId>
              </a:tblPr>
              <a:tblGrid>
                <a:gridCol w="1912327">
                  <a:extLst>
                    <a:ext uri="{9D8B030D-6E8A-4147-A177-3AD203B41FA5}">
                      <a16:colId xmlns:a16="http://schemas.microsoft.com/office/drawing/2014/main" val="1591423552"/>
                    </a:ext>
                  </a:extLst>
                </a:gridCol>
                <a:gridCol w="4717073">
                  <a:extLst>
                    <a:ext uri="{9D8B030D-6E8A-4147-A177-3AD203B41FA5}">
                      <a16:colId xmlns:a16="http://schemas.microsoft.com/office/drawing/2014/main" val="2263669351"/>
                    </a:ext>
                  </a:extLst>
                </a:gridCol>
              </a:tblGrid>
              <a:tr h="396240">
                <a:tc>
                  <a:txBody>
                    <a:bodyPr/>
                    <a:lstStyle/>
                    <a:p>
                      <a:r>
                        <a:rPr lang="en-US" dirty="0"/>
                        <a:t>Stack</a:t>
                      </a:r>
                    </a:p>
                  </a:txBody>
                  <a:tcPr/>
                </a:tc>
                <a:tc>
                  <a:txBody>
                    <a:bodyPr/>
                    <a:lstStyle/>
                    <a:p>
                      <a:r>
                        <a:rPr lang="en-US" dirty="0"/>
                        <a:t>A D G H I E F B C</a:t>
                      </a:r>
                    </a:p>
                  </a:txBody>
                  <a:tcPr/>
                </a:tc>
                <a:extLst>
                  <a:ext uri="{0D108BD9-81ED-4DB2-BD59-A6C34878D82A}">
                    <a16:rowId xmlns:a16="http://schemas.microsoft.com/office/drawing/2014/main" val="243789610"/>
                  </a:ext>
                </a:extLst>
              </a:tr>
              <a:tr h="396240">
                <a:tc>
                  <a:txBody>
                    <a:bodyPr/>
                    <a:lstStyle/>
                    <a:p>
                      <a:r>
                        <a:rPr lang="en-US" dirty="0"/>
                        <a:t>DFS</a:t>
                      </a:r>
                    </a:p>
                  </a:txBody>
                  <a:tcPr/>
                </a:tc>
                <a:tc>
                  <a:txBody>
                    <a:bodyPr/>
                    <a:lstStyle/>
                    <a:p>
                      <a:r>
                        <a:rPr lang="en-US" dirty="0"/>
                        <a:t>A D E I G H B C F </a:t>
                      </a:r>
                    </a:p>
                  </a:txBody>
                  <a:tcPr/>
                </a:tc>
                <a:extLst>
                  <a:ext uri="{0D108BD9-81ED-4DB2-BD59-A6C34878D82A}">
                    <a16:rowId xmlns:a16="http://schemas.microsoft.com/office/drawing/2014/main" val="687887768"/>
                  </a:ext>
                </a:extLst>
              </a:tr>
              <a:tr h="396240">
                <a:tc>
                  <a:txBody>
                    <a:bodyPr/>
                    <a:lstStyle/>
                    <a:p>
                      <a:r>
                        <a:rPr lang="en-US" dirty="0"/>
                        <a:t>T stack</a:t>
                      </a:r>
                    </a:p>
                  </a:txBody>
                  <a:tcPr/>
                </a:tc>
                <a:tc>
                  <a:txBody>
                    <a:bodyPr/>
                    <a:lstStyle/>
                    <a:p>
                      <a:r>
                        <a:rPr lang="en-US" dirty="0"/>
                        <a:t>I E H G D A B C F</a:t>
                      </a:r>
                    </a:p>
                  </a:txBody>
                  <a:tcPr/>
                </a:tc>
                <a:extLst>
                  <a:ext uri="{0D108BD9-81ED-4DB2-BD59-A6C34878D82A}">
                    <a16:rowId xmlns:a16="http://schemas.microsoft.com/office/drawing/2014/main" val="2761058804"/>
                  </a:ext>
                </a:extLst>
              </a:tr>
            </a:tbl>
          </a:graphicData>
        </a:graphic>
      </p:graphicFrame>
      <p:sp>
        <p:nvSpPr>
          <p:cNvPr id="9" name="TextBox 8">
            <a:extLst>
              <a:ext uri="{FF2B5EF4-FFF2-40B4-BE49-F238E27FC236}">
                <a16:creationId xmlns:a16="http://schemas.microsoft.com/office/drawing/2014/main" id="{B367FA8F-C05D-F28C-9B3C-036C0D6E5AAB}"/>
              </a:ext>
            </a:extLst>
          </p:cNvPr>
          <p:cNvSpPr txBox="1"/>
          <p:nvPr/>
        </p:nvSpPr>
        <p:spPr>
          <a:xfrm>
            <a:off x="609600" y="5547360"/>
            <a:ext cx="7239000" cy="369332"/>
          </a:xfrm>
          <a:prstGeom prst="rect">
            <a:avLst/>
          </a:prstGeom>
          <a:noFill/>
        </p:spPr>
        <p:txBody>
          <a:bodyPr wrap="square" rtlCol="0">
            <a:spAutoFit/>
          </a:bodyPr>
          <a:lstStyle/>
          <a:p>
            <a:r>
              <a:rPr lang="en-US" dirty="0"/>
              <a:t>Topological sorting (pop T stack) : </a:t>
            </a:r>
            <a:r>
              <a:rPr lang="en-US" dirty="0">
                <a:solidFill>
                  <a:srgbClr val="FF0000"/>
                </a:solidFill>
              </a:rPr>
              <a:t>F C B A D G H E I</a:t>
            </a:r>
          </a:p>
        </p:txBody>
      </p:sp>
      <p:sp>
        <p:nvSpPr>
          <p:cNvPr id="10" name="TextBox 9">
            <a:extLst>
              <a:ext uri="{FF2B5EF4-FFF2-40B4-BE49-F238E27FC236}">
                <a16:creationId xmlns:a16="http://schemas.microsoft.com/office/drawing/2014/main" id="{62500923-9ABC-BEFC-F184-A7C548560849}"/>
              </a:ext>
            </a:extLst>
          </p:cNvPr>
          <p:cNvSpPr txBox="1"/>
          <p:nvPr/>
        </p:nvSpPr>
        <p:spPr>
          <a:xfrm>
            <a:off x="651235" y="5916692"/>
            <a:ext cx="7239000" cy="646331"/>
          </a:xfrm>
          <a:prstGeom prst="rect">
            <a:avLst/>
          </a:prstGeom>
          <a:noFill/>
        </p:spPr>
        <p:txBody>
          <a:bodyPr wrap="square" rtlCol="0">
            <a:spAutoFit/>
          </a:bodyPr>
          <a:lstStyle/>
          <a:p>
            <a:r>
              <a:rPr lang="en-US" dirty="0"/>
              <a:t>Like you can have other DFS, there are other topological sorting available. </a:t>
            </a:r>
            <a:endParaRPr lang="en-US" dirty="0">
              <a:solidFill>
                <a:srgbClr val="FF0000"/>
              </a:solidFill>
            </a:endParaRPr>
          </a:p>
        </p:txBody>
      </p:sp>
    </p:spTree>
    <p:extLst>
      <p:ext uri="{BB962C8B-B14F-4D97-AF65-F5344CB8AC3E}">
        <p14:creationId xmlns:p14="http://schemas.microsoft.com/office/powerpoint/2010/main" val="1328516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86FFF-16B9-313E-0334-47F75FE7A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0A6B0E-3F5F-3CDD-B9E8-21849A7BB6B8}"/>
              </a:ext>
            </a:extLst>
          </p:cNvPr>
          <p:cNvSpPr>
            <a:spLocks noGrp="1"/>
          </p:cNvSpPr>
          <p:nvPr>
            <p:ph type="title"/>
          </p:nvPr>
        </p:nvSpPr>
        <p:spPr/>
        <p:txBody>
          <a:bodyPr/>
          <a:lstStyle/>
          <a:p>
            <a:r>
              <a:rPr lang="en-US" dirty="0"/>
              <a:t>Topological Sort – Example (2)</a:t>
            </a:r>
          </a:p>
        </p:txBody>
      </p:sp>
      <p:sp>
        <p:nvSpPr>
          <p:cNvPr id="3" name="Content Placeholder 2">
            <a:extLst>
              <a:ext uri="{FF2B5EF4-FFF2-40B4-BE49-F238E27FC236}">
                <a16:creationId xmlns:a16="http://schemas.microsoft.com/office/drawing/2014/main" id="{2C8A93C3-7CFF-11CE-8499-B6CF32BF9970}"/>
              </a:ext>
            </a:extLst>
          </p:cNvPr>
          <p:cNvSpPr>
            <a:spLocks noGrp="1"/>
          </p:cNvSpPr>
          <p:nvPr>
            <p:ph idx="1"/>
          </p:nvPr>
        </p:nvSpPr>
        <p:spPr>
          <a:xfrm>
            <a:off x="6629400" y="1143000"/>
            <a:ext cx="1485900" cy="2868566"/>
          </a:xfrm>
        </p:spPr>
        <p:txBody>
          <a:bodyPr/>
          <a:lstStyle/>
          <a:p>
            <a:pPr marL="0" indent="0">
              <a:buNone/>
            </a:pPr>
            <a:r>
              <a:rPr lang="en-US" sz="1400" dirty="0"/>
              <a:t>Adjacency List</a:t>
            </a:r>
          </a:p>
          <a:p>
            <a:pPr marL="0" indent="0">
              <a:buNone/>
            </a:pPr>
            <a:r>
              <a:rPr lang="en-US" sz="1400" dirty="0"/>
              <a:t>A</a:t>
            </a:r>
            <a:r>
              <a:rPr lang="en-US" sz="1400" dirty="0">
                <a:sym typeface="Wingdings" pitchFamily="2" charset="2"/>
              </a:rPr>
              <a:t></a:t>
            </a:r>
            <a:r>
              <a:rPr lang="en-US" sz="1400" dirty="0"/>
              <a:t>D</a:t>
            </a:r>
          </a:p>
          <a:p>
            <a:pPr marL="0" indent="0">
              <a:buNone/>
            </a:pPr>
            <a:r>
              <a:rPr lang="en-US" sz="1400" dirty="0"/>
              <a:t>B</a:t>
            </a:r>
            <a:r>
              <a:rPr lang="en-US" sz="1400" dirty="0">
                <a:sym typeface="Wingdings" pitchFamily="2" charset="2"/>
              </a:rPr>
              <a:t>D</a:t>
            </a:r>
          </a:p>
          <a:p>
            <a:pPr marL="0" indent="0">
              <a:buNone/>
            </a:pPr>
            <a:r>
              <a:rPr lang="en-US" sz="1400" dirty="0">
                <a:sym typeface="Wingdings" pitchFamily="2" charset="2"/>
              </a:rPr>
              <a:t>CD</a:t>
            </a:r>
          </a:p>
          <a:p>
            <a:pPr marL="0" indent="0">
              <a:buNone/>
            </a:pPr>
            <a:r>
              <a:rPr lang="en-US" sz="1400" dirty="0">
                <a:sym typeface="Wingdings" pitchFamily="2" charset="2"/>
              </a:rPr>
              <a:t>DEG</a:t>
            </a:r>
          </a:p>
          <a:p>
            <a:pPr marL="0" indent="0">
              <a:buNone/>
            </a:pPr>
            <a:r>
              <a:rPr lang="en-US" sz="1400" dirty="0">
                <a:sym typeface="Wingdings" pitchFamily="2" charset="2"/>
              </a:rPr>
              <a:t>EI</a:t>
            </a:r>
          </a:p>
          <a:p>
            <a:pPr marL="0" indent="0">
              <a:buNone/>
            </a:pPr>
            <a:r>
              <a:rPr lang="en-US" sz="1400" dirty="0">
                <a:sym typeface="Wingdings" pitchFamily="2" charset="2"/>
              </a:rPr>
              <a:t>FG</a:t>
            </a:r>
          </a:p>
          <a:p>
            <a:pPr marL="0" indent="0">
              <a:buNone/>
            </a:pPr>
            <a:r>
              <a:rPr lang="en-US" sz="1400" dirty="0">
                <a:sym typeface="Wingdings" pitchFamily="2" charset="2"/>
              </a:rPr>
              <a:t>GH</a:t>
            </a:r>
          </a:p>
          <a:p>
            <a:pPr marL="0" indent="0">
              <a:buNone/>
            </a:pPr>
            <a:r>
              <a:rPr lang="en-US" sz="1400" dirty="0">
                <a:sym typeface="Wingdings" pitchFamily="2" charset="2"/>
              </a:rPr>
              <a:t>HI</a:t>
            </a:r>
          </a:p>
          <a:p>
            <a:pPr marL="0" indent="0">
              <a:buNone/>
            </a:pPr>
            <a:r>
              <a:rPr lang="en-US" sz="1400" dirty="0">
                <a:sym typeface="Wingdings" pitchFamily="2" charset="2"/>
              </a:rPr>
              <a:t>I</a:t>
            </a:r>
            <a:endParaRPr lang="en-US" sz="1400" dirty="0"/>
          </a:p>
          <a:p>
            <a:endParaRPr lang="en-US" sz="1400" kern="0" dirty="0"/>
          </a:p>
          <a:p>
            <a:endParaRPr lang="en-US" sz="1400" dirty="0"/>
          </a:p>
        </p:txBody>
      </p:sp>
      <p:pic>
        <p:nvPicPr>
          <p:cNvPr id="7" name="Picture 6" descr="A diagram of a network&#10;&#10;Description automatically generated">
            <a:extLst>
              <a:ext uri="{FF2B5EF4-FFF2-40B4-BE49-F238E27FC236}">
                <a16:creationId xmlns:a16="http://schemas.microsoft.com/office/drawing/2014/main" id="{12619574-B3B0-DC10-00D6-6468FC965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3000"/>
            <a:ext cx="2669912" cy="2868566"/>
          </a:xfrm>
          <a:prstGeom prst="rect">
            <a:avLst/>
          </a:prstGeom>
        </p:spPr>
      </p:pic>
      <p:graphicFrame>
        <p:nvGraphicFramePr>
          <p:cNvPr id="8" name="Table 7">
            <a:extLst>
              <a:ext uri="{FF2B5EF4-FFF2-40B4-BE49-F238E27FC236}">
                <a16:creationId xmlns:a16="http://schemas.microsoft.com/office/drawing/2014/main" id="{4CFB6670-6B43-236A-C956-010B1D06ABEF}"/>
              </a:ext>
            </a:extLst>
          </p:cNvPr>
          <p:cNvGraphicFramePr>
            <a:graphicFrameLocks noGrp="1"/>
          </p:cNvGraphicFramePr>
          <p:nvPr>
            <p:extLst>
              <p:ext uri="{D42A27DB-BD31-4B8C-83A1-F6EECF244321}">
                <p14:modId xmlns:p14="http://schemas.microsoft.com/office/powerpoint/2010/main" val="2255720350"/>
              </p:ext>
            </p:extLst>
          </p:nvPr>
        </p:nvGraphicFramePr>
        <p:xfrm>
          <a:off x="685800" y="4114800"/>
          <a:ext cx="6629400" cy="1188720"/>
        </p:xfrm>
        <a:graphic>
          <a:graphicData uri="http://schemas.openxmlformats.org/drawingml/2006/table">
            <a:tbl>
              <a:tblPr firstRow="1" bandRow="1">
                <a:tableStyleId>{5C22544A-7EE6-4342-B048-85BDC9FD1C3A}</a:tableStyleId>
              </a:tblPr>
              <a:tblGrid>
                <a:gridCol w="1912327">
                  <a:extLst>
                    <a:ext uri="{9D8B030D-6E8A-4147-A177-3AD203B41FA5}">
                      <a16:colId xmlns:a16="http://schemas.microsoft.com/office/drawing/2014/main" val="1591423552"/>
                    </a:ext>
                  </a:extLst>
                </a:gridCol>
                <a:gridCol w="4717073">
                  <a:extLst>
                    <a:ext uri="{9D8B030D-6E8A-4147-A177-3AD203B41FA5}">
                      <a16:colId xmlns:a16="http://schemas.microsoft.com/office/drawing/2014/main" val="2263669351"/>
                    </a:ext>
                  </a:extLst>
                </a:gridCol>
              </a:tblGrid>
              <a:tr h="396240">
                <a:tc>
                  <a:txBody>
                    <a:bodyPr/>
                    <a:lstStyle/>
                    <a:p>
                      <a:r>
                        <a:rPr lang="en-US" dirty="0"/>
                        <a:t>Stack</a:t>
                      </a:r>
                    </a:p>
                  </a:txBody>
                  <a:tcPr/>
                </a:tc>
                <a:tc>
                  <a:txBody>
                    <a:bodyPr/>
                    <a:lstStyle/>
                    <a:p>
                      <a:r>
                        <a:rPr lang="en-US" dirty="0"/>
                        <a:t>A D G H I E F B C</a:t>
                      </a:r>
                    </a:p>
                  </a:txBody>
                  <a:tcPr/>
                </a:tc>
                <a:extLst>
                  <a:ext uri="{0D108BD9-81ED-4DB2-BD59-A6C34878D82A}">
                    <a16:rowId xmlns:a16="http://schemas.microsoft.com/office/drawing/2014/main" val="243789610"/>
                  </a:ext>
                </a:extLst>
              </a:tr>
              <a:tr h="396240">
                <a:tc>
                  <a:txBody>
                    <a:bodyPr/>
                    <a:lstStyle/>
                    <a:p>
                      <a:r>
                        <a:rPr lang="en-US" dirty="0"/>
                        <a:t>DFS</a:t>
                      </a:r>
                    </a:p>
                  </a:txBody>
                  <a:tcPr/>
                </a:tc>
                <a:tc>
                  <a:txBody>
                    <a:bodyPr/>
                    <a:lstStyle/>
                    <a:p>
                      <a:r>
                        <a:rPr lang="en-US" dirty="0"/>
                        <a:t>A D G H I E B C F</a:t>
                      </a:r>
                    </a:p>
                  </a:txBody>
                  <a:tcPr/>
                </a:tc>
                <a:extLst>
                  <a:ext uri="{0D108BD9-81ED-4DB2-BD59-A6C34878D82A}">
                    <a16:rowId xmlns:a16="http://schemas.microsoft.com/office/drawing/2014/main" val="687887768"/>
                  </a:ext>
                </a:extLst>
              </a:tr>
              <a:tr h="396240">
                <a:tc>
                  <a:txBody>
                    <a:bodyPr/>
                    <a:lstStyle/>
                    <a:p>
                      <a:r>
                        <a:rPr lang="en-US" dirty="0"/>
                        <a:t>T stack</a:t>
                      </a:r>
                    </a:p>
                  </a:txBody>
                  <a:tcPr/>
                </a:tc>
                <a:tc>
                  <a:txBody>
                    <a:bodyPr/>
                    <a:lstStyle/>
                    <a:p>
                      <a:r>
                        <a:rPr lang="en-US" dirty="0"/>
                        <a:t>I H G E D A B C F</a:t>
                      </a:r>
                    </a:p>
                  </a:txBody>
                  <a:tcPr/>
                </a:tc>
                <a:extLst>
                  <a:ext uri="{0D108BD9-81ED-4DB2-BD59-A6C34878D82A}">
                    <a16:rowId xmlns:a16="http://schemas.microsoft.com/office/drawing/2014/main" val="2761058804"/>
                  </a:ext>
                </a:extLst>
              </a:tr>
            </a:tbl>
          </a:graphicData>
        </a:graphic>
      </p:graphicFrame>
      <p:sp>
        <p:nvSpPr>
          <p:cNvPr id="9" name="TextBox 8">
            <a:extLst>
              <a:ext uri="{FF2B5EF4-FFF2-40B4-BE49-F238E27FC236}">
                <a16:creationId xmlns:a16="http://schemas.microsoft.com/office/drawing/2014/main" id="{A0C3A94F-1A0E-E055-1853-A85BE63AF2BC}"/>
              </a:ext>
            </a:extLst>
          </p:cNvPr>
          <p:cNvSpPr txBox="1"/>
          <p:nvPr/>
        </p:nvSpPr>
        <p:spPr>
          <a:xfrm>
            <a:off x="609600" y="5547360"/>
            <a:ext cx="7239000" cy="369332"/>
          </a:xfrm>
          <a:prstGeom prst="rect">
            <a:avLst/>
          </a:prstGeom>
          <a:noFill/>
        </p:spPr>
        <p:txBody>
          <a:bodyPr wrap="square" rtlCol="0">
            <a:spAutoFit/>
          </a:bodyPr>
          <a:lstStyle/>
          <a:p>
            <a:r>
              <a:rPr lang="en-US" dirty="0"/>
              <a:t>Topological sorting (pop T stack) : </a:t>
            </a:r>
            <a:r>
              <a:rPr lang="en-US" dirty="0">
                <a:solidFill>
                  <a:srgbClr val="FF0000"/>
                </a:solidFill>
              </a:rPr>
              <a:t>F C B A D E G H I</a:t>
            </a:r>
          </a:p>
        </p:txBody>
      </p:sp>
      <p:sp>
        <p:nvSpPr>
          <p:cNvPr id="10" name="TextBox 9">
            <a:extLst>
              <a:ext uri="{FF2B5EF4-FFF2-40B4-BE49-F238E27FC236}">
                <a16:creationId xmlns:a16="http://schemas.microsoft.com/office/drawing/2014/main" id="{4ADE344A-BB53-918B-0BFF-7D7DA32A8CE2}"/>
              </a:ext>
            </a:extLst>
          </p:cNvPr>
          <p:cNvSpPr txBox="1"/>
          <p:nvPr/>
        </p:nvSpPr>
        <p:spPr>
          <a:xfrm>
            <a:off x="651235" y="5916692"/>
            <a:ext cx="7239000" cy="646331"/>
          </a:xfrm>
          <a:prstGeom prst="rect">
            <a:avLst/>
          </a:prstGeom>
          <a:noFill/>
        </p:spPr>
        <p:txBody>
          <a:bodyPr wrap="square" rtlCol="0">
            <a:spAutoFit/>
          </a:bodyPr>
          <a:lstStyle/>
          <a:p>
            <a:r>
              <a:rPr lang="en-US" dirty="0"/>
              <a:t>Like you can have other DFS, there are other topological sorting available. </a:t>
            </a:r>
            <a:endParaRPr lang="en-US" dirty="0">
              <a:solidFill>
                <a:srgbClr val="FF0000"/>
              </a:solidFill>
            </a:endParaRPr>
          </a:p>
        </p:txBody>
      </p:sp>
    </p:spTree>
    <p:extLst>
      <p:ext uri="{BB962C8B-B14F-4D97-AF65-F5344CB8AC3E}">
        <p14:creationId xmlns:p14="http://schemas.microsoft.com/office/powerpoint/2010/main" val="18936348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4643B-839D-608C-1DC7-4BD6A0341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32167-CF0F-2C2E-EF70-5FCFE8C5132E}"/>
              </a:ext>
            </a:extLst>
          </p:cNvPr>
          <p:cNvSpPr>
            <a:spLocks noGrp="1"/>
          </p:cNvSpPr>
          <p:nvPr>
            <p:ph type="title"/>
          </p:nvPr>
        </p:nvSpPr>
        <p:spPr/>
        <p:txBody>
          <a:bodyPr/>
          <a:lstStyle/>
          <a:p>
            <a:r>
              <a:rPr lang="en-US" dirty="0"/>
              <a:t>Topological Sort – Example (3)</a:t>
            </a:r>
          </a:p>
        </p:txBody>
      </p:sp>
      <p:sp>
        <p:nvSpPr>
          <p:cNvPr id="3" name="Content Placeholder 2">
            <a:extLst>
              <a:ext uri="{FF2B5EF4-FFF2-40B4-BE49-F238E27FC236}">
                <a16:creationId xmlns:a16="http://schemas.microsoft.com/office/drawing/2014/main" id="{5EF8EFBB-E36B-2F06-B0B2-B6962D74F5AF}"/>
              </a:ext>
            </a:extLst>
          </p:cNvPr>
          <p:cNvSpPr>
            <a:spLocks noGrp="1"/>
          </p:cNvSpPr>
          <p:nvPr>
            <p:ph idx="1"/>
          </p:nvPr>
        </p:nvSpPr>
        <p:spPr>
          <a:xfrm>
            <a:off x="6629400" y="1143000"/>
            <a:ext cx="1485900" cy="2868566"/>
          </a:xfrm>
        </p:spPr>
        <p:txBody>
          <a:bodyPr/>
          <a:lstStyle/>
          <a:p>
            <a:pPr marL="0" indent="0">
              <a:buNone/>
            </a:pPr>
            <a:r>
              <a:rPr lang="en-US" sz="1400" dirty="0"/>
              <a:t>Adjacency List</a:t>
            </a:r>
          </a:p>
          <a:p>
            <a:pPr marL="0" indent="0">
              <a:buNone/>
            </a:pPr>
            <a:r>
              <a:rPr lang="en-US" sz="1400" dirty="0"/>
              <a:t>A</a:t>
            </a:r>
            <a:r>
              <a:rPr lang="en-US" sz="1400" dirty="0">
                <a:sym typeface="Wingdings" pitchFamily="2" charset="2"/>
              </a:rPr>
              <a:t></a:t>
            </a:r>
            <a:r>
              <a:rPr lang="en-US" sz="1400" dirty="0"/>
              <a:t>D</a:t>
            </a:r>
          </a:p>
          <a:p>
            <a:pPr marL="0" indent="0">
              <a:buNone/>
            </a:pPr>
            <a:r>
              <a:rPr lang="en-US" sz="1400" dirty="0"/>
              <a:t>B</a:t>
            </a:r>
            <a:r>
              <a:rPr lang="en-US" sz="1400" dirty="0">
                <a:sym typeface="Wingdings" pitchFamily="2" charset="2"/>
              </a:rPr>
              <a:t>D</a:t>
            </a:r>
          </a:p>
          <a:p>
            <a:pPr marL="0" indent="0">
              <a:buNone/>
            </a:pPr>
            <a:r>
              <a:rPr lang="en-US" sz="1400" dirty="0">
                <a:sym typeface="Wingdings" pitchFamily="2" charset="2"/>
              </a:rPr>
              <a:t>CD</a:t>
            </a:r>
          </a:p>
          <a:p>
            <a:pPr marL="0" indent="0">
              <a:buNone/>
            </a:pPr>
            <a:r>
              <a:rPr lang="en-US" sz="1400" dirty="0">
                <a:sym typeface="Wingdings" pitchFamily="2" charset="2"/>
              </a:rPr>
              <a:t>DEG</a:t>
            </a:r>
          </a:p>
          <a:p>
            <a:pPr marL="0" indent="0">
              <a:buNone/>
            </a:pPr>
            <a:r>
              <a:rPr lang="en-US" sz="1400" dirty="0">
                <a:sym typeface="Wingdings" pitchFamily="2" charset="2"/>
              </a:rPr>
              <a:t>EI</a:t>
            </a:r>
          </a:p>
          <a:p>
            <a:pPr marL="0" indent="0">
              <a:buNone/>
            </a:pPr>
            <a:r>
              <a:rPr lang="en-US" sz="1400" dirty="0">
                <a:sym typeface="Wingdings" pitchFamily="2" charset="2"/>
              </a:rPr>
              <a:t>FG</a:t>
            </a:r>
          </a:p>
          <a:p>
            <a:pPr marL="0" indent="0">
              <a:buNone/>
            </a:pPr>
            <a:r>
              <a:rPr lang="en-US" sz="1400" dirty="0">
                <a:sym typeface="Wingdings" pitchFamily="2" charset="2"/>
              </a:rPr>
              <a:t>GH</a:t>
            </a:r>
          </a:p>
          <a:p>
            <a:pPr marL="0" indent="0">
              <a:buNone/>
            </a:pPr>
            <a:r>
              <a:rPr lang="en-US" sz="1400" dirty="0">
                <a:sym typeface="Wingdings" pitchFamily="2" charset="2"/>
              </a:rPr>
              <a:t>HI</a:t>
            </a:r>
          </a:p>
          <a:p>
            <a:pPr marL="0" indent="0">
              <a:buNone/>
            </a:pPr>
            <a:r>
              <a:rPr lang="en-US" sz="1400" dirty="0">
                <a:sym typeface="Wingdings" pitchFamily="2" charset="2"/>
              </a:rPr>
              <a:t>I</a:t>
            </a:r>
            <a:endParaRPr lang="en-US" sz="1400" dirty="0"/>
          </a:p>
          <a:p>
            <a:endParaRPr lang="en-US" sz="1400" kern="0" dirty="0"/>
          </a:p>
          <a:p>
            <a:endParaRPr lang="en-US" sz="1400" dirty="0"/>
          </a:p>
        </p:txBody>
      </p:sp>
      <p:pic>
        <p:nvPicPr>
          <p:cNvPr id="7" name="Picture 6" descr="A diagram of a network&#10;&#10;Description automatically generated">
            <a:extLst>
              <a:ext uri="{FF2B5EF4-FFF2-40B4-BE49-F238E27FC236}">
                <a16:creationId xmlns:a16="http://schemas.microsoft.com/office/drawing/2014/main" id="{AD038A7C-E5B4-0F5D-CD41-79FB48708F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43000"/>
            <a:ext cx="2669912" cy="2868566"/>
          </a:xfrm>
          <a:prstGeom prst="rect">
            <a:avLst/>
          </a:prstGeom>
        </p:spPr>
      </p:pic>
      <p:graphicFrame>
        <p:nvGraphicFramePr>
          <p:cNvPr id="8" name="Table 7">
            <a:extLst>
              <a:ext uri="{FF2B5EF4-FFF2-40B4-BE49-F238E27FC236}">
                <a16:creationId xmlns:a16="http://schemas.microsoft.com/office/drawing/2014/main" id="{D7435EE5-0EAB-72E5-5B4D-A3666298EE8C}"/>
              </a:ext>
            </a:extLst>
          </p:cNvPr>
          <p:cNvGraphicFramePr>
            <a:graphicFrameLocks noGrp="1"/>
          </p:cNvGraphicFramePr>
          <p:nvPr>
            <p:extLst>
              <p:ext uri="{D42A27DB-BD31-4B8C-83A1-F6EECF244321}">
                <p14:modId xmlns:p14="http://schemas.microsoft.com/office/powerpoint/2010/main" val="2020078872"/>
              </p:ext>
            </p:extLst>
          </p:nvPr>
        </p:nvGraphicFramePr>
        <p:xfrm>
          <a:off x="685800" y="4114800"/>
          <a:ext cx="6629400" cy="1188720"/>
        </p:xfrm>
        <a:graphic>
          <a:graphicData uri="http://schemas.openxmlformats.org/drawingml/2006/table">
            <a:tbl>
              <a:tblPr firstRow="1" bandRow="1">
                <a:tableStyleId>{5C22544A-7EE6-4342-B048-85BDC9FD1C3A}</a:tableStyleId>
              </a:tblPr>
              <a:tblGrid>
                <a:gridCol w="1912327">
                  <a:extLst>
                    <a:ext uri="{9D8B030D-6E8A-4147-A177-3AD203B41FA5}">
                      <a16:colId xmlns:a16="http://schemas.microsoft.com/office/drawing/2014/main" val="1591423552"/>
                    </a:ext>
                  </a:extLst>
                </a:gridCol>
                <a:gridCol w="4717073">
                  <a:extLst>
                    <a:ext uri="{9D8B030D-6E8A-4147-A177-3AD203B41FA5}">
                      <a16:colId xmlns:a16="http://schemas.microsoft.com/office/drawing/2014/main" val="2263669351"/>
                    </a:ext>
                  </a:extLst>
                </a:gridCol>
              </a:tblGrid>
              <a:tr h="396240">
                <a:tc>
                  <a:txBody>
                    <a:bodyPr/>
                    <a:lstStyle/>
                    <a:p>
                      <a:r>
                        <a:rPr lang="en-US" dirty="0"/>
                        <a:t>Stack</a:t>
                      </a:r>
                    </a:p>
                  </a:txBody>
                  <a:tcPr/>
                </a:tc>
                <a:tc>
                  <a:txBody>
                    <a:bodyPr/>
                    <a:lstStyle/>
                    <a:p>
                      <a:r>
                        <a:rPr lang="en-US" dirty="0"/>
                        <a:t>A D G H I E F B C</a:t>
                      </a:r>
                    </a:p>
                  </a:txBody>
                  <a:tcPr/>
                </a:tc>
                <a:extLst>
                  <a:ext uri="{0D108BD9-81ED-4DB2-BD59-A6C34878D82A}">
                    <a16:rowId xmlns:a16="http://schemas.microsoft.com/office/drawing/2014/main" val="243789610"/>
                  </a:ext>
                </a:extLst>
              </a:tr>
              <a:tr h="396240">
                <a:tc>
                  <a:txBody>
                    <a:bodyPr/>
                    <a:lstStyle/>
                    <a:p>
                      <a:r>
                        <a:rPr lang="en-US" dirty="0"/>
                        <a:t>DFS</a:t>
                      </a:r>
                    </a:p>
                  </a:txBody>
                  <a:tcPr/>
                </a:tc>
                <a:tc>
                  <a:txBody>
                    <a:bodyPr/>
                    <a:lstStyle/>
                    <a:p>
                      <a:r>
                        <a:rPr lang="en-US" dirty="0"/>
                        <a:t>A D G H I E F B C</a:t>
                      </a:r>
                    </a:p>
                  </a:txBody>
                  <a:tcPr/>
                </a:tc>
                <a:extLst>
                  <a:ext uri="{0D108BD9-81ED-4DB2-BD59-A6C34878D82A}">
                    <a16:rowId xmlns:a16="http://schemas.microsoft.com/office/drawing/2014/main" val="687887768"/>
                  </a:ext>
                </a:extLst>
              </a:tr>
              <a:tr h="396240">
                <a:tc>
                  <a:txBody>
                    <a:bodyPr/>
                    <a:lstStyle/>
                    <a:p>
                      <a:r>
                        <a:rPr lang="en-US" dirty="0"/>
                        <a:t>T stack</a:t>
                      </a:r>
                    </a:p>
                  </a:txBody>
                  <a:tcPr/>
                </a:tc>
                <a:tc>
                  <a:txBody>
                    <a:bodyPr/>
                    <a:lstStyle/>
                    <a:p>
                      <a:r>
                        <a:rPr lang="en-US" dirty="0"/>
                        <a:t>I H G E D A F B C</a:t>
                      </a:r>
                    </a:p>
                  </a:txBody>
                  <a:tcPr/>
                </a:tc>
                <a:extLst>
                  <a:ext uri="{0D108BD9-81ED-4DB2-BD59-A6C34878D82A}">
                    <a16:rowId xmlns:a16="http://schemas.microsoft.com/office/drawing/2014/main" val="2761058804"/>
                  </a:ext>
                </a:extLst>
              </a:tr>
            </a:tbl>
          </a:graphicData>
        </a:graphic>
      </p:graphicFrame>
      <p:sp>
        <p:nvSpPr>
          <p:cNvPr id="9" name="TextBox 8">
            <a:extLst>
              <a:ext uri="{FF2B5EF4-FFF2-40B4-BE49-F238E27FC236}">
                <a16:creationId xmlns:a16="http://schemas.microsoft.com/office/drawing/2014/main" id="{312077F2-8AB6-C702-3310-AEA323E255E7}"/>
              </a:ext>
            </a:extLst>
          </p:cNvPr>
          <p:cNvSpPr txBox="1"/>
          <p:nvPr/>
        </p:nvSpPr>
        <p:spPr>
          <a:xfrm>
            <a:off x="609600" y="5547360"/>
            <a:ext cx="7239000" cy="369332"/>
          </a:xfrm>
          <a:prstGeom prst="rect">
            <a:avLst/>
          </a:prstGeom>
          <a:noFill/>
        </p:spPr>
        <p:txBody>
          <a:bodyPr wrap="square" rtlCol="0">
            <a:spAutoFit/>
          </a:bodyPr>
          <a:lstStyle/>
          <a:p>
            <a:r>
              <a:rPr lang="en-US" dirty="0"/>
              <a:t>Topological sorting (pop T stack) : </a:t>
            </a:r>
            <a:r>
              <a:rPr lang="en-US" dirty="0">
                <a:solidFill>
                  <a:srgbClr val="FF0000"/>
                </a:solidFill>
              </a:rPr>
              <a:t>C B F A D E G H I</a:t>
            </a:r>
          </a:p>
        </p:txBody>
      </p:sp>
      <p:sp>
        <p:nvSpPr>
          <p:cNvPr id="10" name="TextBox 9">
            <a:extLst>
              <a:ext uri="{FF2B5EF4-FFF2-40B4-BE49-F238E27FC236}">
                <a16:creationId xmlns:a16="http://schemas.microsoft.com/office/drawing/2014/main" id="{9D03BDFF-C3A0-9E37-12CC-99470B1E3F96}"/>
              </a:ext>
            </a:extLst>
          </p:cNvPr>
          <p:cNvSpPr txBox="1"/>
          <p:nvPr/>
        </p:nvSpPr>
        <p:spPr>
          <a:xfrm>
            <a:off x="651235" y="5916692"/>
            <a:ext cx="7239000" cy="646331"/>
          </a:xfrm>
          <a:prstGeom prst="rect">
            <a:avLst/>
          </a:prstGeom>
          <a:noFill/>
        </p:spPr>
        <p:txBody>
          <a:bodyPr wrap="square" rtlCol="0">
            <a:spAutoFit/>
          </a:bodyPr>
          <a:lstStyle/>
          <a:p>
            <a:r>
              <a:rPr lang="en-US" dirty="0"/>
              <a:t>Like you can have other DFS, there are other topological sorting available. </a:t>
            </a:r>
            <a:endParaRPr lang="en-US" dirty="0">
              <a:solidFill>
                <a:srgbClr val="FF0000"/>
              </a:solidFill>
            </a:endParaRPr>
          </a:p>
        </p:txBody>
      </p:sp>
    </p:spTree>
    <p:extLst>
      <p:ext uri="{BB962C8B-B14F-4D97-AF65-F5344CB8AC3E}">
        <p14:creationId xmlns:p14="http://schemas.microsoft.com/office/powerpoint/2010/main" val="3607880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Sorting - Exercise</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125363"/>
            <a:ext cx="3117056" cy="2118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BA697387-D53C-C545-39F1-A231838C3A4E}"/>
              </a:ext>
            </a:extLst>
          </p:cNvPr>
          <p:cNvSpPr txBox="1"/>
          <p:nvPr/>
        </p:nvSpPr>
        <p:spPr>
          <a:xfrm>
            <a:off x="651700" y="3559232"/>
            <a:ext cx="3124200" cy="2308324"/>
          </a:xfrm>
          <a:prstGeom prst="rect">
            <a:avLst/>
          </a:prstGeom>
          <a:noFill/>
        </p:spPr>
        <p:txBody>
          <a:bodyPr wrap="square" rtlCol="0">
            <a:spAutoFit/>
          </a:bodyPr>
          <a:lstStyle/>
          <a:p>
            <a:r>
              <a:rPr lang="en-US" dirty="0"/>
              <a:t>Adjacency list</a:t>
            </a:r>
          </a:p>
          <a:p>
            <a:r>
              <a:rPr lang="en-US" dirty="0" err="1"/>
              <a:t>a</a:t>
            </a:r>
            <a:r>
              <a:rPr lang="en-US" dirty="0" err="1">
                <a:sym typeface="Wingdings" panose="05000000000000000000" pitchFamily="2" charset="2"/>
              </a:rPr>
              <a:t>bd</a:t>
            </a:r>
            <a:endParaRPr lang="en-US" dirty="0">
              <a:sym typeface="Wingdings" panose="05000000000000000000" pitchFamily="2" charset="2"/>
            </a:endParaRPr>
          </a:p>
          <a:p>
            <a:r>
              <a:rPr lang="en-US" dirty="0" err="1">
                <a:sym typeface="Wingdings" panose="05000000000000000000" pitchFamily="2" charset="2"/>
              </a:rPr>
              <a:t>bce</a:t>
            </a:r>
            <a:endParaRPr lang="en-US" dirty="0">
              <a:sym typeface="Wingdings" panose="05000000000000000000" pitchFamily="2" charset="2"/>
            </a:endParaRPr>
          </a:p>
          <a:p>
            <a:r>
              <a:rPr lang="en-US" dirty="0">
                <a:sym typeface="Wingdings" panose="05000000000000000000" pitchFamily="2" charset="2"/>
              </a:rPr>
              <a:t>c</a:t>
            </a:r>
          </a:p>
          <a:p>
            <a:r>
              <a:rPr lang="en-US" dirty="0" err="1"/>
              <a:t>d</a:t>
            </a:r>
            <a:r>
              <a:rPr lang="en-US" dirty="0" err="1">
                <a:sym typeface="Wingdings" panose="05000000000000000000" pitchFamily="2" charset="2"/>
              </a:rPr>
              <a:t></a:t>
            </a:r>
            <a:r>
              <a:rPr lang="en-US" dirty="0" err="1"/>
              <a:t>e</a:t>
            </a:r>
            <a:endParaRPr lang="en-US" dirty="0"/>
          </a:p>
          <a:p>
            <a:r>
              <a:rPr lang="en-US" dirty="0" err="1"/>
              <a:t>e</a:t>
            </a:r>
            <a:r>
              <a:rPr lang="en-US" dirty="0" err="1">
                <a:sym typeface="Wingdings" panose="05000000000000000000" pitchFamily="2" charset="2"/>
              </a:rPr>
              <a:t>f</a:t>
            </a:r>
            <a:endParaRPr lang="en-US" dirty="0">
              <a:sym typeface="Wingdings" panose="05000000000000000000" pitchFamily="2" charset="2"/>
            </a:endParaRPr>
          </a:p>
          <a:p>
            <a:r>
              <a:rPr lang="en-US" dirty="0">
                <a:sym typeface="Wingdings" panose="05000000000000000000" pitchFamily="2" charset="2"/>
              </a:rPr>
              <a:t>f</a:t>
            </a:r>
          </a:p>
          <a:p>
            <a:r>
              <a:rPr lang="en-US" dirty="0" err="1">
                <a:sym typeface="Wingdings" panose="05000000000000000000" pitchFamily="2" charset="2"/>
              </a:rPr>
              <a:t>gd</a:t>
            </a:r>
            <a:endParaRPr lang="en-US" dirty="0"/>
          </a:p>
        </p:txBody>
      </p:sp>
    </p:spTree>
    <p:extLst>
      <p:ext uri="{BB962C8B-B14F-4D97-AF65-F5344CB8AC3E}">
        <p14:creationId xmlns:p14="http://schemas.microsoft.com/office/powerpoint/2010/main" val="295406980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304800" y="76200"/>
            <a:ext cx="8229600" cy="838200"/>
          </a:xfrm>
        </p:spPr>
        <p:txBody>
          <a:bodyPr/>
          <a:lstStyle/>
          <a:p>
            <a:r>
              <a:rPr lang="en-US" altLang="en-US"/>
              <a:t>Breadth first algorithm</a:t>
            </a:r>
          </a:p>
        </p:txBody>
      </p:sp>
      <p:sp>
        <p:nvSpPr>
          <p:cNvPr id="9219" name="Content Placeholder 2"/>
          <p:cNvSpPr>
            <a:spLocks noGrp="1"/>
          </p:cNvSpPr>
          <p:nvPr>
            <p:ph idx="1"/>
          </p:nvPr>
        </p:nvSpPr>
        <p:spPr>
          <a:xfrm>
            <a:off x="228600" y="1155700"/>
            <a:ext cx="5962650" cy="3886200"/>
          </a:xfrm>
        </p:spPr>
        <p:txBody>
          <a:bodyPr/>
          <a:lstStyle/>
          <a:p>
            <a:r>
              <a:rPr lang="en-US" altLang="en-US" sz="2000"/>
              <a:t>Breadth-first search on trees </a:t>
            </a:r>
          </a:p>
          <a:p>
            <a:pPr lvl="1"/>
            <a:r>
              <a:rPr lang="en-US" altLang="en-US" sz="1800"/>
              <a:t>Level-order traversal</a:t>
            </a:r>
          </a:p>
          <a:p>
            <a:r>
              <a:rPr lang="en-US" altLang="en-US" sz="2000"/>
              <a:t>Extend it to graph</a:t>
            </a:r>
          </a:p>
          <a:p>
            <a:pPr lvl="1"/>
            <a:r>
              <a:rPr lang="en-US" altLang="en-US" sz="1800"/>
              <a:t>Instead of “child” in tree, use "neighbor“ (adjacent)</a:t>
            </a:r>
          </a:p>
          <a:p>
            <a:pPr lvl="1"/>
            <a:r>
              <a:rPr lang="en-US" altLang="en-US" sz="1800"/>
              <a:t>Keep track of paths</a:t>
            </a:r>
          </a:p>
          <a:p>
            <a:pPr lvl="1"/>
            <a:r>
              <a:rPr lang="en-US" altLang="en-US" sz="1800"/>
              <a:t>Find BFS ordering in those graphs</a:t>
            </a:r>
          </a:p>
        </p:txBody>
      </p:sp>
      <p:sp>
        <p:nvSpPr>
          <p:cNvPr id="64516"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4C6EE3FF-9EEC-4C4E-BB1F-142386A660E7}" type="slidenum">
              <a:rPr lang="en-US" altLang="en-US" sz="1200" smtClean="0">
                <a:latin typeface="Arial Black" panose="020B0A04020102020204" pitchFamily="34" charset="0"/>
              </a:rPr>
              <a:pPr>
                <a:spcBef>
                  <a:spcPct val="0"/>
                </a:spcBef>
                <a:buFontTx/>
                <a:buNone/>
              </a:pPr>
              <a:t>64</a:t>
            </a:fld>
            <a:endParaRPr lang="en-US" altLang="en-US" sz="1200">
              <a:latin typeface="Arial Black" panose="020B0A04020102020204" pitchFamily="34" charset="0"/>
            </a:endParaRPr>
          </a:p>
        </p:txBody>
      </p:sp>
      <p:pic>
        <p:nvPicPr>
          <p:cNvPr id="71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663950"/>
            <a:ext cx="3409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6451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114800"/>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304800" y="76200"/>
            <a:ext cx="8229600" cy="838200"/>
          </a:xfrm>
        </p:spPr>
        <p:txBody>
          <a:bodyPr/>
          <a:lstStyle/>
          <a:p>
            <a:r>
              <a:rPr lang="en-US" altLang="en-US"/>
              <a:t>Breadth first algorithm</a:t>
            </a:r>
          </a:p>
        </p:txBody>
      </p:sp>
      <p:sp>
        <p:nvSpPr>
          <p:cNvPr id="9219" name="Content Placeholder 2"/>
          <p:cNvSpPr>
            <a:spLocks noGrp="1"/>
          </p:cNvSpPr>
          <p:nvPr>
            <p:ph idx="1"/>
          </p:nvPr>
        </p:nvSpPr>
        <p:spPr>
          <a:xfrm>
            <a:off x="228600" y="1155700"/>
            <a:ext cx="5962650" cy="3886200"/>
          </a:xfrm>
        </p:spPr>
        <p:txBody>
          <a:bodyPr/>
          <a:lstStyle/>
          <a:p>
            <a:r>
              <a:rPr lang="en-US" altLang="en-US" sz="2000"/>
              <a:t>Breadth-first search on trees </a:t>
            </a:r>
          </a:p>
          <a:p>
            <a:pPr lvl="1"/>
            <a:r>
              <a:rPr lang="en-US" altLang="en-US" sz="1800"/>
              <a:t>Level-order traversal</a:t>
            </a:r>
          </a:p>
          <a:p>
            <a:r>
              <a:rPr lang="en-US" altLang="en-US" sz="2000"/>
              <a:t>Extend it to graph</a:t>
            </a:r>
          </a:p>
          <a:p>
            <a:pPr lvl="1"/>
            <a:r>
              <a:rPr lang="en-US" altLang="en-US" sz="1800"/>
              <a:t>Instead of “child” in tree, use "neighbor“ (adjacent)</a:t>
            </a:r>
          </a:p>
          <a:p>
            <a:pPr lvl="1"/>
            <a:r>
              <a:rPr lang="en-US" altLang="en-US" sz="1800"/>
              <a:t>Keep track of paths</a:t>
            </a:r>
          </a:p>
          <a:p>
            <a:pPr lvl="1"/>
            <a:r>
              <a:rPr lang="en-US" altLang="en-US" sz="1800"/>
              <a:t>Find BFS ordering in those graphs</a:t>
            </a:r>
          </a:p>
        </p:txBody>
      </p:sp>
      <p:sp>
        <p:nvSpPr>
          <p:cNvPr id="65540"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62F8FE20-35AC-4508-9AF4-EF696DC1998F}" type="slidenum">
              <a:rPr lang="en-US" altLang="en-US" sz="1200" smtClean="0">
                <a:latin typeface="Arial Black" panose="020B0A04020102020204" pitchFamily="34" charset="0"/>
              </a:rPr>
              <a:pPr>
                <a:spcBef>
                  <a:spcPct val="0"/>
                </a:spcBef>
                <a:buFontTx/>
                <a:buNone/>
              </a:pPr>
              <a:t>65</a:t>
            </a:fld>
            <a:endParaRPr lang="en-US" altLang="en-US" sz="1200">
              <a:latin typeface="Arial Black" panose="020B0A04020102020204" pitchFamily="34" charset="0"/>
            </a:endParaRPr>
          </a:p>
        </p:txBody>
      </p:sp>
      <p:pic>
        <p:nvPicPr>
          <p:cNvPr id="717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663950"/>
            <a:ext cx="3409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pic>
        <p:nvPicPr>
          <p:cNvPr id="6554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4114800"/>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Rectangle 1"/>
          <p:cNvSpPr>
            <a:spLocks noChangeArrowheads="1"/>
          </p:cNvSpPr>
          <p:nvPr/>
        </p:nvSpPr>
        <p:spPr bwMode="auto">
          <a:xfrm>
            <a:off x="762000" y="6096000"/>
            <a:ext cx="27971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 typeface="Wingdings" panose="05000000000000000000" pitchFamily="2" charset="2"/>
              <a:buNone/>
            </a:pPr>
            <a:r>
              <a:rPr lang="en-US" altLang="en-US" sz="1800">
                <a:solidFill>
                  <a:srgbClr val="FF0000"/>
                </a:solidFill>
                <a:latin typeface="Arial" panose="020B0604020202020204" pitchFamily="34" charset="0"/>
              </a:rPr>
              <a:t>1,2,7,8,3,6,9,12,4,5,10,11</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a:xfrm>
            <a:off x="304800" y="76200"/>
            <a:ext cx="5181600" cy="762000"/>
          </a:xfrm>
        </p:spPr>
        <p:txBody>
          <a:bodyPr/>
          <a:lstStyle/>
          <a:p>
            <a:r>
              <a:rPr lang="en-US" altLang="en-US"/>
              <a:t>Breadth first</a:t>
            </a:r>
          </a:p>
        </p:txBody>
      </p:sp>
      <p:sp>
        <p:nvSpPr>
          <p:cNvPr id="66563" name="Content Placeholder 2"/>
          <p:cNvSpPr>
            <a:spLocks noGrp="1"/>
          </p:cNvSpPr>
          <p:nvPr>
            <p:ph idx="1"/>
          </p:nvPr>
        </p:nvSpPr>
        <p:spPr>
          <a:xfrm>
            <a:off x="232317" y="990600"/>
            <a:ext cx="4495800" cy="1828800"/>
          </a:xfrm>
        </p:spPr>
        <p:txBody>
          <a:bodyPr/>
          <a:lstStyle/>
          <a:p>
            <a:r>
              <a:rPr lang="en-US" altLang="en-US" sz="2000" dirty="0"/>
              <a:t>Level-order traversal: process vertices closest to the start first, and the most distant last</a:t>
            </a:r>
          </a:p>
          <a:p>
            <a:pPr marL="342900" lvl="1" indent="-342900">
              <a:buFont typeface="Arial" panose="020B0604020202020204" pitchFamily="34" charset="0"/>
              <a:buChar char="•"/>
            </a:pPr>
            <a:r>
              <a:rPr lang="en-US" altLang="en-US" sz="2000" dirty="0"/>
              <a:t>Keep track of paths</a:t>
            </a:r>
          </a:p>
          <a:p>
            <a:r>
              <a:rPr lang="en-US" altLang="en-US" sz="2000" dirty="0"/>
              <a:t>Use queue </a:t>
            </a:r>
          </a:p>
          <a:p>
            <a:endParaRPr lang="en-US" altLang="en-US" sz="2000" dirty="0"/>
          </a:p>
          <a:p>
            <a:endParaRPr lang="en-US" altLang="en-US" sz="2000" dirty="0"/>
          </a:p>
          <a:p>
            <a:endParaRPr lang="en-US" altLang="en-US" sz="2000" dirty="0"/>
          </a:p>
          <a:p>
            <a:endParaRPr lang="en-US" altLang="en-US" sz="2000" dirty="0"/>
          </a:p>
          <a:p>
            <a:endParaRPr lang="en-US" altLang="en-US" sz="2000" dirty="0"/>
          </a:p>
        </p:txBody>
      </p:sp>
      <p:sp>
        <p:nvSpPr>
          <p:cNvPr id="66564"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B71B74B3-9156-4CD6-B537-E1C8E5073BB7}" type="slidenum">
              <a:rPr lang="en-US" altLang="en-US" sz="1200" smtClean="0">
                <a:latin typeface="Arial Black" panose="020B0A04020102020204" pitchFamily="34" charset="0"/>
              </a:rPr>
              <a:pPr>
                <a:spcBef>
                  <a:spcPct val="0"/>
                </a:spcBef>
                <a:buFontTx/>
                <a:buNone/>
              </a:pPr>
              <a:t>66</a:t>
            </a:fld>
            <a:endParaRPr lang="en-US" altLang="en-US" sz="1200">
              <a:latin typeface="Arial Black" panose="020B0A04020102020204" pitchFamily="34" charset="0"/>
            </a:endParaRPr>
          </a:p>
        </p:txBody>
      </p:sp>
      <p:pic>
        <p:nvPicPr>
          <p:cNvPr id="66565"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826834"/>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6" name="TextBox 1"/>
          <p:cNvSpPr txBox="1">
            <a:spLocks noChangeArrowheads="1"/>
          </p:cNvSpPr>
          <p:nvPr/>
        </p:nvSpPr>
        <p:spPr bwMode="auto">
          <a:xfrm>
            <a:off x="4724400" y="1219200"/>
            <a:ext cx="4462463"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Courier New" panose="02070309020205020404" pitchFamily="49" charset="0"/>
                <a:cs typeface="Courier New" panose="02070309020205020404" pitchFamily="49" charset="0"/>
              </a:rPr>
              <a:t>start_bfs(){</a:t>
            </a:r>
          </a:p>
          <a:p>
            <a:pPr>
              <a:spcBef>
                <a:spcPct val="0"/>
              </a:spcBef>
              <a:buFontTx/>
              <a:buNone/>
            </a:pPr>
            <a:r>
              <a:rPr lang="en-US" altLang="en-US" sz="1800">
                <a:latin typeface="Courier New" panose="02070309020205020404" pitchFamily="49" charset="0"/>
                <a:cs typeface="Courier New" panose="02070309020205020404" pitchFamily="49" charset="0"/>
              </a:rPr>
              <a:t>Q</a:t>
            </a:r>
            <a:r>
              <a:rPr lang="en-US" altLang="en-US" sz="1800">
                <a:latin typeface="Courier New" panose="02070309020205020404" pitchFamily="49" charset="0"/>
                <a:cs typeface="Courier New" panose="02070309020205020404" pitchFamily="49" charset="0"/>
                <a:sym typeface="Wingdings" panose="05000000000000000000" pitchFamily="2" charset="2"/>
              </a:rPr>
              <a:t> a queue</a:t>
            </a:r>
            <a:endParaRPr lang="en-US" altLang="en-US" sz="1800">
              <a:latin typeface="Courier New" panose="02070309020205020404" pitchFamily="49" charset="0"/>
              <a:cs typeface="Courier New" panose="02070309020205020404" pitchFamily="49" charset="0"/>
            </a:endParaRPr>
          </a:p>
          <a:p>
            <a:pPr>
              <a:spcBef>
                <a:spcPct val="0"/>
              </a:spcBef>
              <a:buFontTx/>
              <a:buNone/>
            </a:pPr>
            <a:r>
              <a:rPr lang="en-US" altLang="en-US" sz="1800">
                <a:latin typeface="Courier New" panose="02070309020205020404" pitchFamily="49" charset="0"/>
                <a:cs typeface="Courier New" panose="02070309020205020404" pitchFamily="49" charset="0"/>
              </a:rPr>
              <a:t>for v=1 to n</a:t>
            </a:r>
          </a:p>
          <a:p>
            <a:pPr>
              <a:spcBef>
                <a:spcPct val="0"/>
              </a:spcBef>
              <a:buFontTx/>
              <a:buNone/>
            </a:pPr>
            <a:r>
              <a:rPr lang="en-US" altLang="en-US" sz="1800">
                <a:latin typeface="Courier New" panose="02070309020205020404" pitchFamily="49" charset="0"/>
                <a:cs typeface="Courier New" panose="02070309020205020404" pitchFamily="49" charset="0"/>
              </a:rPr>
              <a:t>    if (v is not visited)</a:t>
            </a:r>
          </a:p>
          <a:p>
            <a:pPr>
              <a:spcBef>
                <a:spcPct val="0"/>
              </a:spcBef>
              <a:buFontTx/>
              <a:buNone/>
            </a:pPr>
            <a:r>
              <a:rPr lang="en-US" altLang="en-US" sz="1800">
                <a:latin typeface="Courier New" panose="02070309020205020404" pitchFamily="49" charset="0"/>
                <a:cs typeface="Courier New" panose="02070309020205020404" pitchFamily="49" charset="0"/>
              </a:rPr>
              <a:t>                 bfs(v, Q);</a:t>
            </a:r>
          </a:p>
          <a:p>
            <a:pPr>
              <a:spcBef>
                <a:spcPct val="0"/>
              </a:spcBef>
              <a:buFontTx/>
              <a:buNone/>
            </a:pPr>
            <a:r>
              <a:rPr lang="en-US" altLang="en-US" sz="1800">
                <a:latin typeface="Courier New" panose="02070309020205020404" pitchFamily="49" charset="0"/>
                <a:cs typeface="Courier New" panose="02070309020205020404" pitchFamily="49" charset="0"/>
              </a:rPr>
              <a:t>}</a:t>
            </a:r>
          </a:p>
          <a:p>
            <a:pPr>
              <a:spcBef>
                <a:spcPct val="0"/>
              </a:spcBef>
              <a:buFontTx/>
              <a:buNone/>
            </a:pPr>
            <a:endParaRPr lang="en-US" altLang="en-US" sz="1800">
              <a:latin typeface="Courier New" panose="02070309020205020404" pitchFamily="49" charset="0"/>
              <a:cs typeface="Courier New" panose="02070309020205020404" pitchFamily="49" charset="0"/>
            </a:endParaRPr>
          </a:p>
          <a:p>
            <a:pPr>
              <a:spcBef>
                <a:spcPct val="0"/>
              </a:spcBef>
              <a:buFontTx/>
              <a:buNone/>
            </a:pPr>
            <a:r>
              <a:rPr lang="en-US" altLang="en-US" sz="1800">
                <a:latin typeface="Courier New" panose="02070309020205020404" pitchFamily="49" charset="0"/>
                <a:cs typeface="Courier New" panose="02070309020205020404" pitchFamily="49" charset="0"/>
              </a:rPr>
              <a:t>bfs(v, Q){</a:t>
            </a:r>
          </a:p>
          <a:p>
            <a:pPr>
              <a:spcBef>
                <a:spcPct val="0"/>
              </a:spcBef>
              <a:buFontTx/>
              <a:buNone/>
            </a:pPr>
            <a:r>
              <a:rPr lang="en-US" altLang="en-US" sz="1800">
                <a:latin typeface="Courier New" panose="02070309020205020404" pitchFamily="49" charset="0"/>
                <a:cs typeface="Courier New" panose="02070309020205020404" pitchFamily="49" charset="0"/>
              </a:rPr>
              <a:t>  mark v visited</a:t>
            </a:r>
          </a:p>
          <a:p>
            <a:pPr>
              <a:spcBef>
                <a:spcPct val="0"/>
              </a:spcBef>
              <a:buFontTx/>
              <a:buNone/>
            </a:pPr>
            <a:r>
              <a:rPr lang="en-US" altLang="en-US" sz="1800">
                <a:latin typeface="Courier New" panose="02070309020205020404" pitchFamily="49" charset="0"/>
                <a:cs typeface="Courier New" panose="02070309020205020404" pitchFamily="49" charset="0"/>
              </a:rPr>
              <a:t>  Q.enqueue(v);</a:t>
            </a:r>
          </a:p>
          <a:p>
            <a:pPr>
              <a:spcBef>
                <a:spcPct val="0"/>
              </a:spcBef>
              <a:buFontTx/>
              <a:buNone/>
            </a:pPr>
            <a:r>
              <a:rPr lang="en-US" altLang="en-US" sz="1800">
                <a:latin typeface="Courier New" panose="02070309020205020404" pitchFamily="49" charset="0"/>
                <a:cs typeface="Courier New" panose="02070309020205020404" pitchFamily="49" charset="0"/>
              </a:rPr>
              <a:t>  while (Q is not empty){</a:t>
            </a:r>
          </a:p>
          <a:p>
            <a:pPr>
              <a:spcBef>
                <a:spcPct val="0"/>
              </a:spcBef>
              <a:buFontTx/>
              <a:buNone/>
            </a:pPr>
            <a:r>
              <a:rPr lang="en-US" altLang="en-US" sz="1800">
                <a:latin typeface="Courier New" panose="02070309020205020404" pitchFamily="49" charset="0"/>
                <a:cs typeface="Courier New" panose="02070309020205020404" pitchFamily="49" charset="0"/>
              </a:rPr>
              <a:t>     u=Q.dequeue()</a:t>
            </a:r>
          </a:p>
          <a:p>
            <a:pPr>
              <a:spcBef>
                <a:spcPct val="0"/>
              </a:spcBef>
              <a:buFontTx/>
              <a:buNone/>
            </a:pPr>
            <a:r>
              <a:rPr lang="en-US" altLang="en-US" sz="1800">
                <a:latin typeface="Courier New" panose="02070309020205020404" pitchFamily="49" charset="0"/>
                <a:cs typeface="Courier New" panose="02070309020205020404" pitchFamily="49" charset="0"/>
              </a:rPr>
              <a:t>     for each w adjacent to u {</a:t>
            </a:r>
          </a:p>
          <a:p>
            <a:pPr>
              <a:spcBef>
                <a:spcPct val="0"/>
              </a:spcBef>
              <a:buFontTx/>
              <a:buNone/>
            </a:pPr>
            <a:r>
              <a:rPr lang="en-US" altLang="en-US" sz="1800">
                <a:latin typeface="Courier New" panose="02070309020205020404" pitchFamily="49" charset="0"/>
                <a:cs typeface="Courier New" panose="02070309020205020404" pitchFamily="49" charset="0"/>
              </a:rPr>
              <a:t>        if (w is not visited){</a:t>
            </a:r>
          </a:p>
          <a:p>
            <a:pPr>
              <a:spcBef>
                <a:spcPct val="0"/>
              </a:spcBef>
              <a:buFontTx/>
              <a:buNone/>
            </a:pPr>
            <a:r>
              <a:rPr lang="en-US" altLang="en-US" sz="1800">
                <a:latin typeface="Courier New" panose="02070309020205020404" pitchFamily="49" charset="0"/>
                <a:cs typeface="Courier New" panose="02070309020205020404" pitchFamily="49" charset="0"/>
              </a:rPr>
              <a:t>            mark w visited;</a:t>
            </a:r>
          </a:p>
          <a:p>
            <a:pPr>
              <a:spcBef>
                <a:spcPct val="0"/>
              </a:spcBef>
              <a:buFontTx/>
              <a:buNone/>
            </a:pPr>
            <a:r>
              <a:rPr lang="en-US" altLang="en-US" sz="1800">
                <a:latin typeface="Courier New" panose="02070309020205020404" pitchFamily="49" charset="0"/>
                <a:cs typeface="Courier New" panose="02070309020205020404" pitchFamily="49" charset="0"/>
              </a:rPr>
              <a:t>            Q.enqueue(w)</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endParaRPr lang="en-US" altLang="en-US" sz="1800">
              <a:latin typeface="Courier New" panose="02070309020205020404" pitchFamily="49" charset="0"/>
              <a:cs typeface="Courier New" panose="02070309020205020404" pitchFamily="49" charset="0"/>
            </a:endParaRPr>
          </a:p>
          <a:p>
            <a:pPr>
              <a:spcBef>
                <a:spcPct val="0"/>
              </a:spcBef>
              <a:buFontTx/>
              <a:buNone/>
            </a:pPr>
            <a:endParaRPr lang="en-US" altLang="en-US" sz="1800">
              <a:latin typeface="Courier New" panose="02070309020205020404" pitchFamily="49" charset="0"/>
              <a:cs typeface="Courier New" panose="02070309020205020404" pitchFamily="49" charset="0"/>
            </a:endParaRPr>
          </a:p>
        </p:txBody>
      </p:sp>
      <p:sp>
        <p:nvSpPr>
          <p:cNvPr id="7" name="TextBox 6"/>
          <p:cNvSpPr txBox="1"/>
          <p:nvPr/>
        </p:nvSpPr>
        <p:spPr>
          <a:xfrm>
            <a:off x="223024" y="4114800"/>
            <a:ext cx="3124200" cy="2677656"/>
          </a:xfrm>
          <a:prstGeom prst="rect">
            <a:avLst/>
          </a:prstGeom>
          <a:noFill/>
        </p:spPr>
        <p:txBody>
          <a:bodyPr wrap="square" rtlCol="0">
            <a:spAutoFit/>
          </a:bodyPr>
          <a:lstStyle/>
          <a:p>
            <a:r>
              <a:rPr lang="en-US" sz="1400" dirty="0">
                <a:solidFill>
                  <a:srgbClr val="FF0000"/>
                </a:solidFill>
              </a:rPr>
              <a:t>1</a:t>
            </a:r>
            <a:r>
              <a:rPr lang="en-US" sz="1400" dirty="0">
                <a:solidFill>
                  <a:srgbClr val="FF0000"/>
                </a:solidFill>
                <a:sym typeface="Wingdings" panose="05000000000000000000" pitchFamily="2" charset="2"/>
              </a:rPr>
              <a:t>239</a:t>
            </a:r>
          </a:p>
          <a:p>
            <a:r>
              <a:rPr lang="en-US" sz="1400" dirty="0">
                <a:solidFill>
                  <a:srgbClr val="FF0000"/>
                </a:solidFill>
                <a:sym typeface="Wingdings" panose="05000000000000000000" pitchFamily="2" charset="2"/>
              </a:rPr>
              <a:t>245</a:t>
            </a:r>
          </a:p>
          <a:p>
            <a:r>
              <a:rPr lang="en-US" sz="1400" dirty="0">
                <a:solidFill>
                  <a:srgbClr val="FF0000"/>
                </a:solidFill>
                <a:sym typeface="Wingdings" panose="05000000000000000000" pitchFamily="2" charset="2"/>
              </a:rPr>
              <a:t>312458</a:t>
            </a:r>
          </a:p>
          <a:p>
            <a:r>
              <a:rPr lang="en-US" sz="1400" dirty="0">
                <a:solidFill>
                  <a:srgbClr val="FF0000"/>
                </a:solidFill>
                <a:sym typeface="Wingdings" panose="05000000000000000000" pitchFamily="2" charset="2"/>
              </a:rPr>
              <a:t>456</a:t>
            </a:r>
          </a:p>
          <a:p>
            <a:r>
              <a:rPr lang="en-US" sz="1400" dirty="0">
                <a:solidFill>
                  <a:srgbClr val="FF0000"/>
                </a:solidFill>
                <a:sym typeface="Wingdings" panose="05000000000000000000" pitchFamily="2" charset="2"/>
              </a:rPr>
              <a:t>527</a:t>
            </a:r>
          </a:p>
          <a:p>
            <a:r>
              <a:rPr lang="en-US" sz="1400" dirty="0">
                <a:solidFill>
                  <a:srgbClr val="FF0000"/>
                </a:solidFill>
                <a:sym typeface="Wingdings" panose="05000000000000000000" pitchFamily="2" charset="2"/>
              </a:rPr>
              <a:t>67</a:t>
            </a:r>
          </a:p>
          <a:p>
            <a:r>
              <a:rPr lang="en-US" sz="1400" dirty="0">
                <a:solidFill>
                  <a:srgbClr val="FF0000"/>
                </a:solidFill>
                <a:sym typeface="Wingdings" panose="05000000000000000000" pitchFamily="2" charset="2"/>
              </a:rPr>
              <a:t>745</a:t>
            </a:r>
          </a:p>
          <a:p>
            <a:r>
              <a:rPr lang="en-US" sz="1400" dirty="0">
                <a:solidFill>
                  <a:srgbClr val="FF0000"/>
                </a:solidFill>
                <a:sym typeface="Wingdings" panose="05000000000000000000" pitchFamily="2" charset="2"/>
              </a:rPr>
              <a:t>8</a:t>
            </a:r>
          </a:p>
          <a:p>
            <a:r>
              <a:rPr lang="en-US" sz="1400" dirty="0">
                <a:solidFill>
                  <a:srgbClr val="FF0000"/>
                </a:solidFill>
                <a:sym typeface="Wingdings" panose="05000000000000000000" pitchFamily="2" charset="2"/>
              </a:rPr>
              <a:t>98</a:t>
            </a:r>
          </a:p>
          <a:p>
            <a:r>
              <a:rPr lang="en-US" sz="1400" dirty="0">
                <a:solidFill>
                  <a:srgbClr val="FF0000"/>
                </a:solidFill>
                <a:sym typeface="Wingdings" panose="05000000000000000000" pitchFamily="2" charset="2"/>
              </a:rPr>
              <a:t>1011112</a:t>
            </a:r>
          </a:p>
          <a:p>
            <a:r>
              <a:rPr lang="en-US" sz="1400" dirty="0">
                <a:solidFill>
                  <a:srgbClr val="FF0000"/>
                </a:solidFill>
                <a:sym typeface="Wingdings" panose="05000000000000000000" pitchFamily="2" charset="2"/>
              </a:rPr>
              <a:t>119</a:t>
            </a:r>
          </a:p>
          <a:p>
            <a:r>
              <a:rPr lang="en-US" sz="1400" dirty="0">
                <a:solidFill>
                  <a:srgbClr val="FF0000"/>
                </a:solidFill>
                <a:sym typeface="Wingdings" panose="05000000000000000000" pitchFamily="2" charset="2"/>
              </a:rPr>
              <a:t>12</a:t>
            </a:r>
            <a:endParaRPr lang="en-US" sz="1400" dirty="0">
              <a:solidFill>
                <a:srgbClr val="FF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 y="76200"/>
            <a:ext cx="5181600" cy="762000"/>
          </a:xfrm>
        </p:spPr>
        <p:txBody>
          <a:bodyPr/>
          <a:lstStyle/>
          <a:p>
            <a:r>
              <a:rPr lang="en-US" altLang="en-US"/>
              <a:t>Breadth first</a:t>
            </a:r>
          </a:p>
        </p:txBody>
      </p:sp>
      <p:sp>
        <p:nvSpPr>
          <p:cNvPr id="15363" name="Content Placeholder 2"/>
          <p:cNvSpPr>
            <a:spLocks noGrp="1"/>
          </p:cNvSpPr>
          <p:nvPr>
            <p:ph idx="1"/>
          </p:nvPr>
        </p:nvSpPr>
        <p:spPr>
          <a:xfrm>
            <a:off x="304800" y="5664200"/>
            <a:ext cx="4495800" cy="533400"/>
          </a:xfrm>
        </p:spPr>
        <p:txBody>
          <a:bodyPr/>
          <a:lstStyle/>
          <a:p>
            <a:pPr>
              <a:buFont typeface="Wingdings" panose="05000000000000000000" pitchFamily="2" charset="2"/>
              <a:buNone/>
            </a:pPr>
            <a:r>
              <a:rPr lang="en-US" altLang="en-US" sz="2000" b="1" dirty="0">
                <a:solidFill>
                  <a:srgbClr val="FF0000"/>
                </a:solidFill>
              </a:rPr>
              <a:t>1, 2, 3, 9, 4, 5, 8, 6, 7, 10, 11, 12</a:t>
            </a:r>
            <a:endParaRPr lang="en-US" altLang="en-US" b="1" dirty="0">
              <a:solidFill>
                <a:srgbClr val="FF0000"/>
              </a:solidFill>
            </a:endParaRPr>
          </a:p>
        </p:txBody>
      </p:sp>
      <p:sp>
        <p:nvSpPr>
          <p:cNvPr id="675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78DFCB97-641D-48F9-992B-33E3E26B51BB}" type="slidenum">
              <a:rPr lang="en-US" altLang="en-US" sz="1200" smtClean="0">
                <a:latin typeface="Arial Black" panose="020B0A04020102020204" pitchFamily="34" charset="0"/>
              </a:rPr>
              <a:pPr>
                <a:spcBef>
                  <a:spcPct val="0"/>
                </a:spcBef>
                <a:buFontTx/>
                <a:buNone/>
              </a:pPr>
              <a:t>67</a:t>
            </a:fld>
            <a:endParaRPr lang="en-US" altLang="en-US" sz="1200">
              <a:latin typeface="Arial Black" panose="020B0A04020102020204" pitchFamily="34" charset="0"/>
            </a:endParaRPr>
          </a:p>
        </p:txBody>
      </p:sp>
      <p:pic>
        <p:nvPicPr>
          <p:cNvPr id="675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1"/>
          <p:cNvSpPr txBox="1">
            <a:spLocks noChangeArrowheads="1"/>
          </p:cNvSpPr>
          <p:nvPr/>
        </p:nvSpPr>
        <p:spPr bwMode="auto">
          <a:xfrm>
            <a:off x="4724400" y="1219200"/>
            <a:ext cx="4462463"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latin typeface="Courier New" panose="02070309020205020404" pitchFamily="49" charset="0"/>
                <a:cs typeface="Courier New" panose="02070309020205020404" pitchFamily="49" charset="0"/>
              </a:rPr>
              <a:t>start_bfs(){</a:t>
            </a:r>
          </a:p>
          <a:p>
            <a:pPr>
              <a:spcBef>
                <a:spcPct val="0"/>
              </a:spcBef>
              <a:buFontTx/>
              <a:buNone/>
            </a:pPr>
            <a:r>
              <a:rPr lang="en-US" altLang="en-US" sz="1800">
                <a:latin typeface="Courier New" panose="02070309020205020404" pitchFamily="49" charset="0"/>
                <a:cs typeface="Courier New" panose="02070309020205020404" pitchFamily="49" charset="0"/>
              </a:rPr>
              <a:t>Q</a:t>
            </a:r>
            <a:r>
              <a:rPr lang="en-US" altLang="en-US" sz="1800">
                <a:latin typeface="Courier New" panose="02070309020205020404" pitchFamily="49" charset="0"/>
                <a:cs typeface="Courier New" panose="02070309020205020404" pitchFamily="49" charset="0"/>
                <a:sym typeface="Wingdings" panose="05000000000000000000" pitchFamily="2" charset="2"/>
              </a:rPr>
              <a:t> a queue</a:t>
            </a:r>
            <a:endParaRPr lang="en-US" altLang="en-US" sz="1800">
              <a:latin typeface="Courier New" panose="02070309020205020404" pitchFamily="49" charset="0"/>
              <a:cs typeface="Courier New" panose="02070309020205020404" pitchFamily="49" charset="0"/>
            </a:endParaRPr>
          </a:p>
          <a:p>
            <a:pPr>
              <a:spcBef>
                <a:spcPct val="0"/>
              </a:spcBef>
              <a:buFontTx/>
              <a:buNone/>
            </a:pPr>
            <a:r>
              <a:rPr lang="en-US" altLang="en-US" sz="1800">
                <a:latin typeface="Courier New" panose="02070309020205020404" pitchFamily="49" charset="0"/>
                <a:cs typeface="Courier New" panose="02070309020205020404" pitchFamily="49" charset="0"/>
              </a:rPr>
              <a:t>for v=1 to n</a:t>
            </a:r>
          </a:p>
          <a:p>
            <a:pPr>
              <a:spcBef>
                <a:spcPct val="0"/>
              </a:spcBef>
              <a:buFontTx/>
              <a:buNone/>
            </a:pPr>
            <a:r>
              <a:rPr lang="en-US" altLang="en-US" sz="1800">
                <a:latin typeface="Courier New" panose="02070309020205020404" pitchFamily="49" charset="0"/>
                <a:cs typeface="Courier New" panose="02070309020205020404" pitchFamily="49" charset="0"/>
              </a:rPr>
              <a:t>    if (v is not visited)</a:t>
            </a:r>
          </a:p>
          <a:p>
            <a:pPr>
              <a:spcBef>
                <a:spcPct val="0"/>
              </a:spcBef>
              <a:buFontTx/>
              <a:buNone/>
            </a:pPr>
            <a:r>
              <a:rPr lang="en-US" altLang="en-US" sz="1800">
                <a:latin typeface="Courier New" panose="02070309020205020404" pitchFamily="49" charset="0"/>
                <a:cs typeface="Courier New" panose="02070309020205020404" pitchFamily="49" charset="0"/>
              </a:rPr>
              <a:t>                 bfs(v, Q);</a:t>
            </a:r>
          </a:p>
          <a:p>
            <a:pPr>
              <a:spcBef>
                <a:spcPct val="0"/>
              </a:spcBef>
              <a:buFontTx/>
              <a:buNone/>
            </a:pPr>
            <a:r>
              <a:rPr lang="en-US" altLang="en-US" sz="1800">
                <a:latin typeface="Courier New" panose="02070309020205020404" pitchFamily="49" charset="0"/>
                <a:cs typeface="Courier New" panose="02070309020205020404" pitchFamily="49" charset="0"/>
              </a:rPr>
              <a:t>}</a:t>
            </a:r>
          </a:p>
          <a:p>
            <a:pPr>
              <a:spcBef>
                <a:spcPct val="0"/>
              </a:spcBef>
              <a:buFontTx/>
              <a:buNone/>
            </a:pPr>
            <a:endParaRPr lang="en-US" altLang="en-US" sz="1800">
              <a:latin typeface="Courier New" panose="02070309020205020404" pitchFamily="49" charset="0"/>
              <a:cs typeface="Courier New" panose="02070309020205020404" pitchFamily="49" charset="0"/>
            </a:endParaRPr>
          </a:p>
          <a:p>
            <a:pPr>
              <a:spcBef>
                <a:spcPct val="0"/>
              </a:spcBef>
              <a:buFontTx/>
              <a:buNone/>
            </a:pPr>
            <a:r>
              <a:rPr lang="en-US" altLang="en-US" sz="1800">
                <a:latin typeface="Courier New" panose="02070309020205020404" pitchFamily="49" charset="0"/>
                <a:cs typeface="Courier New" panose="02070309020205020404" pitchFamily="49" charset="0"/>
              </a:rPr>
              <a:t>bfs(v, Q){</a:t>
            </a:r>
          </a:p>
          <a:p>
            <a:pPr>
              <a:spcBef>
                <a:spcPct val="0"/>
              </a:spcBef>
              <a:buFontTx/>
              <a:buNone/>
            </a:pPr>
            <a:r>
              <a:rPr lang="en-US" altLang="en-US" sz="1800">
                <a:latin typeface="Courier New" panose="02070309020205020404" pitchFamily="49" charset="0"/>
                <a:cs typeface="Courier New" panose="02070309020205020404" pitchFamily="49" charset="0"/>
              </a:rPr>
              <a:t>  mark v visited</a:t>
            </a:r>
          </a:p>
          <a:p>
            <a:pPr>
              <a:spcBef>
                <a:spcPct val="0"/>
              </a:spcBef>
              <a:buFontTx/>
              <a:buNone/>
            </a:pPr>
            <a:r>
              <a:rPr lang="en-US" altLang="en-US" sz="1800">
                <a:latin typeface="Courier New" panose="02070309020205020404" pitchFamily="49" charset="0"/>
                <a:cs typeface="Courier New" panose="02070309020205020404" pitchFamily="49" charset="0"/>
              </a:rPr>
              <a:t>  Q.enqueue(v);</a:t>
            </a:r>
          </a:p>
          <a:p>
            <a:pPr>
              <a:spcBef>
                <a:spcPct val="0"/>
              </a:spcBef>
              <a:buFontTx/>
              <a:buNone/>
            </a:pPr>
            <a:r>
              <a:rPr lang="en-US" altLang="en-US" sz="1800">
                <a:latin typeface="Courier New" panose="02070309020205020404" pitchFamily="49" charset="0"/>
                <a:cs typeface="Courier New" panose="02070309020205020404" pitchFamily="49" charset="0"/>
              </a:rPr>
              <a:t>  while (Q is not empty){</a:t>
            </a:r>
          </a:p>
          <a:p>
            <a:pPr>
              <a:spcBef>
                <a:spcPct val="0"/>
              </a:spcBef>
              <a:buFontTx/>
              <a:buNone/>
            </a:pPr>
            <a:r>
              <a:rPr lang="en-US" altLang="en-US" sz="1800">
                <a:latin typeface="Courier New" panose="02070309020205020404" pitchFamily="49" charset="0"/>
                <a:cs typeface="Courier New" panose="02070309020205020404" pitchFamily="49" charset="0"/>
              </a:rPr>
              <a:t>     u=Q.dequeue()</a:t>
            </a:r>
          </a:p>
          <a:p>
            <a:pPr>
              <a:spcBef>
                <a:spcPct val="0"/>
              </a:spcBef>
              <a:buFontTx/>
              <a:buNone/>
            </a:pPr>
            <a:r>
              <a:rPr lang="en-US" altLang="en-US" sz="1800">
                <a:latin typeface="Courier New" panose="02070309020205020404" pitchFamily="49" charset="0"/>
                <a:cs typeface="Courier New" panose="02070309020205020404" pitchFamily="49" charset="0"/>
              </a:rPr>
              <a:t>     for each w adjacent to u {</a:t>
            </a:r>
          </a:p>
          <a:p>
            <a:pPr>
              <a:spcBef>
                <a:spcPct val="0"/>
              </a:spcBef>
              <a:buFontTx/>
              <a:buNone/>
            </a:pPr>
            <a:r>
              <a:rPr lang="en-US" altLang="en-US" sz="1800">
                <a:latin typeface="Courier New" panose="02070309020205020404" pitchFamily="49" charset="0"/>
                <a:cs typeface="Courier New" panose="02070309020205020404" pitchFamily="49" charset="0"/>
              </a:rPr>
              <a:t>        if (w is not visited){</a:t>
            </a:r>
          </a:p>
          <a:p>
            <a:pPr>
              <a:spcBef>
                <a:spcPct val="0"/>
              </a:spcBef>
              <a:buFontTx/>
              <a:buNone/>
            </a:pPr>
            <a:r>
              <a:rPr lang="en-US" altLang="en-US" sz="1800">
                <a:latin typeface="Courier New" panose="02070309020205020404" pitchFamily="49" charset="0"/>
                <a:cs typeface="Courier New" panose="02070309020205020404" pitchFamily="49" charset="0"/>
              </a:rPr>
              <a:t>            mark w visited;</a:t>
            </a:r>
          </a:p>
          <a:p>
            <a:pPr>
              <a:spcBef>
                <a:spcPct val="0"/>
              </a:spcBef>
              <a:buFontTx/>
              <a:buNone/>
            </a:pPr>
            <a:r>
              <a:rPr lang="en-US" altLang="en-US" sz="1800">
                <a:latin typeface="Courier New" panose="02070309020205020404" pitchFamily="49" charset="0"/>
                <a:cs typeface="Courier New" panose="02070309020205020404" pitchFamily="49" charset="0"/>
              </a:rPr>
              <a:t>            Q.enqueue(w)</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r>
              <a:rPr lang="en-US" altLang="en-US" sz="1800">
                <a:latin typeface="Courier New" panose="02070309020205020404" pitchFamily="49" charset="0"/>
                <a:cs typeface="Courier New" panose="02070309020205020404" pitchFamily="49" charset="0"/>
              </a:rPr>
              <a:t>}</a:t>
            </a:r>
          </a:p>
          <a:p>
            <a:pPr>
              <a:spcBef>
                <a:spcPct val="0"/>
              </a:spcBef>
              <a:buFontTx/>
              <a:buNone/>
            </a:pPr>
            <a:r>
              <a:rPr lang="en-US" altLang="en-US" sz="1800">
                <a:latin typeface="Courier New" panose="02070309020205020404" pitchFamily="49" charset="0"/>
                <a:cs typeface="Courier New" panose="02070309020205020404" pitchFamily="49" charset="0"/>
              </a:rPr>
              <a:t>	</a:t>
            </a:r>
          </a:p>
          <a:p>
            <a:pPr>
              <a:spcBef>
                <a:spcPct val="0"/>
              </a:spcBef>
              <a:buFontTx/>
              <a:buNone/>
            </a:pPr>
            <a:endParaRPr lang="en-US" altLang="en-US" sz="1800">
              <a:latin typeface="Courier New" panose="02070309020205020404" pitchFamily="49" charset="0"/>
              <a:cs typeface="Courier New" panose="02070309020205020404" pitchFamily="49" charset="0"/>
            </a:endParaRPr>
          </a:p>
          <a:p>
            <a:pPr>
              <a:spcBef>
                <a:spcPct val="0"/>
              </a:spcBef>
              <a:buFontTx/>
              <a:buNone/>
            </a:pPr>
            <a:endParaRPr lang="en-US" altLang="en-US" sz="1800">
              <a:latin typeface="Courier New" panose="02070309020205020404" pitchFamily="49" charset="0"/>
              <a:cs typeface="Courier New" panose="02070309020205020404" pitchFamily="49" charset="0"/>
            </a:endParaRPr>
          </a:p>
        </p:txBody>
      </p:sp>
      <p:sp>
        <p:nvSpPr>
          <p:cNvPr id="8" name="TextBox 7"/>
          <p:cNvSpPr txBox="1"/>
          <p:nvPr/>
        </p:nvSpPr>
        <p:spPr>
          <a:xfrm>
            <a:off x="566738" y="847121"/>
            <a:ext cx="3124200" cy="2677656"/>
          </a:xfrm>
          <a:prstGeom prst="rect">
            <a:avLst/>
          </a:prstGeom>
          <a:noFill/>
        </p:spPr>
        <p:txBody>
          <a:bodyPr wrap="square" rtlCol="0">
            <a:spAutoFit/>
          </a:bodyPr>
          <a:lstStyle/>
          <a:p>
            <a:r>
              <a:rPr lang="en-US" sz="1400" dirty="0">
                <a:solidFill>
                  <a:srgbClr val="FF0000"/>
                </a:solidFill>
              </a:rPr>
              <a:t>1</a:t>
            </a:r>
            <a:r>
              <a:rPr lang="en-US" sz="1400" dirty="0">
                <a:solidFill>
                  <a:srgbClr val="FF0000"/>
                </a:solidFill>
                <a:sym typeface="Wingdings" panose="05000000000000000000" pitchFamily="2" charset="2"/>
              </a:rPr>
              <a:t>239</a:t>
            </a:r>
          </a:p>
          <a:p>
            <a:r>
              <a:rPr lang="en-US" sz="1400" dirty="0">
                <a:solidFill>
                  <a:srgbClr val="FF0000"/>
                </a:solidFill>
                <a:sym typeface="Wingdings" panose="05000000000000000000" pitchFamily="2" charset="2"/>
              </a:rPr>
              <a:t>245</a:t>
            </a:r>
          </a:p>
          <a:p>
            <a:r>
              <a:rPr lang="en-US" sz="1400" dirty="0">
                <a:solidFill>
                  <a:srgbClr val="FF0000"/>
                </a:solidFill>
                <a:sym typeface="Wingdings" panose="05000000000000000000" pitchFamily="2" charset="2"/>
              </a:rPr>
              <a:t>312458</a:t>
            </a:r>
          </a:p>
          <a:p>
            <a:r>
              <a:rPr lang="en-US" sz="1400" dirty="0">
                <a:solidFill>
                  <a:srgbClr val="FF0000"/>
                </a:solidFill>
                <a:sym typeface="Wingdings" panose="05000000000000000000" pitchFamily="2" charset="2"/>
              </a:rPr>
              <a:t>456</a:t>
            </a:r>
          </a:p>
          <a:p>
            <a:r>
              <a:rPr lang="en-US" sz="1400" dirty="0">
                <a:solidFill>
                  <a:srgbClr val="FF0000"/>
                </a:solidFill>
                <a:sym typeface="Wingdings" panose="05000000000000000000" pitchFamily="2" charset="2"/>
              </a:rPr>
              <a:t>527</a:t>
            </a:r>
          </a:p>
          <a:p>
            <a:r>
              <a:rPr lang="en-US" sz="1400" dirty="0">
                <a:solidFill>
                  <a:srgbClr val="FF0000"/>
                </a:solidFill>
                <a:sym typeface="Wingdings" panose="05000000000000000000" pitchFamily="2" charset="2"/>
              </a:rPr>
              <a:t>67</a:t>
            </a:r>
          </a:p>
          <a:p>
            <a:r>
              <a:rPr lang="en-US" sz="1400" dirty="0">
                <a:solidFill>
                  <a:srgbClr val="FF0000"/>
                </a:solidFill>
                <a:sym typeface="Wingdings" panose="05000000000000000000" pitchFamily="2" charset="2"/>
              </a:rPr>
              <a:t>745</a:t>
            </a:r>
          </a:p>
          <a:p>
            <a:r>
              <a:rPr lang="en-US" sz="1400" dirty="0">
                <a:solidFill>
                  <a:srgbClr val="FF0000"/>
                </a:solidFill>
                <a:sym typeface="Wingdings" panose="05000000000000000000" pitchFamily="2" charset="2"/>
              </a:rPr>
              <a:t>8</a:t>
            </a:r>
          </a:p>
          <a:p>
            <a:r>
              <a:rPr lang="en-US" sz="1400" dirty="0">
                <a:solidFill>
                  <a:srgbClr val="FF0000"/>
                </a:solidFill>
                <a:sym typeface="Wingdings" panose="05000000000000000000" pitchFamily="2" charset="2"/>
              </a:rPr>
              <a:t>98</a:t>
            </a:r>
          </a:p>
          <a:p>
            <a:r>
              <a:rPr lang="en-US" sz="1400" dirty="0">
                <a:solidFill>
                  <a:srgbClr val="FF0000"/>
                </a:solidFill>
                <a:sym typeface="Wingdings" panose="05000000000000000000" pitchFamily="2" charset="2"/>
              </a:rPr>
              <a:t>1011112</a:t>
            </a:r>
          </a:p>
          <a:p>
            <a:r>
              <a:rPr lang="en-US" sz="1400" dirty="0">
                <a:solidFill>
                  <a:srgbClr val="FF0000"/>
                </a:solidFill>
                <a:sym typeface="Wingdings" panose="05000000000000000000" pitchFamily="2" charset="2"/>
              </a:rPr>
              <a:t>119</a:t>
            </a:r>
          </a:p>
          <a:p>
            <a:r>
              <a:rPr lang="en-US" sz="1400" dirty="0">
                <a:solidFill>
                  <a:srgbClr val="FF0000"/>
                </a:solidFill>
                <a:sym typeface="Wingdings" panose="05000000000000000000" pitchFamily="2" charset="2"/>
              </a:rPr>
              <a:t>12</a:t>
            </a:r>
            <a:endParaRPr lang="en-US" sz="1400"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304800" y="76200"/>
            <a:ext cx="5181600" cy="762000"/>
          </a:xfrm>
        </p:spPr>
        <p:txBody>
          <a:bodyPr/>
          <a:lstStyle/>
          <a:p>
            <a:r>
              <a:rPr lang="en-US" altLang="en-US"/>
              <a:t>Breadth first</a:t>
            </a:r>
          </a:p>
        </p:txBody>
      </p:sp>
      <p:sp>
        <p:nvSpPr>
          <p:cNvPr id="15363" name="Content Placeholder 2"/>
          <p:cNvSpPr>
            <a:spLocks noGrp="1"/>
          </p:cNvSpPr>
          <p:nvPr>
            <p:ph idx="1"/>
          </p:nvPr>
        </p:nvSpPr>
        <p:spPr>
          <a:xfrm>
            <a:off x="304800" y="5664200"/>
            <a:ext cx="4495800" cy="533400"/>
          </a:xfrm>
        </p:spPr>
        <p:txBody>
          <a:bodyPr/>
          <a:lstStyle/>
          <a:p>
            <a:pPr>
              <a:buFont typeface="Wingdings" panose="05000000000000000000" pitchFamily="2" charset="2"/>
              <a:buNone/>
            </a:pPr>
            <a:r>
              <a:rPr lang="en-US" altLang="en-US" sz="2000" b="1" dirty="0">
                <a:solidFill>
                  <a:srgbClr val="FF0000"/>
                </a:solidFill>
              </a:rPr>
              <a:t>1, 2, 3, 9, 4, 5, 8, 6, 7, 10, 11, 12</a:t>
            </a:r>
            <a:endParaRPr lang="en-US" altLang="en-US" b="1" dirty="0">
              <a:solidFill>
                <a:srgbClr val="FF0000"/>
              </a:solidFill>
            </a:endParaRPr>
          </a:p>
        </p:txBody>
      </p:sp>
      <p:sp>
        <p:nvSpPr>
          <p:cNvPr id="67588"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78DFCB97-641D-48F9-992B-33E3E26B51BB}" type="slidenum">
              <a:rPr lang="en-US" altLang="en-US" sz="1200" smtClean="0">
                <a:latin typeface="Arial Black" panose="020B0A04020102020204" pitchFamily="34" charset="0"/>
              </a:rPr>
              <a:pPr>
                <a:spcBef>
                  <a:spcPct val="0"/>
                </a:spcBef>
                <a:buFontTx/>
                <a:buNone/>
              </a:pPr>
              <a:t>68</a:t>
            </a:fld>
            <a:endParaRPr lang="en-US" altLang="en-US" sz="1200">
              <a:latin typeface="Arial Black" panose="020B0A04020102020204" pitchFamily="34" charset="0"/>
            </a:endParaRPr>
          </a:p>
        </p:txBody>
      </p:sp>
      <p:pic>
        <p:nvPicPr>
          <p:cNvPr id="67589"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0"/>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1"/>
          <p:cNvSpPr txBox="1">
            <a:spLocks noChangeArrowheads="1"/>
          </p:cNvSpPr>
          <p:nvPr/>
        </p:nvSpPr>
        <p:spPr bwMode="auto">
          <a:xfrm>
            <a:off x="4724400" y="1219200"/>
            <a:ext cx="44624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latin typeface="Courier New" panose="02070309020205020404" pitchFamily="49" charset="0"/>
                <a:cs typeface="Courier New" panose="02070309020205020404" pitchFamily="49" charset="0"/>
              </a:rPr>
              <a:t>BFS tree:</a:t>
            </a:r>
          </a:p>
          <a:p>
            <a:pPr>
              <a:spcBef>
                <a:spcPct val="0"/>
              </a:spcBef>
              <a:buFontTx/>
              <a:buNone/>
            </a:pPr>
            <a:r>
              <a:rPr lang="en-US" altLang="en-US" sz="1800" dirty="0">
                <a:latin typeface="Courier New" panose="02070309020205020404" pitchFamily="49" charset="0"/>
                <a:cs typeface="Courier New" panose="02070309020205020404" pitchFamily="49" charset="0"/>
              </a:rPr>
              <a:t>Whenever </a:t>
            </a:r>
            <a:r>
              <a:rPr lang="en-US" altLang="en-US" sz="1800" dirty="0" err="1">
                <a:latin typeface="Courier New" panose="02070309020205020404" pitchFamily="49" charset="0"/>
                <a:cs typeface="Courier New" panose="02070309020205020404" pitchFamily="49" charset="0"/>
              </a:rPr>
              <a:t>dequeue</a:t>
            </a:r>
            <a:r>
              <a:rPr lang="en-US" altLang="en-US" sz="1800" dirty="0">
                <a:latin typeface="Courier New" panose="02070309020205020404" pitchFamily="49" charset="0"/>
                <a:cs typeface="Courier New" panose="02070309020205020404" pitchFamily="49" charset="0"/>
              </a:rPr>
              <a:t> v, the neighbors are added as children</a:t>
            </a:r>
          </a:p>
        </p:txBody>
      </p:sp>
      <p:sp>
        <p:nvSpPr>
          <p:cNvPr id="8" name="TextBox 7"/>
          <p:cNvSpPr txBox="1"/>
          <p:nvPr/>
        </p:nvSpPr>
        <p:spPr>
          <a:xfrm>
            <a:off x="566738" y="847121"/>
            <a:ext cx="3124200" cy="2677656"/>
          </a:xfrm>
          <a:prstGeom prst="rect">
            <a:avLst/>
          </a:prstGeom>
          <a:noFill/>
        </p:spPr>
        <p:txBody>
          <a:bodyPr wrap="square" rtlCol="0">
            <a:spAutoFit/>
          </a:bodyPr>
          <a:lstStyle/>
          <a:p>
            <a:r>
              <a:rPr lang="en-US" sz="1400" dirty="0">
                <a:solidFill>
                  <a:srgbClr val="FF0000"/>
                </a:solidFill>
              </a:rPr>
              <a:t>1</a:t>
            </a:r>
            <a:r>
              <a:rPr lang="en-US" sz="1400" dirty="0">
                <a:solidFill>
                  <a:srgbClr val="FF0000"/>
                </a:solidFill>
                <a:sym typeface="Wingdings" panose="05000000000000000000" pitchFamily="2" charset="2"/>
              </a:rPr>
              <a:t>239</a:t>
            </a:r>
          </a:p>
          <a:p>
            <a:r>
              <a:rPr lang="en-US" sz="1400" dirty="0">
                <a:solidFill>
                  <a:srgbClr val="FF0000"/>
                </a:solidFill>
                <a:sym typeface="Wingdings" panose="05000000000000000000" pitchFamily="2" charset="2"/>
              </a:rPr>
              <a:t>245</a:t>
            </a:r>
          </a:p>
          <a:p>
            <a:r>
              <a:rPr lang="en-US" sz="1400" dirty="0">
                <a:solidFill>
                  <a:srgbClr val="FF0000"/>
                </a:solidFill>
                <a:sym typeface="Wingdings" panose="05000000000000000000" pitchFamily="2" charset="2"/>
              </a:rPr>
              <a:t>312458</a:t>
            </a:r>
          </a:p>
          <a:p>
            <a:r>
              <a:rPr lang="en-US" sz="1400" dirty="0">
                <a:solidFill>
                  <a:srgbClr val="FF0000"/>
                </a:solidFill>
                <a:sym typeface="Wingdings" panose="05000000000000000000" pitchFamily="2" charset="2"/>
              </a:rPr>
              <a:t>456</a:t>
            </a:r>
          </a:p>
          <a:p>
            <a:r>
              <a:rPr lang="en-US" sz="1400" dirty="0">
                <a:solidFill>
                  <a:srgbClr val="FF0000"/>
                </a:solidFill>
                <a:sym typeface="Wingdings" panose="05000000000000000000" pitchFamily="2" charset="2"/>
              </a:rPr>
              <a:t>527</a:t>
            </a:r>
          </a:p>
          <a:p>
            <a:r>
              <a:rPr lang="en-US" sz="1400" dirty="0">
                <a:solidFill>
                  <a:srgbClr val="FF0000"/>
                </a:solidFill>
                <a:sym typeface="Wingdings" panose="05000000000000000000" pitchFamily="2" charset="2"/>
              </a:rPr>
              <a:t>67</a:t>
            </a:r>
          </a:p>
          <a:p>
            <a:r>
              <a:rPr lang="en-US" sz="1400" dirty="0">
                <a:solidFill>
                  <a:srgbClr val="FF0000"/>
                </a:solidFill>
                <a:sym typeface="Wingdings" panose="05000000000000000000" pitchFamily="2" charset="2"/>
              </a:rPr>
              <a:t>745</a:t>
            </a:r>
          </a:p>
          <a:p>
            <a:r>
              <a:rPr lang="en-US" sz="1400" dirty="0">
                <a:solidFill>
                  <a:srgbClr val="FF0000"/>
                </a:solidFill>
                <a:sym typeface="Wingdings" panose="05000000000000000000" pitchFamily="2" charset="2"/>
              </a:rPr>
              <a:t>8</a:t>
            </a:r>
          </a:p>
          <a:p>
            <a:r>
              <a:rPr lang="en-US" sz="1400" dirty="0">
                <a:solidFill>
                  <a:srgbClr val="FF0000"/>
                </a:solidFill>
                <a:sym typeface="Wingdings" panose="05000000000000000000" pitchFamily="2" charset="2"/>
              </a:rPr>
              <a:t>98</a:t>
            </a:r>
          </a:p>
          <a:p>
            <a:r>
              <a:rPr lang="en-US" sz="1400" dirty="0">
                <a:solidFill>
                  <a:srgbClr val="FF0000"/>
                </a:solidFill>
                <a:sym typeface="Wingdings" panose="05000000000000000000" pitchFamily="2" charset="2"/>
              </a:rPr>
              <a:t>1011112</a:t>
            </a:r>
          </a:p>
          <a:p>
            <a:r>
              <a:rPr lang="en-US" sz="1400" dirty="0">
                <a:solidFill>
                  <a:srgbClr val="FF0000"/>
                </a:solidFill>
                <a:sym typeface="Wingdings" panose="05000000000000000000" pitchFamily="2" charset="2"/>
              </a:rPr>
              <a:t>119</a:t>
            </a:r>
          </a:p>
          <a:p>
            <a:r>
              <a:rPr lang="en-US" sz="1400" dirty="0">
                <a:solidFill>
                  <a:srgbClr val="FF0000"/>
                </a:solidFill>
                <a:sym typeface="Wingdings" panose="05000000000000000000" pitchFamily="2" charset="2"/>
              </a:rPr>
              <a:t>12</a:t>
            </a:r>
            <a:endParaRPr lang="en-US" sz="1400" dirty="0">
              <a:solidFill>
                <a:srgbClr val="FF0000"/>
              </a:solidFill>
            </a:endParaRPr>
          </a:p>
        </p:txBody>
      </p:sp>
      <p:sp>
        <p:nvSpPr>
          <p:cNvPr id="2" name="Oval 1"/>
          <p:cNvSpPr/>
          <p:nvPr/>
        </p:nvSpPr>
        <p:spPr>
          <a:xfrm>
            <a:off x="6553200" y="3048001"/>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a:t>
            </a:r>
          </a:p>
        </p:txBody>
      </p:sp>
      <p:sp>
        <p:nvSpPr>
          <p:cNvPr id="9" name="Oval 8"/>
          <p:cNvSpPr/>
          <p:nvPr/>
        </p:nvSpPr>
        <p:spPr>
          <a:xfrm>
            <a:off x="5715000" y="365545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2</a:t>
            </a:r>
          </a:p>
        </p:txBody>
      </p:sp>
      <p:sp>
        <p:nvSpPr>
          <p:cNvPr id="10" name="Oval 9"/>
          <p:cNvSpPr/>
          <p:nvPr/>
        </p:nvSpPr>
        <p:spPr>
          <a:xfrm>
            <a:off x="6587150" y="3660864"/>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3</a:t>
            </a:r>
          </a:p>
        </p:txBody>
      </p:sp>
      <p:sp>
        <p:nvSpPr>
          <p:cNvPr id="11" name="Oval 10"/>
          <p:cNvSpPr/>
          <p:nvPr/>
        </p:nvSpPr>
        <p:spPr>
          <a:xfrm>
            <a:off x="7490988" y="365545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9</a:t>
            </a:r>
          </a:p>
        </p:txBody>
      </p:sp>
      <p:sp>
        <p:nvSpPr>
          <p:cNvPr id="12" name="Oval 11"/>
          <p:cNvSpPr/>
          <p:nvPr/>
        </p:nvSpPr>
        <p:spPr>
          <a:xfrm>
            <a:off x="4872721" y="465951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4</a:t>
            </a:r>
          </a:p>
        </p:txBody>
      </p:sp>
      <p:sp>
        <p:nvSpPr>
          <p:cNvPr id="13" name="Oval 12"/>
          <p:cNvSpPr/>
          <p:nvPr/>
        </p:nvSpPr>
        <p:spPr>
          <a:xfrm>
            <a:off x="5744871" y="4664924"/>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5</a:t>
            </a:r>
          </a:p>
        </p:txBody>
      </p:sp>
      <p:sp>
        <p:nvSpPr>
          <p:cNvPr id="14" name="Oval 13"/>
          <p:cNvSpPr/>
          <p:nvPr/>
        </p:nvSpPr>
        <p:spPr>
          <a:xfrm>
            <a:off x="6648709" y="465951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8</a:t>
            </a:r>
          </a:p>
        </p:txBody>
      </p:sp>
      <p:sp>
        <p:nvSpPr>
          <p:cNvPr id="15" name="Oval 14"/>
          <p:cNvSpPr/>
          <p:nvPr/>
        </p:nvSpPr>
        <p:spPr>
          <a:xfrm>
            <a:off x="4845112" y="5323546"/>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6</a:t>
            </a:r>
          </a:p>
        </p:txBody>
      </p:sp>
      <p:sp>
        <p:nvSpPr>
          <p:cNvPr id="16" name="Oval 15"/>
          <p:cNvSpPr/>
          <p:nvPr/>
        </p:nvSpPr>
        <p:spPr>
          <a:xfrm>
            <a:off x="5717262" y="5328958"/>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7</a:t>
            </a:r>
          </a:p>
        </p:txBody>
      </p:sp>
      <p:sp>
        <p:nvSpPr>
          <p:cNvPr id="17" name="Oval 16"/>
          <p:cNvSpPr/>
          <p:nvPr/>
        </p:nvSpPr>
        <p:spPr>
          <a:xfrm>
            <a:off x="7996473" y="4715787"/>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10</a:t>
            </a:r>
          </a:p>
        </p:txBody>
      </p:sp>
      <p:sp>
        <p:nvSpPr>
          <p:cNvPr id="18" name="Oval 17"/>
          <p:cNvSpPr/>
          <p:nvPr/>
        </p:nvSpPr>
        <p:spPr>
          <a:xfrm>
            <a:off x="7546818" y="5468288"/>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11</a:t>
            </a:r>
          </a:p>
        </p:txBody>
      </p:sp>
      <p:sp>
        <p:nvSpPr>
          <p:cNvPr id="19" name="Oval 18"/>
          <p:cNvSpPr/>
          <p:nvPr/>
        </p:nvSpPr>
        <p:spPr>
          <a:xfrm>
            <a:off x="8418968" y="5473700"/>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12</a:t>
            </a:r>
          </a:p>
        </p:txBody>
      </p:sp>
      <p:cxnSp>
        <p:nvCxnSpPr>
          <p:cNvPr id="4" name="Straight Arrow Connector 3"/>
          <p:cNvCxnSpPr>
            <a:stCxn id="2" idx="3"/>
            <a:endCxn id="9" idx="0"/>
          </p:cNvCxnSpPr>
          <p:nvPr/>
        </p:nvCxnSpPr>
        <p:spPr>
          <a:xfrm flipH="1">
            <a:off x="5981700" y="3373205"/>
            <a:ext cx="649615" cy="28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 idx="4"/>
            <a:endCxn id="10" idx="0"/>
          </p:cNvCxnSpPr>
          <p:nvPr/>
        </p:nvCxnSpPr>
        <p:spPr>
          <a:xfrm>
            <a:off x="6819900" y="3429001"/>
            <a:ext cx="33950" cy="23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 idx="5"/>
            <a:endCxn id="11" idx="0"/>
          </p:cNvCxnSpPr>
          <p:nvPr/>
        </p:nvCxnSpPr>
        <p:spPr>
          <a:xfrm>
            <a:off x="7008485" y="3373205"/>
            <a:ext cx="749203" cy="28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4"/>
            <a:endCxn id="12" idx="0"/>
          </p:cNvCxnSpPr>
          <p:nvPr/>
        </p:nvCxnSpPr>
        <p:spPr>
          <a:xfrm flipH="1">
            <a:off x="5139421" y="4036452"/>
            <a:ext cx="842279" cy="62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4"/>
            <a:endCxn id="13" idx="0"/>
          </p:cNvCxnSpPr>
          <p:nvPr/>
        </p:nvCxnSpPr>
        <p:spPr>
          <a:xfrm>
            <a:off x="5981700" y="4036452"/>
            <a:ext cx="29871" cy="628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0" idx="4"/>
            <a:endCxn id="14" idx="0"/>
          </p:cNvCxnSpPr>
          <p:nvPr/>
        </p:nvCxnSpPr>
        <p:spPr>
          <a:xfrm>
            <a:off x="6853850" y="4041864"/>
            <a:ext cx="61559" cy="61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2" idx="4"/>
            <a:endCxn id="15" idx="0"/>
          </p:cNvCxnSpPr>
          <p:nvPr/>
        </p:nvCxnSpPr>
        <p:spPr>
          <a:xfrm flipH="1">
            <a:off x="5111812" y="5040512"/>
            <a:ext cx="27609" cy="28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4"/>
            <a:endCxn id="16" idx="0"/>
          </p:cNvCxnSpPr>
          <p:nvPr/>
        </p:nvCxnSpPr>
        <p:spPr>
          <a:xfrm flipH="1">
            <a:off x="5983962" y="5045924"/>
            <a:ext cx="27609" cy="28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7" idx="4"/>
            <a:endCxn id="18" idx="0"/>
          </p:cNvCxnSpPr>
          <p:nvPr/>
        </p:nvCxnSpPr>
        <p:spPr>
          <a:xfrm flipH="1">
            <a:off x="7813518" y="5096787"/>
            <a:ext cx="449655" cy="37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7" idx="4"/>
            <a:endCxn id="19" idx="0"/>
          </p:cNvCxnSpPr>
          <p:nvPr/>
        </p:nvCxnSpPr>
        <p:spPr>
          <a:xfrm>
            <a:off x="8263173" y="5096787"/>
            <a:ext cx="422495" cy="37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01104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304800" y="76200"/>
            <a:ext cx="8229600" cy="838200"/>
          </a:xfrm>
        </p:spPr>
        <p:txBody>
          <a:bodyPr/>
          <a:lstStyle/>
          <a:p>
            <a:r>
              <a:rPr lang="en-US" altLang="en-US"/>
              <a:t>Exercise – Breadth first</a:t>
            </a:r>
          </a:p>
        </p:txBody>
      </p:sp>
      <p:sp>
        <p:nvSpPr>
          <p:cNvPr id="68611" name="Content Placeholder 2"/>
          <p:cNvSpPr>
            <a:spLocks noGrp="1"/>
          </p:cNvSpPr>
          <p:nvPr>
            <p:ph idx="1"/>
          </p:nvPr>
        </p:nvSpPr>
        <p:spPr>
          <a:xfrm>
            <a:off x="533400" y="1828800"/>
            <a:ext cx="8229600" cy="3886200"/>
          </a:xfrm>
        </p:spPr>
        <p:txBody>
          <a:bodyPr/>
          <a:lstStyle/>
          <a:p>
            <a:endParaRPr lang="en-US" altLang="en-US"/>
          </a:p>
          <a:p>
            <a:endParaRPr lang="en-US" altLang="en-US"/>
          </a:p>
          <a:p>
            <a:endParaRPr lang="en-US" altLang="en-US"/>
          </a:p>
          <a:p>
            <a:endParaRPr lang="en-US" altLang="en-US"/>
          </a:p>
          <a:p>
            <a:endParaRPr lang="en-US" altLang="en-US"/>
          </a:p>
          <a:p>
            <a:endParaRPr lang="en-US" altLang="en-US"/>
          </a:p>
          <a:p>
            <a:pPr>
              <a:buFont typeface="Wingdings" panose="05000000000000000000" pitchFamily="2" charset="2"/>
              <a:buNone/>
            </a:pPr>
            <a:endParaRPr lang="en-US" altLang="en-US"/>
          </a:p>
          <a:p>
            <a:endParaRPr lang="en-US" altLang="en-US"/>
          </a:p>
          <a:p>
            <a:pPr>
              <a:buFont typeface="Wingdings" panose="05000000000000000000" pitchFamily="2" charset="2"/>
              <a:buNone/>
            </a:pPr>
            <a:endParaRPr lang="en-US" altLang="en-US"/>
          </a:p>
        </p:txBody>
      </p:sp>
      <p:sp>
        <p:nvSpPr>
          <p:cNvPr id="68612"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8DA349C-104D-4042-9C50-FF019B22877A}" type="slidenum">
              <a:rPr lang="en-US" altLang="en-US" sz="1200" smtClean="0">
                <a:latin typeface="Arial Black" panose="020B0A04020102020204" pitchFamily="34" charset="0"/>
              </a:rPr>
              <a:pPr>
                <a:spcBef>
                  <a:spcPct val="0"/>
                </a:spcBef>
                <a:buFontTx/>
                <a:buNone/>
              </a:pPr>
              <a:t>69</a:t>
            </a:fld>
            <a:endParaRPr lang="en-US" altLang="en-US" sz="1200">
              <a:latin typeface="Arial Black" panose="020B0A04020102020204" pitchFamily="34" charset="0"/>
            </a:endParaRPr>
          </a:p>
        </p:txBody>
      </p:sp>
      <p:pic>
        <p:nvPicPr>
          <p:cNvPr id="686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676400"/>
            <a:ext cx="38449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04800" y="76200"/>
            <a:ext cx="8229600" cy="838200"/>
          </a:xfrm>
        </p:spPr>
        <p:txBody>
          <a:bodyPr/>
          <a:lstStyle/>
          <a:p>
            <a:r>
              <a:rPr lang="en-US" altLang="en-US"/>
              <a:t>Pseudocode </a:t>
            </a:r>
          </a:p>
        </p:txBody>
      </p:sp>
      <p:sp>
        <p:nvSpPr>
          <p:cNvPr id="27651" name="Content Placeholder 2"/>
          <p:cNvSpPr>
            <a:spLocks noGrp="1"/>
          </p:cNvSpPr>
          <p:nvPr>
            <p:ph idx="1"/>
          </p:nvPr>
        </p:nvSpPr>
        <p:spPr>
          <a:xfrm>
            <a:off x="322263" y="944563"/>
            <a:ext cx="8229600" cy="3886200"/>
          </a:xfrm>
        </p:spPr>
        <p:txBody>
          <a:bodyPr/>
          <a:lstStyle/>
          <a:p>
            <a:endParaRPr lang="en-US" altLang="en-US"/>
          </a:p>
          <a:p>
            <a:endParaRPr lang="en-US" altLang="en-US"/>
          </a:p>
          <a:p>
            <a:endParaRPr lang="en-US" altLang="en-US"/>
          </a:p>
          <a:p>
            <a:endParaRPr lang="en-US" altLang="en-US"/>
          </a:p>
          <a:p>
            <a:endParaRPr lang="en-US" altLang="en-US"/>
          </a:p>
          <a:p>
            <a:pPr>
              <a:buFont typeface="Wingdings" panose="05000000000000000000" pitchFamily="2" charset="2"/>
              <a:buNone/>
            </a:pPr>
            <a:endParaRPr lang="en-US" altLang="en-US"/>
          </a:p>
          <a:p>
            <a:pPr>
              <a:buFont typeface="Wingdings" panose="05000000000000000000" pitchFamily="2" charset="2"/>
              <a:buNone/>
            </a:pPr>
            <a:endParaRPr lang="en-US" altLang="en-US" sz="2000"/>
          </a:p>
        </p:txBody>
      </p:sp>
      <p:sp>
        <p:nvSpPr>
          <p:cNvPr id="2765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548E995-2408-44F0-94D9-585D11D9C96E}" type="slidenum">
              <a:rPr lang="en-US" altLang="en-US" sz="1200" smtClean="0">
                <a:latin typeface="Arial Black" panose="020B0A04020102020204" pitchFamily="34" charset="0"/>
              </a:rPr>
              <a:pPr>
                <a:spcBef>
                  <a:spcPct val="0"/>
                </a:spcBef>
                <a:buFontTx/>
                <a:buNone/>
              </a:pPr>
              <a:t>7</a:t>
            </a:fld>
            <a:endParaRPr lang="en-US" altLang="en-US" sz="1200">
              <a:latin typeface="Arial Black" panose="020B0A04020102020204" pitchFamily="34" charset="0"/>
            </a:endParaRPr>
          </a:p>
        </p:txBody>
      </p:sp>
      <p:sp>
        <p:nvSpPr>
          <p:cNvPr id="27653" name="Rectangle 1"/>
          <p:cNvSpPr>
            <a:spLocks noChangeArrowheads="1"/>
          </p:cNvSpPr>
          <p:nvPr/>
        </p:nvSpPr>
        <p:spPr bwMode="auto">
          <a:xfrm>
            <a:off x="228600" y="941388"/>
            <a:ext cx="883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latin typeface="Courier New" panose="02070309020205020404" pitchFamily="49" charset="0"/>
                <a:cs typeface="Courier New" panose="02070309020205020404" pitchFamily="49" charset="0"/>
              </a:rPr>
              <a:t>for </a:t>
            </a:r>
            <a:r>
              <a:rPr lang="en-US" altLang="en-US" sz="1800" dirty="0" err="1">
                <a:latin typeface="Courier New" panose="02070309020205020404" pitchFamily="49" charset="0"/>
                <a:cs typeface="Courier New" panose="02070309020205020404" pitchFamily="49" charset="0"/>
              </a:rPr>
              <a:t>i</a:t>
            </a:r>
            <a:r>
              <a:rPr lang="en-US" altLang="en-US" sz="1800" dirty="0">
                <a:latin typeface="Courier New" panose="02070309020205020404" pitchFamily="49" charset="0"/>
                <a:cs typeface="Courier New" panose="02070309020205020404" pitchFamily="49" charset="0"/>
              </a:rPr>
              <a:t> = 1 to # vertices</a:t>
            </a:r>
          </a:p>
          <a:p>
            <a:pPr>
              <a:spcBef>
                <a:spcPct val="0"/>
              </a:spcBef>
              <a:buFontTx/>
              <a:buNone/>
            </a:pPr>
            <a:r>
              <a:rPr lang="en-US" altLang="en-US" sz="1800"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rPr>
              <a:t>find v</a:t>
            </a:r>
            <a:r>
              <a:rPr lang="en-US" altLang="en-US" sz="1800" dirty="0">
                <a:latin typeface="Courier New" panose="02070309020205020404" pitchFamily="49" charset="0"/>
                <a:cs typeface="Courier New" panose="02070309020205020404" pitchFamily="49" charset="0"/>
              </a:rPr>
              <a:t>; </a:t>
            </a:r>
            <a:r>
              <a:rPr lang="en-US" altLang="en-US" sz="1800" b="1" u="sng" dirty="0">
                <a:solidFill>
                  <a:srgbClr val="C00000"/>
                </a:solidFill>
                <a:latin typeface="Courier New" panose="02070309020205020404" pitchFamily="49" charset="0"/>
                <a:cs typeface="Courier New" panose="02070309020205020404" pitchFamily="49" charset="0"/>
              </a:rPr>
              <a:t>//not visited, </a:t>
            </a:r>
            <a:r>
              <a:rPr lang="en-US" altLang="en-US" sz="1800" b="1" i="1" u="sng" dirty="0">
                <a:solidFill>
                  <a:srgbClr val="C00000"/>
                </a:solidFill>
                <a:latin typeface="Courier New" panose="02070309020205020404" pitchFamily="49" charset="0"/>
                <a:cs typeface="Courier New" panose="02070309020205020404" pitchFamily="49" charset="0"/>
              </a:rPr>
              <a:t>shortest</a:t>
            </a:r>
            <a:r>
              <a:rPr lang="en-US" altLang="en-US" sz="1800" b="1" u="sng" dirty="0">
                <a:solidFill>
                  <a:srgbClr val="C00000"/>
                </a:solidFill>
                <a:latin typeface="Courier New" panose="02070309020205020404" pitchFamily="49" charset="0"/>
                <a:cs typeface="Courier New" panose="02070309020205020404" pitchFamily="49" charset="0"/>
              </a:rPr>
              <a:t> distance at this point</a:t>
            </a:r>
          </a:p>
          <a:p>
            <a:pPr>
              <a:spcBef>
                <a:spcPct val="0"/>
              </a:spcBef>
              <a:buFontTx/>
              <a:buNone/>
            </a:pPr>
            <a:r>
              <a:rPr lang="en-US" altLang="en-US" sz="1800" dirty="0">
                <a:latin typeface="Courier New" panose="02070309020205020404" pitchFamily="49" charset="0"/>
                <a:cs typeface="Courier New" panose="02070309020205020404" pitchFamily="49" charset="0"/>
              </a:rPr>
              <a:t>         if v is destination</a:t>
            </a:r>
          </a:p>
          <a:p>
            <a:pPr>
              <a:spcBef>
                <a:spcPct val="0"/>
              </a:spcBef>
              <a:buFontTx/>
              <a:buNone/>
            </a:pPr>
            <a:r>
              <a:rPr lang="en-US" altLang="en-US" sz="1800" dirty="0">
                <a:latin typeface="Courier New" panose="02070309020205020404" pitchFamily="49" charset="0"/>
                <a:cs typeface="Courier New" panose="02070309020205020404" pitchFamily="49" charset="0"/>
              </a:rPr>
              <a:t>		break;   </a:t>
            </a:r>
          </a:p>
          <a:p>
            <a:pPr>
              <a:spcBef>
                <a:spcPct val="0"/>
              </a:spcBef>
              <a:buFontTx/>
              <a:buNone/>
            </a:pPr>
            <a:r>
              <a:rPr lang="en-US" altLang="en-US" sz="1800" dirty="0">
                <a:latin typeface="Courier New" panose="02070309020205020404" pitchFamily="49" charset="0"/>
                <a:cs typeface="Courier New" panose="02070309020205020404" pitchFamily="49" charset="0"/>
              </a:rPr>
              <a:t>         mark v visited;  </a:t>
            </a:r>
          </a:p>
          <a:p>
            <a:pPr>
              <a:spcBef>
                <a:spcPct val="0"/>
              </a:spcBef>
              <a:buFontTx/>
              <a:buNone/>
            </a:pPr>
            <a:r>
              <a:rPr lang="en-US" altLang="en-US" sz="1800" dirty="0">
                <a:latin typeface="Courier New" panose="02070309020205020404" pitchFamily="49" charset="0"/>
                <a:cs typeface="Courier New" panose="02070309020205020404" pitchFamily="49" charset="0"/>
              </a:rPr>
              <a:t>         for each w adjacent to v</a:t>
            </a:r>
          </a:p>
          <a:p>
            <a:pPr>
              <a:spcBef>
                <a:spcPct val="0"/>
              </a:spcBef>
              <a:buFontTx/>
              <a:buNone/>
            </a:pPr>
            <a:r>
              <a:rPr lang="en-US" altLang="en-US" sz="1800" dirty="0">
                <a:latin typeface="Courier New" panose="02070309020205020404" pitchFamily="49" charset="0"/>
                <a:cs typeface="Courier New" panose="02070309020205020404" pitchFamily="49" charset="0"/>
              </a:rPr>
              <a:t>            if (w is not visited)</a:t>
            </a:r>
          </a:p>
          <a:p>
            <a:pPr>
              <a:spcBef>
                <a:spcPct val="0"/>
              </a:spcBef>
              <a:buFontTx/>
              <a:buNone/>
            </a:pPr>
            <a:r>
              <a:rPr lang="en-US" altLang="en-US" sz="1800" dirty="0">
                <a:latin typeface="Courier New" panose="02070309020205020404" pitchFamily="49" charset="0"/>
                <a:cs typeface="Courier New" panose="02070309020205020404" pitchFamily="49" charset="0"/>
              </a:rPr>
              <a:t>               T[w].</a:t>
            </a:r>
            <a:r>
              <a:rPr lang="en-US" altLang="en-US" sz="1800" dirty="0" err="1">
                <a:latin typeface="Courier New" panose="02070309020205020404" pitchFamily="49" charset="0"/>
                <a:cs typeface="Courier New" panose="02070309020205020404" pitchFamily="49" charset="0"/>
              </a:rPr>
              <a:t>dist</a:t>
            </a:r>
            <a:r>
              <a:rPr lang="en-US" altLang="en-US" sz="1800" dirty="0">
                <a:latin typeface="Courier New" panose="02070309020205020404" pitchFamily="49" charset="0"/>
                <a:cs typeface="Courier New" panose="02070309020205020404" pitchFamily="49" charset="0"/>
              </a:rPr>
              <a:t>=min(T[w].</a:t>
            </a:r>
            <a:r>
              <a:rPr lang="en-US" altLang="en-US" sz="1800" dirty="0" err="1">
                <a:latin typeface="Courier New" panose="02070309020205020404" pitchFamily="49" charset="0"/>
                <a:cs typeface="Courier New" panose="02070309020205020404" pitchFamily="49" charset="0"/>
              </a:rPr>
              <a:t>dist</a:t>
            </a:r>
            <a:r>
              <a:rPr lang="en-US" altLang="en-US" sz="1800" dirty="0">
                <a:latin typeface="Courier New" panose="02070309020205020404" pitchFamily="49" charset="0"/>
                <a:cs typeface="Courier New" panose="02070309020205020404" pitchFamily="49" charset="0"/>
              </a:rPr>
              <a:t>, T[v].</a:t>
            </a:r>
            <a:r>
              <a:rPr lang="en-US" altLang="en-US" sz="1800" dirty="0" err="1">
                <a:latin typeface="Courier New" panose="02070309020205020404" pitchFamily="49" charset="0"/>
                <a:cs typeface="Courier New" panose="02070309020205020404" pitchFamily="49" charset="0"/>
              </a:rPr>
              <a:t>dist+C</a:t>
            </a:r>
            <a:r>
              <a:rPr lang="en-US" altLang="en-US" sz="1800" dirty="0">
                <a:latin typeface="Courier New" panose="02070309020205020404" pitchFamily="49" charset="0"/>
                <a:cs typeface="Courier New" panose="02070309020205020404" pitchFamily="49" charset="0"/>
              </a:rPr>
              <a:t>[V][W]) </a:t>
            </a:r>
          </a:p>
        </p:txBody>
      </p:sp>
      <p:pic>
        <p:nvPicPr>
          <p:cNvPr id="2765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8"/>
          <p:cNvSpPr txBox="1">
            <a:spLocks noChangeArrowheads="1"/>
          </p:cNvSpPr>
          <p:nvPr/>
        </p:nvSpPr>
        <p:spPr bwMode="auto">
          <a:xfrm>
            <a:off x="609600" y="483076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source</a:t>
            </a:r>
          </a:p>
        </p:txBody>
      </p:sp>
      <p:sp>
        <p:nvSpPr>
          <p:cNvPr id="27656" name="TextBox 9"/>
          <p:cNvSpPr txBox="1">
            <a:spLocks noChangeArrowheads="1"/>
          </p:cNvSpPr>
          <p:nvPr/>
        </p:nvSpPr>
        <p:spPr bwMode="auto">
          <a:xfrm>
            <a:off x="6716713" y="4327525"/>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rgbClr val="FF0000"/>
                </a:solidFill>
                <a:latin typeface="Arial" panose="020B0604020202020204" pitchFamily="34" charset="0"/>
              </a:rPr>
              <a:t>destination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962400"/>
            <a:ext cx="3409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69634" name="Title 1"/>
          <p:cNvSpPr>
            <a:spLocks noGrp="1"/>
          </p:cNvSpPr>
          <p:nvPr>
            <p:ph type="title"/>
          </p:nvPr>
        </p:nvSpPr>
        <p:spPr>
          <a:xfrm>
            <a:off x="457200" y="76200"/>
            <a:ext cx="8610600" cy="762000"/>
          </a:xfrm>
        </p:spPr>
        <p:txBody>
          <a:bodyPr/>
          <a:lstStyle/>
          <a:p>
            <a:r>
              <a:rPr lang="en-US" altLang="en-US" dirty="0"/>
              <a:t>Shortest path and BFS</a:t>
            </a:r>
          </a:p>
        </p:txBody>
      </p:sp>
      <p:sp>
        <p:nvSpPr>
          <p:cNvPr id="696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D16A6E2-D805-461C-B53E-0E9946645370}" type="slidenum">
              <a:rPr lang="en-US" altLang="en-US" sz="1200" smtClean="0">
                <a:latin typeface="Arial Black" panose="020B0A04020102020204" pitchFamily="34" charset="0"/>
              </a:rPr>
              <a:pPr>
                <a:spcBef>
                  <a:spcPct val="0"/>
                </a:spcBef>
                <a:buFontTx/>
                <a:buNone/>
              </a:pPr>
              <a:t>70</a:t>
            </a:fld>
            <a:endParaRPr lang="en-US" altLang="en-US" sz="1200">
              <a:latin typeface="Arial Black" panose="020B0A04020102020204" pitchFamily="34" charset="0"/>
            </a:endParaRPr>
          </a:p>
        </p:txBody>
      </p:sp>
      <p:sp>
        <p:nvSpPr>
          <p:cNvPr id="6" name="Content Placeholder 2"/>
          <p:cNvSpPr>
            <a:spLocks noGrp="1"/>
          </p:cNvSpPr>
          <p:nvPr>
            <p:ph idx="1"/>
          </p:nvPr>
        </p:nvSpPr>
        <p:spPr>
          <a:xfrm>
            <a:off x="228600" y="1143000"/>
            <a:ext cx="8991600" cy="5257800"/>
          </a:xfrm>
        </p:spPr>
        <p:txBody>
          <a:bodyPr/>
          <a:lstStyle/>
          <a:p>
            <a:pPr>
              <a:defRPr/>
            </a:pPr>
            <a:r>
              <a:rPr lang="en-US" altLang="en-US" sz="2800" dirty="0"/>
              <a:t>BFS can only be used to find shortest path in a graph if</a:t>
            </a:r>
          </a:p>
          <a:p>
            <a:pPr lvl="1">
              <a:defRPr/>
            </a:pPr>
            <a:r>
              <a:rPr lang="en-US" altLang="en-US" sz="2400" dirty="0"/>
              <a:t>There are no loops</a:t>
            </a:r>
          </a:p>
          <a:p>
            <a:pPr lvl="1">
              <a:defRPr/>
            </a:pPr>
            <a:r>
              <a:rPr lang="en-US" altLang="en-US" sz="2400" dirty="0"/>
              <a:t>All edges have same weight or no weight</a:t>
            </a:r>
          </a:p>
          <a:p>
            <a:pPr marL="914400" lvl="1" indent="-457200">
              <a:buFont typeface="+mj-lt"/>
              <a:buAutoNum type="arabicPeriod"/>
              <a:defRPr/>
            </a:pPr>
            <a:r>
              <a:rPr lang="en-US" altLang="en-US" sz="2400" dirty="0"/>
              <a:t>Start from the source and perform a BFS</a:t>
            </a:r>
          </a:p>
          <a:p>
            <a:pPr marL="914400" lvl="1" indent="-457200">
              <a:buFont typeface="+mj-lt"/>
              <a:buAutoNum type="arabicPeriod"/>
              <a:defRPr/>
            </a:pPr>
            <a:r>
              <a:rPr lang="en-US" altLang="en-US" sz="2400" dirty="0"/>
              <a:t>Along with BFS order, keep the shortest paths for each vertex </a:t>
            </a:r>
          </a:p>
          <a:p>
            <a:pPr marL="457200" lvl="1" indent="0">
              <a:buFont typeface="Arial" panose="020B0604020202020204" pitchFamily="34" charset="0"/>
              <a:buNone/>
              <a:defRPr/>
            </a:pPr>
            <a:endParaRPr lang="en-US" altLang="en-US" sz="2400" dirty="0"/>
          </a:p>
        </p:txBody>
      </p:sp>
    </p:spTree>
    <p:extLst>
      <p:ext uri="{BB962C8B-B14F-4D97-AF65-F5344CB8AC3E}">
        <p14:creationId xmlns:p14="http://schemas.microsoft.com/office/powerpoint/2010/main" val="35315953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27" y="3997035"/>
            <a:ext cx="3409950" cy="2266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Lst>
        </p:spPr>
      </p:pic>
      <p:sp>
        <p:nvSpPr>
          <p:cNvPr id="69634" name="Title 1"/>
          <p:cNvSpPr>
            <a:spLocks noGrp="1"/>
          </p:cNvSpPr>
          <p:nvPr>
            <p:ph type="title"/>
          </p:nvPr>
        </p:nvSpPr>
        <p:spPr>
          <a:xfrm>
            <a:off x="457200" y="76200"/>
            <a:ext cx="8610600" cy="762000"/>
          </a:xfrm>
        </p:spPr>
        <p:txBody>
          <a:bodyPr/>
          <a:lstStyle/>
          <a:p>
            <a:r>
              <a:rPr lang="en-US" altLang="en-US" dirty="0"/>
              <a:t>Shortest path and BFS</a:t>
            </a:r>
          </a:p>
        </p:txBody>
      </p:sp>
      <p:sp>
        <p:nvSpPr>
          <p:cNvPr id="696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D16A6E2-D805-461C-B53E-0E9946645370}" type="slidenum">
              <a:rPr lang="en-US" altLang="en-US" sz="1200" smtClean="0">
                <a:latin typeface="Arial Black" panose="020B0A04020102020204" pitchFamily="34" charset="0"/>
              </a:rPr>
              <a:pPr>
                <a:spcBef>
                  <a:spcPct val="0"/>
                </a:spcBef>
                <a:buFontTx/>
                <a:buNone/>
              </a:pPr>
              <a:t>71</a:t>
            </a:fld>
            <a:endParaRPr lang="en-US" altLang="en-US" sz="1200">
              <a:latin typeface="Arial Black" panose="020B0A04020102020204" pitchFamily="34" charset="0"/>
            </a:endParaRPr>
          </a:p>
        </p:txBody>
      </p:sp>
      <p:sp>
        <p:nvSpPr>
          <p:cNvPr id="6" name="Content Placeholder 2"/>
          <p:cNvSpPr>
            <a:spLocks noGrp="1"/>
          </p:cNvSpPr>
          <p:nvPr>
            <p:ph idx="1"/>
          </p:nvPr>
        </p:nvSpPr>
        <p:spPr>
          <a:xfrm>
            <a:off x="228600" y="1143000"/>
            <a:ext cx="8991600" cy="5257800"/>
          </a:xfrm>
        </p:spPr>
        <p:txBody>
          <a:bodyPr/>
          <a:lstStyle/>
          <a:p>
            <a:pPr>
              <a:defRPr/>
            </a:pPr>
            <a:r>
              <a:rPr lang="en-US" altLang="en-US" sz="2800" dirty="0"/>
              <a:t>BFS can only be used to find shortest path in a graph if</a:t>
            </a:r>
          </a:p>
          <a:p>
            <a:pPr lvl="1">
              <a:defRPr/>
            </a:pPr>
            <a:r>
              <a:rPr lang="en-US" altLang="en-US" sz="2400" dirty="0"/>
              <a:t>There are no loops</a:t>
            </a:r>
          </a:p>
          <a:p>
            <a:pPr lvl="1">
              <a:defRPr/>
            </a:pPr>
            <a:r>
              <a:rPr lang="en-US" altLang="en-US" sz="2400" dirty="0"/>
              <a:t>All edges have same weight or no weight</a:t>
            </a:r>
          </a:p>
          <a:p>
            <a:pPr marL="914400" lvl="1" indent="-457200">
              <a:buFont typeface="+mj-lt"/>
              <a:buAutoNum type="arabicPeriod"/>
              <a:defRPr/>
            </a:pPr>
            <a:r>
              <a:rPr lang="en-US" altLang="en-US" sz="2400" dirty="0"/>
              <a:t>Start from the source and perform a BFS</a:t>
            </a:r>
          </a:p>
          <a:p>
            <a:pPr marL="914400" lvl="1" indent="-457200">
              <a:buFont typeface="+mj-lt"/>
              <a:buAutoNum type="arabicPeriod"/>
              <a:defRPr/>
            </a:pPr>
            <a:r>
              <a:rPr lang="en-US" altLang="en-US" sz="2400" dirty="0"/>
              <a:t>Along with BFS order, keep the shortest paths for each vertex </a:t>
            </a:r>
          </a:p>
          <a:p>
            <a:pPr marL="457200" lvl="1" indent="0">
              <a:buFont typeface="Arial" panose="020B0604020202020204" pitchFamily="34" charset="0"/>
              <a:buNone/>
              <a:defRPr/>
            </a:pPr>
            <a:endParaRPr lang="en-US"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2932141118"/>
              </p:ext>
            </p:extLst>
          </p:nvPr>
        </p:nvGraphicFramePr>
        <p:xfrm>
          <a:off x="4114801" y="5181600"/>
          <a:ext cx="4952999" cy="1276871"/>
        </p:xfrm>
        <a:graphic>
          <a:graphicData uri="http://schemas.openxmlformats.org/drawingml/2006/table">
            <a:tbl>
              <a:tblPr firstRow="1" bandRow="1">
                <a:tableStyleId>{5C22544A-7EE6-4342-B048-85BDC9FD1C3A}</a:tableStyleId>
              </a:tblPr>
              <a:tblGrid>
                <a:gridCol w="541733">
                  <a:extLst>
                    <a:ext uri="{9D8B030D-6E8A-4147-A177-3AD203B41FA5}">
                      <a16:colId xmlns:a16="http://schemas.microsoft.com/office/drawing/2014/main" val="20000"/>
                    </a:ext>
                  </a:extLst>
                </a:gridCol>
                <a:gridCol w="282054">
                  <a:extLst>
                    <a:ext uri="{9D8B030D-6E8A-4147-A177-3AD203B41FA5}">
                      <a16:colId xmlns:a16="http://schemas.microsoft.com/office/drawing/2014/main" val="20001"/>
                    </a:ext>
                  </a:extLst>
                </a:gridCol>
                <a:gridCol w="319212">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10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gridCol w="381000">
                  <a:extLst>
                    <a:ext uri="{9D8B030D-6E8A-4147-A177-3AD203B41FA5}">
                      <a16:colId xmlns:a16="http://schemas.microsoft.com/office/drawing/2014/main" val="20008"/>
                    </a:ext>
                  </a:extLst>
                </a:gridCol>
                <a:gridCol w="381000">
                  <a:extLst>
                    <a:ext uri="{9D8B030D-6E8A-4147-A177-3AD203B41FA5}">
                      <a16:colId xmlns:a16="http://schemas.microsoft.com/office/drawing/2014/main" val="20009"/>
                    </a:ext>
                  </a:extLst>
                </a:gridCol>
                <a:gridCol w="381000">
                  <a:extLst>
                    <a:ext uri="{9D8B030D-6E8A-4147-A177-3AD203B41FA5}">
                      <a16:colId xmlns:a16="http://schemas.microsoft.com/office/drawing/2014/main" val="20010"/>
                    </a:ext>
                  </a:extLst>
                </a:gridCol>
                <a:gridCol w="381000">
                  <a:extLst>
                    <a:ext uri="{9D8B030D-6E8A-4147-A177-3AD203B41FA5}">
                      <a16:colId xmlns:a16="http://schemas.microsoft.com/office/drawing/2014/main" val="20011"/>
                    </a:ext>
                  </a:extLst>
                </a:gridCol>
                <a:gridCol w="381000">
                  <a:extLst>
                    <a:ext uri="{9D8B030D-6E8A-4147-A177-3AD203B41FA5}">
                      <a16:colId xmlns:a16="http://schemas.microsoft.com/office/drawing/2014/main" val="20012"/>
                    </a:ext>
                  </a:extLst>
                </a:gridCol>
              </a:tblGrid>
              <a:tr h="402756">
                <a:tc>
                  <a:txBody>
                    <a:bodyPr/>
                    <a:lstStyle/>
                    <a:p>
                      <a:r>
                        <a:rPr lang="en-US" sz="1000" dirty="0"/>
                        <a:t>BFS</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7</a:t>
                      </a:r>
                    </a:p>
                  </a:txBody>
                  <a:tcPr/>
                </a:tc>
                <a:tc>
                  <a:txBody>
                    <a:bodyPr/>
                    <a:lstStyle/>
                    <a:p>
                      <a:r>
                        <a:rPr lang="en-US" sz="1000" dirty="0"/>
                        <a:t>8</a:t>
                      </a:r>
                    </a:p>
                  </a:txBody>
                  <a:tcPr/>
                </a:tc>
                <a:tc>
                  <a:txBody>
                    <a:bodyPr/>
                    <a:lstStyle/>
                    <a:p>
                      <a:r>
                        <a:rPr lang="en-US" sz="1000" dirty="0"/>
                        <a:t>3</a:t>
                      </a:r>
                    </a:p>
                  </a:txBody>
                  <a:tcPr/>
                </a:tc>
                <a:tc>
                  <a:txBody>
                    <a:bodyPr/>
                    <a:lstStyle/>
                    <a:p>
                      <a:r>
                        <a:rPr lang="en-US" sz="1000" dirty="0"/>
                        <a:t>6</a:t>
                      </a:r>
                    </a:p>
                  </a:txBody>
                  <a:tcPr/>
                </a:tc>
                <a:tc>
                  <a:txBody>
                    <a:bodyPr/>
                    <a:lstStyle/>
                    <a:p>
                      <a:r>
                        <a:rPr lang="en-US" sz="1000" dirty="0"/>
                        <a:t>9</a:t>
                      </a:r>
                    </a:p>
                  </a:txBody>
                  <a:tcPr/>
                </a:tc>
                <a:tc>
                  <a:txBody>
                    <a:bodyPr/>
                    <a:lstStyle/>
                    <a:p>
                      <a:r>
                        <a:rPr lang="en-US" sz="1000" dirty="0"/>
                        <a:t>12</a:t>
                      </a:r>
                    </a:p>
                  </a:txBody>
                  <a:tcPr/>
                </a:tc>
                <a:tc>
                  <a:txBody>
                    <a:bodyPr/>
                    <a:lstStyle/>
                    <a:p>
                      <a:r>
                        <a:rPr lang="en-US" sz="1000" dirty="0"/>
                        <a:t>4</a:t>
                      </a:r>
                    </a:p>
                  </a:txBody>
                  <a:tcPr/>
                </a:tc>
                <a:tc>
                  <a:txBody>
                    <a:bodyPr/>
                    <a:lstStyle/>
                    <a:p>
                      <a:r>
                        <a:rPr lang="en-US" sz="1000" dirty="0"/>
                        <a:t>5</a:t>
                      </a:r>
                    </a:p>
                  </a:txBody>
                  <a:tcPr/>
                </a:tc>
                <a:tc>
                  <a:txBody>
                    <a:bodyPr/>
                    <a:lstStyle/>
                    <a:p>
                      <a:r>
                        <a:rPr lang="en-US" sz="1000" dirty="0"/>
                        <a:t>10</a:t>
                      </a:r>
                    </a:p>
                  </a:txBody>
                  <a:tcPr/>
                </a:tc>
                <a:tc>
                  <a:txBody>
                    <a:bodyPr/>
                    <a:lstStyle/>
                    <a:p>
                      <a:r>
                        <a:rPr lang="en-US" sz="1000" dirty="0"/>
                        <a:t>11</a:t>
                      </a:r>
                    </a:p>
                  </a:txBody>
                  <a:tcPr/>
                </a:tc>
                <a:extLst>
                  <a:ext uri="{0D108BD9-81ED-4DB2-BD59-A6C34878D82A}">
                    <a16:rowId xmlns:a16="http://schemas.microsoft.com/office/drawing/2014/main" val="10000"/>
                  </a:ext>
                </a:extLst>
              </a:tr>
              <a:tr h="471359">
                <a:tc>
                  <a:txBody>
                    <a:bodyPr/>
                    <a:lstStyle/>
                    <a:p>
                      <a:r>
                        <a:rPr lang="en-US" sz="1000" b="1" dirty="0" err="1">
                          <a:solidFill>
                            <a:schemeClr val="tx1"/>
                          </a:solidFill>
                        </a:rPr>
                        <a:t>Prev</a:t>
                      </a:r>
                      <a:endParaRPr lang="en-US" sz="1000" b="1" dirty="0">
                        <a:solidFill>
                          <a:schemeClr val="tx1"/>
                        </a:solidFill>
                      </a:endParaRPr>
                    </a:p>
                  </a:txBody>
                  <a:tcPr/>
                </a:tc>
                <a:tc>
                  <a:txBody>
                    <a:bodyPr/>
                    <a:lstStyle/>
                    <a:p>
                      <a:endParaRPr lang="en-US" sz="1000" b="1" dirty="0">
                        <a:solidFill>
                          <a:schemeClr val="tx1"/>
                        </a:solidFill>
                      </a:endParaRP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8</a:t>
                      </a:r>
                    </a:p>
                  </a:txBody>
                  <a:tcPr/>
                </a:tc>
                <a:tc>
                  <a:txBody>
                    <a:bodyPr/>
                    <a:lstStyle/>
                    <a:p>
                      <a:r>
                        <a:rPr lang="en-US" sz="1000" b="1" dirty="0">
                          <a:solidFill>
                            <a:schemeClr val="tx1"/>
                          </a:solidFill>
                        </a:rPr>
                        <a:t>8</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9</a:t>
                      </a:r>
                    </a:p>
                  </a:txBody>
                  <a:tcPr/>
                </a:tc>
                <a:tc>
                  <a:txBody>
                    <a:bodyPr/>
                    <a:lstStyle/>
                    <a:p>
                      <a:r>
                        <a:rPr lang="en-US" sz="1000" b="1" dirty="0">
                          <a:solidFill>
                            <a:schemeClr val="tx1"/>
                          </a:solidFill>
                        </a:rPr>
                        <a:t>9</a:t>
                      </a:r>
                    </a:p>
                  </a:txBody>
                  <a:tcPr/>
                </a:tc>
                <a:extLst>
                  <a:ext uri="{0D108BD9-81ED-4DB2-BD59-A6C34878D82A}">
                    <a16:rowId xmlns:a16="http://schemas.microsoft.com/office/drawing/2014/main" val="10001"/>
                  </a:ext>
                </a:extLst>
              </a:tr>
              <a:tr h="402756">
                <a:tc>
                  <a:txBody>
                    <a:bodyPr/>
                    <a:lstStyle/>
                    <a:p>
                      <a:r>
                        <a:rPr lang="en-US" sz="1000" b="1" dirty="0">
                          <a:solidFill>
                            <a:schemeClr val="tx1"/>
                          </a:solidFill>
                        </a:rPr>
                        <a:t>Path</a:t>
                      </a:r>
                    </a:p>
                  </a:txBody>
                  <a:tcPr/>
                </a:tc>
                <a:tc>
                  <a:txBody>
                    <a:bodyPr/>
                    <a:lstStyle/>
                    <a:p>
                      <a:r>
                        <a:rPr lang="en-US" sz="1000" b="1" dirty="0">
                          <a:solidFill>
                            <a:schemeClr val="tx1"/>
                          </a:solidFill>
                        </a:rPr>
                        <a:t>0</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3</a:t>
                      </a:r>
                    </a:p>
                  </a:txBody>
                  <a:tcPr/>
                </a:tc>
                <a:extLst>
                  <a:ext uri="{0D108BD9-81ED-4DB2-BD59-A6C34878D82A}">
                    <a16:rowId xmlns:a16="http://schemas.microsoft.com/office/drawing/2014/main" val="10002"/>
                  </a:ext>
                </a:extLst>
              </a:tr>
            </a:tbl>
          </a:graphicData>
        </a:graphic>
      </p:graphicFrame>
      <p:sp>
        <p:nvSpPr>
          <p:cNvPr id="4" name="TextBox 3">
            <a:extLst>
              <a:ext uri="{FF2B5EF4-FFF2-40B4-BE49-F238E27FC236}">
                <a16:creationId xmlns:a16="http://schemas.microsoft.com/office/drawing/2014/main" id="{722D95CD-C0DB-27DA-8A86-490C63179250}"/>
              </a:ext>
            </a:extLst>
          </p:cNvPr>
          <p:cNvSpPr txBox="1"/>
          <p:nvPr/>
        </p:nvSpPr>
        <p:spPr>
          <a:xfrm>
            <a:off x="3734680" y="4245304"/>
            <a:ext cx="5389764" cy="646331"/>
          </a:xfrm>
          <a:prstGeom prst="rect">
            <a:avLst/>
          </a:prstGeom>
          <a:noFill/>
        </p:spPr>
        <p:txBody>
          <a:bodyPr wrap="square" rtlCol="0">
            <a:spAutoFit/>
          </a:bodyPr>
          <a:lstStyle/>
          <a:p>
            <a:r>
              <a:rPr lang="en-US" dirty="0"/>
              <a:t>Along with the BFS order, update the neighbor’s distance (yourself +1) if unvisited</a:t>
            </a:r>
          </a:p>
        </p:txBody>
      </p:sp>
    </p:spTree>
    <p:extLst>
      <p:ext uri="{BB962C8B-B14F-4D97-AF65-F5344CB8AC3E}">
        <p14:creationId xmlns:p14="http://schemas.microsoft.com/office/powerpoint/2010/main" val="37141160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76200"/>
            <a:ext cx="8610600" cy="762000"/>
          </a:xfrm>
        </p:spPr>
        <p:txBody>
          <a:bodyPr/>
          <a:lstStyle/>
          <a:p>
            <a:r>
              <a:rPr lang="en-US" altLang="en-US" dirty="0"/>
              <a:t>Shortest path and BFS</a:t>
            </a:r>
          </a:p>
        </p:txBody>
      </p:sp>
      <p:sp>
        <p:nvSpPr>
          <p:cNvPr id="696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D16A6E2-D805-461C-B53E-0E9946645370}" type="slidenum">
              <a:rPr lang="en-US" altLang="en-US" sz="1200" smtClean="0">
                <a:latin typeface="Arial Black" panose="020B0A04020102020204" pitchFamily="34" charset="0"/>
              </a:rPr>
              <a:pPr>
                <a:spcBef>
                  <a:spcPct val="0"/>
                </a:spcBef>
                <a:buFontTx/>
                <a:buNone/>
              </a:pPr>
              <a:t>72</a:t>
            </a:fld>
            <a:endParaRPr lang="en-US" altLang="en-US" sz="1200">
              <a:latin typeface="Arial Black" panose="020B0A04020102020204" pitchFamily="34" charset="0"/>
            </a:endParaRPr>
          </a:p>
        </p:txBody>
      </p:sp>
      <p:sp>
        <p:nvSpPr>
          <p:cNvPr id="6" name="Content Placeholder 2"/>
          <p:cNvSpPr>
            <a:spLocks noGrp="1"/>
          </p:cNvSpPr>
          <p:nvPr>
            <p:ph idx="1"/>
          </p:nvPr>
        </p:nvSpPr>
        <p:spPr>
          <a:xfrm>
            <a:off x="228600" y="1143000"/>
            <a:ext cx="8991600" cy="5257800"/>
          </a:xfrm>
        </p:spPr>
        <p:txBody>
          <a:bodyPr/>
          <a:lstStyle/>
          <a:p>
            <a:pPr marL="914400" lvl="1" indent="-457200">
              <a:buFont typeface="+mj-lt"/>
              <a:buAutoNum type="arabicPeriod"/>
              <a:defRPr/>
            </a:pPr>
            <a:r>
              <a:rPr lang="en-US" altLang="en-US" sz="2400" dirty="0"/>
              <a:t>Start from the source and perform a BFS</a:t>
            </a:r>
          </a:p>
          <a:p>
            <a:pPr marL="914400" lvl="1" indent="-457200">
              <a:buFont typeface="+mj-lt"/>
              <a:buAutoNum type="arabicPeriod"/>
              <a:defRPr/>
            </a:pPr>
            <a:r>
              <a:rPr lang="en-US" altLang="en-US" sz="2400" dirty="0"/>
              <a:t>Along with BFS order, keep the shortest paths for each vertex </a:t>
            </a:r>
          </a:p>
          <a:p>
            <a:pPr marL="457200" lvl="1" indent="0">
              <a:buFont typeface="Arial" panose="020B0604020202020204" pitchFamily="34" charset="0"/>
              <a:buNone/>
              <a:defRPr/>
            </a:pPr>
            <a:endParaRPr lang="en-US" alt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965720499"/>
              </p:ext>
            </p:extLst>
          </p:nvPr>
        </p:nvGraphicFramePr>
        <p:xfrm>
          <a:off x="4195837" y="5385090"/>
          <a:ext cx="4871959" cy="1015710"/>
        </p:xfrm>
        <a:graphic>
          <a:graphicData uri="http://schemas.openxmlformats.org/drawingml/2006/table">
            <a:tbl>
              <a:tblPr firstRow="1" bandRow="1">
                <a:tableStyleId>{5C22544A-7EE6-4342-B048-85BDC9FD1C3A}</a:tableStyleId>
              </a:tblPr>
              <a:tblGrid>
                <a:gridCol w="486188">
                  <a:extLst>
                    <a:ext uri="{9D8B030D-6E8A-4147-A177-3AD203B41FA5}">
                      <a16:colId xmlns:a16="http://schemas.microsoft.com/office/drawing/2014/main" val="20000"/>
                    </a:ext>
                  </a:extLst>
                </a:gridCol>
                <a:gridCol w="324122">
                  <a:extLst>
                    <a:ext uri="{9D8B030D-6E8A-4147-A177-3AD203B41FA5}">
                      <a16:colId xmlns:a16="http://schemas.microsoft.com/office/drawing/2014/main" val="20001"/>
                    </a:ext>
                  </a:extLst>
                </a:gridCol>
                <a:gridCol w="313989">
                  <a:extLst>
                    <a:ext uri="{9D8B030D-6E8A-4147-A177-3AD203B41FA5}">
                      <a16:colId xmlns:a16="http://schemas.microsoft.com/office/drawing/2014/main" val="20002"/>
                    </a:ext>
                  </a:extLst>
                </a:gridCol>
                <a:gridCol w="374766">
                  <a:extLst>
                    <a:ext uri="{9D8B030D-6E8A-4147-A177-3AD203B41FA5}">
                      <a16:colId xmlns:a16="http://schemas.microsoft.com/office/drawing/2014/main" val="20003"/>
                    </a:ext>
                  </a:extLst>
                </a:gridCol>
                <a:gridCol w="374766">
                  <a:extLst>
                    <a:ext uri="{9D8B030D-6E8A-4147-A177-3AD203B41FA5}">
                      <a16:colId xmlns:a16="http://schemas.microsoft.com/office/drawing/2014/main" val="20004"/>
                    </a:ext>
                  </a:extLst>
                </a:gridCol>
                <a:gridCol w="374766">
                  <a:extLst>
                    <a:ext uri="{9D8B030D-6E8A-4147-A177-3AD203B41FA5}">
                      <a16:colId xmlns:a16="http://schemas.microsoft.com/office/drawing/2014/main" val="20005"/>
                    </a:ext>
                  </a:extLst>
                </a:gridCol>
                <a:gridCol w="374766">
                  <a:extLst>
                    <a:ext uri="{9D8B030D-6E8A-4147-A177-3AD203B41FA5}">
                      <a16:colId xmlns:a16="http://schemas.microsoft.com/office/drawing/2014/main" val="20006"/>
                    </a:ext>
                  </a:extLst>
                </a:gridCol>
                <a:gridCol w="374766">
                  <a:extLst>
                    <a:ext uri="{9D8B030D-6E8A-4147-A177-3AD203B41FA5}">
                      <a16:colId xmlns:a16="http://schemas.microsoft.com/office/drawing/2014/main" val="20007"/>
                    </a:ext>
                  </a:extLst>
                </a:gridCol>
                <a:gridCol w="374766">
                  <a:extLst>
                    <a:ext uri="{9D8B030D-6E8A-4147-A177-3AD203B41FA5}">
                      <a16:colId xmlns:a16="http://schemas.microsoft.com/office/drawing/2014/main" val="20008"/>
                    </a:ext>
                  </a:extLst>
                </a:gridCol>
                <a:gridCol w="374766">
                  <a:extLst>
                    <a:ext uri="{9D8B030D-6E8A-4147-A177-3AD203B41FA5}">
                      <a16:colId xmlns:a16="http://schemas.microsoft.com/office/drawing/2014/main" val="20009"/>
                    </a:ext>
                  </a:extLst>
                </a:gridCol>
                <a:gridCol w="374766">
                  <a:extLst>
                    <a:ext uri="{9D8B030D-6E8A-4147-A177-3AD203B41FA5}">
                      <a16:colId xmlns:a16="http://schemas.microsoft.com/office/drawing/2014/main" val="20010"/>
                    </a:ext>
                  </a:extLst>
                </a:gridCol>
                <a:gridCol w="374766">
                  <a:extLst>
                    <a:ext uri="{9D8B030D-6E8A-4147-A177-3AD203B41FA5}">
                      <a16:colId xmlns:a16="http://schemas.microsoft.com/office/drawing/2014/main" val="20011"/>
                    </a:ext>
                  </a:extLst>
                </a:gridCol>
                <a:gridCol w="374766">
                  <a:extLst>
                    <a:ext uri="{9D8B030D-6E8A-4147-A177-3AD203B41FA5}">
                      <a16:colId xmlns:a16="http://schemas.microsoft.com/office/drawing/2014/main" val="20012"/>
                    </a:ext>
                  </a:extLst>
                </a:gridCol>
              </a:tblGrid>
              <a:tr h="338570">
                <a:tc>
                  <a:txBody>
                    <a:bodyPr/>
                    <a:lstStyle/>
                    <a:p>
                      <a:r>
                        <a:rPr lang="en-US" sz="1000" dirty="0"/>
                        <a:t>BFS</a:t>
                      </a:r>
                    </a:p>
                  </a:txBody>
                  <a:tcPr/>
                </a:tc>
                <a:tc>
                  <a:txBody>
                    <a:bodyPr/>
                    <a:lstStyle/>
                    <a:p>
                      <a:r>
                        <a:rPr lang="en-US" sz="1000" dirty="0"/>
                        <a:t>1</a:t>
                      </a:r>
                    </a:p>
                  </a:txBody>
                  <a:tcPr/>
                </a:tc>
                <a:tc>
                  <a:txBody>
                    <a:bodyPr/>
                    <a:lstStyle/>
                    <a:p>
                      <a:r>
                        <a:rPr lang="en-US" sz="1000" dirty="0"/>
                        <a:t>2</a:t>
                      </a:r>
                    </a:p>
                  </a:txBody>
                  <a:tcPr/>
                </a:tc>
                <a:tc>
                  <a:txBody>
                    <a:bodyPr/>
                    <a:lstStyle/>
                    <a:p>
                      <a:r>
                        <a:rPr lang="en-US" sz="1000" dirty="0"/>
                        <a:t>3</a:t>
                      </a:r>
                    </a:p>
                  </a:txBody>
                  <a:tcPr/>
                </a:tc>
                <a:tc>
                  <a:txBody>
                    <a:bodyPr/>
                    <a:lstStyle/>
                    <a:p>
                      <a:r>
                        <a:rPr lang="en-US" sz="1000" dirty="0"/>
                        <a:t>9</a:t>
                      </a:r>
                    </a:p>
                  </a:txBody>
                  <a:tcPr/>
                </a:tc>
                <a:tc>
                  <a:txBody>
                    <a:bodyPr/>
                    <a:lstStyle/>
                    <a:p>
                      <a:r>
                        <a:rPr lang="en-US" sz="1000" dirty="0"/>
                        <a:t>4</a:t>
                      </a:r>
                    </a:p>
                  </a:txBody>
                  <a:tcPr/>
                </a:tc>
                <a:tc>
                  <a:txBody>
                    <a:bodyPr/>
                    <a:lstStyle/>
                    <a:p>
                      <a:r>
                        <a:rPr lang="en-US" sz="1000" dirty="0"/>
                        <a:t>5</a:t>
                      </a:r>
                    </a:p>
                  </a:txBody>
                  <a:tcPr/>
                </a:tc>
                <a:tc>
                  <a:txBody>
                    <a:bodyPr/>
                    <a:lstStyle/>
                    <a:p>
                      <a:r>
                        <a:rPr lang="en-US" sz="1000" dirty="0"/>
                        <a:t>8</a:t>
                      </a:r>
                    </a:p>
                  </a:txBody>
                  <a:tcPr/>
                </a:tc>
                <a:tc>
                  <a:txBody>
                    <a:bodyPr/>
                    <a:lstStyle/>
                    <a:p>
                      <a:r>
                        <a:rPr lang="en-US" sz="1000" dirty="0"/>
                        <a:t>6</a:t>
                      </a:r>
                    </a:p>
                  </a:txBody>
                  <a:tcPr/>
                </a:tc>
                <a:tc>
                  <a:txBody>
                    <a:bodyPr/>
                    <a:lstStyle/>
                    <a:p>
                      <a:r>
                        <a:rPr lang="en-US" sz="1000" dirty="0"/>
                        <a:t>7</a:t>
                      </a:r>
                    </a:p>
                  </a:txBody>
                  <a:tcPr/>
                </a:tc>
                <a:tc>
                  <a:txBody>
                    <a:bodyPr/>
                    <a:lstStyle/>
                    <a:p>
                      <a:r>
                        <a:rPr lang="en-US" sz="1000" dirty="0"/>
                        <a:t>10</a:t>
                      </a:r>
                    </a:p>
                  </a:txBody>
                  <a:tcPr/>
                </a:tc>
                <a:tc>
                  <a:txBody>
                    <a:bodyPr/>
                    <a:lstStyle/>
                    <a:p>
                      <a:r>
                        <a:rPr lang="en-US" sz="1000" dirty="0"/>
                        <a:t>11</a:t>
                      </a:r>
                    </a:p>
                  </a:txBody>
                  <a:tcPr/>
                </a:tc>
                <a:tc>
                  <a:txBody>
                    <a:bodyPr/>
                    <a:lstStyle/>
                    <a:p>
                      <a:r>
                        <a:rPr lang="en-US" sz="1000" dirty="0"/>
                        <a:t>12</a:t>
                      </a:r>
                    </a:p>
                  </a:txBody>
                  <a:tcPr/>
                </a:tc>
                <a:extLst>
                  <a:ext uri="{0D108BD9-81ED-4DB2-BD59-A6C34878D82A}">
                    <a16:rowId xmlns:a16="http://schemas.microsoft.com/office/drawing/2014/main" val="10000"/>
                  </a:ext>
                </a:extLst>
              </a:tr>
              <a:tr h="338570">
                <a:tc>
                  <a:txBody>
                    <a:bodyPr/>
                    <a:lstStyle/>
                    <a:p>
                      <a:r>
                        <a:rPr lang="en-US" sz="1000" b="1" dirty="0" err="1">
                          <a:solidFill>
                            <a:schemeClr val="tx1"/>
                          </a:solidFill>
                        </a:rPr>
                        <a:t>Prev</a:t>
                      </a:r>
                      <a:endParaRPr lang="en-US" sz="1000" b="1" dirty="0">
                        <a:solidFill>
                          <a:schemeClr val="tx1"/>
                        </a:solidFill>
                      </a:endParaRPr>
                    </a:p>
                  </a:txBody>
                  <a:tcPr/>
                </a:tc>
                <a:tc>
                  <a:txBody>
                    <a:bodyPr/>
                    <a:lstStyle/>
                    <a:p>
                      <a:endParaRPr lang="en-US" sz="1000" b="1" dirty="0">
                        <a:solidFill>
                          <a:schemeClr val="tx1"/>
                        </a:solidFill>
                      </a:endParaRP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4</a:t>
                      </a:r>
                    </a:p>
                  </a:txBody>
                  <a:tcPr/>
                </a:tc>
                <a:tc>
                  <a:txBody>
                    <a:bodyPr/>
                    <a:lstStyle/>
                    <a:p>
                      <a:r>
                        <a:rPr lang="en-US" sz="1000" b="1" dirty="0">
                          <a:solidFill>
                            <a:schemeClr val="tx1"/>
                          </a:solidFill>
                        </a:rPr>
                        <a:t>5</a:t>
                      </a:r>
                    </a:p>
                  </a:txBody>
                  <a:tcPr/>
                </a:tc>
                <a:tc>
                  <a:txBody>
                    <a:bodyPr/>
                    <a:lstStyle/>
                    <a:p>
                      <a:endParaRPr lang="en-US" sz="1000" b="1" dirty="0">
                        <a:solidFill>
                          <a:schemeClr val="tx1"/>
                        </a:solidFill>
                      </a:endParaRPr>
                    </a:p>
                  </a:txBody>
                  <a:tcPr/>
                </a:tc>
                <a:tc>
                  <a:txBody>
                    <a:bodyPr/>
                    <a:lstStyle/>
                    <a:p>
                      <a:r>
                        <a:rPr lang="en-US" sz="1000" b="1" dirty="0">
                          <a:solidFill>
                            <a:schemeClr val="tx1"/>
                          </a:solidFill>
                        </a:rPr>
                        <a:t>10</a:t>
                      </a:r>
                    </a:p>
                  </a:txBody>
                  <a:tcPr/>
                </a:tc>
                <a:tc>
                  <a:txBody>
                    <a:bodyPr/>
                    <a:lstStyle/>
                    <a:p>
                      <a:r>
                        <a:rPr lang="en-US" sz="1000" b="1" dirty="0">
                          <a:solidFill>
                            <a:schemeClr val="tx1"/>
                          </a:solidFill>
                        </a:rPr>
                        <a:t>10</a:t>
                      </a:r>
                    </a:p>
                  </a:txBody>
                  <a:tcPr/>
                </a:tc>
                <a:extLst>
                  <a:ext uri="{0D108BD9-81ED-4DB2-BD59-A6C34878D82A}">
                    <a16:rowId xmlns:a16="http://schemas.microsoft.com/office/drawing/2014/main" val="10001"/>
                  </a:ext>
                </a:extLst>
              </a:tr>
              <a:tr h="338570">
                <a:tc>
                  <a:txBody>
                    <a:bodyPr/>
                    <a:lstStyle/>
                    <a:p>
                      <a:r>
                        <a:rPr lang="en-US" sz="1000" b="1" dirty="0">
                          <a:solidFill>
                            <a:schemeClr val="tx1"/>
                          </a:solidFill>
                        </a:rPr>
                        <a:t>Path</a:t>
                      </a:r>
                    </a:p>
                  </a:txBody>
                  <a:tcPr/>
                </a:tc>
                <a:tc>
                  <a:txBody>
                    <a:bodyPr/>
                    <a:lstStyle/>
                    <a:p>
                      <a:r>
                        <a:rPr lang="en-US" sz="1000" b="1" dirty="0">
                          <a:solidFill>
                            <a:schemeClr val="tx1"/>
                          </a:solidFill>
                        </a:rPr>
                        <a:t>0</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1</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2</a:t>
                      </a:r>
                    </a:p>
                  </a:txBody>
                  <a:tcPr/>
                </a:tc>
                <a:tc>
                  <a:txBody>
                    <a:bodyPr/>
                    <a:lstStyle/>
                    <a:p>
                      <a:r>
                        <a:rPr lang="en-US" sz="1000" b="1" dirty="0">
                          <a:solidFill>
                            <a:schemeClr val="tx1"/>
                          </a:solidFill>
                        </a:rPr>
                        <a:t>3</a:t>
                      </a:r>
                    </a:p>
                  </a:txBody>
                  <a:tcPr/>
                </a:tc>
                <a:tc>
                  <a:txBody>
                    <a:bodyPr/>
                    <a:lstStyle/>
                    <a:p>
                      <a:r>
                        <a:rPr lang="en-US" sz="1000" b="1" dirty="0">
                          <a:solidFill>
                            <a:schemeClr val="tx1"/>
                          </a:solidFill>
                        </a:rPr>
                        <a:t>3</a:t>
                      </a:r>
                    </a:p>
                  </a:txBody>
                  <a:tcPr/>
                </a:tc>
                <a:tc>
                  <a:txBody>
                    <a:bodyPr/>
                    <a:lstStyle/>
                    <a:p>
                      <a:r>
                        <a:rPr lang="en-US" sz="1000" b="1" dirty="0" err="1">
                          <a:solidFill>
                            <a:schemeClr val="tx1"/>
                          </a:solidFill>
                        </a:rPr>
                        <a:t>Inf</a:t>
                      </a:r>
                      <a:endParaRPr lang="en-US" sz="1000" b="1" dirty="0">
                        <a:solidFill>
                          <a:schemeClr val="tx1"/>
                        </a:solidFill>
                      </a:endParaRPr>
                    </a:p>
                  </a:txBody>
                  <a:tcPr/>
                </a:tc>
                <a:tc>
                  <a:txBody>
                    <a:bodyPr/>
                    <a:lstStyle/>
                    <a:p>
                      <a:r>
                        <a:rPr lang="en-US" sz="1000" b="1" dirty="0" err="1">
                          <a:solidFill>
                            <a:schemeClr val="tx1"/>
                          </a:solidFill>
                        </a:rPr>
                        <a:t>Inf</a:t>
                      </a:r>
                      <a:endParaRPr lang="en-US" sz="1000" b="1" dirty="0">
                        <a:solidFill>
                          <a:schemeClr val="tx1"/>
                        </a:solidFill>
                      </a:endParaRPr>
                    </a:p>
                  </a:txBody>
                  <a:tcPr/>
                </a:tc>
                <a:tc>
                  <a:txBody>
                    <a:bodyPr/>
                    <a:lstStyle/>
                    <a:p>
                      <a:r>
                        <a:rPr lang="en-US" sz="1000" b="1" dirty="0" err="1">
                          <a:solidFill>
                            <a:schemeClr val="tx1"/>
                          </a:solidFill>
                        </a:rPr>
                        <a:t>inf</a:t>
                      </a:r>
                      <a:endParaRPr lang="en-US" sz="1000" b="1" dirty="0">
                        <a:solidFill>
                          <a:schemeClr val="tx1"/>
                        </a:solidFill>
                      </a:endParaRPr>
                    </a:p>
                  </a:txBody>
                  <a:tcPr/>
                </a:tc>
                <a:extLst>
                  <a:ext uri="{0D108BD9-81ED-4DB2-BD59-A6C34878D82A}">
                    <a16:rowId xmlns:a16="http://schemas.microsoft.com/office/drawing/2014/main" val="10002"/>
                  </a:ext>
                </a:extLst>
              </a:tr>
            </a:tbl>
          </a:graphicData>
        </a:graphic>
      </p:graphicFrame>
      <p:sp>
        <p:nvSpPr>
          <p:cNvPr id="2" name="TextBox 1"/>
          <p:cNvSpPr txBox="1"/>
          <p:nvPr/>
        </p:nvSpPr>
        <p:spPr>
          <a:xfrm>
            <a:off x="3730093" y="4717250"/>
            <a:ext cx="5389764" cy="646331"/>
          </a:xfrm>
          <a:prstGeom prst="rect">
            <a:avLst/>
          </a:prstGeom>
          <a:noFill/>
        </p:spPr>
        <p:txBody>
          <a:bodyPr wrap="square" rtlCol="0">
            <a:spAutoFit/>
          </a:bodyPr>
          <a:lstStyle/>
          <a:p>
            <a:r>
              <a:rPr lang="en-US" dirty="0"/>
              <a:t>Along with the BFS order, update the neighbor’s distance (yourself +1) if unvisited</a:t>
            </a:r>
          </a:p>
        </p:txBody>
      </p:sp>
      <p:pic>
        <p:nvPicPr>
          <p:cNvPr id="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0104" y="2468128"/>
            <a:ext cx="40719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a:xfrm>
            <a:off x="1002576" y="4437965"/>
            <a:ext cx="2763820" cy="2057399"/>
            <a:chOff x="4845112" y="3048001"/>
            <a:chExt cx="4401896" cy="2806699"/>
          </a:xfrm>
        </p:grpSpPr>
        <p:sp>
          <p:nvSpPr>
            <p:cNvPr id="10" name="Oval 9"/>
            <p:cNvSpPr/>
            <p:nvPr/>
          </p:nvSpPr>
          <p:spPr>
            <a:xfrm>
              <a:off x="6553200" y="3048001"/>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1</a:t>
              </a:r>
            </a:p>
          </p:txBody>
        </p:sp>
        <p:sp>
          <p:nvSpPr>
            <p:cNvPr id="11" name="Oval 10"/>
            <p:cNvSpPr/>
            <p:nvPr/>
          </p:nvSpPr>
          <p:spPr>
            <a:xfrm>
              <a:off x="5715000" y="365545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2</a:t>
              </a:r>
            </a:p>
          </p:txBody>
        </p:sp>
        <p:sp>
          <p:nvSpPr>
            <p:cNvPr id="12" name="Oval 11"/>
            <p:cNvSpPr/>
            <p:nvPr/>
          </p:nvSpPr>
          <p:spPr>
            <a:xfrm>
              <a:off x="6587150" y="3660864"/>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3</a:t>
              </a:r>
            </a:p>
          </p:txBody>
        </p:sp>
        <p:sp>
          <p:nvSpPr>
            <p:cNvPr id="13" name="Oval 12"/>
            <p:cNvSpPr/>
            <p:nvPr/>
          </p:nvSpPr>
          <p:spPr>
            <a:xfrm>
              <a:off x="7490988" y="365545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9</a:t>
              </a:r>
            </a:p>
          </p:txBody>
        </p:sp>
        <p:sp>
          <p:nvSpPr>
            <p:cNvPr id="14" name="Oval 13"/>
            <p:cNvSpPr/>
            <p:nvPr/>
          </p:nvSpPr>
          <p:spPr>
            <a:xfrm>
              <a:off x="4872721" y="465951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4</a:t>
              </a:r>
            </a:p>
          </p:txBody>
        </p:sp>
        <p:sp>
          <p:nvSpPr>
            <p:cNvPr id="15" name="Oval 14"/>
            <p:cNvSpPr/>
            <p:nvPr/>
          </p:nvSpPr>
          <p:spPr>
            <a:xfrm>
              <a:off x="5744871" y="4664924"/>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5</a:t>
              </a:r>
            </a:p>
          </p:txBody>
        </p:sp>
        <p:sp>
          <p:nvSpPr>
            <p:cNvPr id="16" name="Oval 15"/>
            <p:cNvSpPr/>
            <p:nvPr/>
          </p:nvSpPr>
          <p:spPr>
            <a:xfrm>
              <a:off x="6648709" y="4659512"/>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8</a:t>
              </a:r>
            </a:p>
          </p:txBody>
        </p:sp>
        <p:sp>
          <p:nvSpPr>
            <p:cNvPr id="17" name="Oval 16"/>
            <p:cNvSpPr/>
            <p:nvPr/>
          </p:nvSpPr>
          <p:spPr>
            <a:xfrm>
              <a:off x="4845112" y="5323546"/>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6</a:t>
              </a:r>
            </a:p>
          </p:txBody>
        </p:sp>
        <p:sp>
          <p:nvSpPr>
            <p:cNvPr id="18" name="Oval 17"/>
            <p:cNvSpPr/>
            <p:nvPr/>
          </p:nvSpPr>
          <p:spPr>
            <a:xfrm>
              <a:off x="5717262" y="5328958"/>
              <a:ext cx="5334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7</a:t>
              </a:r>
            </a:p>
          </p:txBody>
        </p:sp>
        <p:sp>
          <p:nvSpPr>
            <p:cNvPr id="19" name="Oval 18"/>
            <p:cNvSpPr/>
            <p:nvPr/>
          </p:nvSpPr>
          <p:spPr>
            <a:xfrm>
              <a:off x="7996473" y="4715787"/>
              <a:ext cx="71317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solidFill>
                    <a:schemeClr val="tx1"/>
                  </a:solidFill>
                </a:rPr>
                <a:t>10</a:t>
              </a:r>
            </a:p>
          </p:txBody>
        </p:sp>
        <p:sp>
          <p:nvSpPr>
            <p:cNvPr id="20" name="Oval 19"/>
            <p:cNvSpPr/>
            <p:nvPr/>
          </p:nvSpPr>
          <p:spPr>
            <a:xfrm>
              <a:off x="7480908" y="5468288"/>
              <a:ext cx="695333"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11</a:t>
              </a:r>
            </a:p>
          </p:txBody>
        </p:sp>
        <p:sp>
          <p:nvSpPr>
            <p:cNvPr id="21" name="Oval 20"/>
            <p:cNvSpPr/>
            <p:nvPr/>
          </p:nvSpPr>
          <p:spPr>
            <a:xfrm>
              <a:off x="8418968" y="5473700"/>
              <a:ext cx="82804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rPr>
                <a:t>12</a:t>
              </a:r>
            </a:p>
          </p:txBody>
        </p:sp>
        <p:cxnSp>
          <p:nvCxnSpPr>
            <p:cNvPr id="22" name="Straight Arrow Connector 21"/>
            <p:cNvCxnSpPr>
              <a:stCxn id="10" idx="3"/>
              <a:endCxn id="11" idx="0"/>
            </p:cNvCxnSpPr>
            <p:nvPr/>
          </p:nvCxnSpPr>
          <p:spPr>
            <a:xfrm flipH="1">
              <a:off x="5981700" y="3373205"/>
              <a:ext cx="649615" cy="28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0" idx="4"/>
              <a:endCxn id="12" idx="0"/>
            </p:cNvCxnSpPr>
            <p:nvPr/>
          </p:nvCxnSpPr>
          <p:spPr>
            <a:xfrm>
              <a:off x="6819900" y="3429001"/>
              <a:ext cx="33950" cy="231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5"/>
              <a:endCxn id="13" idx="0"/>
            </p:cNvCxnSpPr>
            <p:nvPr/>
          </p:nvCxnSpPr>
          <p:spPr>
            <a:xfrm>
              <a:off x="7008485" y="3373205"/>
              <a:ext cx="749203" cy="2822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4"/>
              <a:endCxn id="14" idx="0"/>
            </p:cNvCxnSpPr>
            <p:nvPr/>
          </p:nvCxnSpPr>
          <p:spPr>
            <a:xfrm flipH="1">
              <a:off x="5139421" y="4036452"/>
              <a:ext cx="842279" cy="623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4"/>
              <a:endCxn id="15" idx="0"/>
            </p:cNvCxnSpPr>
            <p:nvPr/>
          </p:nvCxnSpPr>
          <p:spPr>
            <a:xfrm>
              <a:off x="5981700" y="4036452"/>
              <a:ext cx="29871" cy="628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2" idx="4"/>
              <a:endCxn id="16" idx="0"/>
            </p:cNvCxnSpPr>
            <p:nvPr/>
          </p:nvCxnSpPr>
          <p:spPr>
            <a:xfrm>
              <a:off x="6853850" y="4041864"/>
              <a:ext cx="61559" cy="61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4"/>
              <a:endCxn id="17" idx="0"/>
            </p:cNvCxnSpPr>
            <p:nvPr/>
          </p:nvCxnSpPr>
          <p:spPr>
            <a:xfrm flipH="1">
              <a:off x="5111812" y="5040512"/>
              <a:ext cx="27609" cy="28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5" idx="4"/>
              <a:endCxn id="18" idx="0"/>
            </p:cNvCxnSpPr>
            <p:nvPr/>
          </p:nvCxnSpPr>
          <p:spPr>
            <a:xfrm flipH="1">
              <a:off x="5983962" y="5045924"/>
              <a:ext cx="27609" cy="283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9" idx="4"/>
              <a:endCxn id="20" idx="0"/>
            </p:cNvCxnSpPr>
            <p:nvPr/>
          </p:nvCxnSpPr>
          <p:spPr>
            <a:xfrm flipH="1">
              <a:off x="7828575" y="5096787"/>
              <a:ext cx="524483" cy="371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9" idx="4"/>
              <a:endCxn id="21" idx="0"/>
            </p:cNvCxnSpPr>
            <p:nvPr/>
          </p:nvCxnSpPr>
          <p:spPr>
            <a:xfrm>
              <a:off x="8353058" y="5096787"/>
              <a:ext cx="479930" cy="376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p:cNvSpPr txBox="1"/>
          <p:nvPr/>
        </p:nvSpPr>
        <p:spPr>
          <a:xfrm>
            <a:off x="5666453" y="2136159"/>
            <a:ext cx="3124200" cy="2677656"/>
          </a:xfrm>
          <a:prstGeom prst="rect">
            <a:avLst/>
          </a:prstGeom>
          <a:noFill/>
        </p:spPr>
        <p:txBody>
          <a:bodyPr wrap="square" rtlCol="0">
            <a:spAutoFit/>
          </a:bodyPr>
          <a:lstStyle/>
          <a:p>
            <a:r>
              <a:rPr lang="en-US" sz="1400" dirty="0">
                <a:solidFill>
                  <a:srgbClr val="FF0000"/>
                </a:solidFill>
              </a:rPr>
              <a:t>1</a:t>
            </a:r>
            <a:r>
              <a:rPr lang="en-US" sz="1400" dirty="0">
                <a:solidFill>
                  <a:srgbClr val="FF0000"/>
                </a:solidFill>
                <a:sym typeface="Wingdings" panose="05000000000000000000" pitchFamily="2" charset="2"/>
              </a:rPr>
              <a:t>239</a:t>
            </a:r>
          </a:p>
          <a:p>
            <a:r>
              <a:rPr lang="en-US" sz="1400" dirty="0">
                <a:solidFill>
                  <a:srgbClr val="FF0000"/>
                </a:solidFill>
                <a:sym typeface="Wingdings" panose="05000000000000000000" pitchFamily="2" charset="2"/>
              </a:rPr>
              <a:t>245</a:t>
            </a:r>
          </a:p>
          <a:p>
            <a:r>
              <a:rPr lang="en-US" sz="1400" dirty="0">
                <a:solidFill>
                  <a:srgbClr val="FF0000"/>
                </a:solidFill>
                <a:sym typeface="Wingdings" panose="05000000000000000000" pitchFamily="2" charset="2"/>
              </a:rPr>
              <a:t>312458</a:t>
            </a:r>
          </a:p>
          <a:p>
            <a:r>
              <a:rPr lang="en-US" sz="1400" dirty="0">
                <a:solidFill>
                  <a:srgbClr val="FF0000"/>
                </a:solidFill>
                <a:sym typeface="Wingdings" panose="05000000000000000000" pitchFamily="2" charset="2"/>
              </a:rPr>
              <a:t>456</a:t>
            </a:r>
          </a:p>
          <a:p>
            <a:r>
              <a:rPr lang="en-US" sz="1400" dirty="0">
                <a:solidFill>
                  <a:srgbClr val="FF0000"/>
                </a:solidFill>
                <a:sym typeface="Wingdings" panose="05000000000000000000" pitchFamily="2" charset="2"/>
              </a:rPr>
              <a:t>527</a:t>
            </a:r>
          </a:p>
          <a:p>
            <a:r>
              <a:rPr lang="en-US" sz="1400" dirty="0">
                <a:solidFill>
                  <a:srgbClr val="FF0000"/>
                </a:solidFill>
                <a:sym typeface="Wingdings" panose="05000000000000000000" pitchFamily="2" charset="2"/>
              </a:rPr>
              <a:t>67</a:t>
            </a:r>
          </a:p>
          <a:p>
            <a:r>
              <a:rPr lang="en-US" sz="1400" dirty="0">
                <a:solidFill>
                  <a:srgbClr val="FF0000"/>
                </a:solidFill>
                <a:sym typeface="Wingdings" panose="05000000000000000000" pitchFamily="2" charset="2"/>
              </a:rPr>
              <a:t>745</a:t>
            </a:r>
          </a:p>
          <a:p>
            <a:r>
              <a:rPr lang="en-US" sz="1400" dirty="0">
                <a:solidFill>
                  <a:srgbClr val="FF0000"/>
                </a:solidFill>
                <a:sym typeface="Wingdings" panose="05000000000000000000" pitchFamily="2" charset="2"/>
              </a:rPr>
              <a:t>8</a:t>
            </a:r>
          </a:p>
          <a:p>
            <a:r>
              <a:rPr lang="en-US" sz="1400" dirty="0">
                <a:solidFill>
                  <a:srgbClr val="FF0000"/>
                </a:solidFill>
                <a:sym typeface="Wingdings" panose="05000000000000000000" pitchFamily="2" charset="2"/>
              </a:rPr>
              <a:t>98</a:t>
            </a:r>
          </a:p>
          <a:p>
            <a:r>
              <a:rPr lang="en-US" sz="1400" dirty="0">
                <a:solidFill>
                  <a:srgbClr val="FF0000"/>
                </a:solidFill>
                <a:sym typeface="Wingdings" panose="05000000000000000000" pitchFamily="2" charset="2"/>
              </a:rPr>
              <a:t>1011112</a:t>
            </a:r>
          </a:p>
          <a:p>
            <a:r>
              <a:rPr lang="en-US" sz="1400" dirty="0">
                <a:solidFill>
                  <a:srgbClr val="FF0000"/>
                </a:solidFill>
                <a:sym typeface="Wingdings" panose="05000000000000000000" pitchFamily="2" charset="2"/>
              </a:rPr>
              <a:t>119</a:t>
            </a:r>
          </a:p>
          <a:p>
            <a:r>
              <a:rPr lang="en-US" sz="1400" dirty="0">
                <a:solidFill>
                  <a:srgbClr val="FF0000"/>
                </a:solidFill>
                <a:sym typeface="Wingdings" panose="05000000000000000000" pitchFamily="2" charset="2"/>
              </a:rPr>
              <a:t>12</a:t>
            </a:r>
            <a:endParaRPr lang="en-US" sz="1400" dirty="0">
              <a:solidFill>
                <a:srgbClr val="FF0000"/>
              </a:solidFill>
            </a:endParaRPr>
          </a:p>
        </p:txBody>
      </p:sp>
    </p:spTree>
    <p:extLst>
      <p:ext uri="{BB962C8B-B14F-4D97-AF65-F5344CB8AC3E}">
        <p14:creationId xmlns:p14="http://schemas.microsoft.com/office/powerpoint/2010/main" val="16314517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76200"/>
            <a:ext cx="8610600" cy="762000"/>
          </a:xfrm>
        </p:spPr>
        <p:txBody>
          <a:bodyPr/>
          <a:lstStyle/>
          <a:p>
            <a:r>
              <a:rPr lang="en-US" altLang="en-US"/>
              <a:t>Applications of BFS</a:t>
            </a:r>
          </a:p>
        </p:txBody>
      </p:sp>
      <p:sp>
        <p:nvSpPr>
          <p:cNvPr id="15363" name="Content Placeholder 2"/>
          <p:cNvSpPr>
            <a:spLocks noGrp="1"/>
          </p:cNvSpPr>
          <p:nvPr>
            <p:ph idx="1"/>
          </p:nvPr>
        </p:nvSpPr>
        <p:spPr>
          <a:xfrm>
            <a:off x="228600" y="1143000"/>
            <a:ext cx="8991600" cy="5257800"/>
          </a:xfrm>
        </p:spPr>
        <p:txBody>
          <a:bodyPr/>
          <a:lstStyle/>
          <a:p>
            <a:pPr>
              <a:defRPr/>
            </a:pPr>
            <a:r>
              <a:rPr lang="en-US" altLang="en-US" sz="2800" dirty="0"/>
              <a:t>Graphs</a:t>
            </a:r>
          </a:p>
          <a:p>
            <a:pPr lvl="1">
              <a:defRPr/>
            </a:pPr>
            <a:r>
              <a:rPr lang="en-US" altLang="en-US" sz="2400" dirty="0"/>
              <a:t>Shortest path(BFS + Dijkstra’s algorithm)</a:t>
            </a:r>
          </a:p>
          <a:p>
            <a:pPr lvl="1">
              <a:defRPr/>
            </a:pPr>
            <a:r>
              <a:rPr lang="en-US" altLang="en-US" sz="2400" dirty="0"/>
              <a:t>Minimum spanning trees</a:t>
            </a:r>
          </a:p>
          <a:p>
            <a:pPr lvl="1">
              <a:defRPr/>
            </a:pPr>
            <a:r>
              <a:rPr lang="en-US" altLang="en-US" sz="2400" dirty="0"/>
              <a:t>Cycle detection</a:t>
            </a:r>
          </a:p>
          <a:p>
            <a:pPr>
              <a:defRPr/>
            </a:pPr>
            <a:r>
              <a:rPr lang="en-US" altLang="en-US" sz="2800" dirty="0"/>
              <a:t>Search Engines: index building for visited links (crawlers)</a:t>
            </a:r>
          </a:p>
          <a:p>
            <a:pPr>
              <a:defRPr/>
            </a:pPr>
            <a:r>
              <a:rPr lang="en-US" altLang="en-US" sz="2800" dirty="0"/>
              <a:t>Social Networks: find people with a given distance from someone</a:t>
            </a:r>
          </a:p>
          <a:p>
            <a:pPr>
              <a:defRPr/>
            </a:pPr>
            <a:r>
              <a:rPr lang="en-US" altLang="en-US" sz="2800" dirty="0"/>
              <a:t>Networking and broadcasting: find neighboring nodes</a:t>
            </a:r>
          </a:p>
          <a:p>
            <a:pPr>
              <a:defRPr/>
            </a:pPr>
            <a:r>
              <a:rPr lang="en-US" altLang="en-US" sz="2800" dirty="0"/>
              <a:t>Garbage collectors: better locality of reference</a:t>
            </a:r>
          </a:p>
          <a:p>
            <a:pPr marL="457200" lvl="1" indent="0">
              <a:buFont typeface="Arial" panose="020B0604020202020204" pitchFamily="34" charset="0"/>
              <a:buNone/>
              <a:defRPr/>
            </a:pPr>
            <a:endParaRPr lang="en-US" altLang="en-US" sz="2400" dirty="0"/>
          </a:p>
        </p:txBody>
      </p:sp>
      <p:sp>
        <p:nvSpPr>
          <p:cNvPr id="69636" name="Slide Number Placeholder 3"/>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FD16A6E2-D805-461C-B53E-0E9946645370}" type="slidenum">
              <a:rPr lang="en-US" altLang="en-US" sz="1200" smtClean="0">
                <a:latin typeface="Arial Black" panose="020B0A04020102020204" pitchFamily="34" charset="0"/>
              </a:rPr>
              <a:pPr>
                <a:spcBef>
                  <a:spcPct val="0"/>
                </a:spcBef>
                <a:buFontTx/>
                <a:buNone/>
              </a:pPr>
              <a:t>73</a:t>
            </a:fld>
            <a:endParaRPr lang="en-US" altLang="en-US" sz="1200">
              <a:latin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04800" y="76200"/>
            <a:ext cx="8229600" cy="838200"/>
          </a:xfrm>
        </p:spPr>
        <p:txBody>
          <a:bodyPr/>
          <a:lstStyle/>
          <a:p>
            <a:r>
              <a:rPr lang="en-US" altLang="en-US" dirty="0"/>
              <a:t>Follow the algorithm </a:t>
            </a:r>
          </a:p>
        </p:txBody>
      </p:sp>
      <p:sp>
        <p:nvSpPr>
          <p:cNvPr id="27651" name="Content Placeholder 2"/>
          <p:cNvSpPr>
            <a:spLocks noGrp="1"/>
          </p:cNvSpPr>
          <p:nvPr>
            <p:ph idx="1"/>
          </p:nvPr>
        </p:nvSpPr>
        <p:spPr>
          <a:xfrm>
            <a:off x="322263" y="944563"/>
            <a:ext cx="8229600" cy="3886200"/>
          </a:xfrm>
        </p:spPr>
        <p:txBody>
          <a:bodyPr/>
          <a:lstStyle/>
          <a:p>
            <a:endParaRPr lang="en-US" altLang="en-US" dirty="0"/>
          </a:p>
          <a:p>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sz="2000" dirty="0"/>
          </a:p>
        </p:txBody>
      </p:sp>
      <p:sp>
        <p:nvSpPr>
          <p:cNvPr id="2765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548E995-2408-44F0-94D9-585D11D9C96E}" type="slidenum">
              <a:rPr lang="en-US" altLang="en-US" sz="1200" smtClean="0">
                <a:latin typeface="Arial Black" panose="020B0A04020102020204" pitchFamily="34" charset="0"/>
              </a:rPr>
              <a:pPr>
                <a:spcBef>
                  <a:spcPct val="0"/>
                </a:spcBef>
                <a:buFontTx/>
                <a:buNone/>
              </a:pPr>
              <a:t>8</a:t>
            </a:fld>
            <a:endParaRPr lang="en-US" altLang="en-US" sz="1200">
              <a:latin typeface="Arial Black" panose="020B0A04020102020204" pitchFamily="34" charset="0"/>
            </a:endParaRPr>
          </a:p>
        </p:txBody>
      </p:sp>
      <p:pic>
        <p:nvPicPr>
          <p:cNvPr id="2765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8"/>
          <p:cNvSpPr txBox="1">
            <a:spLocks noChangeArrowheads="1"/>
          </p:cNvSpPr>
          <p:nvPr/>
        </p:nvSpPr>
        <p:spPr bwMode="auto">
          <a:xfrm>
            <a:off x="609600" y="483076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27656" name="TextBox 9"/>
          <p:cNvSpPr txBox="1">
            <a:spLocks noChangeArrowheads="1"/>
          </p:cNvSpPr>
          <p:nvPr/>
        </p:nvSpPr>
        <p:spPr bwMode="auto">
          <a:xfrm>
            <a:off x="6716713" y="4327525"/>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chemeClr val="accent2">
                    <a:lumMod val="60000"/>
                    <a:lumOff val="40000"/>
                  </a:schemeClr>
                </a:solidFill>
                <a:latin typeface="Arial" panose="020B0604020202020204" pitchFamily="34" charset="0"/>
              </a:rPr>
              <a:t>destination</a:t>
            </a:r>
          </a:p>
        </p:txBody>
      </p:sp>
      <p:sp>
        <p:nvSpPr>
          <p:cNvPr id="2" name="TextBox 1"/>
          <p:cNvSpPr txBox="1"/>
          <p:nvPr/>
        </p:nvSpPr>
        <p:spPr>
          <a:xfrm>
            <a:off x="2209800" y="3772380"/>
            <a:ext cx="533400" cy="369332"/>
          </a:xfrm>
          <a:prstGeom prst="rect">
            <a:avLst/>
          </a:prstGeom>
          <a:noFill/>
        </p:spPr>
        <p:txBody>
          <a:bodyPr wrap="square" rtlCol="0">
            <a:spAutoFit/>
          </a:bodyPr>
          <a:lstStyle/>
          <a:p>
            <a:r>
              <a:rPr lang="en-US" strike="sngStrike" dirty="0">
                <a:solidFill>
                  <a:srgbClr val="00B050"/>
                </a:solidFill>
              </a:rPr>
              <a:t>4a</a:t>
            </a:r>
          </a:p>
        </p:txBody>
      </p:sp>
      <p:sp>
        <p:nvSpPr>
          <p:cNvPr id="10" name="TextBox 9"/>
          <p:cNvSpPr txBox="1"/>
          <p:nvPr/>
        </p:nvSpPr>
        <p:spPr>
          <a:xfrm>
            <a:off x="2895600" y="5706955"/>
            <a:ext cx="533400" cy="369332"/>
          </a:xfrm>
          <a:prstGeom prst="rect">
            <a:avLst/>
          </a:prstGeom>
          <a:noFill/>
        </p:spPr>
        <p:txBody>
          <a:bodyPr wrap="square" rtlCol="0">
            <a:spAutoFit/>
          </a:bodyPr>
          <a:lstStyle/>
          <a:p>
            <a:r>
              <a:rPr lang="en-US" dirty="0"/>
              <a:t>2a</a:t>
            </a:r>
          </a:p>
        </p:txBody>
      </p:sp>
      <p:sp>
        <p:nvSpPr>
          <p:cNvPr id="11" name="TextBox 10"/>
          <p:cNvSpPr txBox="1"/>
          <p:nvPr/>
        </p:nvSpPr>
        <p:spPr>
          <a:xfrm>
            <a:off x="2504209" y="3686933"/>
            <a:ext cx="533400" cy="369332"/>
          </a:xfrm>
          <a:prstGeom prst="rect">
            <a:avLst/>
          </a:prstGeom>
          <a:noFill/>
        </p:spPr>
        <p:txBody>
          <a:bodyPr wrap="square" rtlCol="0">
            <a:spAutoFit/>
          </a:bodyPr>
          <a:lstStyle/>
          <a:p>
            <a:r>
              <a:rPr lang="en-US" dirty="0">
                <a:solidFill>
                  <a:srgbClr val="FF0000"/>
                </a:solidFill>
              </a:rPr>
              <a:t>3b</a:t>
            </a:r>
          </a:p>
        </p:txBody>
      </p:sp>
      <p:sp>
        <p:nvSpPr>
          <p:cNvPr id="12" name="TextBox 11"/>
          <p:cNvSpPr txBox="1"/>
          <p:nvPr/>
        </p:nvSpPr>
        <p:spPr>
          <a:xfrm>
            <a:off x="4991100" y="5964516"/>
            <a:ext cx="533400" cy="369332"/>
          </a:xfrm>
          <a:prstGeom prst="rect">
            <a:avLst/>
          </a:prstGeom>
          <a:noFill/>
        </p:spPr>
        <p:txBody>
          <a:bodyPr wrap="square" rtlCol="0">
            <a:spAutoFit/>
          </a:bodyPr>
          <a:lstStyle/>
          <a:p>
            <a:r>
              <a:rPr lang="en-US" dirty="0">
                <a:solidFill>
                  <a:srgbClr val="FF0000"/>
                </a:solidFill>
              </a:rPr>
              <a:t>6b</a:t>
            </a:r>
          </a:p>
        </p:txBody>
      </p:sp>
      <p:sp>
        <p:nvSpPr>
          <p:cNvPr id="13" name="TextBox 12"/>
          <p:cNvSpPr txBox="1"/>
          <p:nvPr/>
        </p:nvSpPr>
        <p:spPr>
          <a:xfrm>
            <a:off x="4449387" y="3948417"/>
            <a:ext cx="533400" cy="369332"/>
          </a:xfrm>
          <a:prstGeom prst="rect">
            <a:avLst/>
          </a:prstGeom>
          <a:noFill/>
        </p:spPr>
        <p:txBody>
          <a:bodyPr wrap="square" rtlCol="0">
            <a:spAutoFit/>
          </a:bodyPr>
          <a:lstStyle/>
          <a:p>
            <a:r>
              <a:rPr lang="en-US" dirty="0">
                <a:solidFill>
                  <a:srgbClr val="FF0000"/>
                </a:solidFill>
              </a:rPr>
              <a:t>4b</a:t>
            </a:r>
          </a:p>
        </p:txBody>
      </p:sp>
      <p:sp>
        <p:nvSpPr>
          <p:cNvPr id="3" name="Oval 2"/>
          <p:cNvSpPr/>
          <p:nvPr/>
        </p:nvSpPr>
        <p:spPr>
          <a:xfrm>
            <a:off x="1219200" y="526018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62300" y="55357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22337"/>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8"/>
          <p:cNvSpPr txBox="1">
            <a:spLocks noChangeArrowheads="1"/>
          </p:cNvSpPr>
          <p:nvPr/>
        </p:nvSpPr>
        <p:spPr bwMode="auto">
          <a:xfrm>
            <a:off x="838200" y="171450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19" name="TextBox 9"/>
          <p:cNvSpPr txBox="1">
            <a:spLocks noChangeArrowheads="1"/>
          </p:cNvSpPr>
          <p:nvPr/>
        </p:nvSpPr>
        <p:spPr bwMode="auto">
          <a:xfrm>
            <a:off x="6945313" y="1211262"/>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destination</a:t>
            </a:r>
          </a:p>
        </p:txBody>
      </p:sp>
      <p:sp>
        <p:nvSpPr>
          <p:cNvPr id="20" name="TextBox 19"/>
          <p:cNvSpPr txBox="1"/>
          <p:nvPr/>
        </p:nvSpPr>
        <p:spPr>
          <a:xfrm>
            <a:off x="534785" y="1330087"/>
            <a:ext cx="838200" cy="369332"/>
          </a:xfrm>
          <a:prstGeom prst="rect">
            <a:avLst/>
          </a:prstGeom>
          <a:noFill/>
        </p:spPr>
        <p:txBody>
          <a:bodyPr wrap="square" rtlCol="0">
            <a:spAutoFit/>
          </a:bodyPr>
          <a:lstStyle/>
          <a:p>
            <a:r>
              <a:rPr lang="en-US" dirty="0">
                <a:solidFill>
                  <a:schemeClr val="accent1"/>
                </a:solidFill>
              </a:rPr>
              <a:t>v=a</a:t>
            </a:r>
          </a:p>
        </p:txBody>
      </p:sp>
      <p:sp>
        <p:nvSpPr>
          <p:cNvPr id="21" name="Oval 20"/>
          <p:cNvSpPr/>
          <p:nvPr/>
        </p:nvSpPr>
        <p:spPr>
          <a:xfrm>
            <a:off x="1422862" y="215647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31274" y="872394"/>
            <a:ext cx="533400" cy="369332"/>
          </a:xfrm>
          <a:prstGeom prst="rect">
            <a:avLst/>
          </a:prstGeom>
          <a:noFill/>
        </p:spPr>
        <p:txBody>
          <a:bodyPr wrap="square" rtlCol="0">
            <a:spAutoFit/>
          </a:bodyPr>
          <a:lstStyle/>
          <a:p>
            <a:r>
              <a:rPr lang="en-US" dirty="0">
                <a:solidFill>
                  <a:srgbClr val="FF0000"/>
                </a:solidFill>
              </a:rPr>
              <a:t>4a</a:t>
            </a:r>
          </a:p>
        </p:txBody>
      </p:sp>
      <p:sp>
        <p:nvSpPr>
          <p:cNvPr id="23" name="TextBox 22"/>
          <p:cNvSpPr txBox="1"/>
          <p:nvPr/>
        </p:nvSpPr>
        <p:spPr>
          <a:xfrm>
            <a:off x="3209405" y="2577530"/>
            <a:ext cx="533400" cy="369332"/>
          </a:xfrm>
          <a:prstGeom prst="rect">
            <a:avLst/>
          </a:prstGeom>
          <a:noFill/>
        </p:spPr>
        <p:txBody>
          <a:bodyPr wrap="square" rtlCol="0">
            <a:spAutoFit/>
          </a:bodyPr>
          <a:lstStyle/>
          <a:p>
            <a:r>
              <a:rPr lang="en-US" dirty="0">
                <a:solidFill>
                  <a:srgbClr val="FF0000"/>
                </a:solidFill>
              </a:rPr>
              <a:t>2a</a:t>
            </a:r>
          </a:p>
        </p:txBody>
      </p:sp>
      <p:sp>
        <p:nvSpPr>
          <p:cNvPr id="24" name="TextBox 23"/>
          <p:cNvSpPr txBox="1"/>
          <p:nvPr/>
        </p:nvSpPr>
        <p:spPr>
          <a:xfrm>
            <a:off x="534785" y="4182174"/>
            <a:ext cx="838200" cy="369332"/>
          </a:xfrm>
          <a:prstGeom prst="rect">
            <a:avLst/>
          </a:prstGeom>
          <a:noFill/>
        </p:spPr>
        <p:txBody>
          <a:bodyPr wrap="square" rtlCol="0">
            <a:spAutoFit/>
          </a:bodyPr>
          <a:lstStyle/>
          <a:p>
            <a:r>
              <a:rPr lang="en-US" dirty="0">
                <a:solidFill>
                  <a:schemeClr val="accent1"/>
                </a:solidFill>
              </a:rPr>
              <a:t>v=b</a:t>
            </a:r>
          </a:p>
        </p:txBody>
      </p:sp>
    </p:spTree>
    <p:extLst>
      <p:ext uri="{BB962C8B-B14F-4D97-AF65-F5344CB8AC3E}">
        <p14:creationId xmlns:p14="http://schemas.microsoft.com/office/powerpoint/2010/main" val="174787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22337"/>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0" name="Title 1"/>
          <p:cNvSpPr>
            <a:spLocks noGrp="1"/>
          </p:cNvSpPr>
          <p:nvPr>
            <p:ph type="title"/>
          </p:nvPr>
        </p:nvSpPr>
        <p:spPr>
          <a:xfrm>
            <a:off x="304800" y="76200"/>
            <a:ext cx="8229600" cy="838200"/>
          </a:xfrm>
        </p:spPr>
        <p:txBody>
          <a:bodyPr/>
          <a:lstStyle/>
          <a:p>
            <a:r>
              <a:rPr lang="en-US" altLang="en-US" dirty="0"/>
              <a:t>Follow the algorithm </a:t>
            </a:r>
          </a:p>
        </p:txBody>
      </p:sp>
      <p:sp>
        <p:nvSpPr>
          <p:cNvPr id="27651" name="Content Placeholder 2"/>
          <p:cNvSpPr>
            <a:spLocks noGrp="1"/>
          </p:cNvSpPr>
          <p:nvPr>
            <p:ph idx="1"/>
          </p:nvPr>
        </p:nvSpPr>
        <p:spPr>
          <a:xfrm>
            <a:off x="322263" y="944563"/>
            <a:ext cx="8229600" cy="3886200"/>
          </a:xfrm>
        </p:spPr>
        <p:txBody>
          <a:bodyPr/>
          <a:lstStyle/>
          <a:p>
            <a:endParaRPr lang="en-US" altLang="en-US" dirty="0"/>
          </a:p>
          <a:p>
            <a:endParaRPr lang="en-US" altLang="en-US" dirty="0"/>
          </a:p>
          <a:p>
            <a:endParaRPr lang="en-US" altLang="en-US" dirty="0"/>
          </a:p>
          <a:p>
            <a:endParaRPr lang="en-US" altLang="en-US" dirty="0"/>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endParaRPr lang="en-US" altLang="en-US" sz="2000" dirty="0"/>
          </a:p>
        </p:txBody>
      </p:sp>
      <p:sp>
        <p:nvSpPr>
          <p:cNvPr id="27652" name="Slide Number Placeholder 3"/>
          <p:cNvSpPr>
            <a:spLocks noGrp="1"/>
          </p:cNvSpPr>
          <p:nvPr>
            <p:ph type="sldNum" sz="quarter" idx="10"/>
          </p:nvPr>
        </p:nvSpPr>
        <p:spPr bwMode="auto">
          <a:xfrm>
            <a:off x="6553200" y="6248400"/>
            <a:ext cx="2133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fld id="{A548E995-2408-44F0-94D9-585D11D9C96E}" type="slidenum">
              <a:rPr lang="en-US" altLang="en-US" sz="1200" smtClean="0">
                <a:latin typeface="Arial Black" panose="020B0A04020102020204" pitchFamily="34" charset="0"/>
              </a:rPr>
              <a:pPr>
                <a:spcBef>
                  <a:spcPct val="0"/>
                </a:spcBef>
                <a:buFontTx/>
                <a:buNone/>
              </a:pPr>
              <a:t>9</a:t>
            </a:fld>
            <a:endParaRPr lang="en-US" altLang="en-US" sz="1200">
              <a:latin typeface="Arial Black" panose="020B0A04020102020204" pitchFamily="34" charset="0"/>
            </a:endParaRPr>
          </a:p>
        </p:txBody>
      </p:sp>
      <p:pic>
        <p:nvPicPr>
          <p:cNvPr id="2765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038600"/>
            <a:ext cx="5791200"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TextBox 8"/>
          <p:cNvSpPr txBox="1">
            <a:spLocks noChangeArrowheads="1"/>
          </p:cNvSpPr>
          <p:nvPr/>
        </p:nvSpPr>
        <p:spPr bwMode="auto">
          <a:xfrm>
            <a:off x="609600" y="4830763"/>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27656" name="TextBox 9"/>
          <p:cNvSpPr txBox="1">
            <a:spLocks noChangeArrowheads="1"/>
          </p:cNvSpPr>
          <p:nvPr/>
        </p:nvSpPr>
        <p:spPr bwMode="auto">
          <a:xfrm>
            <a:off x="6716713" y="4327525"/>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a:solidFill>
                  <a:schemeClr val="accent2">
                    <a:lumMod val="60000"/>
                    <a:lumOff val="40000"/>
                  </a:schemeClr>
                </a:solidFill>
                <a:latin typeface="Arial" panose="020B0604020202020204" pitchFamily="34" charset="0"/>
              </a:rPr>
              <a:t>destination</a:t>
            </a:r>
          </a:p>
        </p:txBody>
      </p:sp>
      <p:sp>
        <p:nvSpPr>
          <p:cNvPr id="10" name="TextBox 9"/>
          <p:cNvSpPr txBox="1"/>
          <p:nvPr/>
        </p:nvSpPr>
        <p:spPr>
          <a:xfrm>
            <a:off x="2895600" y="5706955"/>
            <a:ext cx="533400" cy="369332"/>
          </a:xfrm>
          <a:prstGeom prst="rect">
            <a:avLst/>
          </a:prstGeom>
          <a:noFill/>
        </p:spPr>
        <p:txBody>
          <a:bodyPr wrap="square" rtlCol="0">
            <a:spAutoFit/>
          </a:bodyPr>
          <a:lstStyle/>
          <a:p>
            <a:r>
              <a:rPr lang="en-US" dirty="0"/>
              <a:t>2a</a:t>
            </a:r>
          </a:p>
        </p:txBody>
      </p:sp>
      <p:sp>
        <p:nvSpPr>
          <p:cNvPr id="12" name="TextBox 11"/>
          <p:cNvSpPr txBox="1"/>
          <p:nvPr/>
        </p:nvSpPr>
        <p:spPr>
          <a:xfrm>
            <a:off x="5144916" y="2871868"/>
            <a:ext cx="533400" cy="369332"/>
          </a:xfrm>
          <a:prstGeom prst="rect">
            <a:avLst/>
          </a:prstGeom>
          <a:noFill/>
        </p:spPr>
        <p:txBody>
          <a:bodyPr wrap="square" rtlCol="0">
            <a:spAutoFit/>
          </a:bodyPr>
          <a:lstStyle/>
          <a:p>
            <a:r>
              <a:rPr lang="en-US" dirty="0"/>
              <a:t>6b</a:t>
            </a:r>
          </a:p>
        </p:txBody>
      </p:sp>
      <p:sp>
        <p:nvSpPr>
          <p:cNvPr id="13" name="TextBox 12"/>
          <p:cNvSpPr txBox="1"/>
          <p:nvPr/>
        </p:nvSpPr>
        <p:spPr>
          <a:xfrm>
            <a:off x="4603203" y="855769"/>
            <a:ext cx="533400" cy="369332"/>
          </a:xfrm>
          <a:prstGeom prst="rect">
            <a:avLst/>
          </a:prstGeom>
          <a:noFill/>
        </p:spPr>
        <p:txBody>
          <a:bodyPr wrap="square" rtlCol="0">
            <a:spAutoFit/>
          </a:bodyPr>
          <a:lstStyle/>
          <a:p>
            <a:r>
              <a:rPr lang="en-US" dirty="0">
                <a:solidFill>
                  <a:srgbClr val="FF0000"/>
                </a:solidFill>
              </a:rPr>
              <a:t>4b</a:t>
            </a:r>
          </a:p>
        </p:txBody>
      </p:sp>
      <p:sp>
        <p:nvSpPr>
          <p:cNvPr id="3" name="Oval 2"/>
          <p:cNvSpPr/>
          <p:nvPr/>
        </p:nvSpPr>
        <p:spPr>
          <a:xfrm>
            <a:off x="1219200" y="526018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162300" y="553574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8"/>
          <p:cNvSpPr txBox="1">
            <a:spLocks noChangeArrowheads="1"/>
          </p:cNvSpPr>
          <p:nvPr/>
        </p:nvSpPr>
        <p:spPr bwMode="auto">
          <a:xfrm>
            <a:off x="838200" y="1714500"/>
            <a:ext cx="914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source</a:t>
            </a:r>
          </a:p>
        </p:txBody>
      </p:sp>
      <p:sp>
        <p:nvSpPr>
          <p:cNvPr id="19" name="TextBox 9"/>
          <p:cNvSpPr txBox="1">
            <a:spLocks noChangeArrowheads="1"/>
          </p:cNvSpPr>
          <p:nvPr/>
        </p:nvSpPr>
        <p:spPr bwMode="auto">
          <a:xfrm>
            <a:off x="6945313" y="1211262"/>
            <a:ext cx="13604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Frutiger 55 Roman"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Frutiger 55 Roman"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Frutiger 55 Roman"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rutiger 55 Roman" charset="0"/>
                <a:ea typeface="ＭＳ Ｐゴシック" panose="020B0600070205080204" pitchFamily="34" charset="-128"/>
              </a:defRPr>
            </a:lvl9pPr>
          </a:lstStyle>
          <a:p>
            <a:pPr>
              <a:spcBef>
                <a:spcPct val="0"/>
              </a:spcBef>
              <a:buFontTx/>
              <a:buNone/>
            </a:pPr>
            <a:r>
              <a:rPr lang="en-US" altLang="en-US" sz="1800" dirty="0">
                <a:solidFill>
                  <a:schemeClr val="accent2">
                    <a:lumMod val="60000"/>
                    <a:lumOff val="40000"/>
                  </a:schemeClr>
                </a:solidFill>
                <a:latin typeface="Arial" panose="020B0604020202020204" pitchFamily="34" charset="0"/>
              </a:rPr>
              <a:t>destination</a:t>
            </a:r>
          </a:p>
        </p:txBody>
      </p:sp>
      <p:sp>
        <p:nvSpPr>
          <p:cNvPr id="20" name="TextBox 19"/>
          <p:cNvSpPr txBox="1"/>
          <p:nvPr/>
        </p:nvSpPr>
        <p:spPr>
          <a:xfrm>
            <a:off x="534785" y="1330087"/>
            <a:ext cx="838200" cy="369332"/>
          </a:xfrm>
          <a:prstGeom prst="rect">
            <a:avLst/>
          </a:prstGeom>
          <a:noFill/>
        </p:spPr>
        <p:txBody>
          <a:bodyPr wrap="square" rtlCol="0">
            <a:spAutoFit/>
          </a:bodyPr>
          <a:lstStyle/>
          <a:p>
            <a:r>
              <a:rPr lang="en-US" dirty="0">
                <a:solidFill>
                  <a:schemeClr val="accent1"/>
                </a:solidFill>
              </a:rPr>
              <a:t>v=c</a:t>
            </a:r>
          </a:p>
        </p:txBody>
      </p:sp>
      <p:sp>
        <p:nvSpPr>
          <p:cNvPr id="21" name="Oval 20"/>
          <p:cNvSpPr/>
          <p:nvPr/>
        </p:nvSpPr>
        <p:spPr>
          <a:xfrm>
            <a:off x="1422862" y="2156471"/>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31274" y="872394"/>
            <a:ext cx="533400" cy="369332"/>
          </a:xfrm>
          <a:prstGeom prst="rect">
            <a:avLst/>
          </a:prstGeom>
          <a:noFill/>
        </p:spPr>
        <p:txBody>
          <a:bodyPr wrap="square" rtlCol="0">
            <a:spAutoFit/>
          </a:bodyPr>
          <a:lstStyle/>
          <a:p>
            <a:r>
              <a:rPr lang="en-US" dirty="0"/>
              <a:t>3b</a:t>
            </a:r>
          </a:p>
        </p:txBody>
      </p:sp>
      <p:sp>
        <p:nvSpPr>
          <p:cNvPr id="23" name="TextBox 22"/>
          <p:cNvSpPr txBox="1"/>
          <p:nvPr/>
        </p:nvSpPr>
        <p:spPr>
          <a:xfrm>
            <a:off x="3209405" y="2577530"/>
            <a:ext cx="533400" cy="369332"/>
          </a:xfrm>
          <a:prstGeom prst="rect">
            <a:avLst/>
          </a:prstGeom>
          <a:noFill/>
        </p:spPr>
        <p:txBody>
          <a:bodyPr wrap="square" rtlCol="0">
            <a:spAutoFit/>
          </a:bodyPr>
          <a:lstStyle/>
          <a:p>
            <a:r>
              <a:rPr lang="en-US" dirty="0"/>
              <a:t>2a</a:t>
            </a:r>
          </a:p>
        </p:txBody>
      </p:sp>
      <p:sp>
        <p:nvSpPr>
          <p:cNvPr id="24" name="TextBox 23"/>
          <p:cNvSpPr txBox="1"/>
          <p:nvPr/>
        </p:nvSpPr>
        <p:spPr>
          <a:xfrm>
            <a:off x="534785" y="4182174"/>
            <a:ext cx="838200" cy="369332"/>
          </a:xfrm>
          <a:prstGeom prst="rect">
            <a:avLst/>
          </a:prstGeom>
          <a:noFill/>
        </p:spPr>
        <p:txBody>
          <a:bodyPr wrap="square" rtlCol="0">
            <a:spAutoFit/>
          </a:bodyPr>
          <a:lstStyle/>
          <a:p>
            <a:r>
              <a:rPr lang="en-US" dirty="0">
                <a:solidFill>
                  <a:schemeClr val="accent1"/>
                </a:solidFill>
              </a:rPr>
              <a:t>v=e</a:t>
            </a:r>
          </a:p>
        </p:txBody>
      </p:sp>
      <p:sp>
        <p:nvSpPr>
          <p:cNvPr id="25" name="Oval 24"/>
          <p:cNvSpPr/>
          <p:nvPr/>
        </p:nvSpPr>
        <p:spPr>
          <a:xfrm>
            <a:off x="2655977" y="1140588"/>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386050" y="237909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459874" y="424966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437063" y="451167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5069134" y="855769"/>
            <a:ext cx="524669" cy="369332"/>
          </a:xfrm>
          <a:prstGeom prst="rect">
            <a:avLst/>
          </a:prstGeom>
          <a:noFill/>
        </p:spPr>
        <p:txBody>
          <a:bodyPr wrap="square" rtlCol="0">
            <a:spAutoFit/>
          </a:bodyPr>
          <a:lstStyle/>
          <a:p>
            <a:r>
              <a:rPr lang="en-US" strike="sngStrike" dirty="0">
                <a:solidFill>
                  <a:srgbClr val="FF0000"/>
                </a:solidFill>
              </a:rPr>
              <a:t>6c</a:t>
            </a:r>
          </a:p>
        </p:txBody>
      </p:sp>
      <p:sp>
        <p:nvSpPr>
          <p:cNvPr id="31" name="TextBox 30"/>
          <p:cNvSpPr txBox="1"/>
          <p:nvPr/>
        </p:nvSpPr>
        <p:spPr>
          <a:xfrm>
            <a:off x="4359693" y="3942596"/>
            <a:ext cx="533400" cy="369332"/>
          </a:xfrm>
          <a:prstGeom prst="rect">
            <a:avLst/>
          </a:prstGeom>
          <a:noFill/>
        </p:spPr>
        <p:txBody>
          <a:bodyPr wrap="square" rtlCol="0">
            <a:spAutoFit/>
          </a:bodyPr>
          <a:lstStyle/>
          <a:p>
            <a:r>
              <a:rPr lang="en-US" dirty="0"/>
              <a:t>4b</a:t>
            </a:r>
          </a:p>
        </p:txBody>
      </p:sp>
      <p:sp>
        <p:nvSpPr>
          <p:cNvPr id="32" name="TextBox 31"/>
          <p:cNvSpPr txBox="1"/>
          <p:nvPr/>
        </p:nvSpPr>
        <p:spPr>
          <a:xfrm>
            <a:off x="2037837" y="3840163"/>
            <a:ext cx="533400" cy="369332"/>
          </a:xfrm>
          <a:prstGeom prst="rect">
            <a:avLst/>
          </a:prstGeom>
          <a:noFill/>
        </p:spPr>
        <p:txBody>
          <a:bodyPr wrap="square" rtlCol="0">
            <a:spAutoFit/>
          </a:bodyPr>
          <a:lstStyle/>
          <a:p>
            <a:r>
              <a:rPr lang="en-US" dirty="0"/>
              <a:t>3b</a:t>
            </a:r>
          </a:p>
        </p:txBody>
      </p:sp>
      <p:sp>
        <p:nvSpPr>
          <p:cNvPr id="34" name="TextBox 33"/>
          <p:cNvSpPr txBox="1"/>
          <p:nvPr/>
        </p:nvSpPr>
        <p:spPr>
          <a:xfrm>
            <a:off x="5335925" y="5938192"/>
            <a:ext cx="533400" cy="369332"/>
          </a:xfrm>
          <a:prstGeom prst="rect">
            <a:avLst/>
          </a:prstGeom>
          <a:noFill/>
        </p:spPr>
        <p:txBody>
          <a:bodyPr wrap="square" rtlCol="0">
            <a:spAutoFit/>
          </a:bodyPr>
          <a:lstStyle/>
          <a:p>
            <a:r>
              <a:rPr lang="en-US" strike="sngStrike" dirty="0">
                <a:solidFill>
                  <a:srgbClr val="FF0000"/>
                </a:solidFill>
              </a:rPr>
              <a:t>7e</a:t>
            </a:r>
          </a:p>
        </p:txBody>
      </p:sp>
      <p:sp>
        <p:nvSpPr>
          <p:cNvPr id="35" name="TextBox 34"/>
          <p:cNvSpPr txBox="1"/>
          <p:nvPr/>
        </p:nvSpPr>
        <p:spPr>
          <a:xfrm>
            <a:off x="4924296" y="5934570"/>
            <a:ext cx="533400" cy="369332"/>
          </a:xfrm>
          <a:prstGeom prst="rect">
            <a:avLst/>
          </a:prstGeom>
          <a:noFill/>
        </p:spPr>
        <p:txBody>
          <a:bodyPr wrap="square" rtlCol="0">
            <a:spAutoFit/>
          </a:bodyPr>
          <a:lstStyle/>
          <a:p>
            <a:r>
              <a:rPr lang="en-US" dirty="0">
                <a:solidFill>
                  <a:srgbClr val="FF0000"/>
                </a:solidFill>
              </a:rPr>
              <a:t>6b</a:t>
            </a:r>
          </a:p>
        </p:txBody>
      </p:sp>
      <p:sp>
        <p:nvSpPr>
          <p:cNvPr id="36" name="TextBox 35"/>
          <p:cNvSpPr txBox="1"/>
          <p:nvPr/>
        </p:nvSpPr>
        <p:spPr>
          <a:xfrm>
            <a:off x="6308005" y="4192587"/>
            <a:ext cx="533400" cy="369332"/>
          </a:xfrm>
          <a:prstGeom prst="rect">
            <a:avLst/>
          </a:prstGeom>
          <a:noFill/>
        </p:spPr>
        <p:txBody>
          <a:bodyPr wrap="square" rtlCol="0">
            <a:spAutoFit/>
          </a:bodyPr>
          <a:lstStyle/>
          <a:p>
            <a:r>
              <a:rPr lang="en-US" dirty="0">
                <a:solidFill>
                  <a:srgbClr val="FF0000"/>
                </a:solidFill>
              </a:rPr>
              <a:t>6e</a:t>
            </a:r>
          </a:p>
        </p:txBody>
      </p:sp>
    </p:spTree>
    <p:extLst>
      <p:ext uri="{BB962C8B-B14F-4D97-AF65-F5344CB8AC3E}">
        <p14:creationId xmlns:p14="http://schemas.microsoft.com/office/powerpoint/2010/main" val="1518385505"/>
      </p:ext>
    </p:extLst>
  </p:cSld>
  <p:clrMapOvr>
    <a:masterClrMapping/>
  </p:clrMapOvr>
</p:sld>
</file>

<file path=ppt/theme/theme1.xml><?xml version="1.0" encoding="utf-8"?>
<a:theme xmlns:a="http://schemas.openxmlformats.org/drawingml/2006/main" name="1_Office Theme">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Theme">
      <a:majorFont>
        <a:latin typeface="Frutiger 55 Roman"/>
        <a:ea typeface="ＭＳ Ｐゴシック"/>
        <a:cs typeface=""/>
      </a:majorFont>
      <a:minorFont>
        <a:latin typeface="Frutiger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Frutiger 55 Roman"/>
        <a:ea typeface="ＭＳ Ｐゴシック"/>
        <a:cs typeface=""/>
      </a:majorFont>
      <a:minorFont>
        <a:latin typeface="Frutiger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Frutiger 55 Roman"/>
        <a:ea typeface="ＭＳ Ｐゴシック"/>
        <a:cs typeface=""/>
      </a:majorFont>
      <a:minorFont>
        <a:latin typeface="Frutiger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ffice Theme">
  <a:themeElements>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Theme">
      <a:majorFont>
        <a:latin typeface="Frutiger 55 Roman"/>
        <a:ea typeface="ＭＳ Ｐゴシック"/>
        <a:cs typeface=""/>
      </a:majorFont>
      <a:minorFont>
        <a:latin typeface="Frutiger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ffice Theme">
  <a:themeElements>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Theme">
      <a:majorFont>
        <a:latin typeface="Frutiger 55 Roman"/>
        <a:ea typeface="ＭＳ Ｐゴシック"/>
        <a:cs typeface=""/>
      </a:majorFont>
      <a:minorFont>
        <a:latin typeface="Frutiger 55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2.tree</Template>
  <TotalTime>31793</TotalTime>
  <Words>5521</Words>
  <Application>Microsoft Macintosh PowerPoint</Application>
  <PresentationFormat>On-screen Show (4:3)</PresentationFormat>
  <Paragraphs>1363</Paragraphs>
  <Slides>73</Slides>
  <Notes>6</Notes>
  <HiddenSlides>0</HiddenSlides>
  <MMClips>0</MMClips>
  <ScaleCrop>false</ScaleCrop>
  <HeadingPairs>
    <vt:vector size="10" baseType="variant">
      <vt:variant>
        <vt:lpstr>Fonts Used</vt:lpstr>
      </vt:variant>
      <vt:variant>
        <vt:i4>7</vt:i4>
      </vt:variant>
      <vt:variant>
        <vt:lpstr>Theme</vt:lpstr>
      </vt:variant>
      <vt:variant>
        <vt:i4>5</vt:i4>
      </vt:variant>
      <vt:variant>
        <vt:lpstr>Embedded OLE Servers</vt:lpstr>
      </vt:variant>
      <vt:variant>
        <vt:i4>1</vt:i4>
      </vt:variant>
      <vt:variant>
        <vt:lpstr>Slide Titles</vt:lpstr>
      </vt:variant>
      <vt:variant>
        <vt:i4>73</vt:i4>
      </vt:variant>
      <vt:variant>
        <vt:lpstr>Custom Shows</vt:lpstr>
      </vt:variant>
      <vt:variant>
        <vt:i4>1</vt:i4>
      </vt:variant>
    </vt:vector>
  </HeadingPairs>
  <TitlesOfParts>
    <vt:vector size="87" baseType="lpstr">
      <vt:lpstr>Frutiger 55 Roman</vt:lpstr>
      <vt:lpstr>Gulim</vt:lpstr>
      <vt:lpstr>Arial</vt:lpstr>
      <vt:lpstr>Arial Black</vt:lpstr>
      <vt:lpstr>Calibri</vt:lpstr>
      <vt:lpstr>Courier New</vt:lpstr>
      <vt:lpstr>Wingdings</vt:lpstr>
      <vt:lpstr>1_Office Theme</vt:lpstr>
      <vt:lpstr>Office Theme</vt:lpstr>
      <vt:lpstr>2_Office Theme</vt:lpstr>
      <vt:lpstr>3_Office Theme</vt:lpstr>
      <vt:lpstr>4_Office Theme</vt:lpstr>
      <vt:lpstr>Image</vt:lpstr>
      <vt:lpstr>Graph</vt:lpstr>
      <vt:lpstr>Graph ADT</vt:lpstr>
      <vt:lpstr>Other basic concepts</vt:lpstr>
      <vt:lpstr>Graph Implementation</vt:lpstr>
      <vt:lpstr>Graph Implementation (cont.)</vt:lpstr>
      <vt:lpstr>Dijkstra’s Algorithm</vt:lpstr>
      <vt:lpstr>Pseudocode </vt:lpstr>
      <vt:lpstr>Follow the algorithm </vt:lpstr>
      <vt:lpstr>Follow the algorithm </vt:lpstr>
      <vt:lpstr>Follow the algorithm </vt:lpstr>
      <vt:lpstr>Solution</vt:lpstr>
      <vt:lpstr>Solution</vt:lpstr>
      <vt:lpstr>Watch Demo &amp; Exercise</vt:lpstr>
      <vt:lpstr>How about on undirected graph? </vt:lpstr>
      <vt:lpstr>Review - Dijkstra’s Algorithm</vt:lpstr>
      <vt:lpstr>Example</vt:lpstr>
      <vt:lpstr>Analysis of Dijkstra’s</vt:lpstr>
      <vt:lpstr>PowerPoint Presentation</vt:lpstr>
      <vt:lpstr>Connected vs. Unconnected</vt:lpstr>
      <vt:lpstr>Connected vs. Unconnected</vt:lpstr>
      <vt:lpstr>PowerPoint Presentation</vt:lpstr>
      <vt:lpstr>Depth-first algorithm</vt:lpstr>
      <vt:lpstr>Depth-First Search code</vt:lpstr>
      <vt:lpstr>Depth-First Search</vt:lpstr>
      <vt:lpstr>Example</vt:lpstr>
      <vt:lpstr>Example</vt:lpstr>
      <vt:lpstr>Example</vt:lpstr>
      <vt:lpstr>Example</vt:lpstr>
      <vt:lpstr>DFS in a tree</vt:lpstr>
      <vt:lpstr>DFS in a tree</vt:lpstr>
      <vt:lpstr>Exercise– depth first</vt:lpstr>
      <vt:lpstr>Time for DFS</vt:lpstr>
      <vt:lpstr>Biconnected</vt:lpstr>
      <vt:lpstr>Biconnected</vt:lpstr>
      <vt:lpstr>Articulation points</vt:lpstr>
      <vt:lpstr>Articulation points</vt:lpstr>
      <vt:lpstr>Articulation points</vt:lpstr>
      <vt:lpstr>Articulation points</vt:lpstr>
      <vt:lpstr>Articulation point detection</vt:lpstr>
      <vt:lpstr>Articulation point detection</vt:lpstr>
      <vt:lpstr>Articulation point detection</vt:lpstr>
      <vt:lpstr>Computing low #</vt:lpstr>
      <vt:lpstr>Example</vt:lpstr>
      <vt:lpstr>Example-seq</vt:lpstr>
      <vt:lpstr>Example-low</vt:lpstr>
      <vt:lpstr>Using post-order</vt:lpstr>
      <vt:lpstr>Example</vt:lpstr>
      <vt:lpstr>Articulation Points Exercise</vt:lpstr>
      <vt:lpstr>Analysis  </vt:lpstr>
      <vt:lpstr>Analysis  </vt:lpstr>
      <vt:lpstr>Applications of Depth first search  </vt:lpstr>
      <vt:lpstr>Euler(ian) tour</vt:lpstr>
      <vt:lpstr>Euler path and Euler circuit</vt:lpstr>
      <vt:lpstr>Algorithm for an Eulerian Circuit</vt:lpstr>
      <vt:lpstr>Finding Euler circuit</vt:lpstr>
      <vt:lpstr>Finding Euler circuit</vt:lpstr>
      <vt:lpstr>Applications of Euler tour</vt:lpstr>
      <vt:lpstr>Topological Sort</vt:lpstr>
      <vt:lpstr>Topological Sort - steps</vt:lpstr>
      <vt:lpstr>Topological Sort – Example (1)</vt:lpstr>
      <vt:lpstr>Topological Sort – Example (2)</vt:lpstr>
      <vt:lpstr>Topological Sort – Example (3)</vt:lpstr>
      <vt:lpstr>Topological Sorting - Exercise</vt:lpstr>
      <vt:lpstr>Breadth first algorithm</vt:lpstr>
      <vt:lpstr>Breadth first algorithm</vt:lpstr>
      <vt:lpstr>Breadth first</vt:lpstr>
      <vt:lpstr>Breadth first</vt:lpstr>
      <vt:lpstr>Breadth first</vt:lpstr>
      <vt:lpstr>Exercise – Breadth first</vt:lpstr>
      <vt:lpstr>Shortest path and BFS</vt:lpstr>
      <vt:lpstr>Shortest path and BFS</vt:lpstr>
      <vt:lpstr>Shortest path and BFS</vt:lpstr>
      <vt:lpstr>Applications of BFS</vt:lpstr>
      <vt:lpstr>Custom Show 1</vt:lpstr>
    </vt:vector>
  </TitlesOfParts>
  <Company>FIU-SCS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4.graph</dc:title>
  <dc:creator>Wooyoung Kim</dc:creator>
  <cp:lastModifiedBy>Wooyoung Kim</cp:lastModifiedBy>
  <cp:revision>1597</cp:revision>
  <cp:lastPrinted>2024-10-21T18:21:36Z</cp:lastPrinted>
  <dcterms:created xsi:type="dcterms:W3CDTF">2003-07-29T00:20:18Z</dcterms:created>
  <dcterms:modified xsi:type="dcterms:W3CDTF">2025-01-28T01:26:01Z</dcterms:modified>
</cp:coreProperties>
</file>