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77" r:id="rId1"/>
    <p:sldMasterId id="2147484589" r:id="rId2"/>
    <p:sldMasterId id="2147484601" r:id="rId3"/>
    <p:sldMasterId id="2147484615" r:id="rId4"/>
    <p:sldMasterId id="2147484627" r:id="rId5"/>
  </p:sldMasterIdLst>
  <p:notesMasterIdLst>
    <p:notesMasterId r:id="rId71"/>
  </p:notesMasterIdLst>
  <p:sldIdLst>
    <p:sldId id="273" r:id="rId6"/>
    <p:sldId id="329" r:id="rId7"/>
    <p:sldId id="374" r:id="rId8"/>
    <p:sldId id="370" r:id="rId9"/>
    <p:sldId id="331" r:id="rId10"/>
    <p:sldId id="338" r:id="rId11"/>
    <p:sldId id="332" r:id="rId12"/>
    <p:sldId id="333" r:id="rId13"/>
    <p:sldId id="375" r:id="rId14"/>
    <p:sldId id="346" r:id="rId15"/>
    <p:sldId id="334" r:id="rId16"/>
    <p:sldId id="339" r:id="rId17"/>
    <p:sldId id="341" r:id="rId18"/>
    <p:sldId id="343" r:id="rId19"/>
    <p:sldId id="342" r:id="rId20"/>
    <p:sldId id="345" r:id="rId21"/>
    <p:sldId id="366" r:id="rId22"/>
    <p:sldId id="371" r:id="rId23"/>
    <p:sldId id="367" r:id="rId24"/>
    <p:sldId id="368" r:id="rId25"/>
    <p:sldId id="372" r:id="rId26"/>
    <p:sldId id="373" r:id="rId27"/>
    <p:sldId id="344" r:id="rId28"/>
    <p:sldId id="376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415" r:id="rId45"/>
    <p:sldId id="416" r:id="rId46"/>
    <p:sldId id="417" r:id="rId47"/>
    <p:sldId id="418" r:id="rId48"/>
    <p:sldId id="420" r:id="rId49"/>
    <p:sldId id="421" r:id="rId50"/>
    <p:sldId id="424" r:id="rId51"/>
    <p:sldId id="425" r:id="rId52"/>
    <p:sldId id="427" r:id="rId53"/>
    <p:sldId id="428" r:id="rId54"/>
    <p:sldId id="429" r:id="rId55"/>
    <p:sldId id="439" r:id="rId56"/>
    <p:sldId id="440" r:id="rId57"/>
    <p:sldId id="430" r:id="rId58"/>
    <p:sldId id="431" r:id="rId59"/>
    <p:sldId id="444" r:id="rId60"/>
    <p:sldId id="442" r:id="rId61"/>
    <p:sldId id="443" r:id="rId62"/>
    <p:sldId id="441" r:id="rId63"/>
    <p:sldId id="432" r:id="rId64"/>
    <p:sldId id="433" r:id="rId65"/>
    <p:sldId id="434" r:id="rId66"/>
    <p:sldId id="438" r:id="rId67"/>
    <p:sldId id="435" r:id="rId68"/>
    <p:sldId id="436" r:id="rId69"/>
    <p:sldId id="437" r:id="rId70"/>
  </p:sldIdLst>
  <p:sldSz cx="9144000" cy="6858000" type="screen4x3"/>
  <p:notesSz cx="7010400" cy="9296400"/>
  <p:custShowLst>
    <p:custShow name="Custom Show 1" id="0">
      <p:sldLst>
        <p:sld r:id="rId6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00820"/>
    <a:srgbClr val="CC00CC"/>
    <a:srgbClr val="31792F"/>
    <a:srgbClr val="4B4B95"/>
    <a:srgbClr val="FFFFCC"/>
    <a:srgbClr val="FF99CC"/>
    <a:srgbClr val="CCECFF"/>
    <a:srgbClr val="99E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0" autoAdjust="0"/>
    <p:restoredTop sz="86270" autoAdjust="0"/>
  </p:normalViewPr>
  <p:slideViewPr>
    <p:cSldViewPr>
      <p:cViewPr varScale="1">
        <p:scale>
          <a:sx n="76" d="100"/>
          <a:sy n="76" d="100"/>
        </p:scale>
        <p:origin x="210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8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CF141848-5017-4F3B-89B4-6E86088718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741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3AC8334-878F-4C60-BBA2-044DE5B5DF9B}" type="slidenum">
              <a:rPr lang="en-US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93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141848-5017-4F3B-89B4-6E8608871815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171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84275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60525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35188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92388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49588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506788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3988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7BF660E-0BA9-41BB-9C81-1AC6A33F1F78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845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3604B0-E18D-43F4-B514-C57D57E4EEC5}" type="slidenum">
              <a:rPr lang="en-US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79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16B34E-8644-4C33-847B-0993C5789A77}" type="slidenum">
              <a:rPr lang="en-US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04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141848-5017-4F3B-89B4-6E8608871815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83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84275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60525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35188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92388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49588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506788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3988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AF92ED-33CA-428F-998F-BE51A0995356}" type="slidenum">
              <a:rPr lang="en-CA" altLang="en-US" smtClean="0"/>
              <a:pPr>
                <a:spcBef>
                  <a:spcPct val="0"/>
                </a:spcBef>
              </a:pPr>
              <a:t>53</a:t>
            </a:fld>
            <a:endParaRPr lang="en-CA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4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5,7 -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1,3,5 || 6,7 || 8,9,12 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3,7 -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1,3|| 5, 6,7 || 8,9,12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141848-5017-4F3B-89B4-6E8608871815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136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28663" indent="-2794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0775" indent="-22383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0038" indent="-22383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17713" indent="-22383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74913" indent="-22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32113" indent="-22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89313" indent="-22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46513" indent="-22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BE68487-D139-402D-B6AB-C71E230688B2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92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7BFEF-F98E-44F9-AF69-29E8E4ECC0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2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4C1A2-860D-47FD-B566-42086A3D41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1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ACE5B-64F4-42C0-AB16-CC587707E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200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86677-C347-486D-880C-391EFB59A3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2152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42910-CA36-4095-977E-9637948A5D8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2318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83DEF-63D3-41E3-AEFC-36B0E886EED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0552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83BF0-718A-4F1C-821F-1B48D730D0A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699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9CF27-9E93-419D-ABC9-C156022C98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3617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7FE12-85CE-424A-B2C8-CB075C949EC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0023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E6A91-9D9B-480E-99E9-DC7773DB36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384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F05C7-2FA8-4604-A75E-AED965B8984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395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22BC0-5098-4BFA-894A-0B7FDA20D6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061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EA5FB-2D52-4829-B3E7-3C706FEBF42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956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50169-6A9A-42A4-B96C-5D3BD4E4D5A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06883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6EA11-07E6-4C53-A923-4950376521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23097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49FAD-B3CB-438F-8813-962B44AF9BD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73992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9F468-0448-48F7-AC53-80EEA3708A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2195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0590B-A741-4638-9841-A81C08785B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0590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6360C-E78D-4533-BB26-0B8BB0FA16A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52131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B0A5F-15A1-4A25-A799-ED667858EE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470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1F87-C63B-4163-BAEB-AC9790C067B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29469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918E4-1ADE-4A4A-B765-0A8704C3AA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713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573E9-D4E4-4F5F-AA4D-914474E6CC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3763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BBA12-6C75-4783-9432-1C3857383CA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5313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BBF66-8735-44B7-BF4E-E15AA6DEC8A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5312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E0F67-3996-4A6A-B79B-ECBB1961774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8156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955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341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5C07B-D84E-4F98-BEBA-561370AC5DA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0702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FC7CA-51D3-4674-89C1-30053C440D4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42604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8000" y="1816100"/>
            <a:ext cx="8445500" cy="450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2"/>
          </p:nvPr>
        </p:nvSpPr>
        <p:spPr>
          <a:xfrm>
            <a:off x="644525" y="6580188"/>
            <a:ext cx="8499475" cy="1825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and Problem Solving with C++: Walls and Mirrors, Frank Carrano, © 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628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44CCA-F37E-410D-8107-6900D6381A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67700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08A67-F58A-4BCD-9CF6-104ACC2556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6815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52BFC-8257-4D2E-A236-465F9D0B0E3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50168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E44CD-01D8-4C6B-AF58-208A6A4121F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858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EB7B2-13CE-4206-BC98-B17D54E195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9358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F7799-88A0-40BE-9077-3834A6B8B6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71674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7C48E-F934-4CC0-A4EF-F14AA573B3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32992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976AD-AB2C-40CD-9CFB-0CD7254F94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76299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115FC-D54E-4641-A862-F3A5B8451BC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36649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3E756-F8C3-4ED3-AE9E-1A5F573E3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842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FA836-9367-486C-96AE-C57B021202B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46950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2E94E-BF61-4111-A371-F7229581782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89859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05929-85E6-4BB5-BC73-435549233E2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77458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4892B-3764-4FA4-A178-325986C15C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3051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364FA-E606-4580-BE17-B8E1B6E58E1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86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7CB9F-726B-454A-A2BE-00774607CC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574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86B22-C3BB-48E4-BA0A-4058CFE2A4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2804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EDFD5-5F36-43EA-99B3-C13F5792BB2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7523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FE8CD-2C48-426A-AE40-185D63FD8DB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04841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D6BE1-5BA1-4876-92F2-44C4CEE594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49336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0FB54-5102-42A5-8891-07863981F61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0324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C77DF-7991-4B62-A514-812A14337CB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545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EBC94-2683-4E10-8427-FA1F793F00E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9396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9A033-B9FC-45ED-8B6D-D2A6E0EF75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80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1B252-0DCC-482E-865F-AFC7DB29D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76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BF6F4-FF64-4C96-9849-5BFDC497C8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98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97CC7-3644-4906-AB7E-6229E6584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78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49687-3CD4-4D5D-BCA0-DAF2001FA5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62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BFBFBF"/>
            </a:gs>
            <a:gs pos="60001">
              <a:srgbClr val="D9D9D9"/>
            </a:gs>
            <a:gs pos="100000">
              <a:srgbClr val="D9D9D9"/>
            </a:gs>
          </a:gsLst>
          <a:lin ang="5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684412_high_Purpl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7" descr="UW.Wordmark_ctr_whit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1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23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C1C2C4-C49E-4BE8-B341-FE63283DB41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07" r:id="rId1"/>
    <p:sldLayoutId id="2147486308" r:id="rId2"/>
    <p:sldLayoutId id="2147486309" r:id="rId3"/>
    <p:sldLayoutId id="2147486310" r:id="rId4"/>
    <p:sldLayoutId id="2147486311" r:id="rId5"/>
    <p:sldLayoutId id="2147486312" r:id="rId6"/>
    <p:sldLayoutId id="2147486313" r:id="rId7"/>
    <p:sldLayoutId id="2147486314" r:id="rId8"/>
    <p:sldLayoutId id="2147486315" r:id="rId9"/>
    <p:sldLayoutId id="2147486316" r:id="rId10"/>
    <p:sldLayoutId id="2147486317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5013F1E-F37E-4DF4-8B2D-810E454437A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52" r:id="rId1"/>
    <p:sldLayoutId id="2147486353" r:id="rId2"/>
    <p:sldLayoutId id="2147486354" r:id="rId3"/>
    <p:sldLayoutId id="2147486355" r:id="rId4"/>
    <p:sldLayoutId id="2147486356" r:id="rId5"/>
    <p:sldLayoutId id="2147486357" r:id="rId6"/>
    <p:sldLayoutId id="2147486358" r:id="rId7"/>
    <p:sldLayoutId id="2147486359" r:id="rId8"/>
    <p:sldLayoutId id="2147486360" r:id="rId9"/>
    <p:sldLayoutId id="2147486361" r:id="rId10"/>
    <p:sldLayoutId id="2147486362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553200"/>
            <a:ext cx="69215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6340AD1-DF01-4A01-8496-BF74C648C00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18" r:id="rId1"/>
    <p:sldLayoutId id="2147486319" r:id="rId2"/>
    <p:sldLayoutId id="2147486320" r:id="rId3"/>
    <p:sldLayoutId id="2147486321" r:id="rId4"/>
    <p:sldLayoutId id="2147486322" r:id="rId5"/>
    <p:sldLayoutId id="2147486323" r:id="rId6"/>
    <p:sldLayoutId id="2147486324" r:id="rId7"/>
    <p:sldLayoutId id="2147486325" r:id="rId8"/>
    <p:sldLayoutId id="2147486326" r:id="rId9"/>
    <p:sldLayoutId id="2147486327" r:id="rId10"/>
    <p:sldLayoutId id="2147486328" r:id="rId11"/>
    <p:sldLayoutId id="2147486329" r:id="rId12"/>
    <p:sldLayoutId id="2147486363" r:id="rId13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964A4A-817D-4532-8AC7-FF2B3872646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30" r:id="rId1"/>
    <p:sldLayoutId id="2147486331" r:id="rId2"/>
    <p:sldLayoutId id="2147486332" r:id="rId3"/>
    <p:sldLayoutId id="2147486333" r:id="rId4"/>
    <p:sldLayoutId id="2147486334" r:id="rId5"/>
    <p:sldLayoutId id="2147486335" r:id="rId6"/>
    <p:sldLayoutId id="2147486336" r:id="rId7"/>
    <p:sldLayoutId id="2147486337" r:id="rId8"/>
    <p:sldLayoutId id="2147486338" r:id="rId9"/>
    <p:sldLayoutId id="2147486339" r:id="rId10"/>
    <p:sldLayoutId id="214748634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9" descr="UW.Wordmark_ct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5" name="Picture 8" descr="UW_W-Logo_RG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1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5475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1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AA927F2-B50F-4976-BA1D-EFB5C95AB57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41" r:id="rId1"/>
    <p:sldLayoutId id="2147486342" r:id="rId2"/>
    <p:sldLayoutId id="2147486343" r:id="rId3"/>
    <p:sldLayoutId id="2147486344" r:id="rId4"/>
    <p:sldLayoutId id="2147486345" r:id="rId5"/>
    <p:sldLayoutId id="2147486346" r:id="rId6"/>
    <p:sldLayoutId id="2147486347" r:id="rId7"/>
    <p:sldLayoutId id="2147486348" r:id="rId8"/>
    <p:sldLayoutId id="2147486349" r:id="rId9"/>
    <p:sldLayoutId id="2147486350" r:id="rId10"/>
    <p:sldLayoutId id="2147486351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/>
          </p:cNvSpPr>
          <p:nvPr>
            <p:ph type="subTitle" idx="1"/>
          </p:nvPr>
        </p:nvSpPr>
        <p:spPr>
          <a:xfrm>
            <a:off x="1524000" y="4648200"/>
            <a:ext cx="6400800" cy="1752600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bg1"/>
                </a:solidFill>
                <a:ea typeface="Gulim" panose="020B0600000101010101" pitchFamily="50" charset="-127"/>
              </a:rPr>
              <a:t>Wooyoung Kim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 txBox="1">
            <a:spLocks/>
          </p:cNvSpPr>
          <p:nvPr/>
        </p:nvSpPr>
        <p:spPr bwMode="auto">
          <a:xfrm>
            <a:off x="4495800" y="914400"/>
            <a:ext cx="4648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ko-KR" sz="1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343: Data Structures, Algorithms, and Discrete Mathematics II</a:t>
            </a:r>
          </a:p>
        </p:txBody>
      </p:sp>
      <p:sp>
        <p:nvSpPr>
          <p:cNvPr id="194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More search trees</a:t>
            </a:r>
            <a:endParaRPr lang="en-US" altLang="en-US" dirty="0"/>
          </a:p>
        </p:txBody>
      </p:sp>
      <p:sp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2590800" y="4038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Version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altLang="en-US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208088"/>
            <a:ext cx="8229600" cy="3886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Precondition: AVL tree </a:t>
            </a:r>
          </a:p>
          <a:p>
            <a:pPr>
              <a:defRPr/>
            </a:pPr>
            <a:r>
              <a:rPr lang="en-US" sz="2400" dirty="0"/>
              <a:t>Step 1: </a:t>
            </a:r>
            <a:r>
              <a:rPr lang="en-US" altLang="en-US" sz="2400" dirty="0"/>
              <a:t>After an insertion, find the lowest unbalanced vertex</a:t>
            </a:r>
          </a:p>
          <a:p>
            <a:pPr>
              <a:defRPr/>
            </a:pPr>
            <a:r>
              <a:rPr lang="en-US" sz="2400" dirty="0"/>
              <a:t>Step 2: </a:t>
            </a:r>
            <a:r>
              <a:rPr lang="en-US" altLang="en-US" sz="2400" dirty="0"/>
              <a:t>Identify insertion type</a:t>
            </a:r>
          </a:p>
          <a:p>
            <a:pPr>
              <a:defRPr/>
            </a:pPr>
            <a:r>
              <a:rPr lang="en-US" sz="2400" dirty="0"/>
              <a:t>Step 3: Make rotation accordingly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AAEA3E-9FC6-497F-B728-01A9F8C85C4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11300"/>
            <a:ext cx="4256088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12863"/>
            <a:ext cx="34512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1066800"/>
          </a:xfrm>
        </p:spPr>
        <p:txBody>
          <a:bodyPr/>
          <a:lstStyle/>
          <a:p>
            <a:r>
              <a:rPr lang="en-US" altLang="en-US"/>
              <a:t>Single rotation</a:t>
            </a:r>
          </a:p>
        </p:txBody>
      </p:sp>
      <p:sp>
        <p:nvSpPr>
          <p:cNvPr id="29701" name="Content Placeholder 2"/>
          <p:cNvSpPr>
            <a:spLocks noGrp="1"/>
          </p:cNvSpPr>
          <p:nvPr>
            <p:ph idx="1"/>
          </p:nvPr>
        </p:nvSpPr>
        <p:spPr>
          <a:xfrm>
            <a:off x="349250" y="909638"/>
            <a:ext cx="8229600" cy="385762"/>
          </a:xfrm>
        </p:spPr>
        <p:txBody>
          <a:bodyPr/>
          <a:lstStyle/>
          <a:p>
            <a:r>
              <a:rPr lang="en-US" altLang="en-US" sz="2400"/>
              <a:t>Left-left: find the lowest unbalanced node - </a:t>
            </a:r>
            <a:r>
              <a:rPr lang="en-US" altLang="en-US" sz="2000"/>
              <a:t>U</a:t>
            </a:r>
            <a:endParaRPr lang="en-US" altLang="en-US" sz="2000" baseline="-25000"/>
          </a:p>
        </p:txBody>
      </p:sp>
      <p:sp>
        <p:nvSpPr>
          <p:cNvPr id="29702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2B3AC9-9269-4199-9933-7C180D2095A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33388" y="4830763"/>
            <a:ext cx="82296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400" kern="0" dirty="0"/>
              <a:t>What is the lowest unbalanced node in the right tree?</a:t>
            </a:r>
          </a:p>
          <a:p>
            <a:pPr lvl="1">
              <a:defRPr/>
            </a:pPr>
            <a:r>
              <a:rPr lang="en-US" altLang="en-US" sz="1600" kern="0" dirty="0"/>
              <a:t>20</a:t>
            </a:r>
          </a:p>
          <a:p>
            <a:pPr lvl="1">
              <a:defRPr/>
            </a:pPr>
            <a:r>
              <a:rPr lang="en-US" altLang="en-US" sz="1600" kern="0" dirty="0"/>
              <a:t>Because its left subtree is two levels deeper than its right subtree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6688"/>
            <a:ext cx="4616450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4321175"/>
            <a:ext cx="3268663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1066800"/>
          </a:xfrm>
        </p:spPr>
        <p:txBody>
          <a:bodyPr/>
          <a:lstStyle/>
          <a:p>
            <a:r>
              <a:rPr lang="en-US" altLang="en-US"/>
              <a:t>Single rotation</a:t>
            </a:r>
          </a:p>
        </p:txBody>
      </p:sp>
      <p:sp>
        <p:nvSpPr>
          <p:cNvPr id="30725" name="Content Placeholder 2"/>
          <p:cNvSpPr>
            <a:spLocks noGrp="1"/>
          </p:cNvSpPr>
          <p:nvPr>
            <p:ph idx="1"/>
          </p:nvPr>
        </p:nvSpPr>
        <p:spPr>
          <a:xfrm>
            <a:off x="349250" y="909638"/>
            <a:ext cx="8229600" cy="385762"/>
          </a:xfrm>
        </p:spPr>
        <p:txBody>
          <a:bodyPr/>
          <a:lstStyle/>
          <a:p>
            <a:r>
              <a:rPr lang="en-US" altLang="en-US" sz="2400"/>
              <a:t>Make to AVL by single rotation</a:t>
            </a:r>
            <a:endParaRPr lang="en-US" altLang="en-US" sz="2400" baseline="-25000"/>
          </a:p>
        </p:txBody>
      </p:sp>
      <p:sp>
        <p:nvSpPr>
          <p:cNvPr id="30726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EFAECC-12F7-4CC0-8AD7-C06980EA508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30727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00163"/>
            <a:ext cx="34512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5" y="4076700"/>
            <a:ext cx="49911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4616450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4321175"/>
            <a:ext cx="3268663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1066800"/>
          </a:xfrm>
        </p:spPr>
        <p:txBody>
          <a:bodyPr/>
          <a:lstStyle/>
          <a:p>
            <a:r>
              <a:rPr lang="en-US" altLang="en-US"/>
              <a:t>Single rotation</a:t>
            </a:r>
          </a:p>
        </p:txBody>
      </p:sp>
      <p:sp>
        <p:nvSpPr>
          <p:cNvPr id="31750" name="Content Placeholder 2"/>
          <p:cNvSpPr>
            <a:spLocks noGrp="1"/>
          </p:cNvSpPr>
          <p:nvPr>
            <p:ph idx="1"/>
          </p:nvPr>
        </p:nvSpPr>
        <p:spPr>
          <a:xfrm>
            <a:off x="349250" y="909638"/>
            <a:ext cx="8229600" cy="385762"/>
          </a:xfrm>
        </p:spPr>
        <p:txBody>
          <a:bodyPr/>
          <a:lstStyle/>
          <a:p>
            <a:r>
              <a:rPr lang="en-US" altLang="en-US" sz="2400"/>
              <a:t>Make to AVL by single rotation</a:t>
            </a:r>
            <a:endParaRPr lang="en-US" altLang="en-US" sz="2400" baseline="-25000"/>
          </a:p>
        </p:txBody>
      </p:sp>
      <p:sp>
        <p:nvSpPr>
          <p:cNvPr id="31751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B18F55-B7C9-433A-B338-E685B153EF84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31752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00163"/>
            <a:ext cx="34512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981700" y="1524000"/>
            <a:ext cx="288925" cy="301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62563" y="1997075"/>
            <a:ext cx="290512" cy="301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10" name="Arc 9"/>
          <p:cNvSpPr/>
          <p:nvPr/>
        </p:nvSpPr>
        <p:spPr>
          <a:xfrm>
            <a:off x="3930650" y="2516188"/>
            <a:ext cx="1120775" cy="2132012"/>
          </a:xfrm>
          <a:prstGeom prst="arc">
            <a:avLst>
              <a:gd name="adj1" fmla="val 16462480"/>
              <a:gd name="adj2" fmla="val 16330155"/>
            </a:avLst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5121275" y="2578100"/>
            <a:ext cx="517525" cy="1327150"/>
          </a:xfrm>
          <a:prstGeom prst="arc">
            <a:avLst>
              <a:gd name="adj1" fmla="val 16462480"/>
              <a:gd name="adj2" fmla="val 16330156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5759450" y="2209800"/>
            <a:ext cx="869950" cy="1149350"/>
          </a:xfrm>
          <a:prstGeom prst="arc">
            <a:avLst>
              <a:gd name="adj1" fmla="val 16462480"/>
              <a:gd name="adj2" fmla="val 16330155"/>
            </a:avLst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Arc 16"/>
          <p:cNvSpPr/>
          <p:nvPr/>
        </p:nvSpPr>
        <p:spPr>
          <a:xfrm>
            <a:off x="3895725" y="5067300"/>
            <a:ext cx="1190625" cy="1371600"/>
          </a:xfrm>
          <a:prstGeom prst="arc">
            <a:avLst>
              <a:gd name="adj1" fmla="val 16462480"/>
              <a:gd name="adj2" fmla="val 16330155"/>
            </a:avLst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5027613" y="5521325"/>
            <a:ext cx="846137" cy="1325563"/>
          </a:xfrm>
          <a:prstGeom prst="arc">
            <a:avLst>
              <a:gd name="adj1" fmla="val 16462480"/>
              <a:gd name="adj2" fmla="val 16330156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5835650" y="5530850"/>
            <a:ext cx="869950" cy="1149350"/>
          </a:xfrm>
          <a:prstGeom prst="arc">
            <a:avLst>
              <a:gd name="adj1" fmla="val 16462480"/>
              <a:gd name="adj2" fmla="val 16330155"/>
            </a:avLst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35625" y="4341813"/>
            <a:ext cx="288925" cy="301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49950" y="5000625"/>
            <a:ext cx="288925" cy="301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25170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447675" y="79375"/>
            <a:ext cx="8229600" cy="838200"/>
          </a:xfrm>
        </p:spPr>
        <p:txBody>
          <a:bodyPr/>
          <a:lstStyle/>
          <a:p>
            <a:r>
              <a:rPr lang="en-US" altLang="en-US"/>
              <a:t>Single rotation (cont.)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304800" y="935038"/>
            <a:ext cx="7543800" cy="485775"/>
          </a:xfrm>
        </p:spPr>
        <p:txBody>
          <a:bodyPr/>
          <a:lstStyle/>
          <a:p>
            <a:r>
              <a:rPr lang="en-US" altLang="en-US" sz="2400"/>
              <a:t>Right-right: symmetric to left-left</a:t>
            </a:r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13A6BB-36A0-4548-B313-5BC2567F041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47675" y="79375"/>
            <a:ext cx="8229600" cy="838200"/>
          </a:xfrm>
        </p:spPr>
        <p:txBody>
          <a:bodyPr/>
          <a:lstStyle/>
          <a:p>
            <a:r>
              <a:rPr lang="en-US" altLang="en-US" dirty="0"/>
              <a:t>Single rotation - exercise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209878-34D3-4C3F-B566-190DA1160C4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104900"/>
            <a:ext cx="63246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0" y="1652588"/>
            <a:ext cx="3392488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524000"/>
            <a:ext cx="3270250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itle 1"/>
          <p:cNvSpPr>
            <a:spLocks noGrp="1"/>
          </p:cNvSpPr>
          <p:nvPr>
            <p:ph type="title"/>
          </p:nvPr>
        </p:nvSpPr>
        <p:spPr>
          <a:xfrm>
            <a:off x="458788" y="111125"/>
            <a:ext cx="8229600" cy="762000"/>
          </a:xfrm>
        </p:spPr>
        <p:txBody>
          <a:bodyPr/>
          <a:lstStyle/>
          <a:p>
            <a:r>
              <a:rPr lang="en-US" altLang="en-US"/>
              <a:t>Double rotation</a:t>
            </a:r>
          </a:p>
        </p:txBody>
      </p:sp>
      <p:sp>
        <p:nvSpPr>
          <p:cNvPr id="34821" name="Content Placeholder 2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644525"/>
          </a:xfrm>
        </p:spPr>
        <p:txBody>
          <a:bodyPr/>
          <a:lstStyle/>
          <a:p>
            <a:r>
              <a:rPr lang="en-US" altLang="en-US" sz="2400"/>
              <a:t>Left-right</a:t>
            </a:r>
          </a:p>
        </p:txBody>
      </p:sp>
      <p:sp>
        <p:nvSpPr>
          <p:cNvPr id="34822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308CC7-F938-420A-A2A2-3D06109A068A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4823" name="Right Arrow 4"/>
          <p:cNvSpPr>
            <a:spLocks noChangeArrowheads="1"/>
          </p:cNvSpPr>
          <p:nvPr/>
        </p:nvSpPr>
        <p:spPr bwMode="auto">
          <a:xfrm>
            <a:off x="3979863" y="2720975"/>
            <a:ext cx="1150937" cy="280988"/>
          </a:xfrm>
          <a:prstGeom prst="rightArrow">
            <a:avLst>
              <a:gd name="adj1" fmla="val 50000"/>
              <a:gd name="adj2" fmla="val 50025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4824" name="Right Arrow 8"/>
          <p:cNvSpPr>
            <a:spLocks noChangeArrowheads="1"/>
          </p:cNvSpPr>
          <p:nvPr/>
        </p:nvSpPr>
        <p:spPr bwMode="auto">
          <a:xfrm rot="8317685">
            <a:off x="5976938" y="4635500"/>
            <a:ext cx="1152525" cy="280988"/>
          </a:xfrm>
          <a:prstGeom prst="rightArrow">
            <a:avLst>
              <a:gd name="adj1" fmla="val 50000"/>
              <a:gd name="adj2" fmla="val 50094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4825" name="TextBox 5"/>
          <p:cNvSpPr txBox="1">
            <a:spLocks noChangeArrowheads="1"/>
          </p:cNvSpPr>
          <p:nvPr/>
        </p:nvSpPr>
        <p:spPr bwMode="auto">
          <a:xfrm>
            <a:off x="3863975" y="2036763"/>
            <a:ext cx="2079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rotation of L with R </a:t>
            </a:r>
          </a:p>
        </p:txBody>
      </p:sp>
      <p:sp>
        <p:nvSpPr>
          <p:cNvPr id="34826" name="TextBox 10"/>
          <p:cNvSpPr txBox="1">
            <a:spLocks noChangeArrowheads="1"/>
          </p:cNvSpPr>
          <p:nvPr/>
        </p:nvSpPr>
        <p:spPr bwMode="auto">
          <a:xfrm>
            <a:off x="5753100" y="5330825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rotation U with R</a:t>
            </a:r>
          </a:p>
        </p:txBody>
      </p:sp>
      <p:pic>
        <p:nvPicPr>
          <p:cNvPr id="3482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79913"/>
            <a:ext cx="3838575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8788" y="111125"/>
            <a:ext cx="8229600" cy="762000"/>
          </a:xfrm>
        </p:spPr>
        <p:txBody>
          <a:bodyPr/>
          <a:lstStyle/>
          <a:p>
            <a:r>
              <a:rPr lang="en-US" altLang="en-US"/>
              <a:t>Double rotation-practice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644525"/>
          </a:xfrm>
        </p:spPr>
        <p:txBody>
          <a:bodyPr/>
          <a:lstStyle/>
          <a:p>
            <a:r>
              <a:rPr lang="en-US" altLang="en-US" sz="2400"/>
              <a:t>What is U? L? R?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011CC8-2100-4BAE-B002-454EBD36820A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3584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01813"/>
            <a:ext cx="6450013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8788" y="111125"/>
            <a:ext cx="8229600" cy="762000"/>
          </a:xfrm>
        </p:spPr>
        <p:txBody>
          <a:bodyPr/>
          <a:lstStyle/>
          <a:p>
            <a:r>
              <a:rPr lang="en-US" altLang="en-US"/>
              <a:t>Double rotation-practice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644525"/>
          </a:xfrm>
        </p:spPr>
        <p:txBody>
          <a:bodyPr/>
          <a:lstStyle/>
          <a:p>
            <a:r>
              <a:rPr lang="en-US" altLang="en-US" sz="2400"/>
              <a:t>What is U? L? R?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6DD4DE-7A2C-43F8-9CD0-9132E74DDD3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3686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01813"/>
            <a:ext cx="6450013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TextBox 1"/>
          <p:cNvSpPr txBox="1">
            <a:spLocks noChangeArrowheads="1"/>
          </p:cNvSpPr>
          <p:nvPr/>
        </p:nvSpPr>
        <p:spPr bwMode="auto">
          <a:xfrm>
            <a:off x="4076700" y="1625600"/>
            <a:ext cx="990600" cy="6477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871" name="TextBox 6"/>
          <p:cNvSpPr txBox="1">
            <a:spLocks noChangeArrowheads="1"/>
          </p:cNvSpPr>
          <p:nvPr/>
        </p:nvSpPr>
        <p:spPr bwMode="auto">
          <a:xfrm>
            <a:off x="3300413" y="2432050"/>
            <a:ext cx="990600" cy="6461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872" name="TextBox 7"/>
          <p:cNvSpPr txBox="1">
            <a:spLocks noChangeArrowheads="1"/>
          </p:cNvSpPr>
          <p:nvPr/>
        </p:nvSpPr>
        <p:spPr bwMode="auto">
          <a:xfrm>
            <a:off x="3300413" y="3227388"/>
            <a:ext cx="990600" cy="646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4676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458788" y="111125"/>
            <a:ext cx="8229600" cy="762000"/>
          </a:xfrm>
        </p:spPr>
        <p:txBody>
          <a:bodyPr/>
          <a:lstStyle/>
          <a:p>
            <a:r>
              <a:rPr lang="en-US" altLang="en-US"/>
              <a:t>Double rotation-practice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644525"/>
          </a:xfrm>
        </p:spPr>
        <p:txBody>
          <a:bodyPr/>
          <a:lstStyle/>
          <a:p>
            <a:r>
              <a:rPr lang="en-US" altLang="en-US" sz="2400"/>
              <a:t>First rotation</a:t>
            </a:r>
          </a:p>
        </p:txBody>
      </p:sp>
      <p:sp>
        <p:nvSpPr>
          <p:cNvPr id="37893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3FAE5C-3D15-45D4-8A44-16C202087B8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7894" name="TextBox 8"/>
          <p:cNvSpPr txBox="1">
            <a:spLocks noChangeArrowheads="1"/>
          </p:cNvSpPr>
          <p:nvPr/>
        </p:nvSpPr>
        <p:spPr bwMode="auto">
          <a:xfrm>
            <a:off x="2438400" y="2819400"/>
            <a:ext cx="990600" cy="6461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895" name="TextBox 9"/>
          <p:cNvSpPr txBox="1">
            <a:spLocks noChangeArrowheads="1"/>
          </p:cNvSpPr>
          <p:nvPr/>
        </p:nvSpPr>
        <p:spPr bwMode="auto">
          <a:xfrm>
            <a:off x="3581400" y="2057400"/>
            <a:ext cx="990600" cy="6461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896" name="TextBox 10"/>
          <p:cNvSpPr txBox="1">
            <a:spLocks noChangeArrowheads="1"/>
          </p:cNvSpPr>
          <p:nvPr/>
        </p:nvSpPr>
        <p:spPr bwMode="auto">
          <a:xfrm>
            <a:off x="4419600" y="1292225"/>
            <a:ext cx="990600" cy="6461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Balanced tree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Worst case complexity of an ordinary binary search tree?</a:t>
            </a:r>
          </a:p>
          <a:p>
            <a:pPr lvl="1"/>
            <a:r>
              <a:rPr lang="en-US" altLang="en-US" sz="2000" dirty="0"/>
              <a:t>O(n)</a:t>
            </a:r>
          </a:p>
          <a:p>
            <a:r>
              <a:rPr lang="en-US" altLang="en-US" sz="2400" dirty="0"/>
              <a:t>Can we achieve O(log n)?</a:t>
            </a:r>
          </a:p>
          <a:p>
            <a:pPr lvl="1"/>
            <a:r>
              <a:rPr lang="en-US" altLang="en-US" sz="2000" dirty="0"/>
              <a:t>Remain balanced or nearly balanced while updating</a:t>
            </a:r>
          </a:p>
          <a:p>
            <a:r>
              <a:rPr lang="en-US" altLang="en-US" sz="2400" dirty="0"/>
              <a:t>Balanced tree</a:t>
            </a:r>
          </a:p>
          <a:p>
            <a:pPr lvl="1"/>
            <a:r>
              <a:rPr lang="en-US" altLang="en-US" sz="2000" dirty="0"/>
              <a:t>AVL</a:t>
            </a:r>
          </a:p>
          <a:p>
            <a:pPr lvl="1"/>
            <a:r>
              <a:rPr lang="en-US" altLang="en-US" sz="2000" dirty="0"/>
              <a:t>2-3</a:t>
            </a:r>
          </a:p>
          <a:p>
            <a:pPr lvl="1"/>
            <a:r>
              <a:rPr lang="en-US" altLang="en-US" sz="2000" dirty="0"/>
              <a:t>B-tree</a:t>
            </a:r>
          </a:p>
          <a:p>
            <a:pPr lvl="1"/>
            <a:r>
              <a:rPr lang="en-US" altLang="en-US" sz="2000" dirty="0" err="1"/>
              <a:t>Etc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4CF4B2-CB6E-4644-AAA0-3AFD94038A0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87513"/>
            <a:ext cx="8001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itle 1"/>
          <p:cNvSpPr>
            <a:spLocks noGrp="1"/>
          </p:cNvSpPr>
          <p:nvPr>
            <p:ph type="title"/>
          </p:nvPr>
        </p:nvSpPr>
        <p:spPr>
          <a:xfrm>
            <a:off x="458788" y="111125"/>
            <a:ext cx="8229600" cy="762000"/>
          </a:xfrm>
        </p:spPr>
        <p:txBody>
          <a:bodyPr/>
          <a:lstStyle/>
          <a:p>
            <a:r>
              <a:rPr lang="en-US" altLang="en-US"/>
              <a:t>Double rotation-practice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644525"/>
          </a:xfrm>
        </p:spPr>
        <p:txBody>
          <a:bodyPr/>
          <a:lstStyle/>
          <a:p>
            <a:r>
              <a:rPr lang="en-US" altLang="en-US" sz="2400"/>
              <a:t>Second rotation</a:t>
            </a:r>
          </a:p>
        </p:txBody>
      </p:sp>
      <p:sp>
        <p:nvSpPr>
          <p:cNvPr id="38917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553E60-F93E-4491-B065-7A91ECB206C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8918" name="TextBox 5"/>
          <p:cNvSpPr txBox="1">
            <a:spLocks noChangeArrowheads="1"/>
          </p:cNvSpPr>
          <p:nvPr/>
        </p:nvSpPr>
        <p:spPr bwMode="auto">
          <a:xfrm>
            <a:off x="2819400" y="2332038"/>
            <a:ext cx="990600" cy="646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8919" name="TextBox 6"/>
          <p:cNvSpPr txBox="1">
            <a:spLocks noChangeArrowheads="1"/>
          </p:cNvSpPr>
          <p:nvPr/>
        </p:nvSpPr>
        <p:spPr bwMode="auto">
          <a:xfrm>
            <a:off x="3398838" y="1549400"/>
            <a:ext cx="990600" cy="6477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8920" name="TextBox 7"/>
          <p:cNvSpPr txBox="1">
            <a:spLocks noChangeArrowheads="1"/>
          </p:cNvSpPr>
          <p:nvPr/>
        </p:nvSpPr>
        <p:spPr bwMode="auto">
          <a:xfrm>
            <a:off x="4076700" y="2332038"/>
            <a:ext cx="990600" cy="646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62000"/>
          </a:xfrm>
        </p:spPr>
        <p:txBody>
          <a:bodyPr/>
          <a:lstStyle/>
          <a:p>
            <a:r>
              <a:rPr lang="en-US" altLang="en-US"/>
              <a:t>Double rotation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557213" y="1085850"/>
            <a:ext cx="8229600" cy="509588"/>
          </a:xfrm>
        </p:spPr>
        <p:txBody>
          <a:bodyPr/>
          <a:lstStyle/>
          <a:p>
            <a:r>
              <a:rPr lang="en-US" altLang="en-US" sz="2400"/>
              <a:t>Right-left: Mirror of left-right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6ADD7F-D0CD-40FF-B060-B6988313840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3994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955675"/>
            <a:ext cx="2535238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1863725" y="2092325"/>
            <a:ext cx="304800" cy="2825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0" name="Oval 9"/>
          <p:cNvSpPr/>
          <p:nvPr/>
        </p:nvSpPr>
        <p:spPr>
          <a:xfrm>
            <a:off x="2651125" y="2647950"/>
            <a:ext cx="304800" cy="2825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1" name="Oval 10"/>
          <p:cNvSpPr/>
          <p:nvPr/>
        </p:nvSpPr>
        <p:spPr>
          <a:xfrm>
            <a:off x="2168525" y="3332163"/>
            <a:ext cx="304800" cy="2825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" name="Isosceles Triangle 2"/>
          <p:cNvSpPr/>
          <p:nvPr/>
        </p:nvSpPr>
        <p:spPr>
          <a:xfrm>
            <a:off x="973138" y="2632075"/>
            <a:ext cx="661987" cy="903288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1468438" y="3951288"/>
            <a:ext cx="661987" cy="90487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2473325" y="3951288"/>
            <a:ext cx="661988" cy="90487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Isosceles Triangle 14"/>
          <p:cNvSpPr/>
          <p:nvPr/>
        </p:nvSpPr>
        <p:spPr>
          <a:xfrm>
            <a:off x="3259138" y="3241675"/>
            <a:ext cx="661987" cy="903288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1304925" y="2333625"/>
            <a:ext cx="603250" cy="298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5"/>
            <a:endCxn id="10" idx="2"/>
          </p:cNvCxnSpPr>
          <p:nvPr/>
        </p:nvCxnSpPr>
        <p:spPr>
          <a:xfrm>
            <a:off x="2124075" y="2333625"/>
            <a:ext cx="527050" cy="455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3"/>
            <a:endCxn id="11" idx="0"/>
          </p:cNvCxnSpPr>
          <p:nvPr/>
        </p:nvCxnSpPr>
        <p:spPr>
          <a:xfrm flipH="1">
            <a:off x="2320925" y="2889250"/>
            <a:ext cx="376238" cy="442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5"/>
            <a:endCxn id="15" idx="0"/>
          </p:cNvCxnSpPr>
          <p:nvPr/>
        </p:nvCxnSpPr>
        <p:spPr>
          <a:xfrm>
            <a:off x="2911475" y="2889250"/>
            <a:ext cx="677863" cy="35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3"/>
            <a:endCxn id="13" idx="0"/>
          </p:cNvCxnSpPr>
          <p:nvPr/>
        </p:nvCxnSpPr>
        <p:spPr>
          <a:xfrm flipH="1">
            <a:off x="1798638" y="3573463"/>
            <a:ext cx="414337" cy="377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0"/>
            <a:endCxn id="11" idx="5"/>
          </p:cNvCxnSpPr>
          <p:nvPr/>
        </p:nvCxnSpPr>
        <p:spPr>
          <a:xfrm flipH="1" flipV="1">
            <a:off x="2428875" y="3573463"/>
            <a:ext cx="374650" cy="377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5" name="TextBox 39945"/>
          <p:cNvSpPr txBox="1">
            <a:spLocks noChangeArrowheads="1"/>
          </p:cNvSpPr>
          <p:nvPr/>
        </p:nvSpPr>
        <p:spPr bwMode="auto">
          <a:xfrm>
            <a:off x="7594600" y="93345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Left-right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62000"/>
          </a:xfrm>
        </p:spPr>
        <p:txBody>
          <a:bodyPr/>
          <a:lstStyle/>
          <a:p>
            <a:r>
              <a:rPr lang="en-US" altLang="en-US"/>
              <a:t>Double rotation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557213" y="1085850"/>
            <a:ext cx="8229600" cy="509588"/>
          </a:xfrm>
        </p:spPr>
        <p:txBody>
          <a:bodyPr/>
          <a:lstStyle/>
          <a:p>
            <a:r>
              <a:rPr lang="en-US" altLang="en-US" sz="2400"/>
              <a:t>Right-left: Mirror of left-right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4CAF4B-DC41-4C6D-AD2B-5CB03C74B49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pSp>
        <p:nvGrpSpPr>
          <p:cNvPr id="40965" name="Group 3"/>
          <p:cNvGrpSpPr>
            <a:grpSpLocks/>
          </p:cNvGrpSpPr>
          <p:nvPr/>
        </p:nvGrpSpPr>
        <p:grpSpPr bwMode="auto">
          <a:xfrm>
            <a:off x="633413" y="1798638"/>
            <a:ext cx="2719387" cy="2392362"/>
            <a:chOff x="633975" y="1798108"/>
            <a:chExt cx="2947177" cy="2762893"/>
          </a:xfrm>
        </p:grpSpPr>
        <p:sp>
          <p:nvSpPr>
            <p:cNvPr id="2" name="Oval 1"/>
            <p:cNvSpPr/>
            <p:nvPr/>
          </p:nvSpPr>
          <p:spPr>
            <a:xfrm>
              <a:off x="1523461" y="1798108"/>
              <a:ext cx="304525" cy="28233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311440" y="2353620"/>
              <a:ext cx="306245" cy="28233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827986" y="3037468"/>
              <a:ext cx="306245" cy="28233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633975" y="2338953"/>
              <a:ext cx="662383" cy="90202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1127751" y="3657149"/>
              <a:ext cx="662384" cy="903852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134231" y="3657149"/>
              <a:ext cx="660663" cy="903852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918769" y="2947632"/>
              <a:ext cx="662383" cy="90202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5" name="Straight Connector 4"/>
            <p:cNvCxnSpPr>
              <a:stCxn id="2" idx="3"/>
              <a:endCxn id="3" idx="0"/>
            </p:cNvCxnSpPr>
            <p:nvPr/>
          </p:nvCxnSpPr>
          <p:spPr>
            <a:xfrm flipH="1">
              <a:off x="964307" y="2040113"/>
              <a:ext cx="603887" cy="298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" idx="5"/>
              <a:endCxn id="10" idx="2"/>
            </p:cNvCxnSpPr>
            <p:nvPr/>
          </p:nvCxnSpPr>
          <p:spPr>
            <a:xfrm>
              <a:off x="1784974" y="2040113"/>
              <a:ext cx="526466" cy="454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0" idx="3"/>
              <a:endCxn id="11" idx="0"/>
            </p:cNvCxnSpPr>
            <p:nvPr/>
          </p:nvCxnSpPr>
          <p:spPr>
            <a:xfrm flipH="1">
              <a:off x="1981108" y="2595625"/>
              <a:ext cx="375064" cy="4418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5"/>
              <a:endCxn id="15" idx="0"/>
            </p:cNvCxnSpPr>
            <p:nvPr/>
          </p:nvCxnSpPr>
          <p:spPr>
            <a:xfrm>
              <a:off x="2572952" y="2595625"/>
              <a:ext cx="677868" cy="35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1" idx="3"/>
              <a:endCxn id="13" idx="0"/>
            </p:cNvCxnSpPr>
            <p:nvPr/>
          </p:nvCxnSpPr>
          <p:spPr>
            <a:xfrm flipH="1">
              <a:off x="1459804" y="3279474"/>
              <a:ext cx="412915" cy="377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4" idx="0"/>
              <a:endCxn id="11" idx="5"/>
            </p:cNvCxnSpPr>
            <p:nvPr/>
          </p:nvCxnSpPr>
          <p:spPr>
            <a:xfrm flipH="1" flipV="1">
              <a:off x="2089499" y="3279474"/>
              <a:ext cx="375064" cy="377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6307138" y="1338263"/>
            <a:ext cx="280987" cy="2444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52" name="Oval 51"/>
          <p:cNvSpPr/>
          <p:nvPr/>
        </p:nvSpPr>
        <p:spPr>
          <a:xfrm>
            <a:off x="7032625" y="1797050"/>
            <a:ext cx="280988" cy="2444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53" name="Oval 52"/>
          <p:cNvSpPr/>
          <p:nvPr/>
        </p:nvSpPr>
        <p:spPr>
          <a:xfrm>
            <a:off x="7620000" y="2274888"/>
            <a:ext cx="280988" cy="2444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4" name="Isosceles Triangle 53"/>
          <p:cNvSpPr/>
          <p:nvPr/>
        </p:nvSpPr>
        <p:spPr>
          <a:xfrm>
            <a:off x="5486400" y="1804988"/>
            <a:ext cx="611188" cy="78263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5" name="Isosceles Triangle 54"/>
          <p:cNvSpPr/>
          <p:nvPr/>
        </p:nvSpPr>
        <p:spPr>
          <a:xfrm>
            <a:off x="6483350" y="2379663"/>
            <a:ext cx="611188" cy="78263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6" name="Isosceles Triangle 55"/>
          <p:cNvSpPr/>
          <p:nvPr/>
        </p:nvSpPr>
        <p:spPr>
          <a:xfrm>
            <a:off x="7061200" y="2989263"/>
            <a:ext cx="609600" cy="78263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Isosceles Triangle 56"/>
          <p:cNvSpPr/>
          <p:nvPr/>
        </p:nvSpPr>
        <p:spPr>
          <a:xfrm>
            <a:off x="7785100" y="3008313"/>
            <a:ext cx="611188" cy="78263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8" name="Straight Connector 57"/>
          <p:cNvCxnSpPr>
            <a:stCxn id="51" idx="3"/>
            <a:endCxn id="54" idx="0"/>
          </p:cNvCxnSpPr>
          <p:nvPr/>
        </p:nvCxnSpPr>
        <p:spPr>
          <a:xfrm flipH="1">
            <a:off x="5791200" y="1546225"/>
            <a:ext cx="557213" cy="258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1" idx="5"/>
            <a:endCxn id="52" idx="2"/>
          </p:cNvCxnSpPr>
          <p:nvPr/>
        </p:nvCxnSpPr>
        <p:spPr>
          <a:xfrm>
            <a:off x="6546850" y="1546225"/>
            <a:ext cx="485775" cy="37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5"/>
            <a:endCxn id="53" idx="1"/>
          </p:cNvCxnSpPr>
          <p:nvPr/>
        </p:nvCxnSpPr>
        <p:spPr>
          <a:xfrm>
            <a:off x="7272338" y="2006600"/>
            <a:ext cx="388937" cy="303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5"/>
            <a:endCxn id="57" idx="0"/>
          </p:cNvCxnSpPr>
          <p:nvPr/>
        </p:nvCxnSpPr>
        <p:spPr>
          <a:xfrm>
            <a:off x="7859713" y="2482850"/>
            <a:ext cx="230187" cy="52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2" idx="3"/>
            <a:endCxn id="55" idx="0"/>
          </p:cNvCxnSpPr>
          <p:nvPr/>
        </p:nvCxnSpPr>
        <p:spPr>
          <a:xfrm flipH="1">
            <a:off x="6789738" y="2006600"/>
            <a:ext cx="284162" cy="37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6" idx="0"/>
            <a:endCxn id="53" idx="3"/>
          </p:cNvCxnSpPr>
          <p:nvPr/>
        </p:nvCxnSpPr>
        <p:spPr>
          <a:xfrm flipV="1">
            <a:off x="7366000" y="2482850"/>
            <a:ext cx="295275" cy="506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3744913" y="4375150"/>
            <a:ext cx="280987" cy="2444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02" name="Oval 101"/>
          <p:cNvSpPr/>
          <p:nvPr/>
        </p:nvSpPr>
        <p:spPr>
          <a:xfrm>
            <a:off x="4430713" y="3771900"/>
            <a:ext cx="282575" cy="2365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3" name="Oval 102"/>
          <p:cNvSpPr/>
          <p:nvPr/>
        </p:nvSpPr>
        <p:spPr>
          <a:xfrm>
            <a:off x="5103813" y="4375150"/>
            <a:ext cx="280987" cy="2444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4" name="Isosceles Triangle 103"/>
          <p:cNvSpPr/>
          <p:nvPr/>
        </p:nvSpPr>
        <p:spPr>
          <a:xfrm>
            <a:off x="3027363" y="5132388"/>
            <a:ext cx="609600" cy="78263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5" name="Isosceles Triangle 104"/>
          <p:cNvSpPr/>
          <p:nvPr/>
        </p:nvSpPr>
        <p:spPr>
          <a:xfrm>
            <a:off x="3794125" y="5132388"/>
            <a:ext cx="611188" cy="78263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6" name="Isosceles Triangle 105"/>
          <p:cNvSpPr/>
          <p:nvPr/>
        </p:nvSpPr>
        <p:spPr>
          <a:xfrm>
            <a:off x="4622800" y="5157788"/>
            <a:ext cx="611188" cy="78263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7" name="Isosceles Triangle 106"/>
          <p:cNvSpPr/>
          <p:nvPr/>
        </p:nvSpPr>
        <p:spPr>
          <a:xfrm>
            <a:off x="5373688" y="5156200"/>
            <a:ext cx="611187" cy="782638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08" name="Straight Connector 107"/>
          <p:cNvCxnSpPr>
            <a:stCxn id="101" idx="3"/>
            <a:endCxn id="104" idx="0"/>
          </p:cNvCxnSpPr>
          <p:nvPr/>
        </p:nvCxnSpPr>
        <p:spPr>
          <a:xfrm flipH="1">
            <a:off x="3332163" y="4584700"/>
            <a:ext cx="454025" cy="547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1" idx="7"/>
            <a:endCxn id="102" idx="3"/>
          </p:cNvCxnSpPr>
          <p:nvPr/>
        </p:nvCxnSpPr>
        <p:spPr>
          <a:xfrm flipV="1">
            <a:off x="3984625" y="3975100"/>
            <a:ext cx="487363" cy="43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2" idx="5"/>
            <a:endCxn id="103" idx="1"/>
          </p:cNvCxnSpPr>
          <p:nvPr/>
        </p:nvCxnSpPr>
        <p:spPr>
          <a:xfrm>
            <a:off x="4672013" y="3975100"/>
            <a:ext cx="473075" cy="43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3" idx="5"/>
            <a:endCxn id="107" idx="0"/>
          </p:cNvCxnSpPr>
          <p:nvPr/>
        </p:nvCxnSpPr>
        <p:spPr>
          <a:xfrm>
            <a:off x="5343525" y="4584700"/>
            <a:ext cx="334963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1" idx="5"/>
            <a:endCxn id="105" idx="0"/>
          </p:cNvCxnSpPr>
          <p:nvPr/>
        </p:nvCxnSpPr>
        <p:spPr>
          <a:xfrm>
            <a:off x="3984625" y="4584700"/>
            <a:ext cx="114300" cy="547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6" idx="0"/>
            <a:endCxn id="103" idx="3"/>
          </p:cNvCxnSpPr>
          <p:nvPr/>
        </p:nvCxnSpPr>
        <p:spPr>
          <a:xfrm flipV="1">
            <a:off x="4927600" y="4584700"/>
            <a:ext cx="217488" cy="573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2" name="Right Arrow 7"/>
          <p:cNvSpPr>
            <a:spLocks noChangeArrowheads="1"/>
          </p:cNvSpPr>
          <p:nvPr/>
        </p:nvSpPr>
        <p:spPr bwMode="auto">
          <a:xfrm>
            <a:off x="3932238" y="2449513"/>
            <a:ext cx="1150937" cy="280987"/>
          </a:xfrm>
          <a:prstGeom prst="rightArrow">
            <a:avLst>
              <a:gd name="adj1" fmla="val 50000"/>
              <a:gd name="adj2" fmla="val 50025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0993" name="Right Arrow 7"/>
          <p:cNvSpPr>
            <a:spLocks noChangeArrowheads="1"/>
          </p:cNvSpPr>
          <p:nvPr/>
        </p:nvSpPr>
        <p:spPr bwMode="auto">
          <a:xfrm rot="8879114">
            <a:off x="5827713" y="4164013"/>
            <a:ext cx="1003300" cy="280987"/>
          </a:xfrm>
          <a:prstGeom prst="rightArrow">
            <a:avLst>
              <a:gd name="adj1" fmla="val 50000"/>
              <a:gd name="adj2" fmla="val 50022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09688"/>
            <a:ext cx="5129213" cy="542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62000"/>
          </a:xfrm>
        </p:spPr>
        <p:txBody>
          <a:bodyPr/>
          <a:lstStyle/>
          <a:p>
            <a:r>
              <a:rPr lang="en-US" altLang="en-US"/>
              <a:t>Double rotation - exercises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557213" y="1085850"/>
            <a:ext cx="8229600" cy="509588"/>
          </a:xfrm>
        </p:spPr>
        <p:txBody>
          <a:bodyPr/>
          <a:lstStyle/>
          <a:p>
            <a:r>
              <a:rPr lang="en-US" altLang="en-US" sz="2400"/>
              <a:t>Right-left: Mirror of left-right(See lecture note)</a:t>
            </a:r>
          </a:p>
        </p:txBody>
      </p:sp>
      <p:sp>
        <p:nvSpPr>
          <p:cNvPr id="41989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7170A6-D60A-4EFE-B9A4-687BF742F2D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AVL Tree- complexity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rotation routines are all O(1)</a:t>
            </a:r>
            <a:endParaRPr lang="en-US" altLang="en-US" sz="2000" dirty="0"/>
          </a:p>
          <a:p>
            <a:r>
              <a:rPr lang="en-US" altLang="en-US" sz="2400" dirty="0"/>
              <a:t>Insertion takes O(log N), when N is the number of nodes, and log N is the height of the tree</a:t>
            </a:r>
          </a:p>
          <a:p>
            <a:r>
              <a:rPr lang="en-US" altLang="en-US" sz="2400" dirty="0"/>
              <a:t>Insert: O(log N), requires rotation</a:t>
            </a:r>
          </a:p>
          <a:p>
            <a:r>
              <a:rPr lang="en-US" altLang="en-US" sz="2400" dirty="0"/>
              <a:t>Search: O(log N)</a:t>
            </a:r>
          </a:p>
          <a:p>
            <a:r>
              <a:rPr lang="en-US" altLang="en-US" sz="2400" dirty="0"/>
              <a:t>Remove: O(log N), requires rotation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4CF4B2-CB6E-4644-AAA0-3AFD94038A0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800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81000" y="14288"/>
            <a:ext cx="8458200" cy="762000"/>
          </a:xfrm>
        </p:spPr>
        <p:txBody>
          <a:bodyPr/>
          <a:lstStyle/>
          <a:p>
            <a:r>
              <a:rPr lang="en-US" altLang="en-US"/>
              <a:t>2-3 tree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76200" y="812800"/>
            <a:ext cx="8229600" cy="4191000"/>
          </a:xfrm>
        </p:spPr>
        <p:txBody>
          <a:bodyPr/>
          <a:lstStyle/>
          <a:p>
            <a:r>
              <a:rPr lang="en-US" altLang="en-US" sz="2400" dirty="0"/>
              <a:t>2-3 tree</a:t>
            </a:r>
          </a:p>
          <a:p>
            <a:pPr lvl="1"/>
            <a:r>
              <a:rPr lang="en-US" altLang="en-US" sz="2000" dirty="0"/>
              <a:t>Every node with children has either 2 children and one key or three children with two keys</a:t>
            </a:r>
          </a:p>
          <a:p>
            <a:pPr lvl="2"/>
            <a:r>
              <a:rPr lang="en-US" altLang="en-US" sz="1600" b="1" dirty="0"/>
              <a:t>If r has two children, then has one key value</a:t>
            </a:r>
          </a:p>
          <a:p>
            <a:pPr lvl="2"/>
            <a:r>
              <a:rPr lang="en-US" altLang="en-US" sz="1600" b="1" dirty="0"/>
              <a:t>If r has three children, then has two key values</a:t>
            </a:r>
          </a:p>
          <a:p>
            <a:pPr lvl="1"/>
            <a:r>
              <a:rPr lang="en-US" altLang="en-US" sz="2000" dirty="0"/>
              <a:t>All leaves are </a:t>
            </a:r>
            <a:r>
              <a:rPr lang="en-US" altLang="en-US" sz="2000" b="1" dirty="0"/>
              <a:t>at the same depth </a:t>
            </a:r>
          </a:p>
          <a:p>
            <a:pPr lvl="1"/>
            <a:r>
              <a:rPr lang="en-US" altLang="en-US" sz="2000" dirty="0"/>
              <a:t>Root: either a leaf or has between 2 and 3 </a:t>
            </a:r>
            <a:r>
              <a:rPr lang="en-US" altLang="en-US" sz="2000" dirty="0">
                <a:solidFill>
                  <a:srgbClr val="FF0000"/>
                </a:solidFill>
              </a:rPr>
              <a:t>children (i.e., tree pointers)</a:t>
            </a:r>
          </a:p>
          <a:p>
            <a:pPr lvl="1"/>
            <a:r>
              <a:rPr lang="en-US" altLang="en-US" sz="2000" dirty="0"/>
              <a:t>Other non-leaf node: between 2 and 3 </a:t>
            </a:r>
            <a:r>
              <a:rPr lang="en-US" altLang="en-US" sz="2000" dirty="0">
                <a:solidFill>
                  <a:srgbClr val="FF0000"/>
                </a:solidFill>
              </a:rPr>
              <a:t>children (i.e., tree pointers)</a:t>
            </a:r>
          </a:p>
          <a:p>
            <a:pPr lvl="1"/>
            <a:r>
              <a:rPr lang="en-US" altLang="en-US" sz="2000" dirty="0"/>
              <a:t>Leaf node: between 1 and 2 </a:t>
            </a:r>
            <a:r>
              <a:rPr lang="en-US" altLang="en-US" sz="2000" b="1" dirty="0"/>
              <a:t>key values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 lvl="2"/>
            <a:endParaRPr lang="en-US" altLang="en-US" sz="1400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FE226C-8679-44EE-8CE5-B0DBE582AB96}" type="slidenum">
              <a:rPr lang="en-US" altLang="en-US" sz="1200" smtClean="0">
                <a:latin typeface="Arial Black" panose="020B0A040201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648200"/>
            <a:ext cx="4343400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806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838200"/>
          </a:xfrm>
        </p:spPr>
        <p:txBody>
          <a:bodyPr/>
          <a:lstStyle/>
          <a:p>
            <a:r>
              <a:rPr lang="en-US" altLang="en-US"/>
              <a:t>2-3 vs.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2-3 approximately same efficiency as binary</a:t>
            </a:r>
          </a:p>
          <a:p>
            <a:r>
              <a:rPr lang="en-US" altLang="en-US" sz="2800"/>
              <a:t>A 2-3 might be shorter, however, need extra time to compare 2 values instead of 1</a:t>
            </a:r>
          </a:p>
          <a:p>
            <a:r>
              <a:rPr lang="en-US" altLang="en-US" sz="2800"/>
              <a:t>Why use a 2-3 then?</a:t>
            </a:r>
          </a:p>
          <a:p>
            <a:pPr lvl="1"/>
            <a:r>
              <a:rPr lang="en-US" altLang="en-US" sz="2400"/>
              <a:t>Maintaining balance is way easier</a:t>
            </a:r>
          </a:p>
          <a:p>
            <a:endParaRPr lang="en-US" altLang="en-US" sz="2800"/>
          </a:p>
          <a:p>
            <a:endParaRPr lang="en-US" altLang="en-US" sz="280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27F64B-C356-4EE4-8218-B0B6C5D6BA36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ko-KR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355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3810000"/>
            <a:ext cx="69532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733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922338"/>
            <a:ext cx="5262563" cy="520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381000" y="11113"/>
            <a:ext cx="8229600" cy="838200"/>
          </a:xfrm>
        </p:spPr>
        <p:txBody>
          <a:bodyPr/>
          <a:lstStyle/>
          <a:p>
            <a:r>
              <a:rPr lang="en-US" altLang="en-US"/>
              <a:t>2-3 vs. Binary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479425" y="960438"/>
            <a:ext cx="2416175" cy="5257800"/>
          </a:xfrm>
        </p:spPr>
        <p:txBody>
          <a:bodyPr/>
          <a:lstStyle/>
          <a:p>
            <a:r>
              <a:rPr lang="en-US" altLang="en-US" sz="2000" dirty="0"/>
              <a:t>Insert 39, 38, 37, …, 32 into previous trees</a:t>
            </a:r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2458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E38698-E395-4471-996E-6BC3B3D39C39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ko-KR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39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-1524000" y="17463"/>
            <a:ext cx="8229600" cy="838200"/>
          </a:xfrm>
        </p:spPr>
        <p:txBody>
          <a:bodyPr/>
          <a:lstStyle/>
          <a:p>
            <a:r>
              <a:rPr lang="en-US" altLang="en-US"/>
              <a:t>2-3 tree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39738" y="1600200"/>
            <a:ext cx="8229600" cy="5257800"/>
          </a:xfrm>
        </p:spPr>
        <p:txBody>
          <a:bodyPr/>
          <a:lstStyle/>
          <a:p>
            <a:r>
              <a:rPr lang="en-US" altLang="en-US" sz="2000"/>
              <a:t>May or may not keep duplicate values (</a:t>
            </a:r>
            <a:r>
              <a:rPr lang="en-US" altLang="en-US" sz="2000" b="1"/>
              <a:t>we use no duplicates</a:t>
            </a:r>
            <a:r>
              <a:rPr lang="en-US" altLang="en-US" sz="2000"/>
              <a:t>)</a:t>
            </a:r>
          </a:p>
          <a:p>
            <a:pPr lvl="1"/>
            <a:endParaRPr lang="en-US" altLang="en-US" sz="1800"/>
          </a:p>
          <a:p>
            <a:pPr lvl="1"/>
            <a:endParaRPr lang="en-US" altLang="en-US" sz="1800"/>
          </a:p>
          <a:p>
            <a:pPr lvl="1"/>
            <a:endParaRPr lang="en-US" altLang="en-US" sz="1800"/>
          </a:p>
          <a:p>
            <a:endParaRPr lang="en-US" altLang="en-US" sz="2000"/>
          </a:p>
          <a:p>
            <a:r>
              <a:rPr lang="en-US" altLang="en-US" sz="2000"/>
              <a:t>An insertion: always try the corresponding leaf node first </a:t>
            </a:r>
          </a:p>
          <a:p>
            <a:pPr lvl="1"/>
            <a:r>
              <a:rPr lang="en-US" altLang="en-US" sz="1800"/>
              <a:t>Not full: quite efficient; </a:t>
            </a:r>
          </a:p>
          <a:p>
            <a:pPr lvl="1"/>
            <a:r>
              <a:rPr lang="en-US" altLang="en-US" sz="1800"/>
              <a:t>Full: causes a split into two nodes. May propagate to other tree levels (3 children, each node has 2 keys)</a:t>
            </a:r>
          </a:p>
          <a:p>
            <a:pPr lvl="2"/>
            <a:r>
              <a:rPr lang="en-US" altLang="en-US" sz="1600" b="1"/>
              <a:t>What if we need to insert 24? – will revisit it later</a:t>
            </a:r>
          </a:p>
          <a:p>
            <a:r>
              <a:rPr lang="en-US" altLang="en-US" sz="2000"/>
              <a:t>A deletion (not covered in this class)</a:t>
            </a:r>
          </a:p>
          <a:p>
            <a:pPr lvl="1"/>
            <a:r>
              <a:rPr lang="en-US" altLang="en-US" sz="1800"/>
              <a:t>A node does not become less than half full: quite efficient; </a:t>
            </a:r>
          </a:p>
          <a:p>
            <a:pPr lvl="1"/>
            <a:r>
              <a:rPr lang="en-US" altLang="en-US" sz="1800"/>
              <a:t>Causes a node to become less than half full: it must be merged with neighboring nodes - May propagate to other tree levels</a:t>
            </a:r>
            <a:endParaRPr lang="en-US" altLang="en-US" sz="200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0D9452-EC30-4B37-9227-8274F7953E1F}" type="slidenum">
              <a:rPr lang="en-US" altLang="en-US" sz="1200" smtClean="0">
                <a:latin typeface="Arial Black" panose="020B0A040201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1968500"/>
            <a:ext cx="23336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-19050"/>
            <a:ext cx="4343400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71600" y="1949450"/>
          <a:ext cx="1282700" cy="369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1054100" y="2265363"/>
            <a:ext cx="393700" cy="40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019300" y="2265363"/>
            <a:ext cx="0" cy="40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90800" y="2265363"/>
            <a:ext cx="381000" cy="40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4" name="TextBox 16"/>
          <p:cNvSpPr txBox="1">
            <a:spLocks noChangeArrowheads="1"/>
          </p:cNvSpPr>
          <p:nvPr/>
        </p:nvSpPr>
        <p:spPr bwMode="auto">
          <a:xfrm>
            <a:off x="635000" y="2465388"/>
            <a:ext cx="68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left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X&lt;S</a:t>
            </a:r>
          </a:p>
        </p:txBody>
      </p:sp>
      <p:sp>
        <p:nvSpPr>
          <p:cNvPr id="25625" name="TextBox 23"/>
          <p:cNvSpPr txBox="1">
            <a:spLocks noChangeArrowheads="1"/>
          </p:cNvSpPr>
          <p:nvPr/>
        </p:nvSpPr>
        <p:spPr bwMode="auto">
          <a:xfrm>
            <a:off x="3044825" y="2341563"/>
            <a:ext cx="68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right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X&gt;L</a:t>
            </a:r>
          </a:p>
        </p:txBody>
      </p:sp>
      <p:sp>
        <p:nvSpPr>
          <p:cNvPr id="25626" name="TextBox 24"/>
          <p:cNvSpPr txBox="1">
            <a:spLocks noChangeArrowheads="1"/>
          </p:cNvSpPr>
          <p:nvPr/>
        </p:nvSpPr>
        <p:spPr bwMode="auto">
          <a:xfrm>
            <a:off x="1752600" y="2573338"/>
            <a:ext cx="685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middle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S&lt;X&lt;L</a:t>
            </a:r>
          </a:p>
        </p:txBody>
      </p:sp>
    </p:spTree>
    <p:extLst>
      <p:ext uri="{BB962C8B-B14F-4D97-AF65-F5344CB8AC3E}">
        <p14:creationId xmlns:p14="http://schemas.microsoft.com/office/powerpoint/2010/main" val="3508033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2-3 insertion example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AA2C07-1A8C-40E5-BB03-C369FAD03AEC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ko-KR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3550" y="1162050"/>
            <a:ext cx="48704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 Light" panose="020B0502040204020203" pitchFamily="34" charset="0"/>
                <a:ea typeface="+mn-ea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Segoe UI Light" panose="020B0502040204020203" pitchFamily="34" charset="0"/>
                <a:ea typeface="+mn-ea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 Light" panose="020B0502040204020203" pitchFamily="34" charset="0"/>
                <a:ea typeface="+mn-ea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 Light" panose="020B0502040204020203" pitchFamily="34" charset="0"/>
                <a:ea typeface="+mn-ea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sz="2000" kern="0" dirty="0"/>
              <a:t>Insert 39 into the tree below</a:t>
            </a:r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/>
          </a:p>
        </p:txBody>
      </p:sp>
      <p:pic>
        <p:nvPicPr>
          <p:cNvPr id="2662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52575"/>
            <a:ext cx="33813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59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30538"/>
            <a:ext cx="6180138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AVL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1087438"/>
            <a:ext cx="8229600" cy="3886200"/>
          </a:xfrm>
        </p:spPr>
        <p:txBody>
          <a:bodyPr/>
          <a:lstStyle/>
          <a:p>
            <a:r>
              <a:rPr lang="en-US" altLang="en-US" sz="2400" dirty="0"/>
              <a:t>AVL</a:t>
            </a:r>
          </a:p>
          <a:p>
            <a:pPr lvl="1"/>
            <a:r>
              <a:rPr lang="en-US" altLang="en-US" sz="2000" dirty="0"/>
              <a:t>Binary search tree AND</a:t>
            </a:r>
          </a:p>
          <a:p>
            <a:pPr lvl="1"/>
            <a:r>
              <a:rPr lang="en-US" altLang="en-US" sz="2000" dirty="0"/>
              <a:t>For each vertex in the tree, the height of the left and right subtrees differ by at most one </a:t>
            </a:r>
          </a:p>
          <a:p>
            <a:pPr lvl="1"/>
            <a:r>
              <a:rPr lang="en-US" altLang="en-US" sz="2000" dirty="0"/>
              <a:t>Named after two inventors, </a:t>
            </a:r>
            <a:r>
              <a:rPr lang="en-US" altLang="en-US" sz="2000" dirty="0">
                <a:solidFill>
                  <a:srgbClr val="FF0000"/>
                </a:solidFill>
              </a:rPr>
              <a:t>A</a:t>
            </a:r>
            <a:r>
              <a:rPr lang="en-US" altLang="en-US" sz="2000" dirty="0"/>
              <a:t>delson-</a:t>
            </a:r>
            <a:r>
              <a:rPr lang="en-US" altLang="en-US" sz="2000" dirty="0" err="1">
                <a:solidFill>
                  <a:srgbClr val="FF0000"/>
                </a:solidFill>
              </a:rPr>
              <a:t>V</a:t>
            </a:r>
            <a:r>
              <a:rPr lang="en-US" altLang="en-US" sz="2000" dirty="0" err="1"/>
              <a:t>elsky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rgbClr val="FF0000"/>
                </a:solidFill>
              </a:rPr>
              <a:t>L</a:t>
            </a:r>
            <a:r>
              <a:rPr lang="en-US" altLang="en-US" sz="2000" dirty="0"/>
              <a:t>andis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/>
              <a:t>                         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/>
              <a:t>                                  </a:t>
            </a:r>
          </a:p>
        </p:txBody>
      </p:sp>
      <p:sp>
        <p:nvSpPr>
          <p:cNvPr id="22533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65D4FC-0531-425A-AC38-37D9F768B00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791200" y="3422650"/>
            <a:ext cx="335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How about inserting 2?</a:t>
            </a:r>
          </a:p>
        </p:txBody>
      </p:sp>
      <p:sp>
        <p:nvSpPr>
          <p:cNvPr id="2" name="Rectangle 1"/>
          <p:cNvSpPr/>
          <p:nvPr/>
        </p:nvSpPr>
        <p:spPr>
          <a:xfrm>
            <a:off x="2581890" y="6076890"/>
            <a:ext cx="1112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en-US" sz="2000"/>
              <a:t>AVL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4889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2-3 insertion example</a:t>
            </a:r>
          </a:p>
        </p:txBody>
      </p:sp>
      <p:pic>
        <p:nvPicPr>
          <p:cNvPr id="2765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94300" y="1600200"/>
            <a:ext cx="3467100" cy="1743075"/>
          </a:xfrm>
        </p:spPr>
      </p:pic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589BDF-58F6-485F-8C9E-7992B3FF98F6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ko-KR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3550" y="1162050"/>
            <a:ext cx="48704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 Light" panose="020B0502040204020203" pitchFamily="34" charset="0"/>
                <a:ea typeface="+mn-ea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Segoe UI Light" panose="020B0502040204020203" pitchFamily="34" charset="0"/>
                <a:ea typeface="+mn-ea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 Light" panose="020B0502040204020203" pitchFamily="34" charset="0"/>
                <a:ea typeface="+mn-ea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 Light" panose="020B0502040204020203" pitchFamily="34" charset="0"/>
                <a:ea typeface="+mn-ea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sz="2000" kern="0" dirty="0"/>
              <a:t>Insert 39 into the tree below</a:t>
            </a:r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r>
              <a:rPr lang="en-US" sz="2000" kern="0" dirty="0"/>
              <a:t>Insert 38 into the tree on the right side</a:t>
            </a:r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/>
          </a:p>
        </p:txBody>
      </p:sp>
      <p:pic>
        <p:nvPicPr>
          <p:cNvPr id="27654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52575"/>
            <a:ext cx="33813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964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2-3 insertion example</a:t>
            </a:r>
          </a:p>
        </p:txBody>
      </p:sp>
      <p:pic>
        <p:nvPicPr>
          <p:cNvPr id="2867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94300" y="1600200"/>
            <a:ext cx="3467100" cy="1743075"/>
          </a:xfrm>
        </p:spPr>
      </p:pic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C162E1-FB77-40C0-8440-75D60D53B7B1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ko-KR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867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4419600"/>
            <a:ext cx="78009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3550" y="1162050"/>
            <a:ext cx="48704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 Light" panose="020B0502040204020203" pitchFamily="34" charset="0"/>
                <a:ea typeface="+mn-ea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Segoe UI Light" panose="020B0502040204020203" pitchFamily="34" charset="0"/>
                <a:ea typeface="+mn-ea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 Light" panose="020B0502040204020203" pitchFamily="34" charset="0"/>
                <a:ea typeface="+mn-ea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 Light" panose="020B0502040204020203" pitchFamily="34" charset="0"/>
                <a:ea typeface="+mn-ea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sz="2000" kern="0" dirty="0"/>
              <a:t>Insert 39 into the tree below</a:t>
            </a:r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r>
              <a:rPr lang="en-US" sz="2000" kern="0" dirty="0"/>
              <a:t>Insert 38 into the tree on the right side</a:t>
            </a:r>
          </a:p>
          <a:p>
            <a:pPr>
              <a:defRPr/>
            </a:pPr>
            <a:endParaRPr lang="en-US" sz="2000" kern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/>
          </a:p>
        </p:txBody>
      </p:sp>
      <p:pic>
        <p:nvPicPr>
          <p:cNvPr id="2867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52575"/>
            <a:ext cx="33813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TextBox 1"/>
          <p:cNvSpPr txBox="1">
            <a:spLocks noChangeArrowheads="1"/>
          </p:cNvSpPr>
          <p:nvPr/>
        </p:nvSpPr>
        <p:spPr bwMode="auto">
          <a:xfrm>
            <a:off x="685800" y="5867400"/>
            <a:ext cx="4191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Propagate the middle value to upper node, and split if necessary</a:t>
            </a:r>
          </a:p>
        </p:txBody>
      </p:sp>
    </p:spTree>
    <p:extLst>
      <p:ext uri="{BB962C8B-B14F-4D97-AF65-F5344CB8AC3E}">
        <p14:creationId xmlns:p14="http://schemas.microsoft.com/office/powerpoint/2010/main" val="3269135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 2-3 tree insertion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</p:spPr>
        <p:txBody>
          <a:bodyPr/>
          <a:lstStyle/>
          <a:p>
            <a:r>
              <a:rPr lang="en-US" altLang="en-US" sz="2400"/>
              <a:t>Insertion sequence: 50, 100, 20, 30, 40, 70, 60, 45, 55, 120, 65, </a:t>
            </a:r>
            <a:r>
              <a:rPr lang="en-US" altLang="en-US" sz="2400">
                <a:solidFill>
                  <a:srgbClr val="0070C0"/>
                </a:solidFill>
              </a:rPr>
              <a:t>67, 68, 35, 52, 31, 32  </a:t>
            </a:r>
          </a:p>
          <a:p>
            <a:pPr lvl="1"/>
            <a:r>
              <a:rPr lang="en-US" altLang="en-US" sz="2000"/>
              <a:t>Always try to insert to leaf node</a:t>
            </a:r>
          </a:p>
          <a:p>
            <a:pPr lvl="1"/>
            <a:r>
              <a:rPr lang="en-US" altLang="en-US" sz="2000"/>
              <a:t>Split rule: promote the middle one</a:t>
            </a:r>
          </a:p>
          <a:p>
            <a:pPr lvl="2"/>
            <a:r>
              <a:rPr lang="en-US" altLang="en-US" sz="1800"/>
              <a:t>Left: &lt;</a:t>
            </a:r>
          </a:p>
          <a:p>
            <a:pPr lvl="2"/>
            <a:r>
              <a:rPr lang="en-US" altLang="en-US" sz="1800"/>
              <a:t>Right: &gt;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75AF9B-817D-4E5E-9215-2450DE684FD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32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2-3 tree insertion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438400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Insertion sequence: 50, 100, 20, 30, 40, 70, 60, 45, 55, 120, 65, </a:t>
            </a:r>
            <a:r>
              <a:rPr lang="en-US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67, 68, 35, 52, 31, 32  </a:t>
            </a:r>
          </a:p>
          <a:p>
            <a:pPr lvl="1">
              <a:defRPr/>
            </a:pPr>
            <a:r>
              <a:rPr lang="en-US" altLang="en-US" sz="2000" dirty="0"/>
              <a:t>Always try to insert to leaf node</a:t>
            </a:r>
          </a:p>
          <a:p>
            <a:pPr lvl="1">
              <a:defRPr/>
            </a:pPr>
            <a:r>
              <a:rPr lang="en-US" altLang="en-US" sz="2000" dirty="0"/>
              <a:t>Split rule: promote the middle one</a:t>
            </a:r>
          </a:p>
          <a:p>
            <a:pPr lvl="2">
              <a:defRPr/>
            </a:pPr>
            <a:r>
              <a:rPr lang="en-US" altLang="en-US" sz="1800" dirty="0"/>
              <a:t>Left: &lt;</a:t>
            </a:r>
          </a:p>
          <a:p>
            <a:pPr lvl="2">
              <a:defRPr/>
            </a:pPr>
            <a:r>
              <a:rPr lang="en-US" altLang="en-US" sz="1800" dirty="0"/>
              <a:t>Right: &gt;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19C6D1-D8D8-4E6C-BE36-A8049BF02661}" type="slidenum">
              <a:rPr lang="en-US" altLang="en-US" sz="1200" smtClean="0">
                <a:latin typeface="Arial Black" panose="020B0A040201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0725" name="Rectangle 1"/>
          <p:cNvSpPr>
            <a:spLocks noChangeArrowheads="1"/>
          </p:cNvSpPr>
          <p:nvPr/>
        </p:nvSpPr>
        <p:spPr bwMode="auto">
          <a:xfrm>
            <a:off x="1676400" y="4191000"/>
            <a:ext cx="647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https://www.cs.usfca.edu/~galles/visualization/BTree.html</a:t>
            </a: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609600" y="419100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Visualize: </a:t>
            </a:r>
          </a:p>
        </p:txBody>
      </p:sp>
    </p:spTree>
    <p:extLst>
      <p:ext uri="{BB962C8B-B14F-4D97-AF65-F5344CB8AC3E}">
        <p14:creationId xmlns:p14="http://schemas.microsoft.com/office/powerpoint/2010/main" val="3808714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2-3 tree insertion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62038"/>
            <a:ext cx="8229600" cy="982662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Insertion sequence: </a:t>
            </a:r>
            <a:r>
              <a:rPr lang="en-US" altLang="en-US" sz="2400" dirty="0">
                <a:solidFill>
                  <a:srgbClr val="FF0000"/>
                </a:solidFill>
              </a:rPr>
              <a:t>50, 100, 20, 30, 40</a:t>
            </a:r>
            <a:r>
              <a:rPr lang="en-US" altLang="en-US" sz="2400" dirty="0"/>
              <a:t>, 70, 60, 45, 55, 120, 65, </a:t>
            </a:r>
            <a:r>
              <a:rPr lang="en-US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67, 68, 35, 52, 31, 32  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D95EA2-321C-4C3E-9687-754F1CCF4C22}" type="slidenum">
              <a:rPr lang="en-US" altLang="en-US" sz="1200" smtClean="0">
                <a:latin typeface="Arial Black" panose="020B0A040201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900238"/>
          <a:ext cx="8001000" cy="4259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5127">
                <a:tc>
                  <a:txBody>
                    <a:bodyPr/>
                    <a:lstStyle/>
                    <a:p>
                      <a:r>
                        <a:rPr lang="en-US" sz="1800" dirty="0"/>
                        <a:t>50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4135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30</a:t>
                      </a:r>
                    </a:p>
                  </a:txBody>
                  <a:tcPr marT="45726" marB="4572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40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62000" y="31115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09800" y="3111500"/>
            <a:ext cx="11239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50, 100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33800" y="3492500"/>
            <a:ext cx="1581150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20, 50, 100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67350" y="36449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62725" y="25781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53150" y="3482975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86600" y="3482975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cxnSp>
        <p:nvCxnSpPr>
          <p:cNvPr id="27" name="Straight Arrow Connector 26"/>
          <p:cNvCxnSpPr>
            <a:stCxn id="24" idx="2"/>
            <a:endCxn id="25" idx="0"/>
          </p:cNvCxnSpPr>
          <p:nvPr/>
        </p:nvCxnSpPr>
        <p:spPr>
          <a:xfrm flipH="1">
            <a:off x="6534150" y="2959100"/>
            <a:ext cx="40957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6" idx="0"/>
          </p:cNvCxnSpPr>
          <p:nvPr/>
        </p:nvCxnSpPr>
        <p:spPr>
          <a:xfrm>
            <a:off x="6943725" y="2959100"/>
            <a:ext cx="52387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47800" y="4670425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4550" y="55753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20,30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63750" y="55753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1263650" y="5051425"/>
            <a:ext cx="565150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1828800" y="5051425"/>
            <a:ext cx="615950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48175" y="4670425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63963" y="5599113"/>
            <a:ext cx="1219200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20,30, 40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11763" y="559911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cxnSp>
        <p:nvCxnSpPr>
          <p:cNvPr id="37" name="Straight Arrow Connector 36"/>
          <p:cNvCxnSpPr>
            <a:stCxn id="34" idx="2"/>
            <a:endCxn id="35" idx="0"/>
          </p:cNvCxnSpPr>
          <p:nvPr/>
        </p:nvCxnSpPr>
        <p:spPr>
          <a:xfrm flipH="1">
            <a:off x="4373563" y="5051425"/>
            <a:ext cx="455612" cy="5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2"/>
            <a:endCxn id="36" idx="0"/>
          </p:cNvCxnSpPr>
          <p:nvPr/>
        </p:nvCxnSpPr>
        <p:spPr>
          <a:xfrm>
            <a:off x="4829175" y="5051425"/>
            <a:ext cx="763588" cy="5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467350" y="5281613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780213" y="4691063"/>
            <a:ext cx="106838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30, 50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96000" y="5619750"/>
            <a:ext cx="68421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89850" y="559911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cxnSp>
        <p:nvCxnSpPr>
          <p:cNvPr id="46" name="Straight Arrow Connector 45"/>
          <p:cNvCxnSpPr>
            <a:stCxn id="43" idx="2"/>
            <a:endCxn id="44" idx="0"/>
          </p:cNvCxnSpPr>
          <p:nvPr/>
        </p:nvCxnSpPr>
        <p:spPr>
          <a:xfrm flipH="1">
            <a:off x="6437313" y="5072063"/>
            <a:ext cx="876300" cy="54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45" idx="0"/>
          </p:cNvCxnSpPr>
          <p:nvPr/>
        </p:nvCxnSpPr>
        <p:spPr>
          <a:xfrm>
            <a:off x="7313613" y="5072063"/>
            <a:ext cx="757237" cy="52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935788" y="5619750"/>
            <a:ext cx="68421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40</a:t>
            </a:r>
          </a:p>
        </p:txBody>
      </p:sp>
      <p:cxnSp>
        <p:nvCxnSpPr>
          <p:cNvPr id="50" name="Straight Arrow Connector 49"/>
          <p:cNvCxnSpPr>
            <a:stCxn id="43" idx="2"/>
            <a:endCxn id="51" idx="0"/>
          </p:cNvCxnSpPr>
          <p:nvPr/>
        </p:nvCxnSpPr>
        <p:spPr>
          <a:xfrm flipH="1">
            <a:off x="7278688" y="5072063"/>
            <a:ext cx="34925" cy="54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36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2-3 tree insertion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62038"/>
            <a:ext cx="8229600" cy="982662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Insertion sequence: 50, 100, 20, 30, </a:t>
            </a:r>
            <a:r>
              <a:rPr lang="en-US" altLang="en-US" sz="2400" dirty="0">
                <a:solidFill>
                  <a:srgbClr val="FF0000"/>
                </a:solidFill>
              </a:rPr>
              <a:t>40, 70, 60</a:t>
            </a:r>
            <a:r>
              <a:rPr lang="en-US" altLang="en-US" sz="2400" dirty="0"/>
              <a:t>, 45, 55, 120, 65, </a:t>
            </a:r>
            <a:r>
              <a:rPr lang="en-US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67, 68, 35, 52, 31, 32  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BBE0BB-8788-43BA-8BFF-6CFDF1CD1132}" type="slidenum">
              <a:rPr lang="en-US" altLang="en-US" sz="1200" smtClean="0">
                <a:latin typeface="Arial Black" panose="020B0A040201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900238"/>
          <a:ext cx="8001000" cy="4259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5127">
                <a:tc>
                  <a:txBody>
                    <a:bodyPr/>
                    <a:lstStyle/>
                    <a:p>
                      <a:r>
                        <a:rPr lang="en-US" sz="1800" dirty="0"/>
                        <a:t>40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70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4135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marT="45726" marB="4572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1376363" y="2673350"/>
            <a:ext cx="106838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30, 50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92150" y="3602038"/>
            <a:ext cx="68421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87588" y="357981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cxnSp>
        <p:nvCxnSpPr>
          <p:cNvPr id="48" name="Straight Arrow Connector 47"/>
          <p:cNvCxnSpPr>
            <a:stCxn id="39" idx="2"/>
            <a:endCxn id="40" idx="0"/>
          </p:cNvCxnSpPr>
          <p:nvPr/>
        </p:nvCxnSpPr>
        <p:spPr>
          <a:xfrm flipH="1">
            <a:off x="1035050" y="3054350"/>
            <a:ext cx="876300" cy="5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2"/>
            <a:endCxn id="41" idx="0"/>
          </p:cNvCxnSpPr>
          <p:nvPr/>
        </p:nvCxnSpPr>
        <p:spPr>
          <a:xfrm>
            <a:off x="1911350" y="3054350"/>
            <a:ext cx="757238" cy="5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533525" y="3602038"/>
            <a:ext cx="6826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40</a:t>
            </a:r>
          </a:p>
        </p:txBody>
      </p:sp>
      <p:cxnSp>
        <p:nvCxnSpPr>
          <p:cNvPr id="53" name="Straight Arrow Connector 52"/>
          <p:cNvCxnSpPr>
            <a:stCxn id="39" idx="2"/>
            <a:endCxn id="52" idx="0"/>
          </p:cNvCxnSpPr>
          <p:nvPr/>
        </p:nvCxnSpPr>
        <p:spPr>
          <a:xfrm flipH="1">
            <a:off x="1874838" y="3054350"/>
            <a:ext cx="36512" cy="5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403725" y="2673350"/>
            <a:ext cx="106838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30, 50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719513" y="3602038"/>
            <a:ext cx="68421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313363" y="3579813"/>
            <a:ext cx="116363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70, 100</a:t>
            </a:r>
          </a:p>
        </p:txBody>
      </p:sp>
      <p:cxnSp>
        <p:nvCxnSpPr>
          <p:cNvPr id="61" name="Straight Arrow Connector 60"/>
          <p:cNvCxnSpPr>
            <a:stCxn id="58" idx="2"/>
            <a:endCxn id="59" idx="0"/>
          </p:cNvCxnSpPr>
          <p:nvPr/>
        </p:nvCxnSpPr>
        <p:spPr>
          <a:xfrm flipH="1">
            <a:off x="4062413" y="3054350"/>
            <a:ext cx="876300" cy="5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2"/>
            <a:endCxn id="60" idx="0"/>
          </p:cNvCxnSpPr>
          <p:nvPr/>
        </p:nvCxnSpPr>
        <p:spPr>
          <a:xfrm>
            <a:off x="4938713" y="3054350"/>
            <a:ext cx="957262" cy="5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559300" y="3602038"/>
            <a:ext cx="68421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40</a:t>
            </a:r>
          </a:p>
        </p:txBody>
      </p:sp>
      <p:cxnSp>
        <p:nvCxnSpPr>
          <p:cNvPr id="64" name="Straight Arrow Connector 63"/>
          <p:cNvCxnSpPr>
            <a:stCxn id="58" idx="2"/>
            <a:endCxn id="63" idx="0"/>
          </p:cNvCxnSpPr>
          <p:nvPr/>
        </p:nvCxnSpPr>
        <p:spPr>
          <a:xfrm flipH="1">
            <a:off x="4902200" y="3054350"/>
            <a:ext cx="36513" cy="5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293813" y="4759325"/>
            <a:ext cx="106838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30, 50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09600" y="5688013"/>
            <a:ext cx="68421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03450" y="5667375"/>
            <a:ext cx="1454150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60, 70, 100</a:t>
            </a:r>
          </a:p>
        </p:txBody>
      </p:sp>
      <p:cxnSp>
        <p:nvCxnSpPr>
          <p:cNvPr id="68" name="Straight Arrow Connector 67"/>
          <p:cNvCxnSpPr>
            <a:stCxn id="65" idx="2"/>
            <a:endCxn id="66" idx="0"/>
          </p:cNvCxnSpPr>
          <p:nvPr/>
        </p:nvCxnSpPr>
        <p:spPr>
          <a:xfrm flipH="1">
            <a:off x="950913" y="5140325"/>
            <a:ext cx="876300" cy="5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2"/>
            <a:endCxn id="67" idx="0"/>
          </p:cNvCxnSpPr>
          <p:nvPr/>
        </p:nvCxnSpPr>
        <p:spPr>
          <a:xfrm>
            <a:off x="1827213" y="5140325"/>
            <a:ext cx="1103312" cy="52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449388" y="5688013"/>
            <a:ext cx="68421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40</a:t>
            </a:r>
          </a:p>
        </p:txBody>
      </p:sp>
      <p:cxnSp>
        <p:nvCxnSpPr>
          <p:cNvPr id="71" name="Straight Arrow Connector 70"/>
          <p:cNvCxnSpPr>
            <a:stCxn id="65" idx="2"/>
            <a:endCxn id="70" idx="0"/>
          </p:cNvCxnSpPr>
          <p:nvPr/>
        </p:nvCxnSpPr>
        <p:spPr>
          <a:xfrm flipH="1">
            <a:off x="1792288" y="5140325"/>
            <a:ext cx="34925" cy="5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657600" y="52578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710113" y="4719638"/>
            <a:ext cx="1385887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30, 50, 70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025900" y="5649913"/>
            <a:ext cx="68421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619750" y="5627688"/>
            <a:ext cx="14541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60, 100</a:t>
            </a:r>
          </a:p>
        </p:txBody>
      </p:sp>
      <p:cxnSp>
        <p:nvCxnSpPr>
          <p:cNvPr id="76" name="Straight Arrow Connector 75"/>
          <p:cNvCxnSpPr>
            <a:stCxn id="73" idx="2"/>
            <a:endCxn id="74" idx="0"/>
          </p:cNvCxnSpPr>
          <p:nvPr/>
        </p:nvCxnSpPr>
        <p:spPr>
          <a:xfrm flipH="1">
            <a:off x="4367213" y="5100638"/>
            <a:ext cx="1035050" cy="54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75" idx="0"/>
          </p:cNvCxnSpPr>
          <p:nvPr/>
        </p:nvCxnSpPr>
        <p:spPr>
          <a:xfrm>
            <a:off x="5402263" y="5100638"/>
            <a:ext cx="944562" cy="52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865688" y="5649913"/>
            <a:ext cx="68421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40</a:t>
            </a:r>
          </a:p>
        </p:txBody>
      </p:sp>
      <p:cxnSp>
        <p:nvCxnSpPr>
          <p:cNvPr id="79" name="Straight Arrow Connector 78"/>
          <p:cNvCxnSpPr>
            <a:stCxn id="73" idx="2"/>
            <a:endCxn id="78" idx="0"/>
          </p:cNvCxnSpPr>
          <p:nvPr/>
        </p:nvCxnSpPr>
        <p:spPr>
          <a:xfrm flipH="1">
            <a:off x="5207000" y="5100638"/>
            <a:ext cx="195263" cy="54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73900" y="5218113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749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2-3 tree insertion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62038"/>
            <a:ext cx="8229600" cy="982662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Insertion sequence: 50, 100, 20, 30, 40, 70, </a:t>
            </a:r>
            <a:r>
              <a:rPr lang="en-US" altLang="en-US" sz="2400" dirty="0">
                <a:solidFill>
                  <a:srgbClr val="FF0000"/>
                </a:solidFill>
              </a:rPr>
              <a:t>60</a:t>
            </a:r>
            <a:r>
              <a:rPr lang="en-US" altLang="en-US" sz="2400" dirty="0"/>
              <a:t>, 45, 55, 120, 65, </a:t>
            </a:r>
            <a:r>
              <a:rPr lang="en-US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67, 68, 35, 52, 31, 32  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2E3C77-87DB-456A-8CA7-AD00003E50A0}" type="slidenum">
              <a:rPr lang="en-US" altLang="en-US" sz="1200" smtClean="0">
                <a:latin typeface="Arial Black" panose="020B0A040201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900238"/>
          <a:ext cx="8001000" cy="479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8726"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2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Rectangle 72"/>
          <p:cNvSpPr/>
          <p:nvPr/>
        </p:nvSpPr>
        <p:spPr>
          <a:xfrm>
            <a:off x="1300163" y="3055938"/>
            <a:ext cx="1385887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30, 50, 70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15950" y="3984625"/>
            <a:ext cx="68421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209800" y="3962400"/>
            <a:ext cx="14541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60, 100</a:t>
            </a:r>
          </a:p>
        </p:txBody>
      </p:sp>
      <p:cxnSp>
        <p:nvCxnSpPr>
          <p:cNvPr id="76" name="Straight Arrow Connector 75"/>
          <p:cNvCxnSpPr>
            <a:stCxn id="73" idx="2"/>
            <a:endCxn id="74" idx="0"/>
          </p:cNvCxnSpPr>
          <p:nvPr/>
        </p:nvCxnSpPr>
        <p:spPr>
          <a:xfrm flipH="1">
            <a:off x="957263" y="3436938"/>
            <a:ext cx="1035050" cy="54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75" idx="0"/>
          </p:cNvCxnSpPr>
          <p:nvPr/>
        </p:nvCxnSpPr>
        <p:spPr>
          <a:xfrm>
            <a:off x="1992313" y="3436938"/>
            <a:ext cx="944562" cy="52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455738" y="3984625"/>
            <a:ext cx="68421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40</a:t>
            </a:r>
          </a:p>
        </p:txBody>
      </p:sp>
      <p:cxnSp>
        <p:nvCxnSpPr>
          <p:cNvPr id="79" name="Straight Arrow Connector 78"/>
          <p:cNvCxnSpPr>
            <a:stCxn id="73" idx="2"/>
            <a:endCxn id="78" idx="0"/>
          </p:cNvCxnSpPr>
          <p:nvPr/>
        </p:nvCxnSpPr>
        <p:spPr>
          <a:xfrm flipH="1">
            <a:off x="1797050" y="3436938"/>
            <a:ext cx="195263" cy="54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663950" y="3552825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406900" y="4006850"/>
            <a:ext cx="68421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00750" y="3984625"/>
            <a:ext cx="14541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60, 100</a:t>
            </a:r>
          </a:p>
        </p:txBody>
      </p:sp>
      <p:cxnSp>
        <p:nvCxnSpPr>
          <p:cNvPr id="42" name="Straight Arrow Connector 41"/>
          <p:cNvCxnSpPr>
            <a:stCxn id="47" idx="2"/>
            <a:endCxn id="37" idx="0"/>
          </p:cNvCxnSpPr>
          <p:nvPr/>
        </p:nvCxnSpPr>
        <p:spPr>
          <a:xfrm flipH="1">
            <a:off x="4748213" y="3589338"/>
            <a:ext cx="962025" cy="41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7" idx="2"/>
            <a:endCxn id="38" idx="0"/>
          </p:cNvCxnSpPr>
          <p:nvPr/>
        </p:nvCxnSpPr>
        <p:spPr>
          <a:xfrm>
            <a:off x="5710238" y="3589338"/>
            <a:ext cx="1017587" cy="3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246688" y="4006850"/>
            <a:ext cx="68421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40</a:t>
            </a:r>
          </a:p>
        </p:txBody>
      </p:sp>
      <p:cxnSp>
        <p:nvCxnSpPr>
          <p:cNvPr id="45" name="Straight Arrow Connector 44"/>
          <p:cNvCxnSpPr>
            <a:stCxn id="47" idx="2"/>
            <a:endCxn id="44" idx="0"/>
          </p:cNvCxnSpPr>
          <p:nvPr/>
        </p:nvCxnSpPr>
        <p:spPr>
          <a:xfrm flipH="1">
            <a:off x="5589588" y="3589338"/>
            <a:ext cx="120650" cy="41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410200" y="2579688"/>
            <a:ext cx="590550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246688" y="3208338"/>
            <a:ext cx="925512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30,70</a:t>
            </a:r>
          </a:p>
        </p:txBody>
      </p:sp>
      <p:cxnSp>
        <p:nvCxnSpPr>
          <p:cNvPr id="18" name="Straight Arrow Connector 17"/>
          <p:cNvCxnSpPr>
            <a:stCxn id="46" idx="2"/>
            <a:endCxn id="47" idx="0"/>
          </p:cNvCxnSpPr>
          <p:nvPr/>
        </p:nvCxnSpPr>
        <p:spPr>
          <a:xfrm>
            <a:off x="5705475" y="2960688"/>
            <a:ext cx="4763" cy="247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5950" y="55626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25513" y="6115050"/>
            <a:ext cx="68421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519363" y="6092825"/>
            <a:ext cx="1454150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60, 100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765300" y="6115050"/>
            <a:ext cx="68421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928813" y="4687888"/>
            <a:ext cx="5905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290638" y="5376863"/>
            <a:ext cx="68421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30</a:t>
            </a:r>
          </a:p>
        </p:txBody>
      </p:sp>
      <p:cxnSp>
        <p:nvCxnSpPr>
          <p:cNvPr id="90" name="Straight Arrow Connector 89"/>
          <p:cNvCxnSpPr>
            <a:stCxn id="88" idx="2"/>
            <a:endCxn id="89" idx="0"/>
          </p:cNvCxnSpPr>
          <p:nvPr/>
        </p:nvCxnSpPr>
        <p:spPr>
          <a:xfrm flipH="1">
            <a:off x="1633538" y="5068888"/>
            <a:ext cx="590550" cy="30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209800" y="5391150"/>
            <a:ext cx="606425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70</a:t>
            </a:r>
          </a:p>
        </p:txBody>
      </p:sp>
      <p:cxnSp>
        <p:nvCxnSpPr>
          <p:cNvPr id="34" name="Straight Arrow Connector 33"/>
          <p:cNvCxnSpPr>
            <a:stCxn id="88" idx="2"/>
            <a:endCxn id="91" idx="0"/>
          </p:cNvCxnSpPr>
          <p:nvPr/>
        </p:nvCxnSpPr>
        <p:spPr>
          <a:xfrm>
            <a:off x="2224088" y="5068888"/>
            <a:ext cx="288925" cy="32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82" idx="0"/>
          </p:cNvCxnSpPr>
          <p:nvPr/>
        </p:nvCxnSpPr>
        <p:spPr>
          <a:xfrm flipH="1">
            <a:off x="1266825" y="5772150"/>
            <a:ext cx="3429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86" idx="0"/>
          </p:cNvCxnSpPr>
          <p:nvPr/>
        </p:nvCxnSpPr>
        <p:spPr>
          <a:xfrm>
            <a:off x="1609725" y="5772150"/>
            <a:ext cx="498475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83" idx="0"/>
          </p:cNvCxnSpPr>
          <p:nvPr/>
        </p:nvCxnSpPr>
        <p:spPr>
          <a:xfrm>
            <a:off x="2671763" y="5772150"/>
            <a:ext cx="574675" cy="3206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83100" y="6134100"/>
            <a:ext cx="68421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108700" y="6129338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307013" y="6146800"/>
            <a:ext cx="68421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829300" y="4708525"/>
            <a:ext cx="5905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914900" y="5387975"/>
            <a:ext cx="68421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30</a:t>
            </a:r>
          </a:p>
        </p:txBody>
      </p:sp>
      <p:cxnSp>
        <p:nvCxnSpPr>
          <p:cNvPr id="100" name="Straight Arrow Connector 99"/>
          <p:cNvCxnSpPr>
            <a:stCxn id="98" idx="2"/>
            <a:endCxn id="99" idx="0"/>
          </p:cNvCxnSpPr>
          <p:nvPr/>
        </p:nvCxnSpPr>
        <p:spPr>
          <a:xfrm flipH="1">
            <a:off x="5256213" y="5089525"/>
            <a:ext cx="868362" cy="29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419850" y="5395913"/>
            <a:ext cx="5905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70</a:t>
            </a:r>
          </a:p>
        </p:txBody>
      </p:sp>
      <p:cxnSp>
        <p:nvCxnSpPr>
          <p:cNvPr id="102" name="Straight Arrow Connector 101"/>
          <p:cNvCxnSpPr>
            <a:stCxn id="98" idx="2"/>
            <a:endCxn id="101" idx="0"/>
          </p:cNvCxnSpPr>
          <p:nvPr/>
        </p:nvCxnSpPr>
        <p:spPr>
          <a:xfrm>
            <a:off x="6124575" y="5089525"/>
            <a:ext cx="590550" cy="3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95" idx="0"/>
          </p:cNvCxnSpPr>
          <p:nvPr/>
        </p:nvCxnSpPr>
        <p:spPr>
          <a:xfrm flipH="1">
            <a:off x="4826000" y="5789613"/>
            <a:ext cx="430213" cy="34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9" idx="2"/>
            <a:endCxn id="97" idx="0"/>
          </p:cNvCxnSpPr>
          <p:nvPr/>
        </p:nvCxnSpPr>
        <p:spPr>
          <a:xfrm>
            <a:off x="5256213" y="5768975"/>
            <a:ext cx="392112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1" idx="2"/>
            <a:endCxn id="96" idx="0"/>
          </p:cNvCxnSpPr>
          <p:nvPr/>
        </p:nvCxnSpPr>
        <p:spPr>
          <a:xfrm flipH="1">
            <a:off x="6375400" y="5776913"/>
            <a:ext cx="339725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140200" y="55626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6823075" y="6129338"/>
            <a:ext cx="6318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cxnSp>
        <p:nvCxnSpPr>
          <p:cNvPr id="120" name="Straight Arrow Connector 119"/>
          <p:cNvCxnSpPr>
            <a:stCxn id="101" idx="2"/>
            <a:endCxn id="121" idx="0"/>
          </p:cNvCxnSpPr>
          <p:nvPr/>
        </p:nvCxnSpPr>
        <p:spPr>
          <a:xfrm>
            <a:off x="6715125" y="5776913"/>
            <a:ext cx="423863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11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2-3 tree insertion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62038"/>
            <a:ext cx="8229600" cy="982662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Insertion sequence: 50, 100, 20, 30, 40, 70, </a:t>
            </a:r>
            <a:r>
              <a:rPr lang="en-US" altLang="en-US" sz="2400" dirty="0">
                <a:solidFill>
                  <a:srgbClr val="FF0000"/>
                </a:solidFill>
              </a:rPr>
              <a:t>60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45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55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120</a:t>
            </a:r>
            <a:r>
              <a:rPr lang="en-US" altLang="en-US" sz="2400" dirty="0"/>
              <a:t>, 65, </a:t>
            </a:r>
            <a:r>
              <a:rPr lang="en-US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67, 68, 35, 52, 31, 32  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43EDE8-56A3-42D7-92C9-B6BE4C718E46}" type="slidenum">
              <a:rPr lang="en-US" altLang="en-US" sz="1200" smtClean="0">
                <a:latin typeface="Arial Black" panose="020B0A040201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900238"/>
          <a:ext cx="8229600" cy="479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8726"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286">
                <a:tc>
                  <a:txBody>
                    <a:bodyPr/>
                    <a:lstStyle/>
                    <a:p>
                      <a:r>
                        <a:rPr lang="en-US" sz="1800" dirty="0"/>
                        <a:t>55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860425" y="3941763"/>
            <a:ext cx="6826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84438" y="3937000"/>
            <a:ext cx="53498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82750" y="3954463"/>
            <a:ext cx="68421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205038" y="2516188"/>
            <a:ext cx="5905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0638" y="3195638"/>
            <a:ext cx="68421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30</a:t>
            </a:r>
          </a:p>
        </p:txBody>
      </p:sp>
      <p:cxnSp>
        <p:nvCxnSpPr>
          <p:cNvPr id="56" name="Straight Arrow Connector 55"/>
          <p:cNvCxnSpPr>
            <a:stCxn id="53" idx="2"/>
            <a:endCxn id="54" idx="0"/>
          </p:cNvCxnSpPr>
          <p:nvPr/>
        </p:nvCxnSpPr>
        <p:spPr>
          <a:xfrm flipH="1">
            <a:off x="1633538" y="2897188"/>
            <a:ext cx="866775" cy="29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795588" y="3203575"/>
            <a:ext cx="5905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70</a:t>
            </a:r>
          </a:p>
        </p:txBody>
      </p:sp>
      <p:cxnSp>
        <p:nvCxnSpPr>
          <p:cNvPr id="59" name="Straight Arrow Connector 58"/>
          <p:cNvCxnSpPr>
            <a:stCxn id="53" idx="2"/>
            <a:endCxn id="58" idx="0"/>
          </p:cNvCxnSpPr>
          <p:nvPr/>
        </p:nvCxnSpPr>
        <p:spPr>
          <a:xfrm>
            <a:off x="2500313" y="2897188"/>
            <a:ext cx="590550" cy="30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9" idx="0"/>
          </p:cNvCxnSpPr>
          <p:nvPr/>
        </p:nvCxnSpPr>
        <p:spPr>
          <a:xfrm flipH="1">
            <a:off x="1201738" y="3597275"/>
            <a:ext cx="431800" cy="34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2"/>
            <a:endCxn id="52" idx="0"/>
          </p:cNvCxnSpPr>
          <p:nvPr/>
        </p:nvCxnSpPr>
        <p:spPr>
          <a:xfrm>
            <a:off x="1633538" y="3576638"/>
            <a:ext cx="392112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2"/>
            <a:endCxn id="50" idx="0"/>
          </p:cNvCxnSpPr>
          <p:nvPr/>
        </p:nvCxnSpPr>
        <p:spPr>
          <a:xfrm flipH="1">
            <a:off x="2751138" y="3584575"/>
            <a:ext cx="339725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200400" y="3937000"/>
            <a:ext cx="63023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cxnSp>
        <p:nvCxnSpPr>
          <p:cNvPr id="64" name="Straight Arrow Connector 63"/>
          <p:cNvCxnSpPr>
            <a:stCxn id="58" idx="2"/>
            <a:endCxn id="63" idx="0"/>
          </p:cNvCxnSpPr>
          <p:nvPr/>
        </p:nvCxnSpPr>
        <p:spPr>
          <a:xfrm>
            <a:off x="3090863" y="3584575"/>
            <a:ext cx="425450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919663" y="3954463"/>
            <a:ext cx="68421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835775" y="39370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743575" y="3967163"/>
            <a:ext cx="8985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40, 45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265863" y="2527300"/>
            <a:ext cx="5905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351463" y="3208338"/>
            <a:ext cx="68421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30</a:t>
            </a:r>
          </a:p>
        </p:txBody>
      </p:sp>
      <p:cxnSp>
        <p:nvCxnSpPr>
          <p:cNvPr id="70" name="Straight Arrow Connector 69"/>
          <p:cNvCxnSpPr>
            <a:stCxn id="68" idx="2"/>
            <a:endCxn id="69" idx="0"/>
          </p:cNvCxnSpPr>
          <p:nvPr/>
        </p:nvCxnSpPr>
        <p:spPr>
          <a:xfrm flipH="1">
            <a:off x="5694363" y="2908300"/>
            <a:ext cx="866775" cy="30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146925" y="3203575"/>
            <a:ext cx="5905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70</a:t>
            </a:r>
          </a:p>
        </p:txBody>
      </p:sp>
      <p:cxnSp>
        <p:nvCxnSpPr>
          <p:cNvPr id="72" name="Straight Arrow Connector 71"/>
          <p:cNvCxnSpPr>
            <a:stCxn id="68" idx="2"/>
            <a:endCxn id="71" idx="0"/>
          </p:cNvCxnSpPr>
          <p:nvPr/>
        </p:nvCxnSpPr>
        <p:spPr>
          <a:xfrm>
            <a:off x="6561138" y="2908300"/>
            <a:ext cx="881062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65" idx="0"/>
          </p:cNvCxnSpPr>
          <p:nvPr/>
        </p:nvCxnSpPr>
        <p:spPr>
          <a:xfrm flipH="1">
            <a:off x="5262563" y="3608388"/>
            <a:ext cx="431800" cy="34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9" idx="2"/>
            <a:endCxn id="67" idx="0"/>
          </p:cNvCxnSpPr>
          <p:nvPr/>
        </p:nvCxnSpPr>
        <p:spPr>
          <a:xfrm>
            <a:off x="5694363" y="3589338"/>
            <a:ext cx="498475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1" idx="2"/>
            <a:endCxn id="66" idx="0"/>
          </p:cNvCxnSpPr>
          <p:nvPr/>
        </p:nvCxnSpPr>
        <p:spPr>
          <a:xfrm flipH="1">
            <a:off x="7102475" y="3584575"/>
            <a:ext cx="339725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550150" y="3937000"/>
            <a:ext cx="6318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cxnSp>
        <p:nvCxnSpPr>
          <p:cNvPr id="93" name="Straight Arrow Connector 92"/>
          <p:cNvCxnSpPr>
            <a:stCxn id="71" idx="2"/>
            <a:endCxn id="92" idx="0"/>
          </p:cNvCxnSpPr>
          <p:nvPr/>
        </p:nvCxnSpPr>
        <p:spPr>
          <a:xfrm>
            <a:off x="7442200" y="3584575"/>
            <a:ext cx="423863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762000" y="6103938"/>
            <a:ext cx="68421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676525" y="6088063"/>
            <a:ext cx="85883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55,60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585913" y="6118225"/>
            <a:ext cx="8985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40, 45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2106613" y="4678363"/>
            <a:ext cx="59213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193800" y="5359400"/>
            <a:ext cx="68421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30</a:t>
            </a:r>
          </a:p>
        </p:txBody>
      </p:sp>
      <p:cxnSp>
        <p:nvCxnSpPr>
          <p:cNvPr id="141" name="Straight Arrow Connector 140"/>
          <p:cNvCxnSpPr>
            <a:stCxn id="139" idx="2"/>
            <a:endCxn id="140" idx="0"/>
          </p:cNvCxnSpPr>
          <p:nvPr/>
        </p:nvCxnSpPr>
        <p:spPr>
          <a:xfrm flipH="1">
            <a:off x="1535113" y="5059363"/>
            <a:ext cx="868362" cy="30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3332163" y="5345113"/>
            <a:ext cx="5905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70</a:t>
            </a:r>
          </a:p>
        </p:txBody>
      </p:sp>
      <p:cxnSp>
        <p:nvCxnSpPr>
          <p:cNvPr id="143" name="Straight Arrow Connector 142"/>
          <p:cNvCxnSpPr>
            <a:stCxn id="139" idx="2"/>
            <a:endCxn id="142" idx="0"/>
          </p:cNvCxnSpPr>
          <p:nvPr/>
        </p:nvCxnSpPr>
        <p:spPr>
          <a:xfrm>
            <a:off x="2403475" y="5059363"/>
            <a:ext cx="1223963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136" idx="0"/>
          </p:cNvCxnSpPr>
          <p:nvPr/>
        </p:nvCxnSpPr>
        <p:spPr>
          <a:xfrm flipH="1">
            <a:off x="1103313" y="5759450"/>
            <a:ext cx="431800" cy="34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0" idx="2"/>
            <a:endCxn id="138" idx="0"/>
          </p:cNvCxnSpPr>
          <p:nvPr/>
        </p:nvCxnSpPr>
        <p:spPr>
          <a:xfrm>
            <a:off x="1535113" y="5740400"/>
            <a:ext cx="500062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2" idx="2"/>
            <a:endCxn id="137" idx="0"/>
          </p:cNvCxnSpPr>
          <p:nvPr/>
        </p:nvCxnSpPr>
        <p:spPr>
          <a:xfrm flipH="1">
            <a:off x="3106738" y="5726113"/>
            <a:ext cx="520700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3732213" y="6088063"/>
            <a:ext cx="6318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cxnSp>
        <p:nvCxnSpPr>
          <p:cNvPr id="148" name="Straight Arrow Connector 147"/>
          <p:cNvCxnSpPr>
            <a:stCxn id="142" idx="2"/>
            <a:endCxn id="147" idx="0"/>
          </p:cNvCxnSpPr>
          <p:nvPr/>
        </p:nvCxnSpPr>
        <p:spPr>
          <a:xfrm>
            <a:off x="3627438" y="5726113"/>
            <a:ext cx="420687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673600" y="6092825"/>
            <a:ext cx="68421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6588125" y="6075363"/>
            <a:ext cx="85883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55,60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497513" y="6105525"/>
            <a:ext cx="8985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40, 45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018213" y="4665663"/>
            <a:ext cx="59213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105400" y="5346700"/>
            <a:ext cx="68421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30</a:t>
            </a:r>
          </a:p>
        </p:txBody>
      </p:sp>
      <p:cxnSp>
        <p:nvCxnSpPr>
          <p:cNvPr id="154" name="Straight Arrow Connector 153"/>
          <p:cNvCxnSpPr>
            <a:stCxn id="152" idx="2"/>
            <a:endCxn id="153" idx="0"/>
          </p:cNvCxnSpPr>
          <p:nvPr/>
        </p:nvCxnSpPr>
        <p:spPr>
          <a:xfrm flipH="1">
            <a:off x="5446713" y="5046663"/>
            <a:ext cx="868362" cy="30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7243763" y="5332413"/>
            <a:ext cx="5905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70</a:t>
            </a:r>
          </a:p>
        </p:txBody>
      </p:sp>
      <p:cxnSp>
        <p:nvCxnSpPr>
          <p:cNvPr id="156" name="Straight Arrow Connector 155"/>
          <p:cNvCxnSpPr>
            <a:stCxn id="152" idx="2"/>
            <a:endCxn id="155" idx="0"/>
          </p:cNvCxnSpPr>
          <p:nvPr/>
        </p:nvCxnSpPr>
        <p:spPr>
          <a:xfrm>
            <a:off x="6315075" y="5046663"/>
            <a:ext cx="1223963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149" idx="0"/>
          </p:cNvCxnSpPr>
          <p:nvPr/>
        </p:nvCxnSpPr>
        <p:spPr>
          <a:xfrm flipH="1">
            <a:off x="5014913" y="5746750"/>
            <a:ext cx="431800" cy="34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3" idx="2"/>
            <a:endCxn id="151" idx="0"/>
          </p:cNvCxnSpPr>
          <p:nvPr/>
        </p:nvCxnSpPr>
        <p:spPr>
          <a:xfrm>
            <a:off x="5446713" y="5727700"/>
            <a:ext cx="500062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5" idx="2"/>
            <a:endCxn id="150" idx="0"/>
          </p:cNvCxnSpPr>
          <p:nvPr/>
        </p:nvCxnSpPr>
        <p:spPr>
          <a:xfrm flipH="1">
            <a:off x="7018338" y="5713413"/>
            <a:ext cx="520700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7554913" y="6075363"/>
            <a:ext cx="108743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100,120</a:t>
            </a:r>
          </a:p>
        </p:txBody>
      </p:sp>
      <p:cxnSp>
        <p:nvCxnSpPr>
          <p:cNvPr id="161" name="Straight Arrow Connector 160"/>
          <p:cNvCxnSpPr>
            <a:stCxn id="155" idx="2"/>
            <a:endCxn id="160" idx="0"/>
          </p:cNvCxnSpPr>
          <p:nvPr/>
        </p:nvCxnSpPr>
        <p:spPr>
          <a:xfrm>
            <a:off x="7539038" y="5713413"/>
            <a:ext cx="558800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10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2-3 tree insertion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62038"/>
            <a:ext cx="8229600" cy="982662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Insertion sequence: 50, 100, 20, 30, 40, 70, 60, 45, 55, </a:t>
            </a:r>
            <a:r>
              <a:rPr lang="en-US" altLang="en-US" sz="2400" dirty="0">
                <a:solidFill>
                  <a:srgbClr val="FF0000"/>
                </a:solidFill>
              </a:rPr>
              <a:t>120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65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67, 68, 35, 52, 31, 32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900238"/>
          <a:ext cx="8229600" cy="479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8726"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65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286">
                <a:tc gridSpan="2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6" marB="4571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Rectangle 72"/>
          <p:cNvSpPr/>
          <p:nvPr/>
        </p:nvSpPr>
        <p:spPr>
          <a:xfrm>
            <a:off x="638175" y="3667125"/>
            <a:ext cx="68421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552700" y="3649663"/>
            <a:ext cx="85883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55,60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462088" y="3679825"/>
            <a:ext cx="8985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40, 45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982788" y="2239963"/>
            <a:ext cx="59213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9975" y="2921000"/>
            <a:ext cx="68421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30</a:t>
            </a:r>
          </a:p>
        </p:txBody>
      </p:sp>
      <p:cxnSp>
        <p:nvCxnSpPr>
          <p:cNvPr id="78" name="Straight Arrow Connector 77"/>
          <p:cNvCxnSpPr>
            <a:stCxn id="76" idx="2"/>
            <a:endCxn id="77" idx="0"/>
          </p:cNvCxnSpPr>
          <p:nvPr/>
        </p:nvCxnSpPr>
        <p:spPr>
          <a:xfrm flipH="1">
            <a:off x="1411288" y="2620963"/>
            <a:ext cx="868362" cy="30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208338" y="2906713"/>
            <a:ext cx="5905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70</a:t>
            </a:r>
          </a:p>
        </p:txBody>
      </p:sp>
      <p:cxnSp>
        <p:nvCxnSpPr>
          <p:cNvPr id="80" name="Straight Arrow Connector 79"/>
          <p:cNvCxnSpPr>
            <a:stCxn id="76" idx="2"/>
            <a:endCxn id="79" idx="0"/>
          </p:cNvCxnSpPr>
          <p:nvPr/>
        </p:nvCxnSpPr>
        <p:spPr>
          <a:xfrm>
            <a:off x="2279650" y="2620963"/>
            <a:ext cx="1223963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3" idx="0"/>
          </p:cNvCxnSpPr>
          <p:nvPr/>
        </p:nvCxnSpPr>
        <p:spPr>
          <a:xfrm flipH="1">
            <a:off x="979488" y="3321050"/>
            <a:ext cx="431800" cy="34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2"/>
            <a:endCxn id="75" idx="0"/>
          </p:cNvCxnSpPr>
          <p:nvPr/>
        </p:nvCxnSpPr>
        <p:spPr>
          <a:xfrm>
            <a:off x="1411288" y="3302000"/>
            <a:ext cx="500062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9" idx="2"/>
            <a:endCxn id="74" idx="0"/>
          </p:cNvCxnSpPr>
          <p:nvPr/>
        </p:nvCxnSpPr>
        <p:spPr>
          <a:xfrm flipH="1">
            <a:off x="2982913" y="3287713"/>
            <a:ext cx="520700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519488" y="3649663"/>
            <a:ext cx="108743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100,120</a:t>
            </a:r>
          </a:p>
        </p:txBody>
      </p:sp>
      <p:cxnSp>
        <p:nvCxnSpPr>
          <p:cNvPr id="88" name="Straight Arrow Connector 87"/>
          <p:cNvCxnSpPr>
            <a:stCxn id="79" idx="2"/>
            <a:endCxn id="86" idx="0"/>
          </p:cNvCxnSpPr>
          <p:nvPr/>
        </p:nvCxnSpPr>
        <p:spPr>
          <a:xfrm>
            <a:off x="3503613" y="3287713"/>
            <a:ext cx="558800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718050" y="3679825"/>
            <a:ext cx="68421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634163" y="3662363"/>
            <a:ext cx="1154112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55,60,65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541963" y="3692525"/>
            <a:ext cx="8985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40, 45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064250" y="2254250"/>
            <a:ext cx="5905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149850" y="2933700"/>
            <a:ext cx="68421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30</a:t>
            </a:r>
          </a:p>
        </p:txBody>
      </p:sp>
      <p:cxnSp>
        <p:nvCxnSpPr>
          <p:cNvPr id="96" name="Straight Arrow Connector 95"/>
          <p:cNvCxnSpPr>
            <a:stCxn id="94" idx="2"/>
            <a:endCxn id="95" idx="0"/>
          </p:cNvCxnSpPr>
          <p:nvPr/>
        </p:nvCxnSpPr>
        <p:spPr>
          <a:xfrm flipH="1">
            <a:off x="5491163" y="2635250"/>
            <a:ext cx="868362" cy="29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288213" y="2921000"/>
            <a:ext cx="5905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70</a:t>
            </a:r>
          </a:p>
        </p:txBody>
      </p:sp>
      <p:cxnSp>
        <p:nvCxnSpPr>
          <p:cNvPr id="98" name="Straight Arrow Connector 97"/>
          <p:cNvCxnSpPr>
            <a:stCxn id="94" idx="2"/>
            <a:endCxn id="97" idx="0"/>
          </p:cNvCxnSpPr>
          <p:nvPr/>
        </p:nvCxnSpPr>
        <p:spPr>
          <a:xfrm>
            <a:off x="6359525" y="2635250"/>
            <a:ext cx="1223963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9" idx="0"/>
          </p:cNvCxnSpPr>
          <p:nvPr/>
        </p:nvCxnSpPr>
        <p:spPr>
          <a:xfrm flipH="1">
            <a:off x="5060950" y="3335338"/>
            <a:ext cx="430213" cy="34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5" idx="2"/>
            <a:endCxn id="91" idx="0"/>
          </p:cNvCxnSpPr>
          <p:nvPr/>
        </p:nvCxnSpPr>
        <p:spPr>
          <a:xfrm>
            <a:off x="5491163" y="3314700"/>
            <a:ext cx="500062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7" idx="2"/>
            <a:endCxn id="90" idx="0"/>
          </p:cNvCxnSpPr>
          <p:nvPr/>
        </p:nvCxnSpPr>
        <p:spPr>
          <a:xfrm flipH="1">
            <a:off x="7210425" y="3302000"/>
            <a:ext cx="373063" cy="36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040688" y="3649663"/>
            <a:ext cx="108743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100,120</a:t>
            </a:r>
          </a:p>
        </p:txBody>
      </p:sp>
      <p:cxnSp>
        <p:nvCxnSpPr>
          <p:cNvPr id="103" name="Straight Arrow Connector 102"/>
          <p:cNvCxnSpPr>
            <a:stCxn id="97" idx="2"/>
            <a:endCxn id="102" idx="0"/>
          </p:cNvCxnSpPr>
          <p:nvPr/>
        </p:nvCxnSpPr>
        <p:spPr>
          <a:xfrm>
            <a:off x="7583488" y="3302000"/>
            <a:ext cx="1000125" cy="34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27063" y="6083300"/>
            <a:ext cx="68421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541588" y="6065838"/>
            <a:ext cx="858837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55,65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449388" y="6096000"/>
            <a:ext cx="8985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40, 45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971675" y="4656138"/>
            <a:ext cx="5905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57275" y="5337175"/>
            <a:ext cx="68421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30</a:t>
            </a:r>
          </a:p>
        </p:txBody>
      </p:sp>
      <p:cxnSp>
        <p:nvCxnSpPr>
          <p:cNvPr id="122" name="Straight Arrow Connector 121"/>
          <p:cNvCxnSpPr>
            <a:stCxn id="120" idx="2"/>
            <a:endCxn id="121" idx="0"/>
          </p:cNvCxnSpPr>
          <p:nvPr/>
        </p:nvCxnSpPr>
        <p:spPr>
          <a:xfrm flipH="1">
            <a:off x="1400175" y="5037138"/>
            <a:ext cx="866775" cy="30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3195638" y="5322888"/>
            <a:ext cx="866775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60,70</a:t>
            </a:r>
          </a:p>
        </p:txBody>
      </p:sp>
      <p:cxnSp>
        <p:nvCxnSpPr>
          <p:cNvPr id="124" name="Straight Arrow Connector 123"/>
          <p:cNvCxnSpPr>
            <a:stCxn id="120" idx="2"/>
            <a:endCxn id="123" idx="0"/>
          </p:cNvCxnSpPr>
          <p:nvPr/>
        </p:nvCxnSpPr>
        <p:spPr>
          <a:xfrm>
            <a:off x="2266950" y="5037138"/>
            <a:ext cx="136207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17" idx="0"/>
          </p:cNvCxnSpPr>
          <p:nvPr/>
        </p:nvCxnSpPr>
        <p:spPr>
          <a:xfrm flipH="1">
            <a:off x="968375" y="5737225"/>
            <a:ext cx="431800" cy="34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1" idx="2"/>
            <a:endCxn id="119" idx="0"/>
          </p:cNvCxnSpPr>
          <p:nvPr/>
        </p:nvCxnSpPr>
        <p:spPr>
          <a:xfrm>
            <a:off x="1400175" y="5718175"/>
            <a:ext cx="498475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3" idx="2"/>
            <a:endCxn id="118" idx="0"/>
          </p:cNvCxnSpPr>
          <p:nvPr/>
        </p:nvCxnSpPr>
        <p:spPr>
          <a:xfrm flipH="1">
            <a:off x="2971800" y="5703888"/>
            <a:ext cx="657225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508375" y="6065838"/>
            <a:ext cx="1085850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100,120</a:t>
            </a:r>
          </a:p>
        </p:txBody>
      </p:sp>
      <p:cxnSp>
        <p:nvCxnSpPr>
          <p:cNvPr id="129" name="Straight Arrow Connector 128"/>
          <p:cNvCxnSpPr>
            <a:stCxn id="123" idx="2"/>
            <a:endCxn id="128" idx="0"/>
          </p:cNvCxnSpPr>
          <p:nvPr/>
        </p:nvCxnSpPr>
        <p:spPr>
          <a:xfrm>
            <a:off x="3629025" y="5703888"/>
            <a:ext cx="422275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4325938" y="54102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04800" y="5394325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708525" y="6113463"/>
            <a:ext cx="68421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6430963" y="6091238"/>
            <a:ext cx="5048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55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441950" y="6121400"/>
            <a:ext cx="8985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40, 45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6053138" y="4686300"/>
            <a:ext cx="5905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5138738" y="5367338"/>
            <a:ext cx="68421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30</a:t>
            </a:r>
          </a:p>
        </p:txBody>
      </p:sp>
      <p:cxnSp>
        <p:nvCxnSpPr>
          <p:cNvPr id="164" name="Straight Arrow Connector 163"/>
          <p:cNvCxnSpPr>
            <a:stCxn id="162" idx="2"/>
            <a:endCxn id="163" idx="0"/>
          </p:cNvCxnSpPr>
          <p:nvPr/>
        </p:nvCxnSpPr>
        <p:spPr>
          <a:xfrm flipH="1">
            <a:off x="5481638" y="5067300"/>
            <a:ext cx="866775" cy="30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6899275" y="5353050"/>
            <a:ext cx="11017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60,70</a:t>
            </a:r>
          </a:p>
        </p:txBody>
      </p:sp>
      <p:cxnSp>
        <p:nvCxnSpPr>
          <p:cNvPr id="166" name="Straight Arrow Connector 165"/>
          <p:cNvCxnSpPr>
            <a:stCxn id="162" idx="2"/>
            <a:endCxn id="165" idx="0"/>
          </p:cNvCxnSpPr>
          <p:nvPr/>
        </p:nvCxnSpPr>
        <p:spPr>
          <a:xfrm>
            <a:off x="6348413" y="5067300"/>
            <a:ext cx="11017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133" idx="0"/>
          </p:cNvCxnSpPr>
          <p:nvPr/>
        </p:nvCxnSpPr>
        <p:spPr>
          <a:xfrm flipH="1">
            <a:off x="5049838" y="5767388"/>
            <a:ext cx="431800" cy="34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3" idx="2"/>
            <a:endCxn id="135" idx="0"/>
          </p:cNvCxnSpPr>
          <p:nvPr/>
        </p:nvCxnSpPr>
        <p:spPr>
          <a:xfrm>
            <a:off x="5481638" y="5748338"/>
            <a:ext cx="409575" cy="37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65" idx="2"/>
            <a:endCxn id="134" idx="0"/>
          </p:cNvCxnSpPr>
          <p:nvPr/>
        </p:nvCxnSpPr>
        <p:spPr>
          <a:xfrm flipH="1">
            <a:off x="6683375" y="5734050"/>
            <a:ext cx="766763" cy="35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7589838" y="6096000"/>
            <a:ext cx="10858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100,120</a:t>
            </a:r>
          </a:p>
        </p:txBody>
      </p:sp>
      <p:cxnSp>
        <p:nvCxnSpPr>
          <p:cNvPr id="171" name="Straight Arrow Connector 170"/>
          <p:cNvCxnSpPr>
            <a:stCxn id="165" idx="2"/>
            <a:endCxn id="170" idx="0"/>
          </p:cNvCxnSpPr>
          <p:nvPr/>
        </p:nvCxnSpPr>
        <p:spPr>
          <a:xfrm>
            <a:off x="7450138" y="5734050"/>
            <a:ext cx="682625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6991350" y="6091238"/>
            <a:ext cx="5048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65</a:t>
            </a:r>
          </a:p>
        </p:txBody>
      </p:sp>
      <p:cxnSp>
        <p:nvCxnSpPr>
          <p:cNvPr id="21" name="Straight Arrow Connector 20"/>
          <p:cNvCxnSpPr>
            <a:endCxn id="172" idx="0"/>
          </p:cNvCxnSpPr>
          <p:nvPr/>
        </p:nvCxnSpPr>
        <p:spPr>
          <a:xfrm flipH="1">
            <a:off x="7243763" y="5767388"/>
            <a:ext cx="206375" cy="3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225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1954213"/>
            <a:ext cx="39624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082800"/>
            <a:ext cx="45116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 2-3 tree insertion</a:t>
            </a:r>
          </a:p>
        </p:txBody>
      </p:sp>
      <p:sp>
        <p:nvSpPr>
          <p:cNvPr id="3686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6888"/>
          </a:xfrm>
        </p:spPr>
        <p:txBody>
          <a:bodyPr/>
          <a:lstStyle/>
          <a:p>
            <a:r>
              <a:rPr lang="en-US" altLang="en-US" sz="1600"/>
              <a:t>Insertion sequence: 50, 100, 20, 30, 40, 70, 60, 45, 55, 120, 65, </a:t>
            </a:r>
            <a:r>
              <a:rPr lang="en-US" altLang="en-US" sz="1600">
                <a:solidFill>
                  <a:srgbClr val="0070C0"/>
                </a:solidFill>
              </a:rPr>
              <a:t>67, 68, 35, 52, 31, 32  </a:t>
            </a:r>
          </a:p>
        </p:txBody>
      </p:sp>
      <p:sp>
        <p:nvSpPr>
          <p:cNvPr id="3687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4592DF-4C02-496B-B1F5-E0ED34638493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6871" name="TextBox 2"/>
          <p:cNvSpPr txBox="1">
            <a:spLocks noChangeArrowheads="1"/>
          </p:cNvSpPr>
          <p:nvPr/>
        </p:nvSpPr>
        <p:spPr bwMode="auto">
          <a:xfrm>
            <a:off x="838200" y="22860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65</a:t>
            </a:r>
          </a:p>
        </p:txBody>
      </p:sp>
      <p:sp>
        <p:nvSpPr>
          <p:cNvPr id="36872" name="TextBox 16"/>
          <p:cNvSpPr txBox="1">
            <a:spLocks noChangeArrowheads="1"/>
          </p:cNvSpPr>
          <p:nvPr/>
        </p:nvSpPr>
        <p:spPr bwMode="auto">
          <a:xfrm>
            <a:off x="5232400" y="2219325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67</a:t>
            </a:r>
          </a:p>
        </p:txBody>
      </p:sp>
      <p:pic>
        <p:nvPicPr>
          <p:cNvPr id="36873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4267200"/>
            <a:ext cx="40671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4" name="TextBox 12"/>
          <p:cNvSpPr txBox="1">
            <a:spLocks noChangeArrowheads="1"/>
          </p:cNvSpPr>
          <p:nvPr/>
        </p:nvSpPr>
        <p:spPr bwMode="auto">
          <a:xfrm>
            <a:off x="609600" y="4435475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68</a:t>
            </a:r>
          </a:p>
        </p:txBody>
      </p:sp>
      <p:pic>
        <p:nvPicPr>
          <p:cNvPr id="36875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270375"/>
            <a:ext cx="41148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6" name="TextBox 14"/>
          <p:cNvSpPr txBox="1">
            <a:spLocks noChangeArrowheads="1"/>
          </p:cNvSpPr>
          <p:nvPr/>
        </p:nvSpPr>
        <p:spPr bwMode="auto">
          <a:xfrm>
            <a:off x="5160963" y="4389438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14056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1087438"/>
            <a:ext cx="8229600" cy="3886200"/>
          </a:xfrm>
        </p:spPr>
        <p:txBody>
          <a:bodyPr/>
          <a:lstStyle/>
          <a:p>
            <a:r>
              <a:rPr lang="en-US" altLang="en-US" sz="2400" dirty="0"/>
              <a:t>AVL</a:t>
            </a:r>
          </a:p>
          <a:p>
            <a:pPr lvl="1"/>
            <a:r>
              <a:rPr lang="en-US" altLang="en-US" sz="2000" dirty="0"/>
              <a:t>Binary search tree AND</a:t>
            </a:r>
          </a:p>
          <a:p>
            <a:pPr lvl="1"/>
            <a:r>
              <a:rPr lang="en-US" altLang="en-US" sz="2000" dirty="0"/>
              <a:t>For each vertex in the tree, the height of the left and right subtrees differ by at most one 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/>
              <a:t>                         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/>
              <a:t>                                     non-AVL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A9F8CD-A6B9-4685-A9EC-B7BE7E62611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23557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2819400"/>
            <a:ext cx="5951538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91200" y="3422650"/>
            <a:ext cx="335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What node is unbalanced one?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 2-3 tree insertion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/>
              <a:t>Insertion sequence: 50, 100, 20, 30, 40, 70, 60, 45, 55, 120, 65, </a:t>
            </a:r>
            <a:r>
              <a:rPr lang="en-US" altLang="en-US" sz="1600">
                <a:solidFill>
                  <a:srgbClr val="0070C0"/>
                </a:solidFill>
              </a:rPr>
              <a:t>67, 68, 35, 52, 31, 32  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0CEB39-658F-4C1C-B488-3DF6560F062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3789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8813"/>
            <a:ext cx="4081463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Box 2"/>
          <p:cNvSpPr txBox="1">
            <a:spLocks noChangeArrowheads="1"/>
          </p:cNvSpPr>
          <p:nvPr/>
        </p:nvSpPr>
        <p:spPr bwMode="auto">
          <a:xfrm>
            <a:off x="849313" y="2058988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52</a:t>
            </a:r>
          </a:p>
        </p:txBody>
      </p:sp>
      <p:pic>
        <p:nvPicPr>
          <p:cNvPr id="3789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1928813"/>
            <a:ext cx="41497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TextBox 13"/>
          <p:cNvSpPr txBox="1">
            <a:spLocks noChangeArrowheads="1"/>
          </p:cNvSpPr>
          <p:nvPr/>
        </p:nvSpPr>
        <p:spPr bwMode="auto">
          <a:xfrm>
            <a:off x="4900613" y="2022475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31</a:t>
            </a:r>
          </a:p>
        </p:txBody>
      </p:sp>
      <p:pic>
        <p:nvPicPr>
          <p:cNvPr id="37897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19550"/>
            <a:ext cx="4805363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8" name="TextBox 15"/>
          <p:cNvSpPr txBox="1">
            <a:spLocks noChangeArrowheads="1"/>
          </p:cNvSpPr>
          <p:nvPr/>
        </p:nvSpPr>
        <p:spPr bwMode="auto">
          <a:xfrm>
            <a:off x="877888" y="427196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614995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r>
              <a:rPr lang="en-US" altLang="en-US"/>
              <a:t>2-3 tree for </a:t>
            </a:r>
            <a:br>
              <a:rPr lang="en-US" altLang="en-US"/>
            </a:br>
            <a:r>
              <a:rPr lang="en-US" altLang="en-US"/>
              <a:t>8, 5, 1, 7, 3, 12, 9, 6</a:t>
            </a:r>
          </a:p>
        </p:txBody>
      </p:sp>
    </p:spTree>
    <p:extLst>
      <p:ext uri="{BB962C8B-B14F-4D97-AF65-F5344CB8AC3E}">
        <p14:creationId xmlns:p14="http://schemas.microsoft.com/office/powerpoint/2010/main" val="3588637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r>
              <a:rPr lang="en-US" altLang="en-US"/>
              <a:t>2-3 tree for </a:t>
            </a:r>
            <a:br>
              <a:rPr lang="en-US" altLang="en-US"/>
            </a:br>
            <a:r>
              <a:rPr lang="en-US" altLang="en-US"/>
              <a:t>12, 9, 6, 7, 1, 5, 8, 3</a:t>
            </a:r>
          </a:p>
        </p:txBody>
      </p:sp>
    </p:spTree>
    <p:extLst>
      <p:ext uri="{BB962C8B-B14F-4D97-AF65-F5344CB8AC3E}">
        <p14:creationId xmlns:p14="http://schemas.microsoft.com/office/powerpoint/2010/main" val="2782411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762000"/>
          </a:xfrm>
        </p:spPr>
        <p:txBody>
          <a:bodyPr/>
          <a:lstStyle/>
          <a:p>
            <a:r>
              <a:rPr lang="en-US" altLang="en-US"/>
              <a:t>2-3 tree &amp; B tree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229600" cy="4191000"/>
          </a:xfrm>
        </p:spPr>
        <p:txBody>
          <a:bodyPr/>
          <a:lstStyle/>
          <a:p>
            <a:r>
              <a:rPr lang="en-US" altLang="en-US" sz="2400" dirty="0"/>
              <a:t>2-3 tree: B-tree of order 3</a:t>
            </a:r>
          </a:p>
          <a:p>
            <a:pPr lvl="1"/>
            <a:r>
              <a:rPr lang="en-US" altLang="en-US" sz="2000" dirty="0"/>
              <a:t>Root: either a leaf or has between 2 and 3 children</a:t>
            </a:r>
          </a:p>
          <a:p>
            <a:pPr lvl="1"/>
            <a:r>
              <a:rPr lang="en-US" altLang="en-US" sz="2000" dirty="0"/>
              <a:t>Other non-leaf node: between 2 and 3 children</a:t>
            </a:r>
          </a:p>
          <a:p>
            <a:pPr lvl="1"/>
            <a:r>
              <a:rPr lang="en-US" altLang="en-US" sz="2000" dirty="0"/>
              <a:t>All nodes: between 1 and 2 key values</a:t>
            </a:r>
          </a:p>
          <a:p>
            <a:r>
              <a:rPr lang="en-US" altLang="en-US" sz="2400" dirty="0"/>
              <a:t>B tree</a:t>
            </a:r>
          </a:p>
          <a:p>
            <a:pPr lvl="1"/>
            <a:r>
              <a:rPr lang="en-US" altLang="en-US" sz="2000" dirty="0"/>
              <a:t>All leaves are </a:t>
            </a:r>
            <a:r>
              <a:rPr lang="en-US" altLang="en-US" sz="2000" b="1" dirty="0"/>
              <a:t>at the same depth </a:t>
            </a:r>
          </a:p>
          <a:p>
            <a:pPr lvl="1"/>
            <a:r>
              <a:rPr lang="en-US" altLang="en-US" sz="2000" dirty="0">
                <a:solidFill>
                  <a:srgbClr val="1818FF"/>
                </a:solidFill>
              </a:rPr>
              <a:t>Balanced tree: of order M</a:t>
            </a:r>
          </a:p>
          <a:p>
            <a:pPr lvl="1"/>
            <a:r>
              <a:rPr lang="en-US" altLang="en-US" sz="2000" dirty="0"/>
              <a:t>Root: either a leaf or has between 2 and M children (1 and M-1 keys)</a:t>
            </a:r>
          </a:p>
          <a:p>
            <a:pPr lvl="1"/>
            <a:r>
              <a:rPr lang="en-US" altLang="en-US" sz="2000" dirty="0"/>
              <a:t>Other node is kept between half-full and completely full </a:t>
            </a:r>
          </a:p>
          <a:p>
            <a:pPr lvl="2"/>
            <a:r>
              <a:rPr lang="en-US" altLang="en-US" sz="1800" dirty="0"/>
              <a:t># of tree pointers: between </a:t>
            </a:r>
            <a:r>
              <a:rPr lang="en-US" altLang="en-US" sz="1800" dirty="0">
                <a:sym typeface="Symbol" panose="05050102010706020507" pitchFamily="18" charset="2"/>
              </a:rPr>
              <a:t></a:t>
            </a:r>
            <a:r>
              <a:rPr lang="en-US" altLang="en-US" sz="1800" dirty="0"/>
              <a:t>M/2</a:t>
            </a:r>
            <a:r>
              <a:rPr lang="en-US" altLang="en-US" sz="1800" dirty="0">
                <a:sym typeface="Symbol" panose="05050102010706020507" pitchFamily="18" charset="2"/>
              </a:rPr>
              <a:t></a:t>
            </a:r>
            <a:r>
              <a:rPr lang="en-US" altLang="en-US" sz="1800" dirty="0"/>
              <a:t> and M </a:t>
            </a:r>
          </a:p>
          <a:p>
            <a:pPr lvl="2"/>
            <a:r>
              <a:rPr lang="en-US" altLang="en-US" sz="1800" dirty="0"/>
              <a:t># of key values: between </a:t>
            </a:r>
            <a:r>
              <a:rPr lang="en-US" altLang="en-US" sz="1800" dirty="0">
                <a:sym typeface="Symbol" panose="05050102010706020507" pitchFamily="18" charset="2"/>
              </a:rPr>
              <a:t></a:t>
            </a:r>
            <a:r>
              <a:rPr lang="en-US" altLang="en-US" sz="1800" dirty="0"/>
              <a:t>M/2</a:t>
            </a:r>
            <a:r>
              <a:rPr lang="en-US" altLang="en-US" sz="1800" dirty="0">
                <a:sym typeface="Symbol" panose="05050102010706020507" pitchFamily="18" charset="2"/>
              </a:rPr>
              <a:t></a:t>
            </a:r>
            <a:r>
              <a:rPr lang="en-US" altLang="en-US" sz="1800" dirty="0"/>
              <a:t> -1 and M -1 (always 1 fewer than # of tree pointers in its same node)</a:t>
            </a:r>
            <a:endParaRPr lang="en-US" altLang="en-US" dirty="0"/>
          </a:p>
          <a:p>
            <a:pPr lvl="1"/>
            <a:r>
              <a:rPr lang="en-US" altLang="en-US" sz="2000" dirty="0">
                <a:solidFill>
                  <a:srgbClr val="1818FF"/>
                </a:solidFill>
              </a:rPr>
              <a:t>Each node corresponds to a disk block</a:t>
            </a:r>
          </a:p>
          <a:p>
            <a:pPr lvl="1"/>
            <a:r>
              <a:rPr lang="en-US" altLang="en-US" sz="1800" dirty="0"/>
              <a:t>Big O: search using B-tree vs. AVL?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 lvl="2"/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0634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762000"/>
          </a:xfrm>
        </p:spPr>
        <p:txBody>
          <a:bodyPr/>
          <a:lstStyle/>
          <a:p>
            <a:r>
              <a:rPr lang="en-US" altLang="en-US"/>
              <a:t>Consider the following problem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17513" y="1430338"/>
            <a:ext cx="8229600" cy="4191000"/>
          </a:xfrm>
        </p:spPr>
        <p:txBody>
          <a:bodyPr/>
          <a:lstStyle/>
          <a:p>
            <a:r>
              <a:rPr lang="en-US" altLang="en-US" sz="2000"/>
              <a:t>We’ll introduce B+ Trees in the context of an application</a:t>
            </a:r>
          </a:p>
          <a:p>
            <a:r>
              <a:rPr lang="en-US" altLang="en-US" sz="2000" b="1">
                <a:solidFill>
                  <a:srgbClr val="0070C0"/>
                </a:solidFill>
              </a:rPr>
              <a:t>A file system on disk</a:t>
            </a:r>
          </a:p>
          <a:p>
            <a:pPr lvl="1"/>
            <a:r>
              <a:rPr lang="en-US" altLang="en-US" sz="1800"/>
              <a:t>A dictionary has a lot of data, most of it is on disk</a:t>
            </a:r>
          </a:p>
          <a:p>
            <a:pPr lvl="1"/>
            <a:r>
              <a:rPr lang="en-US" altLang="en-US" sz="1800"/>
              <a:t>It is desirable to have a balanced tree (logarithmic height) that is even shallower than AVL trees so that we can minimize disk accesses and exploit disk-block size</a:t>
            </a:r>
          </a:p>
          <a:p>
            <a:pPr lvl="1"/>
            <a:r>
              <a:rPr lang="en-US" altLang="en-US" sz="1800"/>
              <a:t>key idea: Increase the branching factor of our tree</a:t>
            </a:r>
          </a:p>
          <a:p>
            <a:pPr lvl="1"/>
            <a:endParaRPr lang="en-US" altLang="en-US" sz="18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pPr lvl="2"/>
            <a:endParaRPr lang="en-US" altLang="en-US" sz="1200"/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3635375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899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90525" y="209550"/>
            <a:ext cx="8229600" cy="762000"/>
          </a:xfrm>
        </p:spPr>
        <p:txBody>
          <a:bodyPr/>
          <a:lstStyle/>
          <a:p>
            <a:r>
              <a:rPr lang="en-US" altLang="en-US"/>
              <a:t>M-ary Search Tree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07988" y="1143000"/>
            <a:ext cx="8507412" cy="5486400"/>
          </a:xfrm>
        </p:spPr>
        <p:txBody>
          <a:bodyPr/>
          <a:lstStyle/>
          <a:p>
            <a:r>
              <a:rPr lang="en-US" altLang="en-US" sz="2200" dirty="0"/>
              <a:t>Build some sort of search tree with branching factor M:</a:t>
            </a:r>
          </a:p>
          <a:p>
            <a:pPr lvl="1"/>
            <a:r>
              <a:rPr lang="en-US" altLang="en-US" sz="1800" dirty="0"/>
              <a:t>Have an array of sorted children (Node[])</a:t>
            </a:r>
          </a:p>
          <a:p>
            <a:pPr lvl="1"/>
            <a:r>
              <a:rPr lang="en-US" altLang="en-US" sz="1800" dirty="0"/>
              <a:t>Choose M to fit snugly into a disk block (1 access for array)</a:t>
            </a:r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r>
              <a:rPr lang="en-US" altLang="en-US" sz="2200" dirty="0"/>
              <a:t>Number of “hops” for find</a:t>
            </a:r>
          </a:p>
          <a:p>
            <a:pPr lvl="1"/>
            <a:r>
              <a:rPr lang="en-US" altLang="en-US" sz="1800" dirty="0"/>
              <a:t>In a balanced M-</a:t>
            </a:r>
            <a:r>
              <a:rPr lang="en-US" altLang="en-US" sz="1800" dirty="0" err="1"/>
              <a:t>ary</a:t>
            </a:r>
            <a:r>
              <a:rPr lang="en-US" altLang="en-US" sz="1800" dirty="0"/>
              <a:t> tree, approx.  </a:t>
            </a:r>
            <a:r>
              <a:rPr lang="en-US" altLang="en-US" sz="1800" dirty="0" err="1"/>
              <a:t>log</a:t>
            </a:r>
            <a:r>
              <a:rPr lang="en-US" altLang="en-US" sz="1800" baseline="-25000" dirty="0" err="1"/>
              <a:t>M</a:t>
            </a:r>
            <a:r>
              <a:rPr lang="en-US" altLang="en-US" sz="1800" dirty="0"/>
              <a:t> n instead of log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n</a:t>
            </a:r>
          </a:p>
          <a:p>
            <a:pPr lvl="2"/>
            <a:r>
              <a:rPr lang="en-US" altLang="en-US" sz="1400" dirty="0"/>
              <a:t>Example M=256 = 2^8 and n=2^40 this is 5 hops instead of 40	</a:t>
            </a:r>
          </a:p>
          <a:p>
            <a:pPr lvl="1"/>
            <a:r>
              <a:rPr lang="en-US" altLang="en-US" sz="1800" dirty="0"/>
              <a:t>But how to choose which branch to take?</a:t>
            </a:r>
          </a:p>
          <a:p>
            <a:pPr lvl="2"/>
            <a:r>
              <a:rPr lang="en-US" altLang="en-US" sz="1400" dirty="0"/>
              <a:t>In BST is just &lt; or &gt;,  how do we approach M-</a:t>
            </a:r>
            <a:r>
              <a:rPr lang="en-US" altLang="en-US" sz="1400" dirty="0" err="1"/>
              <a:t>ary</a:t>
            </a:r>
            <a:r>
              <a:rPr lang="en-US" altLang="en-US" sz="1400" dirty="0"/>
              <a:t>?  Do we use ranges?</a:t>
            </a:r>
          </a:p>
          <a:p>
            <a:pPr lvl="1"/>
            <a:r>
              <a:rPr lang="en-US" altLang="en-US" sz="1800" dirty="0"/>
              <a:t>In a balanced M-</a:t>
            </a:r>
            <a:r>
              <a:rPr lang="en-US" altLang="en-US" sz="1800" dirty="0" err="1"/>
              <a:t>ary</a:t>
            </a:r>
            <a:r>
              <a:rPr lang="en-US" altLang="en-US" sz="1800" dirty="0"/>
              <a:t> tree find’s runtime is O(log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M </a:t>
            </a:r>
            <a:r>
              <a:rPr lang="en-US" altLang="en-US" sz="1800" dirty="0" err="1"/>
              <a:t>log</a:t>
            </a:r>
            <a:r>
              <a:rPr lang="en-US" altLang="en-US" sz="1800" baseline="-25000" dirty="0" err="1"/>
              <a:t>M</a:t>
            </a:r>
            <a:r>
              <a:rPr lang="en-US" altLang="en-US" sz="1800" dirty="0"/>
              <a:t> n)= O(log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n) why?</a:t>
            </a:r>
          </a:p>
          <a:p>
            <a:pPr lvl="2"/>
            <a:r>
              <a:rPr lang="en-US" altLang="en-US" sz="1400" dirty="0" err="1"/>
              <a:t>log</a:t>
            </a:r>
            <a:r>
              <a:rPr lang="en-US" altLang="en-US" sz="1400" baseline="-25000" dirty="0" err="1"/>
              <a:t>M</a:t>
            </a:r>
            <a:r>
              <a:rPr lang="en-US" altLang="en-US" sz="1400" dirty="0"/>
              <a:t> n is the traversed height</a:t>
            </a:r>
          </a:p>
          <a:p>
            <a:pPr lvl="2"/>
            <a:r>
              <a:rPr lang="en-US" altLang="en-US" sz="1400" dirty="0"/>
              <a:t>log</a:t>
            </a:r>
            <a:r>
              <a:rPr lang="en-US" altLang="en-US" sz="1400" baseline="-25000" dirty="0"/>
              <a:t>2</a:t>
            </a:r>
            <a:r>
              <a:rPr lang="en-US" altLang="en-US" sz="1400" dirty="0"/>
              <a:t> M At each step, find the correct child branch to take using binary search among the M options!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 lvl="2"/>
            <a:endParaRPr lang="en-US" altLang="en-US" sz="1200" dirty="0"/>
          </a:p>
        </p:txBody>
      </p:sp>
      <p:pic>
        <p:nvPicPr>
          <p:cNvPr id="2253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574675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4419600" y="2266950"/>
            <a:ext cx="4697413" cy="280988"/>
            <a:chOff x="4419600" y="2267694"/>
            <a:chExt cx="4697296" cy="279916"/>
          </a:xfrm>
        </p:grpSpPr>
        <p:pic>
          <p:nvPicPr>
            <p:cNvPr id="2253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267694"/>
              <a:ext cx="3185509" cy="241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5" name="TextBox 1"/>
            <p:cNvSpPr txBox="1">
              <a:spLocks noChangeArrowheads="1"/>
            </p:cNvSpPr>
            <p:nvPr/>
          </p:nvSpPr>
          <p:spPr bwMode="auto">
            <a:xfrm>
              <a:off x="7510984" y="2286000"/>
              <a:ext cx="160591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1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assume root level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7431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In the context of the disk application…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What should the order property be?</a:t>
            </a:r>
          </a:p>
          <a:p>
            <a:r>
              <a:rPr lang="en-US" altLang="en-US" sz="2400"/>
              <a:t>How would you rebalance (ideally without more disk accesses)?</a:t>
            </a:r>
          </a:p>
          <a:p>
            <a:r>
              <a:rPr lang="en-US" altLang="en-US" sz="2400"/>
              <a:t>Storing real data at inner-nodes (like we do in a BST) seems kind of wasteful…</a:t>
            </a:r>
          </a:p>
          <a:p>
            <a:pPr lvl="1"/>
            <a:r>
              <a:rPr lang="en-US" altLang="en-US" sz="1800"/>
              <a:t>To access the node, will have to load the data from disk, even though most of the time we won’t use it!!</a:t>
            </a:r>
          </a:p>
          <a:p>
            <a:pPr lvl="1"/>
            <a:r>
              <a:rPr lang="en-US" altLang="en-US" sz="1800"/>
              <a:t>Usually we are just “passing through” a node on the way to the value we are actually looking for.</a:t>
            </a:r>
          </a:p>
          <a:p>
            <a:r>
              <a:rPr lang="en-US" altLang="en-US" sz="2400"/>
              <a:t>Use the branching-factor idea, but for a different kind of balanced tree:</a:t>
            </a:r>
          </a:p>
          <a:p>
            <a:pPr lvl="1"/>
            <a:r>
              <a:rPr lang="en-US" altLang="en-US" sz="1800"/>
              <a:t>Not a binary search tree</a:t>
            </a:r>
          </a:p>
          <a:p>
            <a:pPr lvl="1"/>
            <a:r>
              <a:rPr lang="en-US" altLang="en-US" sz="1800"/>
              <a:t>But still logarithmic height for any M &gt; 2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E09EE8-D637-4C35-8A48-06C8A04974F8}" type="slidenum">
              <a:rPr lang="ko-KR" altLang="en-US" smtClean="0">
                <a:solidFill>
                  <a:srgbClr val="898989"/>
                </a:solidFill>
              </a:rPr>
              <a:pPr/>
              <a:t>46</a:t>
            </a:fld>
            <a:endParaRPr lang="en-US" altLang="ko-K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03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8229600" cy="838200"/>
          </a:xfrm>
        </p:spPr>
        <p:txBody>
          <a:bodyPr/>
          <a:lstStyle/>
          <a:p>
            <a:r>
              <a:rPr lang="en-US" altLang="en-US" sz="3600"/>
              <a:t>B+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012825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1800" b="1" dirty="0">
                <a:solidFill>
                  <a:srgbClr val="0070C0"/>
                </a:solidFill>
              </a:rPr>
              <a:t>Two types of nodes: </a:t>
            </a:r>
            <a:r>
              <a:rPr lang="en-US" sz="1800" b="1" dirty="0"/>
              <a:t>internal nodes &amp; leaves</a:t>
            </a:r>
          </a:p>
          <a:p>
            <a:pPr>
              <a:defRPr/>
            </a:pPr>
            <a:r>
              <a:rPr lang="en-US" sz="1800" dirty="0"/>
              <a:t>Each </a:t>
            </a:r>
            <a:r>
              <a:rPr lang="en-US" sz="1800" b="1" dirty="0">
                <a:solidFill>
                  <a:srgbClr val="0070C0"/>
                </a:solidFill>
              </a:rPr>
              <a:t>internal</a:t>
            </a:r>
            <a:r>
              <a:rPr lang="en-US" sz="1800" dirty="0"/>
              <a:t> node has room for up to </a:t>
            </a:r>
            <a:r>
              <a:rPr lang="en-US" sz="1800" b="1" dirty="0">
                <a:solidFill>
                  <a:srgbClr val="0070C0"/>
                </a:solidFill>
              </a:rPr>
              <a:t>M-1 keys and M children</a:t>
            </a:r>
          </a:p>
          <a:p>
            <a:pPr lvl="1">
              <a:defRPr/>
            </a:pPr>
            <a:r>
              <a:rPr lang="en-US" sz="1400" dirty="0"/>
              <a:t>No other data; all data at the leaves!</a:t>
            </a:r>
          </a:p>
          <a:p>
            <a:pPr>
              <a:defRPr/>
            </a:pPr>
            <a:r>
              <a:rPr lang="en-US" sz="1800" b="1" dirty="0">
                <a:solidFill>
                  <a:srgbClr val="0070C0"/>
                </a:solidFill>
              </a:rPr>
              <a:t>Order Property</a:t>
            </a:r>
            <a:endParaRPr lang="en-US" sz="1800" b="1" dirty="0"/>
          </a:p>
          <a:p>
            <a:pPr lvl="1">
              <a:defRPr/>
            </a:pPr>
            <a:r>
              <a:rPr lang="en-US" sz="1400" dirty="0"/>
              <a:t>Subtree between keys </a:t>
            </a:r>
            <a:r>
              <a:rPr lang="en-US" sz="1400" b="1" dirty="0"/>
              <a:t>a</a:t>
            </a:r>
            <a:r>
              <a:rPr lang="en-US" sz="1400" dirty="0"/>
              <a:t> and </a:t>
            </a:r>
            <a:r>
              <a:rPr lang="en-US" sz="1400" b="1" dirty="0"/>
              <a:t>b</a:t>
            </a:r>
            <a:r>
              <a:rPr lang="en-US" sz="1400" dirty="0"/>
              <a:t> contains only data that is </a:t>
            </a:r>
            <a:r>
              <a:rPr lang="en-US" sz="1400" b="1" dirty="0">
                <a:solidFill>
                  <a:srgbClr val="FF0000"/>
                </a:solidFill>
              </a:rPr>
              <a:t>&gt;=</a:t>
            </a:r>
            <a:r>
              <a:rPr lang="en-US" sz="1400" b="1" dirty="0"/>
              <a:t> a</a:t>
            </a:r>
            <a:r>
              <a:rPr lang="en-US" sz="1400" dirty="0"/>
              <a:t> and </a:t>
            </a:r>
            <a:r>
              <a:rPr lang="en-US" sz="1400" b="1" dirty="0"/>
              <a:t>&lt; b</a:t>
            </a:r>
            <a:r>
              <a:rPr lang="en-US" sz="1400" dirty="0"/>
              <a:t> </a:t>
            </a:r>
          </a:p>
          <a:p>
            <a:pPr>
              <a:defRPr/>
            </a:pPr>
            <a:r>
              <a:rPr lang="en-US" sz="1800" b="1" dirty="0">
                <a:solidFill>
                  <a:srgbClr val="0070C0"/>
                </a:solidFill>
              </a:rPr>
              <a:t>Leaf</a:t>
            </a:r>
            <a:r>
              <a:rPr lang="en-US" sz="1800" dirty="0"/>
              <a:t> nodes have up to </a:t>
            </a:r>
            <a:r>
              <a:rPr lang="en-US" sz="1800" b="1" dirty="0">
                <a:solidFill>
                  <a:srgbClr val="0070C0"/>
                </a:solidFill>
              </a:rPr>
              <a:t>L sorted data items</a:t>
            </a:r>
          </a:p>
          <a:p>
            <a:pPr>
              <a:defRPr/>
            </a:pPr>
            <a:r>
              <a:rPr lang="en-US" sz="1800" dirty="0"/>
              <a:t>Searching through the tree is still an easy </a:t>
            </a:r>
            <a:r>
              <a:rPr lang="en-US" sz="1800" b="1" dirty="0">
                <a:solidFill>
                  <a:srgbClr val="0070C0"/>
                </a:solidFill>
              </a:rPr>
              <a:t>recursive</a:t>
            </a:r>
            <a:r>
              <a:rPr lang="en-US" sz="1800" dirty="0"/>
              <a:t> algorithm from the root</a:t>
            </a:r>
          </a:p>
          <a:p>
            <a:pPr lvl="1">
              <a:defRPr/>
            </a:pPr>
            <a:r>
              <a:rPr lang="en-US" sz="1400" dirty="0"/>
              <a:t>At each internal node, binary-search up to M-1 keys to find the branch</a:t>
            </a:r>
          </a:p>
          <a:p>
            <a:pPr lvl="1">
              <a:defRPr/>
            </a:pPr>
            <a:r>
              <a:rPr lang="en-US" sz="1400" dirty="0"/>
              <a:t>At the leaf,  binary-search up to L data items</a:t>
            </a:r>
          </a:p>
          <a:p>
            <a:pPr lvl="1">
              <a:defRPr/>
            </a:pPr>
            <a:r>
              <a:rPr lang="en-US" sz="1400" i="1" dirty="0"/>
              <a:t>To get log run time we still need to balance!</a:t>
            </a:r>
          </a:p>
          <a:p>
            <a:pPr>
              <a:defRPr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85E015-9E31-4751-939C-89F12CA76665}" type="slidenum">
              <a:rPr lang="ko-KR" altLang="en-US" smtClean="0">
                <a:solidFill>
                  <a:srgbClr val="898989"/>
                </a:solidFill>
              </a:rPr>
              <a:pPr/>
              <a:t>47</a:t>
            </a:fld>
            <a:endParaRPr lang="en-US" altLang="ko-KR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4267200"/>
            <a:ext cx="5029200" cy="104644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Note Subtle difference in literature!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“B Trees” can store both keys and data in internal nodes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B+ Trees data can only be stored at the leaves </a:t>
            </a:r>
          </a:p>
          <a:p>
            <a:pPr>
              <a:defRPr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697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algorithm</a:t>
            </a:r>
          </a:p>
        </p:txBody>
      </p:sp>
      <p:pic>
        <p:nvPicPr>
          <p:cNvPr id="3174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9888" y="1447800"/>
            <a:ext cx="8509000" cy="4648200"/>
          </a:xfrm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054057-2DCE-4D6D-A09E-40B3723A058A}" type="slidenum">
              <a:rPr lang="ko-KR" altLang="en-US" smtClean="0">
                <a:solidFill>
                  <a:srgbClr val="898989"/>
                </a:solidFill>
              </a:rPr>
              <a:pPr/>
              <a:t>48</a:t>
            </a:fld>
            <a:endParaRPr lang="en-US" altLang="ko-K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14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/>
          <a:lstStyle/>
          <a:p>
            <a:r>
              <a:rPr lang="en-US" altLang="en-US" sz="3600"/>
              <a:t>B+ tree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650" y="1393825"/>
            <a:ext cx="8229600" cy="4191000"/>
          </a:xfrm>
        </p:spPr>
        <p:txBody>
          <a:bodyPr/>
          <a:lstStyle/>
          <a:p>
            <a:r>
              <a:rPr lang="en-US" altLang="en-US" sz="2400" dirty="0"/>
              <a:t>Internal node order P</a:t>
            </a:r>
            <a:r>
              <a:rPr lang="en-US" altLang="en-US" sz="1400" dirty="0"/>
              <a:t>int</a:t>
            </a:r>
          </a:p>
          <a:p>
            <a:pPr lvl="1"/>
            <a:r>
              <a:rPr lang="en-US" altLang="en-US" sz="2000" dirty="0"/>
              <a:t># of tree pointers: </a:t>
            </a:r>
            <a:r>
              <a:rPr lang="en-US" altLang="en-US" sz="2000" dirty="0">
                <a:sym typeface="Symbol" panose="05050102010706020507" pitchFamily="18" charset="2"/>
              </a:rPr>
              <a:t></a:t>
            </a:r>
            <a:r>
              <a:rPr lang="en-US" altLang="en-US" sz="2000" dirty="0"/>
              <a:t>P</a:t>
            </a:r>
            <a:r>
              <a:rPr lang="en-US" altLang="en-US" sz="2000" baseline="-25000" dirty="0"/>
              <a:t>int</a:t>
            </a:r>
            <a:r>
              <a:rPr lang="en-US" altLang="en-US" sz="2000" dirty="0"/>
              <a:t>/2</a:t>
            </a:r>
            <a:r>
              <a:rPr lang="en-US" altLang="en-US" sz="2000" dirty="0">
                <a:sym typeface="Symbol" panose="05050102010706020507" pitchFamily="18" charset="2"/>
              </a:rPr>
              <a:t> ~ </a:t>
            </a:r>
            <a:r>
              <a:rPr lang="en-US" altLang="en-US" sz="2000" dirty="0"/>
              <a:t>P</a:t>
            </a:r>
            <a:r>
              <a:rPr lang="en-US" altLang="en-US" sz="1000" dirty="0"/>
              <a:t>int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2000" dirty="0"/>
              <a:t># of key values: </a:t>
            </a:r>
            <a:r>
              <a:rPr lang="en-US" altLang="en-US" sz="2000" dirty="0">
                <a:sym typeface="Symbol" panose="05050102010706020507" pitchFamily="18" charset="2"/>
              </a:rPr>
              <a:t></a:t>
            </a:r>
            <a:r>
              <a:rPr lang="en-US" altLang="en-US" sz="2000" dirty="0"/>
              <a:t>P</a:t>
            </a:r>
            <a:r>
              <a:rPr lang="en-US" altLang="en-US" sz="2000" baseline="-25000" dirty="0"/>
              <a:t>int</a:t>
            </a:r>
            <a:r>
              <a:rPr lang="en-US" altLang="en-US" sz="2000" dirty="0"/>
              <a:t>/2</a:t>
            </a:r>
            <a:r>
              <a:rPr lang="en-US" altLang="en-US" sz="2000" dirty="0">
                <a:sym typeface="Symbol" panose="05050102010706020507" pitchFamily="18" charset="2"/>
              </a:rPr>
              <a:t>-1 ~</a:t>
            </a:r>
            <a:r>
              <a:rPr lang="en-US" altLang="en-US" sz="2000" dirty="0"/>
              <a:t>P</a:t>
            </a:r>
            <a:r>
              <a:rPr lang="en-US" altLang="en-US" sz="2000" baseline="-25000" dirty="0"/>
              <a:t>int</a:t>
            </a:r>
            <a:r>
              <a:rPr lang="en-US" altLang="en-US" sz="2000" dirty="0"/>
              <a:t>-1 key values (only “virtual” data)</a:t>
            </a:r>
          </a:p>
          <a:p>
            <a:pPr lvl="1"/>
            <a:r>
              <a:rPr lang="en-US" altLang="en-US" sz="2000" dirty="0"/>
              <a:t>data pointers? </a:t>
            </a:r>
          </a:p>
          <a:p>
            <a:pPr lvl="2"/>
            <a:r>
              <a:rPr lang="en-US" altLang="en-US" sz="1800" dirty="0">
                <a:solidFill>
                  <a:srgbClr val="FF0000"/>
                </a:solidFill>
              </a:rPr>
              <a:t>None! (not real data entries)</a:t>
            </a:r>
          </a:p>
          <a:p>
            <a:pPr lvl="1"/>
            <a:r>
              <a:rPr lang="en-US" altLang="en-US" sz="2000" dirty="0"/>
              <a:t>In a node: Smaller data to the left, bigger right</a:t>
            </a:r>
          </a:p>
          <a:p>
            <a:pPr lvl="1"/>
            <a:r>
              <a:rPr lang="en-US" altLang="en-US" sz="2000" dirty="0"/>
              <a:t>Tree branches: </a:t>
            </a:r>
            <a:r>
              <a:rPr lang="en-US" altLang="en-US" sz="2000" dirty="0" err="1"/>
              <a:t>left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&lt;=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key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; </a:t>
            </a:r>
            <a:r>
              <a:rPr lang="en-US" altLang="en-US" sz="2000" dirty="0" err="1"/>
              <a:t>key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&lt;</a:t>
            </a:r>
            <a:r>
              <a:rPr lang="en-US" altLang="en-US" sz="2000" dirty="0" err="1"/>
              <a:t>right</a:t>
            </a:r>
            <a:r>
              <a:rPr lang="en-US" altLang="en-US" sz="2000" baseline="-25000" dirty="0" err="1"/>
              <a:t>i</a:t>
            </a:r>
            <a:r>
              <a:rPr lang="en-US" altLang="en-US" sz="2000" b="1" dirty="0">
                <a:solidFill>
                  <a:srgbClr val="FF0000"/>
                </a:solidFill>
              </a:rPr>
              <a:t>&lt;=</a:t>
            </a:r>
            <a:r>
              <a:rPr lang="en-US" altLang="en-US" sz="2000" dirty="0"/>
              <a:t>key</a:t>
            </a:r>
            <a:r>
              <a:rPr lang="en-US" altLang="en-US" sz="2000" baseline="-25000" dirty="0"/>
              <a:t>i+1</a:t>
            </a:r>
            <a:endParaRPr lang="en-US" altLang="en-US" dirty="0"/>
          </a:p>
          <a:p>
            <a:r>
              <a:rPr lang="en-US" altLang="en-US" sz="2400" dirty="0"/>
              <a:t>Root: at least 2 tree pointers if not leaf</a:t>
            </a:r>
          </a:p>
          <a:p>
            <a:r>
              <a:rPr lang="en-US" altLang="en-US" sz="2400" dirty="0"/>
              <a:t>Leaf node order </a:t>
            </a:r>
            <a:r>
              <a:rPr lang="en-US" altLang="en-US" sz="2400" dirty="0" err="1"/>
              <a:t>P</a:t>
            </a:r>
            <a:r>
              <a:rPr lang="en-US" altLang="en-US" sz="1200" dirty="0" err="1"/>
              <a:t>leaf</a:t>
            </a:r>
            <a:r>
              <a:rPr lang="en-US" altLang="en-US" sz="2400" dirty="0"/>
              <a:t> (all “real” data stored in leaves)</a:t>
            </a:r>
          </a:p>
          <a:p>
            <a:pPr lvl="1"/>
            <a:r>
              <a:rPr lang="en-US" altLang="en-US" sz="2000" dirty="0"/>
              <a:t># of data pointers: </a:t>
            </a:r>
            <a:r>
              <a:rPr lang="en-US" altLang="en-US" sz="2000" dirty="0">
                <a:sym typeface="Symbol" panose="05050102010706020507" pitchFamily="18" charset="2"/>
              </a:rPr>
              <a:t>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leaf</a:t>
            </a:r>
            <a:r>
              <a:rPr lang="en-US" altLang="en-US" sz="2000" dirty="0"/>
              <a:t>/2</a:t>
            </a:r>
            <a:r>
              <a:rPr lang="en-US" altLang="en-US" sz="2000" dirty="0">
                <a:sym typeface="Symbol" panose="05050102010706020507" pitchFamily="18" charset="2"/>
              </a:rPr>
              <a:t></a:t>
            </a:r>
            <a:r>
              <a:rPr lang="en-US" altLang="en-US" sz="2000" dirty="0"/>
              <a:t> ~ </a:t>
            </a:r>
            <a:r>
              <a:rPr lang="en-US" altLang="en-US" sz="2000" dirty="0" err="1"/>
              <a:t>P</a:t>
            </a:r>
            <a:r>
              <a:rPr lang="en-US" altLang="en-US" sz="1200" dirty="0" err="1"/>
              <a:t>leaf</a:t>
            </a:r>
            <a:endParaRPr lang="en-US" altLang="en-US" sz="2000" dirty="0"/>
          </a:p>
          <a:p>
            <a:pPr lvl="1"/>
            <a:r>
              <a:rPr lang="en-US" altLang="en-US" sz="2000" dirty="0"/>
              <a:t># of key values: </a:t>
            </a:r>
            <a:r>
              <a:rPr lang="en-US" altLang="en-US" sz="2000" dirty="0">
                <a:sym typeface="Symbol" panose="05050102010706020507" pitchFamily="18" charset="2"/>
              </a:rPr>
              <a:t>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leaf</a:t>
            </a:r>
            <a:r>
              <a:rPr lang="en-US" altLang="en-US" sz="2000" dirty="0"/>
              <a:t>/2</a:t>
            </a:r>
            <a:r>
              <a:rPr lang="en-US" altLang="en-US" sz="2000" dirty="0">
                <a:sym typeface="Symbol" panose="05050102010706020507" pitchFamily="18" charset="2"/>
              </a:rPr>
              <a:t></a:t>
            </a:r>
            <a:r>
              <a:rPr lang="en-US" altLang="en-US" sz="2000" dirty="0"/>
              <a:t> ~ </a:t>
            </a:r>
            <a:r>
              <a:rPr lang="en-US" altLang="en-US" sz="2000" dirty="0" err="1"/>
              <a:t>P</a:t>
            </a:r>
            <a:r>
              <a:rPr lang="en-US" altLang="en-US" sz="1200" dirty="0" err="1"/>
              <a:t>leaf</a:t>
            </a:r>
            <a:r>
              <a:rPr lang="en-US" altLang="en-US" sz="1200" dirty="0"/>
              <a:t> </a:t>
            </a:r>
            <a:r>
              <a:rPr lang="en-US" altLang="en-US" sz="2000" dirty="0"/>
              <a:t>(“real” data) </a:t>
            </a:r>
          </a:p>
          <a:p>
            <a:pPr lvl="1"/>
            <a:r>
              <a:rPr lang="en-US" altLang="en-US" sz="2000" dirty="0"/>
              <a:t>Tree pointers?</a:t>
            </a:r>
          </a:p>
          <a:p>
            <a:pPr lvl="2"/>
            <a:r>
              <a:rPr lang="en-US" altLang="en-US" sz="1800" dirty="0">
                <a:solidFill>
                  <a:srgbClr val="FF0000"/>
                </a:solidFill>
              </a:rPr>
              <a:t>1 tree pointer to next leaf</a:t>
            </a:r>
          </a:p>
        </p:txBody>
      </p: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1873250"/>
            <a:ext cx="1066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1930400"/>
            <a:ext cx="7715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901825"/>
            <a:ext cx="9429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762000"/>
            <a:ext cx="4822825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04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Height - review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C8441D-40EA-4626-8C00-5564AD17D94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2458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1295400"/>
            <a:ext cx="4232275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600200"/>
            <a:ext cx="457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2200" kern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Height of a node: between node and its leaf (leaf node’s height is 1)</a:t>
            </a:r>
          </a:p>
          <a:p>
            <a:pPr>
              <a:defRPr/>
            </a:pPr>
            <a:r>
              <a:rPr lang="en-US" altLang="en-US" sz="2200" kern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 program 2: </a:t>
            </a:r>
            <a:r>
              <a:rPr lang="en-US" altLang="en-US" sz="2200" kern="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getHeight</a:t>
            </a:r>
            <a:endParaRPr lang="en-US" altLang="en-US" sz="2200" kern="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keep maximal values (longest path upwards)</a:t>
            </a:r>
            <a:endParaRPr lang="en-US" altLang="en-US" sz="2000" kern="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B+ tree insertion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Insertion sequence: 8, 5, 1, 7, 3, 12, 9, 6</a:t>
            </a:r>
          </a:p>
          <a:p>
            <a:pPr lvl="1"/>
            <a:r>
              <a:rPr lang="en-US" altLang="en-US" sz="2000" dirty="0"/>
              <a:t>When P</a:t>
            </a:r>
            <a:r>
              <a:rPr lang="en-US" altLang="en-US" sz="1400" dirty="0"/>
              <a:t>int</a:t>
            </a:r>
            <a:r>
              <a:rPr lang="en-US" altLang="en-US" sz="2000" dirty="0"/>
              <a:t> (M) = 3 and </a:t>
            </a:r>
            <a:r>
              <a:rPr lang="en-US" altLang="en-US" sz="2000" dirty="0" err="1"/>
              <a:t>P</a:t>
            </a:r>
            <a:r>
              <a:rPr lang="en-US" altLang="en-US" sz="1200" dirty="0" err="1"/>
              <a:t>leaf</a:t>
            </a:r>
            <a:r>
              <a:rPr lang="en-US" altLang="en-US" sz="2000" dirty="0"/>
              <a:t> (L)= 2</a:t>
            </a:r>
          </a:p>
          <a:p>
            <a:pPr lvl="1"/>
            <a:r>
              <a:rPr lang="en-US" altLang="en-US" sz="2000" dirty="0"/>
              <a:t>Always insert to leaf node, all real data stay at leaf</a:t>
            </a:r>
          </a:p>
          <a:p>
            <a:pPr lvl="1"/>
            <a:r>
              <a:rPr lang="en-US" altLang="en-US" sz="2000" dirty="0"/>
              <a:t>Split rule: “promote” the middle “virtual” value</a:t>
            </a:r>
          </a:p>
          <a:p>
            <a:pPr lvl="2"/>
            <a:r>
              <a:rPr lang="en-US" altLang="en-US" sz="1800" dirty="0"/>
              <a:t>Left: </a:t>
            </a:r>
            <a:r>
              <a:rPr lang="en-US" altLang="en-US" sz="1800" dirty="0">
                <a:solidFill>
                  <a:srgbClr val="FF0000"/>
                </a:solidFill>
              </a:rPr>
              <a:t>leaf node </a:t>
            </a:r>
            <a:r>
              <a:rPr lang="en-US" altLang="en-US" sz="1800" dirty="0">
                <a:solidFill>
                  <a:srgbClr val="1818FF"/>
                </a:solidFill>
              </a:rPr>
              <a:t>&lt;=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/>
              <a:t>upper level key;  </a:t>
            </a:r>
            <a:r>
              <a:rPr lang="en-US" altLang="en-US" sz="1800" dirty="0">
                <a:solidFill>
                  <a:srgbClr val="FF0000"/>
                </a:solidFill>
              </a:rPr>
              <a:t>internal node </a:t>
            </a:r>
            <a:r>
              <a:rPr lang="en-US" altLang="en-US" sz="1800" dirty="0">
                <a:solidFill>
                  <a:srgbClr val="1818FF"/>
                </a:solidFill>
              </a:rPr>
              <a:t>&lt;</a:t>
            </a:r>
            <a:r>
              <a:rPr lang="en-US" altLang="en-US" sz="1800" dirty="0"/>
              <a:t> upper level key</a:t>
            </a:r>
          </a:p>
          <a:p>
            <a:pPr lvl="2"/>
            <a:r>
              <a:rPr lang="en-US" altLang="en-US" sz="1800" dirty="0"/>
              <a:t>Right: &gt;</a:t>
            </a:r>
          </a:p>
          <a:p>
            <a:r>
              <a:rPr lang="en-US" altLang="en-US" sz="2400" dirty="0"/>
              <a:t>Practice:</a:t>
            </a:r>
          </a:p>
          <a:p>
            <a:pPr lvl="1"/>
            <a:r>
              <a:rPr lang="en-US" altLang="en-US" sz="2000" dirty="0"/>
              <a:t>How about 12, 9, 6, 7, 1, 5, 8, 3?</a:t>
            </a:r>
          </a:p>
          <a:p>
            <a:pPr lvl="1"/>
            <a:r>
              <a:rPr lang="en-US" altLang="en-US" sz="2000" dirty="0"/>
              <a:t>How about 1, 5, 7, 3, 8, 12, 9, 6? </a:t>
            </a:r>
          </a:p>
          <a:p>
            <a:endParaRPr lang="en-US" altLang="en-US" sz="2400" dirty="0"/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15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B+ tree insertion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8, 5, 1, 7, 3, 12, 9, 6 (M=3, L=2)</a:t>
            </a:r>
          </a:p>
          <a:p>
            <a:endParaRPr lang="en-US" altLang="en-US" sz="2400" dirty="0"/>
          </a:p>
          <a:p>
            <a:pPr lvl="1"/>
            <a:endParaRPr lang="en-US" altLang="en-US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0DA5EA-C45E-68E3-610A-4ABF98BA3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37494"/>
              </p:ext>
            </p:extLst>
          </p:nvPr>
        </p:nvGraphicFramePr>
        <p:xfrm>
          <a:off x="533400" y="1900238"/>
          <a:ext cx="8001000" cy="4259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83447927"/>
                    </a:ext>
                  </a:extLst>
                </a:gridCol>
              </a:tblGrid>
              <a:tr h="2305127">
                <a:tc>
                  <a:txBody>
                    <a:bodyPr/>
                    <a:lstStyle/>
                    <a:p>
                      <a:r>
                        <a:rPr lang="en-US" sz="1800" dirty="0"/>
                        <a:t>8,5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  <a:p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4135">
                <a:tc gridSpan="3"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6" marB="4572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46AA2A2-8E14-C397-C85C-F0C6F3695CA9}"/>
              </a:ext>
            </a:extLst>
          </p:cNvPr>
          <p:cNvSpPr/>
          <p:nvPr/>
        </p:nvSpPr>
        <p:spPr>
          <a:xfrm>
            <a:off x="762000" y="31115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5,8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EA3AEF-3003-1892-9109-789A74081DD3}"/>
              </a:ext>
            </a:extLst>
          </p:cNvPr>
          <p:cNvSpPr/>
          <p:nvPr/>
        </p:nvSpPr>
        <p:spPr>
          <a:xfrm>
            <a:off x="2133600" y="3492500"/>
            <a:ext cx="1581150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1, 5, 8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828BA8-32B7-B2B4-BA4E-91A0BC402A15}"/>
              </a:ext>
            </a:extLst>
          </p:cNvPr>
          <p:cNvCxnSpPr/>
          <p:nvPr/>
        </p:nvCxnSpPr>
        <p:spPr>
          <a:xfrm>
            <a:off x="3867150" y="36449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094E68A-A1AD-4D00-90BA-F768D887D251}"/>
              </a:ext>
            </a:extLst>
          </p:cNvPr>
          <p:cNvSpPr/>
          <p:nvPr/>
        </p:nvSpPr>
        <p:spPr>
          <a:xfrm>
            <a:off x="4962525" y="25781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0BD2EA-ECEF-E4A4-4174-8F1110D38CBA}"/>
              </a:ext>
            </a:extLst>
          </p:cNvPr>
          <p:cNvSpPr/>
          <p:nvPr/>
        </p:nvSpPr>
        <p:spPr>
          <a:xfrm>
            <a:off x="4552950" y="3482975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1,5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4361C8-1E61-954B-AAAE-D4B13FC71FDA}"/>
              </a:ext>
            </a:extLst>
          </p:cNvPr>
          <p:cNvSpPr/>
          <p:nvPr/>
        </p:nvSpPr>
        <p:spPr>
          <a:xfrm>
            <a:off x="5486400" y="3482975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60DF35-1B97-7221-2FAC-26BB93CCEB2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4933950" y="2959100"/>
            <a:ext cx="40957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9B138F-3B78-A06B-EB40-BB89F4DAD655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343525" y="2959100"/>
            <a:ext cx="52387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3C9F21C-E2CA-6E23-6C22-6CAC49C0969B}"/>
              </a:ext>
            </a:extLst>
          </p:cNvPr>
          <p:cNvSpPr/>
          <p:nvPr/>
        </p:nvSpPr>
        <p:spPr>
          <a:xfrm>
            <a:off x="7148513" y="2520089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96B9E4-4BF1-3490-847C-7FF7621DC094}"/>
              </a:ext>
            </a:extLst>
          </p:cNvPr>
          <p:cNvSpPr/>
          <p:nvPr/>
        </p:nvSpPr>
        <p:spPr>
          <a:xfrm>
            <a:off x="6738938" y="3424964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1,5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9D4658-E913-AEED-D675-FA940142863C}"/>
              </a:ext>
            </a:extLst>
          </p:cNvPr>
          <p:cNvSpPr/>
          <p:nvPr/>
        </p:nvSpPr>
        <p:spPr>
          <a:xfrm>
            <a:off x="7672388" y="3424964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7, 8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E4AF14-926E-848E-0794-208C5142A6FB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7119938" y="2901089"/>
            <a:ext cx="40957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4A3587-7991-5D92-9561-BBA29761EBA7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7529513" y="2901089"/>
            <a:ext cx="52387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C23EA3B-CADB-F0D0-09A9-D7B3AF11AFFE}"/>
              </a:ext>
            </a:extLst>
          </p:cNvPr>
          <p:cNvSpPr/>
          <p:nvPr/>
        </p:nvSpPr>
        <p:spPr>
          <a:xfrm>
            <a:off x="1762125" y="437356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A9C809-0800-6802-7922-6ABAFB0583B5}"/>
              </a:ext>
            </a:extLst>
          </p:cNvPr>
          <p:cNvSpPr/>
          <p:nvPr/>
        </p:nvSpPr>
        <p:spPr>
          <a:xfrm>
            <a:off x="1352550" y="5278437"/>
            <a:ext cx="762000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1,3, 5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F4CF28-D898-1945-C263-6560CE0E4BD8}"/>
              </a:ext>
            </a:extLst>
          </p:cNvPr>
          <p:cNvSpPr/>
          <p:nvPr/>
        </p:nvSpPr>
        <p:spPr>
          <a:xfrm>
            <a:off x="2286000" y="5278437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7, 8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10E7D9-1D3C-65CF-B082-F0881919F049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1733550" y="4754562"/>
            <a:ext cx="40957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9737FE-50E4-978C-D517-2C554EAA7BA3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>
            <a:off x="2143125" y="4754562"/>
            <a:ext cx="52387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D0C5FF-F4EC-C47C-484C-0A8D4DBEA342}"/>
              </a:ext>
            </a:extLst>
          </p:cNvPr>
          <p:cNvCxnSpPr/>
          <p:nvPr/>
        </p:nvCxnSpPr>
        <p:spPr>
          <a:xfrm>
            <a:off x="3714750" y="4958302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7725816-87EC-DF24-30FA-85ACDC54947C}"/>
              </a:ext>
            </a:extLst>
          </p:cNvPr>
          <p:cNvSpPr/>
          <p:nvPr/>
        </p:nvSpPr>
        <p:spPr>
          <a:xfrm>
            <a:off x="5572125" y="4351337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3, 5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02D370-BB28-EE69-AF0D-18D7999492BA}"/>
              </a:ext>
            </a:extLst>
          </p:cNvPr>
          <p:cNvSpPr/>
          <p:nvPr/>
        </p:nvSpPr>
        <p:spPr>
          <a:xfrm>
            <a:off x="4415801" y="5249355"/>
            <a:ext cx="762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1,3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90C5DD-1DCE-6020-9DB1-B1C1D92DDE35}"/>
              </a:ext>
            </a:extLst>
          </p:cNvPr>
          <p:cNvSpPr/>
          <p:nvPr/>
        </p:nvSpPr>
        <p:spPr>
          <a:xfrm>
            <a:off x="6738938" y="5278437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7, 8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4A86D1-9833-56E3-04BB-2C62EA7BFAAF}"/>
              </a:ext>
            </a:extLst>
          </p:cNvPr>
          <p:cNvCxnSpPr>
            <a:cxnSpLocks/>
          </p:cNvCxnSpPr>
          <p:nvPr/>
        </p:nvCxnSpPr>
        <p:spPr>
          <a:xfrm flipH="1">
            <a:off x="4855058" y="4633101"/>
            <a:ext cx="710405" cy="61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BE85142-607A-1BFE-157B-DF8FF8A9AAC7}"/>
              </a:ext>
            </a:extLst>
          </p:cNvPr>
          <p:cNvCxnSpPr>
            <a:cxnSpLocks/>
          </p:cNvCxnSpPr>
          <p:nvPr/>
        </p:nvCxnSpPr>
        <p:spPr>
          <a:xfrm>
            <a:off x="6340787" y="4667250"/>
            <a:ext cx="398151" cy="58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A4EBA92-CC3C-0BF1-4B17-1EFB9F616C0D}"/>
              </a:ext>
            </a:extLst>
          </p:cNvPr>
          <p:cNvSpPr/>
          <p:nvPr/>
        </p:nvSpPr>
        <p:spPr>
          <a:xfrm>
            <a:off x="5558801" y="5264419"/>
            <a:ext cx="762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1D17D83-5AB1-4F29-0615-1523B89CC9D3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 flipH="1">
            <a:off x="5939801" y="4732337"/>
            <a:ext cx="13324" cy="53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8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B+ tree insertion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8, 5, 1, 7, 3, 12, 9, 6 (M=3, L=2)</a:t>
            </a:r>
          </a:p>
          <a:p>
            <a:pPr lvl="1"/>
            <a:endParaRPr lang="en-US" altLang="en-US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0DA5EA-C45E-68E3-610A-4ABF98BA3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946177"/>
              </p:ext>
            </p:extLst>
          </p:nvPr>
        </p:nvGraphicFramePr>
        <p:xfrm>
          <a:off x="533400" y="1900238"/>
          <a:ext cx="7848600" cy="4500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8458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T="45726" marB="45726"/>
                </a:tc>
                <a:tc hMerge="1">
                  <a:txBody>
                    <a:bodyPr/>
                    <a:lstStyle/>
                    <a:p>
                      <a:r>
                        <a:rPr lang="en-US" sz="1800" dirty="0"/>
                        <a:t>20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04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D0C5FF-F4EC-C47C-484C-0A8D4DBEA342}"/>
              </a:ext>
            </a:extLst>
          </p:cNvPr>
          <p:cNvCxnSpPr/>
          <p:nvPr/>
        </p:nvCxnSpPr>
        <p:spPr>
          <a:xfrm>
            <a:off x="2596553" y="2797481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33" name="Group 22532">
            <a:extLst>
              <a:ext uri="{FF2B5EF4-FFF2-40B4-BE49-F238E27FC236}">
                <a16:creationId xmlns:a16="http://schemas.microsoft.com/office/drawing/2014/main" id="{91B7DDA3-D01E-4D5D-37C4-D447A82CD409}"/>
              </a:ext>
            </a:extLst>
          </p:cNvPr>
          <p:cNvGrpSpPr/>
          <p:nvPr/>
        </p:nvGrpSpPr>
        <p:grpSpPr>
          <a:xfrm>
            <a:off x="614145" y="2282459"/>
            <a:ext cx="2228579" cy="1527535"/>
            <a:chOff x="850614" y="2235860"/>
            <a:chExt cx="3080475" cy="129408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9E58094-BC95-6E63-025A-08B8B9B78523}"/>
                </a:ext>
              </a:extLst>
            </p:cNvPr>
            <p:cNvSpPr/>
            <p:nvPr/>
          </p:nvSpPr>
          <p:spPr>
            <a:xfrm>
              <a:off x="2006938" y="2235860"/>
              <a:ext cx="762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3, 5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92C6620-2C37-6162-2440-0D8A2C1371E3}"/>
                </a:ext>
              </a:extLst>
            </p:cNvPr>
            <p:cNvSpPr/>
            <p:nvPr/>
          </p:nvSpPr>
          <p:spPr>
            <a:xfrm>
              <a:off x="850614" y="3133878"/>
              <a:ext cx="762000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1,3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C76F870-C39A-73D1-A8F1-D1CC8CBD66D7}"/>
                </a:ext>
              </a:extLst>
            </p:cNvPr>
            <p:cNvSpPr/>
            <p:nvPr/>
          </p:nvSpPr>
          <p:spPr>
            <a:xfrm>
              <a:off x="2530813" y="3140735"/>
              <a:ext cx="1400276" cy="3810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7, 8,12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BE2E969-7D2C-7758-DB4D-7EF547087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9871" y="2517624"/>
              <a:ext cx="710405" cy="616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5A7D6A4-C2E2-181A-B970-A4C77893CA71}"/>
                </a:ext>
              </a:extLst>
            </p:cNvPr>
            <p:cNvCxnSpPr>
              <a:cxnSpLocks/>
            </p:cNvCxnSpPr>
            <p:nvPr/>
          </p:nvCxnSpPr>
          <p:spPr>
            <a:xfrm>
              <a:off x="2775600" y="2551773"/>
              <a:ext cx="280676" cy="582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056EB2-2D0F-F1CE-A731-B0113B0A530B}"/>
                </a:ext>
              </a:extLst>
            </p:cNvPr>
            <p:cNvSpPr/>
            <p:nvPr/>
          </p:nvSpPr>
          <p:spPr>
            <a:xfrm>
              <a:off x="1688814" y="3148942"/>
              <a:ext cx="762000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5</a:t>
              </a:r>
            </a:p>
          </p:txBody>
        </p:sp>
        <p:cxnSp>
          <p:nvCxnSpPr>
            <p:cNvPr id="22528" name="Straight Arrow Connector 22527">
              <a:extLst>
                <a:ext uri="{FF2B5EF4-FFF2-40B4-BE49-F238E27FC236}">
                  <a16:creationId xmlns:a16="http://schemas.microsoft.com/office/drawing/2014/main" id="{30F4485B-665F-8B94-1C02-62E69EC3190E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2149813" y="2616860"/>
              <a:ext cx="238125" cy="546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EB457D-30E4-F6CD-6FFE-C7EF1CBFD440}"/>
              </a:ext>
            </a:extLst>
          </p:cNvPr>
          <p:cNvCxnSpPr/>
          <p:nvPr/>
        </p:nvCxnSpPr>
        <p:spPr>
          <a:xfrm>
            <a:off x="5035819" y="2820952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36" name="Group 22535">
            <a:extLst>
              <a:ext uri="{FF2B5EF4-FFF2-40B4-BE49-F238E27FC236}">
                <a16:creationId xmlns:a16="http://schemas.microsoft.com/office/drawing/2014/main" id="{16DCDE49-601B-EAD2-809A-F85517C9E7B6}"/>
              </a:ext>
            </a:extLst>
          </p:cNvPr>
          <p:cNvGrpSpPr/>
          <p:nvPr/>
        </p:nvGrpSpPr>
        <p:grpSpPr>
          <a:xfrm>
            <a:off x="3016531" y="2286562"/>
            <a:ext cx="2285988" cy="1505651"/>
            <a:chOff x="4038600" y="2188082"/>
            <a:chExt cx="2949254" cy="13933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4F6E19-874D-7101-29D8-27187500B48D}"/>
                </a:ext>
              </a:extLst>
            </p:cNvPr>
            <p:cNvSpPr/>
            <p:nvPr/>
          </p:nvSpPr>
          <p:spPr>
            <a:xfrm>
              <a:off x="4904821" y="2188082"/>
              <a:ext cx="1291366" cy="3810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3, 5, 8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AFDBAF-4AE3-0725-151C-226FB7A98CD2}"/>
                </a:ext>
              </a:extLst>
            </p:cNvPr>
            <p:cNvSpPr/>
            <p:nvPr/>
          </p:nvSpPr>
          <p:spPr>
            <a:xfrm>
              <a:off x="4038600" y="3185336"/>
              <a:ext cx="643080" cy="39606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1,3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DD135B6-8AE8-923E-1756-4D765F78C569}"/>
                </a:ext>
              </a:extLst>
            </p:cNvPr>
            <p:cNvSpPr/>
            <p:nvPr/>
          </p:nvSpPr>
          <p:spPr>
            <a:xfrm>
              <a:off x="5533949" y="3185336"/>
              <a:ext cx="614458" cy="37112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7, 8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F96161B-BECC-02F9-BB56-BF3B1AFEA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7857" y="2569082"/>
              <a:ext cx="710405" cy="616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C9336FB-C58B-9AB1-7C1F-3D348784838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841178" y="2613110"/>
              <a:ext cx="15096" cy="57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B14F00-0503-02A1-EF37-6EAFD6ACE997}"/>
                </a:ext>
              </a:extLst>
            </p:cNvPr>
            <p:cNvSpPr/>
            <p:nvPr/>
          </p:nvSpPr>
          <p:spPr>
            <a:xfrm>
              <a:off x="4864139" y="3200400"/>
              <a:ext cx="519243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5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72A8AE5-6939-7F51-2676-A83A524C1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5257" y="2627330"/>
              <a:ext cx="238125" cy="546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460BF8-C8F1-1B2B-42A1-55DD23D1F9BC}"/>
                </a:ext>
              </a:extLst>
            </p:cNvPr>
            <p:cNvSpPr/>
            <p:nvPr/>
          </p:nvSpPr>
          <p:spPr>
            <a:xfrm>
              <a:off x="6433156" y="3185336"/>
              <a:ext cx="554698" cy="37112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12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673EC9-4662-A541-1127-B115C2328A01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5940099" y="2517624"/>
              <a:ext cx="770406" cy="667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66" name="Group 22565">
            <a:extLst>
              <a:ext uri="{FF2B5EF4-FFF2-40B4-BE49-F238E27FC236}">
                <a16:creationId xmlns:a16="http://schemas.microsoft.com/office/drawing/2014/main" id="{189B677A-19E3-5BD5-7822-7940B8487814}"/>
              </a:ext>
            </a:extLst>
          </p:cNvPr>
          <p:cNvGrpSpPr/>
          <p:nvPr/>
        </p:nvGrpSpPr>
        <p:grpSpPr>
          <a:xfrm>
            <a:off x="5525706" y="2086652"/>
            <a:ext cx="2686367" cy="1752525"/>
            <a:chOff x="641406" y="4385976"/>
            <a:chExt cx="2704688" cy="173025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19A4D9-CE58-3CF5-F53C-79D77914B346}"/>
                </a:ext>
              </a:extLst>
            </p:cNvPr>
            <p:cNvSpPr/>
            <p:nvPr/>
          </p:nvSpPr>
          <p:spPr>
            <a:xfrm>
              <a:off x="1223245" y="5000326"/>
              <a:ext cx="429358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B44B02-8B8F-D4D8-3C11-8AA061EDAA81}"/>
                </a:ext>
              </a:extLst>
            </p:cNvPr>
            <p:cNvSpPr/>
            <p:nvPr/>
          </p:nvSpPr>
          <p:spPr>
            <a:xfrm>
              <a:off x="641406" y="5735233"/>
              <a:ext cx="628883" cy="38099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1,3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3F067CA-FE03-DCD1-14D1-382F8BB29AAF}"/>
                </a:ext>
              </a:extLst>
            </p:cNvPr>
            <p:cNvSpPr/>
            <p:nvPr/>
          </p:nvSpPr>
          <p:spPr>
            <a:xfrm>
              <a:off x="2102193" y="5733918"/>
              <a:ext cx="556867" cy="37414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7, 8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23A8784-6CAA-BC4D-8693-041B04C595EE}"/>
                </a:ext>
              </a:extLst>
            </p:cNvPr>
            <p:cNvCxnSpPr>
              <a:cxnSpLocks/>
              <a:stCxn id="52" idx="1"/>
              <a:endCxn id="25" idx="0"/>
            </p:cNvCxnSpPr>
            <p:nvPr/>
          </p:nvCxnSpPr>
          <p:spPr>
            <a:xfrm flipH="1">
              <a:off x="1437924" y="4550516"/>
              <a:ext cx="390876" cy="449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9125BC-9230-86EA-D9B9-D11C8B4EBF23}"/>
                </a:ext>
              </a:extLst>
            </p:cNvPr>
            <p:cNvCxnSpPr>
              <a:cxnSpLocks/>
              <a:stCxn id="25" idx="3"/>
              <a:endCxn id="30" idx="0"/>
            </p:cNvCxnSpPr>
            <p:nvPr/>
          </p:nvCxnSpPr>
          <p:spPr>
            <a:xfrm>
              <a:off x="1652603" y="5190826"/>
              <a:ext cx="19971" cy="524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B068257-9C1A-EFAD-FE2E-E2815D365750}"/>
                </a:ext>
              </a:extLst>
            </p:cNvPr>
            <p:cNvSpPr/>
            <p:nvPr/>
          </p:nvSpPr>
          <p:spPr>
            <a:xfrm>
              <a:off x="1403974" y="5715273"/>
              <a:ext cx="537199" cy="38099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399EF53-7FF2-E0DB-B74C-C175A872B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681" y="5241714"/>
              <a:ext cx="301360" cy="455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29DC71B-0085-8B7F-D202-A01EC388538B}"/>
                </a:ext>
              </a:extLst>
            </p:cNvPr>
            <p:cNvSpPr/>
            <p:nvPr/>
          </p:nvSpPr>
          <p:spPr>
            <a:xfrm>
              <a:off x="2876882" y="5697133"/>
              <a:ext cx="469212" cy="39889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12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579A6-6518-F6C1-D502-27DD477A73D7}"/>
                </a:ext>
              </a:extLst>
            </p:cNvPr>
            <p:cNvCxnSpPr>
              <a:cxnSpLocks/>
              <a:stCxn id="53" idx="3"/>
              <a:endCxn id="50" idx="0"/>
            </p:cNvCxnSpPr>
            <p:nvPr/>
          </p:nvCxnSpPr>
          <p:spPr>
            <a:xfrm>
              <a:off x="2809984" y="5195665"/>
              <a:ext cx="301504" cy="501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33233BB-27F2-A958-3C87-3F0AA57B3F43}"/>
                </a:ext>
              </a:extLst>
            </p:cNvPr>
            <p:cNvSpPr/>
            <p:nvPr/>
          </p:nvSpPr>
          <p:spPr>
            <a:xfrm>
              <a:off x="1828800" y="4385976"/>
              <a:ext cx="505446" cy="3290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CFCA586-FC8B-F6BD-870F-AFEE7E5FE29E}"/>
                </a:ext>
              </a:extLst>
            </p:cNvPr>
            <p:cNvSpPr/>
            <p:nvPr/>
          </p:nvSpPr>
          <p:spPr>
            <a:xfrm>
              <a:off x="2380626" y="5005165"/>
              <a:ext cx="429358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8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77A4205-0197-89D8-AD2A-73BDEE0AFAEF}"/>
                </a:ext>
              </a:extLst>
            </p:cNvPr>
            <p:cNvCxnSpPr>
              <a:cxnSpLocks/>
              <a:stCxn id="52" idx="3"/>
              <a:endCxn id="53" idx="0"/>
            </p:cNvCxnSpPr>
            <p:nvPr/>
          </p:nvCxnSpPr>
          <p:spPr>
            <a:xfrm>
              <a:off x="2334246" y="4550516"/>
              <a:ext cx="261059" cy="454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30" name="Straight Arrow Connector 22529">
              <a:extLst>
                <a:ext uri="{FF2B5EF4-FFF2-40B4-BE49-F238E27FC236}">
                  <a16:creationId xmlns:a16="http://schemas.microsoft.com/office/drawing/2014/main" id="{35499A02-C502-9090-3666-D911B190E494}"/>
                </a:ext>
              </a:extLst>
            </p:cNvPr>
            <p:cNvCxnSpPr>
              <a:cxnSpLocks/>
              <a:stCxn id="53" idx="1"/>
              <a:endCxn id="27" idx="0"/>
            </p:cNvCxnSpPr>
            <p:nvPr/>
          </p:nvCxnSpPr>
          <p:spPr>
            <a:xfrm>
              <a:off x="2380626" y="5195665"/>
              <a:ext cx="1" cy="538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67" name="Group 22566">
            <a:extLst>
              <a:ext uri="{FF2B5EF4-FFF2-40B4-BE49-F238E27FC236}">
                <a16:creationId xmlns:a16="http://schemas.microsoft.com/office/drawing/2014/main" id="{F806E139-F632-0E65-5E38-B6191F58444D}"/>
              </a:ext>
            </a:extLst>
          </p:cNvPr>
          <p:cNvGrpSpPr/>
          <p:nvPr/>
        </p:nvGrpSpPr>
        <p:grpSpPr>
          <a:xfrm>
            <a:off x="670635" y="4358192"/>
            <a:ext cx="2985775" cy="1752525"/>
            <a:chOff x="641406" y="4385976"/>
            <a:chExt cx="3006138" cy="1730256"/>
          </a:xfrm>
        </p:grpSpPr>
        <p:sp>
          <p:nvSpPr>
            <p:cNvPr id="22568" name="Rectangle 22567">
              <a:extLst>
                <a:ext uri="{FF2B5EF4-FFF2-40B4-BE49-F238E27FC236}">
                  <a16:creationId xmlns:a16="http://schemas.microsoft.com/office/drawing/2014/main" id="{EBF8DA3B-4910-E453-4BD4-152F4B12178F}"/>
                </a:ext>
              </a:extLst>
            </p:cNvPr>
            <p:cNvSpPr/>
            <p:nvPr/>
          </p:nvSpPr>
          <p:spPr>
            <a:xfrm>
              <a:off x="1223245" y="5000326"/>
              <a:ext cx="429358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22569" name="Rectangle 22568">
              <a:extLst>
                <a:ext uri="{FF2B5EF4-FFF2-40B4-BE49-F238E27FC236}">
                  <a16:creationId xmlns:a16="http://schemas.microsoft.com/office/drawing/2014/main" id="{ECF22348-0352-D6FC-0D5F-88F3B3CFEB66}"/>
                </a:ext>
              </a:extLst>
            </p:cNvPr>
            <p:cNvSpPr/>
            <p:nvPr/>
          </p:nvSpPr>
          <p:spPr>
            <a:xfrm>
              <a:off x="641406" y="5735233"/>
              <a:ext cx="628883" cy="38099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1,3</a:t>
              </a:r>
            </a:p>
          </p:txBody>
        </p:sp>
        <p:sp>
          <p:nvSpPr>
            <p:cNvPr id="22570" name="Rectangle 22569">
              <a:extLst>
                <a:ext uri="{FF2B5EF4-FFF2-40B4-BE49-F238E27FC236}">
                  <a16:creationId xmlns:a16="http://schemas.microsoft.com/office/drawing/2014/main" id="{7D247A52-D8C9-6DFE-9D60-6DB2B03F4462}"/>
                </a:ext>
              </a:extLst>
            </p:cNvPr>
            <p:cNvSpPr/>
            <p:nvPr/>
          </p:nvSpPr>
          <p:spPr>
            <a:xfrm>
              <a:off x="2102193" y="5733918"/>
              <a:ext cx="556867" cy="37414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7, 8</a:t>
              </a:r>
            </a:p>
          </p:txBody>
        </p:sp>
        <p:cxnSp>
          <p:nvCxnSpPr>
            <p:cNvPr id="22571" name="Straight Arrow Connector 22570">
              <a:extLst>
                <a:ext uri="{FF2B5EF4-FFF2-40B4-BE49-F238E27FC236}">
                  <a16:creationId xmlns:a16="http://schemas.microsoft.com/office/drawing/2014/main" id="{2B6F2043-6DE2-0C3B-697C-9DD11FA70251}"/>
                </a:ext>
              </a:extLst>
            </p:cNvPr>
            <p:cNvCxnSpPr>
              <a:cxnSpLocks/>
              <a:stCxn id="22577" idx="1"/>
              <a:endCxn id="22568" idx="0"/>
            </p:cNvCxnSpPr>
            <p:nvPr/>
          </p:nvCxnSpPr>
          <p:spPr>
            <a:xfrm flipH="1">
              <a:off x="1437924" y="4550516"/>
              <a:ext cx="390876" cy="449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72" name="Straight Arrow Connector 22571">
              <a:extLst>
                <a:ext uri="{FF2B5EF4-FFF2-40B4-BE49-F238E27FC236}">
                  <a16:creationId xmlns:a16="http://schemas.microsoft.com/office/drawing/2014/main" id="{EC406FC4-8F54-1153-DA87-475234699105}"/>
                </a:ext>
              </a:extLst>
            </p:cNvPr>
            <p:cNvCxnSpPr>
              <a:cxnSpLocks/>
              <a:stCxn id="22568" idx="3"/>
              <a:endCxn id="22573" idx="0"/>
            </p:cNvCxnSpPr>
            <p:nvPr/>
          </p:nvCxnSpPr>
          <p:spPr>
            <a:xfrm>
              <a:off x="1652603" y="5190826"/>
              <a:ext cx="19971" cy="524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73" name="Rectangle 22572">
              <a:extLst>
                <a:ext uri="{FF2B5EF4-FFF2-40B4-BE49-F238E27FC236}">
                  <a16:creationId xmlns:a16="http://schemas.microsoft.com/office/drawing/2014/main" id="{9AB69C41-F5DC-16D3-A478-22627F8512F7}"/>
                </a:ext>
              </a:extLst>
            </p:cNvPr>
            <p:cNvSpPr/>
            <p:nvPr/>
          </p:nvSpPr>
          <p:spPr>
            <a:xfrm>
              <a:off x="1403974" y="5715273"/>
              <a:ext cx="537199" cy="38099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5</a:t>
              </a:r>
            </a:p>
          </p:txBody>
        </p:sp>
        <p:cxnSp>
          <p:nvCxnSpPr>
            <p:cNvPr id="22574" name="Straight Arrow Connector 22573">
              <a:extLst>
                <a:ext uri="{FF2B5EF4-FFF2-40B4-BE49-F238E27FC236}">
                  <a16:creationId xmlns:a16="http://schemas.microsoft.com/office/drawing/2014/main" id="{F5CD8B47-740E-6D87-1125-7E36A50943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681" y="5241714"/>
              <a:ext cx="301360" cy="455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75" name="Rectangle 22574">
              <a:extLst>
                <a:ext uri="{FF2B5EF4-FFF2-40B4-BE49-F238E27FC236}">
                  <a16:creationId xmlns:a16="http://schemas.microsoft.com/office/drawing/2014/main" id="{12EF57F5-C039-6DF1-F4E9-74B8B2F92C06}"/>
                </a:ext>
              </a:extLst>
            </p:cNvPr>
            <p:cNvSpPr/>
            <p:nvPr/>
          </p:nvSpPr>
          <p:spPr>
            <a:xfrm>
              <a:off x="2876881" y="5697133"/>
              <a:ext cx="770663" cy="39889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9, 12</a:t>
              </a:r>
            </a:p>
          </p:txBody>
        </p:sp>
        <p:cxnSp>
          <p:nvCxnSpPr>
            <p:cNvPr id="22576" name="Straight Arrow Connector 22575">
              <a:extLst>
                <a:ext uri="{FF2B5EF4-FFF2-40B4-BE49-F238E27FC236}">
                  <a16:creationId xmlns:a16="http://schemas.microsoft.com/office/drawing/2014/main" id="{2E6BF815-B993-49DF-666B-E89A7FF4A944}"/>
                </a:ext>
              </a:extLst>
            </p:cNvPr>
            <p:cNvCxnSpPr>
              <a:cxnSpLocks/>
              <a:stCxn id="22578" idx="3"/>
              <a:endCxn id="22575" idx="0"/>
            </p:cNvCxnSpPr>
            <p:nvPr/>
          </p:nvCxnSpPr>
          <p:spPr>
            <a:xfrm>
              <a:off x="2809985" y="5195665"/>
              <a:ext cx="452228" cy="501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77" name="Rectangle 22576">
              <a:extLst>
                <a:ext uri="{FF2B5EF4-FFF2-40B4-BE49-F238E27FC236}">
                  <a16:creationId xmlns:a16="http://schemas.microsoft.com/office/drawing/2014/main" id="{6E7D4B88-CAC5-F07A-A773-7B7CD86C611E}"/>
                </a:ext>
              </a:extLst>
            </p:cNvPr>
            <p:cNvSpPr/>
            <p:nvPr/>
          </p:nvSpPr>
          <p:spPr>
            <a:xfrm>
              <a:off x="1828800" y="4385976"/>
              <a:ext cx="505446" cy="3290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22578" name="Rectangle 22577">
              <a:extLst>
                <a:ext uri="{FF2B5EF4-FFF2-40B4-BE49-F238E27FC236}">
                  <a16:creationId xmlns:a16="http://schemas.microsoft.com/office/drawing/2014/main" id="{DC5F82AE-1D2D-F172-C89D-C59CB76671D6}"/>
                </a:ext>
              </a:extLst>
            </p:cNvPr>
            <p:cNvSpPr/>
            <p:nvPr/>
          </p:nvSpPr>
          <p:spPr>
            <a:xfrm>
              <a:off x="2380626" y="5005165"/>
              <a:ext cx="429358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8</a:t>
              </a:r>
            </a:p>
          </p:txBody>
        </p:sp>
        <p:cxnSp>
          <p:nvCxnSpPr>
            <p:cNvPr id="22579" name="Straight Arrow Connector 22578">
              <a:extLst>
                <a:ext uri="{FF2B5EF4-FFF2-40B4-BE49-F238E27FC236}">
                  <a16:creationId xmlns:a16="http://schemas.microsoft.com/office/drawing/2014/main" id="{01CD072F-0F1D-A201-9D00-49B5048378ED}"/>
                </a:ext>
              </a:extLst>
            </p:cNvPr>
            <p:cNvCxnSpPr>
              <a:cxnSpLocks/>
              <a:stCxn id="22577" idx="3"/>
              <a:endCxn id="22578" idx="0"/>
            </p:cNvCxnSpPr>
            <p:nvPr/>
          </p:nvCxnSpPr>
          <p:spPr>
            <a:xfrm>
              <a:off x="2334246" y="4550516"/>
              <a:ext cx="261059" cy="454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80" name="Straight Arrow Connector 22579">
              <a:extLst>
                <a:ext uri="{FF2B5EF4-FFF2-40B4-BE49-F238E27FC236}">
                  <a16:creationId xmlns:a16="http://schemas.microsoft.com/office/drawing/2014/main" id="{FDA2A7FC-D9CD-737C-464E-166E88D48DDC}"/>
                </a:ext>
              </a:extLst>
            </p:cNvPr>
            <p:cNvCxnSpPr>
              <a:cxnSpLocks/>
              <a:stCxn id="22578" idx="1"/>
              <a:endCxn id="22570" idx="0"/>
            </p:cNvCxnSpPr>
            <p:nvPr/>
          </p:nvCxnSpPr>
          <p:spPr>
            <a:xfrm>
              <a:off x="2380626" y="5195665"/>
              <a:ext cx="1" cy="538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82" name="Group 22581">
            <a:extLst>
              <a:ext uri="{FF2B5EF4-FFF2-40B4-BE49-F238E27FC236}">
                <a16:creationId xmlns:a16="http://schemas.microsoft.com/office/drawing/2014/main" id="{5444F370-22B1-7A46-AF38-61D89340424A}"/>
              </a:ext>
            </a:extLst>
          </p:cNvPr>
          <p:cNvGrpSpPr/>
          <p:nvPr/>
        </p:nvGrpSpPr>
        <p:grpSpPr>
          <a:xfrm>
            <a:off x="4709932" y="4331951"/>
            <a:ext cx="3519668" cy="1764049"/>
            <a:chOff x="641406" y="4385976"/>
            <a:chExt cx="3543672" cy="1741634"/>
          </a:xfrm>
        </p:grpSpPr>
        <p:sp>
          <p:nvSpPr>
            <p:cNvPr id="22583" name="Rectangle 22582">
              <a:extLst>
                <a:ext uri="{FF2B5EF4-FFF2-40B4-BE49-F238E27FC236}">
                  <a16:creationId xmlns:a16="http://schemas.microsoft.com/office/drawing/2014/main" id="{77E92710-4197-532B-8D17-A85C1BF8302D}"/>
                </a:ext>
              </a:extLst>
            </p:cNvPr>
            <p:cNvSpPr/>
            <p:nvPr/>
          </p:nvSpPr>
          <p:spPr>
            <a:xfrm>
              <a:off x="1223245" y="5000326"/>
              <a:ext cx="429358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22584" name="Rectangle 22583">
              <a:extLst>
                <a:ext uri="{FF2B5EF4-FFF2-40B4-BE49-F238E27FC236}">
                  <a16:creationId xmlns:a16="http://schemas.microsoft.com/office/drawing/2014/main" id="{9282CD82-429F-DC81-246C-322ED501A4DE}"/>
                </a:ext>
              </a:extLst>
            </p:cNvPr>
            <p:cNvSpPr/>
            <p:nvPr/>
          </p:nvSpPr>
          <p:spPr>
            <a:xfrm>
              <a:off x="641406" y="5735233"/>
              <a:ext cx="628883" cy="38099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1,3</a:t>
              </a:r>
            </a:p>
          </p:txBody>
        </p:sp>
        <p:sp>
          <p:nvSpPr>
            <p:cNvPr id="22585" name="Rectangle 22584">
              <a:extLst>
                <a:ext uri="{FF2B5EF4-FFF2-40B4-BE49-F238E27FC236}">
                  <a16:creationId xmlns:a16="http://schemas.microsoft.com/office/drawing/2014/main" id="{FF791D7C-A2CC-B8B7-CDDA-BAC0200DB1D5}"/>
                </a:ext>
              </a:extLst>
            </p:cNvPr>
            <p:cNvSpPr/>
            <p:nvPr/>
          </p:nvSpPr>
          <p:spPr>
            <a:xfrm>
              <a:off x="2004288" y="5722129"/>
              <a:ext cx="556867" cy="37414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6,7</a:t>
              </a:r>
            </a:p>
          </p:txBody>
        </p:sp>
        <p:cxnSp>
          <p:nvCxnSpPr>
            <p:cNvPr id="22586" name="Straight Arrow Connector 22585">
              <a:extLst>
                <a:ext uri="{FF2B5EF4-FFF2-40B4-BE49-F238E27FC236}">
                  <a16:creationId xmlns:a16="http://schemas.microsoft.com/office/drawing/2014/main" id="{0EF0B045-467B-52DF-4107-A0D0A350AEFE}"/>
                </a:ext>
              </a:extLst>
            </p:cNvPr>
            <p:cNvCxnSpPr>
              <a:cxnSpLocks/>
              <a:stCxn id="33792" idx="1"/>
              <a:endCxn id="22583" idx="0"/>
            </p:cNvCxnSpPr>
            <p:nvPr/>
          </p:nvCxnSpPr>
          <p:spPr>
            <a:xfrm flipH="1">
              <a:off x="1437924" y="4550516"/>
              <a:ext cx="390876" cy="449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87" name="Straight Arrow Connector 22586">
              <a:extLst>
                <a:ext uri="{FF2B5EF4-FFF2-40B4-BE49-F238E27FC236}">
                  <a16:creationId xmlns:a16="http://schemas.microsoft.com/office/drawing/2014/main" id="{E62C13C0-D8C0-A123-AF0E-1AC03DB14CED}"/>
                </a:ext>
              </a:extLst>
            </p:cNvPr>
            <p:cNvCxnSpPr>
              <a:cxnSpLocks/>
              <a:stCxn id="22583" idx="3"/>
              <a:endCxn id="22588" idx="0"/>
            </p:cNvCxnSpPr>
            <p:nvPr/>
          </p:nvCxnSpPr>
          <p:spPr>
            <a:xfrm>
              <a:off x="1652603" y="5190826"/>
              <a:ext cx="19971" cy="524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88" name="Rectangle 22587">
              <a:extLst>
                <a:ext uri="{FF2B5EF4-FFF2-40B4-BE49-F238E27FC236}">
                  <a16:creationId xmlns:a16="http://schemas.microsoft.com/office/drawing/2014/main" id="{4914EA2B-5B89-7C3F-B86D-CA8FC10A5E7B}"/>
                </a:ext>
              </a:extLst>
            </p:cNvPr>
            <p:cNvSpPr/>
            <p:nvPr/>
          </p:nvSpPr>
          <p:spPr>
            <a:xfrm>
              <a:off x="1403974" y="5715273"/>
              <a:ext cx="537199" cy="38099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5</a:t>
              </a:r>
            </a:p>
          </p:txBody>
        </p:sp>
        <p:cxnSp>
          <p:nvCxnSpPr>
            <p:cNvPr id="22589" name="Straight Arrow Connector 22588">
              <a:extLst>
                <a:ext uri="{FF2B5EF4-FFF2-40B4-BE49-F238E27FC236}">
                  <a16:creationId xmlns:a16="http://schemas.microsoft.com/office/drawing/2014/main" id="{255B4E2F-483A-37B2-17C9-F35282A56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681" y="5241714"/>
              <a:ext cx="301360" cy="455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90" name="Rectangle 22589">
              <a:extLst>
                <a:ext uri="{FF2B5EF4-FFF2-40B4-BE49-F238E27FC236}">
                  <a16:creationId xmlns:a16="http://schemas.microsoft.com/office/drawing/2014/main" id="{BF15C79A-A2D7-6725-6ED1-85D1B8A6D0CB}"/>
                </a:ext>
              </a:extLst>
            </p:cNvPr>
            <p:cNvSpPr/>
            <p:nvPr/>
          </p:nvSpPr>
          <p:spPr>
            <a:xfrm>
              <a:off x="3414415" y="5728711"/>
              <a:ext cx="770663" cy="39889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9, 12</a:t>
              </a:r>
            </a:p>
          </p:txBody>
        </p:sp>
        <p:cxnSp>
          <p:nvCxnSpPr>
            <p:cNvPr id="22591" name="Straight Arrow Connector 22590">
              <a:extLst>
                <a:ext uri="{FF2B5EF4-FFF2-40B4-BE49-F238E27FC236}">
                  <a16:creationId xmlns:a16="http://schemas.microsoft.com/office/drawing/2014/main" id="{2320CAE1-D85D-74EE-2448-0F37B746CF84}"/>
                </a:ext>
              </a:extLst>
            </p:cNvPr>
            <p:cNvCxnSpPr>
              <a:cxnSpLocks/>
              <a:stCxn id="33793" idx="3"/>
              <a:endCxn id="22590" idx="0"/>
            </p:cNvCxnSpPr>
            <p:nvPr/>
          </p:nvCxnSpPr>
          <p:spPr>
            <a:xfrm>
              <a:off x="3349533" y="5176772"/>
              <a:ext cx="450214" cy="551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92" name="Rectangle 33791">
              <a:extLst>
                <a:ext uri="{FF2B5EF4-FFF2-40B4-BE49-F238E27FC236}">
                  <a16:creationId xmlns:a16="http://schemas.microsoft.com/office/drawing/2014/main" id="{DAE72794-5D99-65F2-9104-EE16CFBF34FC}"/>
                </a:ext>
              </a:extLst>
            </p:cNvPr>
            <p:cNvSpPr/>
            <p:nvPr/>
          </p:nvSpPr>
          <p:spPr>
            <a:xfrm>
              <a:off x="1828800" y="4385976"/>
              <a:ext cx="505446" cy="3290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33793" name="Rectangle 33792">
              <a:extLst>
                <a:ext uri="{FF2B5EF4-FFF2-40B4-BE49-F238E27FC236}">
                  <a16:creationId xmlns:a16="http://schemas.microsoft.com/office/drawing/2014/main" id="{CF7705D6-8CBB-D56B-4D22-526C498A9C4D}"/>
                </a:ext>
              </a:extLst>
            </p:cNvPr>
            <p:cNvSpPr/>
            <p:nvPr/>
          </p:nvSpPr>
          <p:spPr>
            <a:xfrm>
              <a:off x="2665832" y="4986272"/>
              <a:ext cx="68370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7,8</a:t>
              </a:r>
            </a:p>
          </p:txBody>
        </p:sp>
        <p:cxnSp>
          <p:nvCxnSpPr>
            <p:cNvPr id="33795" name="Straight Arrow Connector 33794">
              <a:extLst>
                <a:ext uri="{FF2B5EF4-FFF2-40B4-BE49-F238E27FC236}">
                  <a16:creationId xmlns:a16="http://schemas.microsoft.com/office/drawing/2014/main" id="{43210F75-1D2B-F6DD-544E-AF800E581FD5}"/>
                </a:ext>
              </a:extLst>
            </p:cNvPr>
            <p:cNvCxnSpPr>
              <a:cxnSpLocks/>
              <a:stCxn id="33792" idx="3"/>
              <a:endCxn id="33793" idx="0"/>
            </p:cNvCxnSpPr>
            <p:nvPr/>
          </p:nvCxnSpPr>
          <p:spPr>
            <a:xfrm>
              <a:off x="2334246" y="4550515"/>
              <a:ext cx="673437" cy="435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96" name="Straight Arrow Connector 33795">
              <a:extLst>
                <a:ext uri="{FF2B5EF4-FFF2-40B4-BE49-F238E27FC236}">
                  <a16:creationId xmlns:a16="http://schemas.microsoft.com/office/drawing/2014/main" id="{CED11D79-B71E-D9E2-3808-D35A533C4325}"/>
                </a:ext>
              </a:extLst>
            </p:cNvPr>
            <p:cNvCxnSpPr>
              <a:cxnSpLocks/>
              <a:stCxn id="33793" idx="1"/>
              <a:endCxn id="22585" idx="0"/>
            </p:cNvCxnSpPr>
            <p:nvPr/>
          </p:nvCxnSpPr>
          <p:spPr>
            <a:xfrm flipH="1">
              <a:off x="2282722" y="5176772"/>
              <a:ext cx="383110" cy="545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800" name="Rectangle 33799">
            <a:extLst>
              <a:ext uri="{FF2B5EF4-FFF2-40B4-BE49-F238E27FC236}">
                <a16:creationId xmlns:a16="http://schemas.microsoft.com/office/drawing/2014/main" id="{50D2BCBF-3AF6-DE17-ACB5-0A09BB087229}"/>
              </a:ext>
            </a:extLst>
          </p:cNvPr>
          <p:cNvSpPr/>
          <p:nvPr/>
        </p:nvSpPr>
        <p:spPr>
          <a:xfrm>
            <a:off x="6783633" y="5690566"/>
            <a:ext cx="553095" cy="3789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cxnSp>
        <p:nvCxnSpPr>
          <p:cNvPr id="33802" name="Straight Arrow Connector 33801">
            <a:extLst>
              <a:ext uri="{FF2B5EF4-FFF2-40B4-BE49-F238E27FC236}">
                <a16:creationId xmlns:a16="http://schemas.microsoft.com/office/drawing/2014/main" id="{47C25F00-2FA5-42F1-3231-F76F1C1C0E8C}"/>
              </a:ext>
            </a:extLst>
          </p:cNvPr>
          <p:cNvCxnSpPr>
            <a:cxnSpLocks/>
            <a:stCxn id="33793" idx="2"/>
            <a:endCxn id="33800" idx="0"/>
          </p:cNvCxnSpPr>
          <p:nvPr/>
        </p:nvCxnSpPr>
        <p:spPr>
          <a:xfrm>
            <a:off x="7060180" y="5325877"/>
            <a:ext cx="1" cy="36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41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531813"/>
            <a:ext cx="2590800" cy="1677987"/>
          </a:xfrm>
        </p:spPr>
        <p:txBody>
          <a:bodyPr/>
          <a:lstStyle/>
          <a:p>
            <a:r>
              <a:rPr lang="en-US" altLang="en-US" sz="3200" dirty="0"/>
              <a:t>Example of an Insertion in a B+ tree</a:t>
            </a:r>
          </a:p>
        </p:txBody>
      </p:sp>
      <p:pic>
        <p:nvPicPr>
          <p:cNvPr id="3481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"/>
            <a:ext cx="5503863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06239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: B+ tree insertion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sz="5400" dirty="0"/>
              <a:t>P</a:t>
            </a:r>
            <a:r>
              <a:rPr lang="en-US" altLang="en-US" sz="4400" dirty="0"/>
              <a:t>int (M)</a:t>
            </a:r>
            <a:r>
              <a:rPr lang="en-US" altLang="en-US" dirty="0"/>
              <a:t>=3,</a:t>
            </a:r>
            <a:r>
              <a:rPr lang="en-US" altLang="en-US" sz="5400" dirty="0"/>
              <a:t> </a:t>
            </a:r>
            <a:r>
              <a:rPr lang="en-US" altLang="en-US" sz="5400" dirty="0" err="1"/>
              <a:t>P</a:t>
            </a:r>
            <a:r>
              <a:rPr lang="en-US" altLang="en-US" sz="4400" dirty="0" err="1"/>
              <a:t>leaf</a:t>
            </a:r>
            <a:r>
              <a:rPr lang="en-US" altLang="en-US" sz="4400" dirty="0"/>
              <a:t> (L) </a:t>
            </a:r>
            <a:r>
              <a:rPr lang="en-US" altLang="en-US" dirty="0"/>
              <a:t>=2)</a:t>
            </a:r>
          </a:p>
        </p:txBody>
      </p:sp>
      <p:sp>
        <p:nvSpPr>
          <p:cNvPr id="36867" name="Rectangle 1"/>
          <p:cNvSpPr>
            <a:spLocks noChangeArrowheads="1"/>
          </p:cNvSpPr>
          <p:nvPr/>
        </p:nvSpPr>
        <p:spPr bwMode="auto">
          <a:xfrm>
            <a:off x="685800" y="1998159"/>
            <a:ext cx="3379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12, 9, 6, 7, 1, 5, 8, 3</a:t>
            </a: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838200" y="4495800"/>
            <a:ext cx="3379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1, 5, 7, 3, 8, 12, 9, 6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F896D-DEB0-8C12-E8DF-39A1645EEF5F}"/>
              </a:ext>
            </a:extLst>
          </p:cNvPr>
          <p:cNvSpPr txBox="1"/>
          <p:nvPr/>
        </p:nvSpPr>
        <p:spPr>
          <a:xfrm>
            <a:off x="457200" y="1340283"/>
            <a:ext cx="8458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Note that the left child's key &lt;= parent's key.  Also, in the leaf, if there are 3 keys, copy the middle key to the parent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787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65A4-A1EE-B07A-74D8-B253F60C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8229600" cy="838200"/>
          </a:xfrm>
        </p:spPr>
        <p:txBody>
          <a:bodyPr/>
          <a:lstStyle/>
          <a:p>
            <a:r>
              <a:rPr lang="en-US" dirty="0"/>
              <a:t>What if </a:t>
            </a:r>
            <a:r>
              <a:rPr lang="en-US" altLang="en-US" sz="4400" dirty="0"/>
              <a:t>P</a:t>
            </a:r>
            <a:r>
              <a:rPr lang="en-US" altLang="en-US" sz="3200" dirty="0"/>
              <a:t>int</a:t>
            </a:r>
            <a:r>
              <a:rPr lang="en-US" altLang="en-US" sz="4400" dirty="0"/>
              <a:t> (M) = 3 and </a:t>
            </a:r>
            <a:r>
              <a:rPr lang="en-US" altLang="en-US" sz="4400" dirty="0" err="1"/>
              <a:t>P</a:t>
            </a:r>
            <a:r>
              <a:rPr lang="en-US" altLang="en-US" sz="2800" dirty="0" err="1"/>
              <a:t>leaf</a:t>
            </a:r>
            <a:r>
              <a:rPr lang="en-US" altLang="en-US" sz="4400" dirty="0"/>
              <a:t> (L)=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336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B+ tree insertion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8, 5, 1, 7, 3, 12, 9, 6 (M=3, L=3)</a:t>
            </a:r>
          </a:p>
          <a:p>
            <a:endParaRPr lang="en-US" altLang="en-US" sz="2400" dirty="0"/>
          </a:p>
          <a:p>
            <a:pPr lvl="1"/>
            <a:endParaRPr lang="en-US" altLang="en-US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0DA5EA-C45E-68E3-610A-4ABF98BA3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99265"/>
              </p:ext>
            </p:extLst>
          </p:nvPr>
        </p:nvGraphicFramePr>
        <p:xfrm>
          <a:off x="533400" y="1900238"/>
          <a:ext cx="8001000" cy="4259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26963157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83447927"/>
                    </a:ext>
                  </a:extLst>
                </a:gridCol>
              </a:tblGrid>
              <a:tr h="2305127">
                <a:tc>
                  <a:txBody>
                    <a:bodyPr/>
                    <a:lstStyle/>
                    <a:p>
                      <a:r>
                        <a:rPr lang="en-US" sz="1800" dirty="0"/>
                        <a:t>8,5, 1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T="45726" marB="45726"/>
                </a:tc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  <a:p>
                      <a:endParaRPr lang="en-US" sz="1800" dirty="0"/>
                    </a:p>
                  </a:txBody>
                  <a:tcPr marT="45726" marB="4572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4135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</a:p>
                  </a:txBody>
                  <a:tcPr marT="45726" marB="4572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6" marB="4572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46AA2A2-8E14-C397-C85C-F0C6F3695CA9}"/>
              </a:ext>
            </a:extLst>
          </p:cNvPr>
          <p:cNvSpPr/>
          <p:nvPr/>
        </p:nvSpPr>
        <p:spPr>
          <a:xfrm>
            <a:off x="762000" y="31115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1,5,8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EA3AEF-3003-1892-9109-789A74081DD3}"/>
              </a:ext>
            </a:extLst>
          </p:cNvPr>
          <p:cNvSpPr/>
          <p:nvPr/>
        </p:nvSpPr>
        <p:spPr>
          <a:xfrm>
            <a:off x="2133600" y="3492500"/>
            <a:ext cx="1581150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1, 5, 7, 8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828BA8-32B7-B2B4-BA4E-91A0BC402A15}"/>
              </a:ext>
            </a:extLst>
          </p:cNvPr>
          <p:cNvCxnSpPr/>
          <p:nvPr/>
        </p:nvCxnSpPr>
        <p:spPr>
          <a:xfrm>
            <a:off x="3867150" y="36449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094E68A-A1AD-4D00-90BA-F768D887D251}"/>
              </a:ext>
            </a:extLst>
          </p:cNvPr>
          <p:cNvSpPr/>
          <p:nvPr/>
        </p:nvSpPr>
        <p:spPr>
          <a:xfrm>
            <a:off x="4962525" y="25781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0BD2EA-ECEF-E4A4-4174-8F1110D38CBA}"/>
              </a:ext>
            </a:extLst>
          </p:cNvPr>
          <p:cNvSpPr/>
          <p:nvPr/>
        </p:nvSpPr>
        <p:spPr>
          <a:xfrm>
            <a:off x="4552950" y="3482975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1,5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4361C8-1E61-954B-AAAE-D4B13FC71FDA}"/>
              </a:ext>
            </a:extLst>
          </p:cNvPr>
          <p:cNvSpPr/>
          <p:nvPr/>
        </p:nvSpPr>
        <p:spPr>
          <a:xfrm>
            <a:off x="5486400" y="3482975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7, 8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60DF35-1B97-7221-2FAC-26BB93CCEB2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4933950" y="2959100"/>
            <a:ext cx="40957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9B138F-3B78-A06B-EB40-BB89F4DAD655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343525" y="2959100"/>
            <a:ext cx="52387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3C9F21C-E2CA-6E23-6C22-6CAC49C0969B}"/>
              </a:ext>
            </a:extLst>
          </p:cNvPr>
          <p:cNvSpPr/>
          <p:nvPr/>
        </p:nvSpPr>
        <p:spPr>
          <a:xfrm>
            <a:off x="7148513" y="2520089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96B9E4-4BF1-3490-847C-7FF7621DC094}"/>
              </a:ext>
            </a:extLst>
          </p:cNvPr>
          <p:cNvSpPr/>
          <p:nvPr/>
        </p:nvSpPr>
        <p:spPr>
          <a:xfrm>
            <a:off x="6738938" y="3424964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1,3, 5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9D4658-E913-AEED-D675-FA940142863C}"/>
              </a:ext>
            </a:extLst>
          </p:cNvPr>
          <p:cNvSpPr/>
          <p:nvPr/>
        </p:nvSpPr>
        <p:spPr>
          <a:xfrm>
            <a:off x="7672388" y="3424964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7, 8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E4AF14-926E-848E-0794-208C5142A6FB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7119938" y="2901089"/>
            <a:ext cx="40957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4A3587-7991-5D92-9561-BBA29761EBA7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7529513" y="2901089"/>
            <a:ext cx="52387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C23EA3B-CADB-F0D0-09A9-D7B3AF11AFFE}"/>
              </a:ext>
            </a:extLst>
          </p:cNvPr>
          <p:cNvSpPr/>
          <p:nvPr/>
        </p:nvSpPr>
        <p:spPr>
          <a:xfrm>
            <a:off x="1762125" y="437356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A9C809-0800-6802-7922-6ABAFB0583B5}"/>
              </a:ext>
            </a:extLst>
          </p:cNvPr>
          <p:cNvSpPr/>
          <p:nvPr/>
        </p:nvSpPr>
        <p:spPr>
          <a:xfrm>
            <a:off x="1352550" y="5278437"/>
            <a:ext cx="762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1,3, 5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F4CF28-D898-1945-C263-6560CE0E4BD8}"/>
              </a:ext>
            </a:extLst>
          </p:cNvPr>
          <p:cNvSpPr/>
          <p:nvPr/>
        </p:nvSpPr>
        <p:spPr>
          <a:xfrm>
            <a:off x="2286000" y="5278437"/>
            <a:ext cx="10287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7, 8, 12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10E7D9-1D3C-65CF-B082-F0881919F049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1733550" y="4754562"/>
            <a:ext cx="40957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9737FE-50E4-978C-D517-2C554EAA7BA3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2143125" y="4754562"/>
            <a:ext cx="65722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2DE0C5E-A975-2A2F-F368-4F7E051AF013}"/>
              </a:ext>
            </a:extLst>
          </p:cNvPr>
          <p:cNvSpPr/>
          <p:nvPr/>
        </p:nvSpPr>
        <p:spPr>
          <a:xfrm>
            <a:off x="5448302" y="441080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CCFF-4A1A-B233-CC66-13A97518E7D7}"/>
              </a:ext>
            </a:extLst>
          </p:cNvPr>
          <p:cNvSpPr/>
          <p:nvPr/>
        </p:nvSpPr>
        <p:spPr>
          <a:xfrm>
            <a:off x="5038727" y="5315677"/>
            <a:ext cx="762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1,3, 5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687F3C-7752-014E-D0FF-252D2744276F}"/>
              </a:ext>
            </a:extLst>
          </p:cNvPr>
          <p:cNvSpPr/>
          <p:nvPr/>
        </p:nvSpPr>
        <p:spPr>
          <a:xfrm>
            <a:off x="5972176" y="5315677"/>
            <a:ext cx="1552577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7, 8, 9, 12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FF9A89-8CF4-533B-75BA-A202E4FB93DA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5419727" y="4791802"/>
            <a:ext cx="40957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D319BF-2EB9-6B29-CF82-9EBAF0C7B9A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5829302" y="4791802"/>
            <a:ext cx="919163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989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B+ tree insertion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8, 5, 1, 7, 3, 12, 9, 6 (M=3, L=3)</a:t>
            </a:r>
          </a:p>
          <a:p>
            <a:pPr lvl="1"/>
            <a:endParaRPr lang="en-US" altLang="en-US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0DA5EA-C45E-68E3-610A-4ABF98BA3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3749"/>
              </p:ext>
            </p:extLst>
          </p:nvPr>
        </p:nvGraphicFramePr>
        <p:xfrm>
          <a:off x="533400" y="1900238"/>
          <a:ext cx="7848600" cy="4500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45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104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  <a:p>
                      <a:endParaRPr 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1497C01-25E4-DEF4-5B33-8FE03DE565FE}"/>
              </a:ext>
            </a:extLst>
          </p:cNvPr>
          <p:cNvSpPr/>
          <p:nvPr/>
        </p:nvSpPr>
        <p:spPr>
          <a:xfrm>
            <a:off x="1428038" y="2234724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42EE20-6CDA-3995-428F-93C7E66B9861}"/>
              </a:ext>
            </a:extLst>
          </p:cNvPr>
          <p:cNvSpPr/>
          <p:nvPr/>
        </p:nvSpPr>
        <p:spPr>
          <a:xfrm>
            <a:off x="1018463" y="3139599"/>
            <a:ext cx="762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1,3, 5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45E89-7436-D893-0EE2-EBEFA1E5CF90}"/>
              </a:ext>
            </a:extLst>
          </p:cNvPr>
          <p:cNvSpPr/>
          <p:nvPr/>
        </p:nvSpPr>
        <p:spPr>
          <a:xfrm>
            <a:off x="1951912" y="3139599"/>
            <a:ext cx="1552577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7, 8, 9, 12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EDB52B-0B00-51F1-6E3F-5C50AF8ECE81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1399463" y="2615724"/>
            <a:ext cx="40957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43AC42-B950-E7B9-DDC6-DE011C5048F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809038" y="2615724"/>
            <a:ext cx="919163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4CC831-6BBC-9674-552B-A5F0D98205EB}"/>
              </a:ext>
            </a:extLst>
          </p:cNvPr>
          <p:cNvCxnSpPr/>
          <p:nvPr/>
        </p:nvCxnSpPr>
        <p:spPr>
          <a:xfrm>
            <a:off x="3733800" y="2615724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6DAA694-CCEB-EA5A-61AF-DBAA7064ACC2}"/>
              </a:ext>
            </a:extLst>
          </p:cNvPr>
          <p:cNvSpPr/>
          <p:nvPr/>
        </p:nvSpPr>
        <p:spPr>
          <a:xfrm>
            <a:off x="5670278" y="2238997"/>
            <a:ext cx="91532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5, 8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F65772-118A-18C9-6E63-F584DDFF9C54}"/>
              </a:ext>
            </a:extLst>
          </p:cNvPr>
          <p:cNvSpPr/>
          <p:nvPr/>
        </p:nvSpPr>
        <p:spPr>
          <a:xfrm>
            <a:off x="4738686" y="3200400"/>
            <a:ext cx="762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1,3, 5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BC59F9-43E1-48CE-BE0C-1CCE327A4AB4}"/>
              </a:ext>
            </a:extLst>
          </p:cNvPr>
          <p:cNvCxnSpPr>
            <a:cxnSpLocks/>
            <a:stCxn id="11" idx="1"/>
            <a:endCxn id="19" idx="0"/>
          </p:cNvCxnSpPr>
          <p:nvPr/>
        </p:nvCxnSpPr>
        <p:spPr>
          <a:xfrm flipH="1">
            <a:off x="5119686" y="2429497"/>
            <a:ext cx="550592" cy="77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79D57C-BA82-29FD-163F-2AF02BEFC698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6127939" y="2619997"/>
            <a:ext cx="0" cy="55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B6148C8-7B54-3F57-2887-B7D30F183C4D}"/>
              </a:ext>
            </a:extLst>
          </p:cNvPr>
          <p:cNvSpPr/>
          <p:nvPr/>
        </p:nvSpPr>
        <p:spPr>
          <a:xfrm>
            <a:off x="5788404" y="3175719"/>
            <a:ext cx="679070" cy="38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7,8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ECD13E-5E4C-8F22-360E-099DF7EEC0E4}"/>
              </a:ext>
            </a:extLst>
          </p:cNvPr>
          <p:cNvSpPr/>
          <p:nvPr/>
        </p:nvSpPr>
        <p:spPr>
          <a:xfrm>
            <a:off x="6852553" y="3153839"/>
            <a:ext cx="679070" cy="38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9, 12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09F9C75-81F3-92DE-848D-E987D6F959F3}"/>
              </a:ext>
            </a:extLst>
          </p:cNvPr>
          <p:cNvCxnSpPr>
            <a:cxnSpLocks/>
            <a:stCxn id="11" idx="3"/>
            <a:endCxn id="38" idx="0"/>
          </p:cNvCxnSpPr>
          <p:nvPr/>
        </p:nvCxnSpPr>
        <p:spPr>
          <a:xfrm>
            <a:off x="6585599" y="2429497"/>
            <a:ext cx="606489" cy="72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B0D35AF-5727-2BDE-0BF2-639984E83807}"/>
              </a:ext>
            </a:extLst>
          </p:cNvPr>
          <p:cNvSpPr/>
          <p:nvPr/>
        </p:nvSpPr>
        <p:spPr>
          <a:xfrm>
            <a:off x="1921786" y="4558973"/>
            <a:ext cx="91532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5, 8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4267FC-5506-B0A1-99C4-011E1B5ABD89}"/>
              </a:ext>
            </a:extLst>
          </p:cNvPr>
          <p:cNvSpPr/>
          <p:nvPr/>
        </p:nvSpPr>
        <p:spPr>
          <a:xfrm>
            <a:off x="990194" y="5520376"/>
            <a:ext cx="762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1,3, 5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E5464A-75AF-5270-D2F7-55CB6BA96190}"/>
              </a:ext>
            </a:extLst>
          </p:cNvPr>
          <p:cNvCxnSpPr>
            <a:cxnSpLocks/>
            <a:stCxn id="45" idx="1"/>
            <a:endCxn id="46" idx="0"/>
          </p:cNvCxnSpPr>
          <p:nvPr/>
        </p:nvCxnSpPr>
        <p:spPr>
          <a:xfrm flipH="1">
            <a:off x="1371194" y="4749473"/>
            <a:ext cx="550592" cy="77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30227B2-F550-337D-142A-DB13E239B78A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>
            <a:off x="2379447" y="4939973"/>
            <a:ext cx="40139" cy="55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DC13103-38D9-3380-5079-F29F6AFDB50A}"/>
              </a:ext>
            </a:extLst>
          </p:cNvPr>
          <p:cNvSpPr/>
          <p:nvPr/>
        </p:nvSpPr>
        <p:spPr>
          <a:xfrm>
            <a:off x="2039911" y="5495695"/>
            <a:ext cx="759349" cy="38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6, 7,8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14C725-F710-F9B2-3501-2339013F9069}"/>
              </a:ext>
            </a:extLst>
          </p:cNvPr>
          <p:cNvSpPr/>
          <p:nvPr/>
        </p:nvSpPr>
        <p:spPr>
          <a:xfrm>
            <a:off x="3104061" y="5473815"/>
            <a:ext cx="679070" cy="38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9, 12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768254A-D279-BA72-389A-00FE17F4A156}"/>
              </a:ext>
            </a:extLst>
          </p:cNvPr>
          <p:cNvCxnSpPr>
            <a:cxnSpLocks/>
            <a:stCxn id="45" idx="3"/>
            <a:endCxn id="54" idx="0"/>
          </p:cNvCxnSpPr>
          <p:nvPr/>
        </p:nvCxnSpPr>
        <p:spPr>
          <a:xfrm>
            <a:off x="2837107" y="4749473"/>
            <a:ext cx="606489" cy="72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005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: B+ tree insertion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sz="5400" dirty="0"/>
              <a:t>P</a:t>
            </a:r>
            <a:r>
              <a:rPr lang="en-US" altLang="en-US" sz="4400" dirty="0"/>
              <a:t>int (M)</a:t>
            </a:r>
            <a:r>
              <a:rPr lang="en-US" altLang="en-US" dirty="0"/>
              <a:t>=3,</a:t>
            </a:r>
            <a:r>
              <a:rPr lang="en-US" altLang="en-US" sz="5400" dirty="0"/>
              <a:t> </a:t>
            </a:r>
            <a:r>
              <a:rPr lang="en-US" altLang="en-US" sz="5400" dirty="0" err="1"/>
              <a:t>P</a:t>
            </a:r>
            <a:r>
              <a:rPr lang="en-US" altLang="en-US" sz="4400" dirty="0" err="1"/>
              <a:t>leaf</a:t>
            </a:r>
            <a:r>
              <a:rPr lang="en-US" altLang="en-US" sz="4400" dirty="0"/>
              <a:t> (L) </a:t>
            </a:r>
            <a:r>
              <a:rPr lang="en-US" altLang="en-US" dirty="0"/>
              <a:t>=3)</a:t>
            </a:r>
          </a:p>
        </p:txBody>
      </p:sp>
      <p:sp>
        <p:nvSpPr>
          <p:cNvPr id="36867" name="Rectangle 1"/>
          <p:cNvSpPr>
            <a:spLocks noChangeArrowheads="1"/>
          </p:cNvSpPr>
          <p:nvPr/>
        </p:nvSpPr>
        <p:spPr bwMode="auto">
          <a:xfrm>
            <a:off x="815051" y="2100262"/>
            <a:ext cx="3379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12, 9, 6, 7, 1, 5, 8, 3</a:t>
            </a: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838200" y="4495800"/>
            <a:ext cx="3379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1, 5, 7, 3, 8, 12, 9, 6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872A54-523F-7C54-B276-2612B5A3EA83}"/>
              </a:ext>
            </a:extLst>
          </p:cNvPr>
          <p:cNvSpPr txBox="1"/>
          <p:nvPr/>
        </p:nvSpPr>
        <p:spPr>
          <a:xfrm>
            <a:off x="457200" y="1340283"/>
            <a:ext cx="8458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Note that the left child's key &lt;= parent's key.  Also, in the leaf, if there are 4 keys, copy the second key to the parent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36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175"/>
            <a:ext cx="8229600" cy="5257800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So how do we pick M and L (</a:t>
            </a:r>
            <a:r>
              <a:rPr lang="en-US" altLang="en-US" sz="2400" b="1" dirty="0"/>
              <a:t>P</a:t>
            </a:r>
            <a:r>
              <a:rPr lang="en-US" altLang="en-US" sz="2400" baseline="-25000" dirty="0"/>
              <a:t>int</a:t>
            </a:r>
            <a:r>
              <a:rPr lang="en-US" sz="2400" dirty="0"/>
              <a:t> and </a:t>
            </a:r>
            <a:r>
              <a:rPr lang="en-US" altLang="en-US" sz="2400" b="1" dirty="0"/>
              <a:t>P</a:t>
            </a:r>
            <a:r>
              <a:rPr lang="en-US" altLang="en-US" sz="2400" baseline="-25000" dirty="0"/>
              <a:t>leaf</a:t>
            </a:r>
            <a:r>
              <a:rPr lang="en-US" altLang="en-US" dirty="0"/>
              <a:t>)?</a:t>
            </a:r>
          </a:p>
          <a:p>
            <a:pPr marL="742950" lvl="2" indent="-342900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Depends on the </a:t>
            </a:r>
            <a:r>
              <a:rPr lang="en-US" sz="2000" dirty="0">
                <a:solidFill>
                  <a:srgbClr val="0070C0"/>
                </a:solidFill>
              </a:rPr>
              <a:t>application</a:t>
            </a:r>
            <a:r>
              <a:rPr lang="en-US" sz="2000" dirty="0"/>
              <a:t>, in our example, it would be based on the disk-block size</a:t>
            </a:r>
          </a:p>
          <a:p>
            <a:pPr marL="457200" lvl="1" indent="-457200">
              <a:buFont typeface="Arial" panose="020B0604020202020204" pitchFamily="34" charset="0"/>
              <a:buChar char="•"/>
              <a:defRPr/>
            </a:pPr>
            <a:endParaRPr lang="en-US" sz="2400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75F020C-B31D-4481-A212-08D008CE8A5D}" type="slidenum">
              <a:rPr lang="ko-KR" altLang="en-US" smtClean="0">
                <a:solidFill>
                  <a:srgbClr val="898989"/>
                </a:solidFill>
              </a:rPr>
              <a:pPr/>
              <a:t>59</a:t>
            </a:fld>
            <a:endParaRPr lang="en-US" altLang="ko-K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05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7813"/>
            <a:ext cx="5951538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685800"/>
          </a:xfrm>
        </p:spPr>
        <p:txBody>
          <a:bodyPr/>
          <a:lstStyle/>
          <a:p>
            <a:r>
              <a:rPr lang="en-US" altLang="en-US"/>
              <a:t>Single rotation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3541BB-4002-4C5B-8630-78119A1DE4A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771525"/>
            <a:ext cx="8229600" cy="2395538"/>
          </a:xfrm>
        </p:spPr>
        <p:txBody>
          <a:bodyPr/>
          <a:lstStyle/>
          <a:p>
            <a:r>
              <a:rPr lang="en-US" altLang="en-US" sz="2000" dirty="0"/>
              <a:t>Key to AVL: keep it balanced when update is performed</a:t>
            </a:r>
          </a:p>
          <a:p>
            <a:r>
              <a:rPr lang="en-US" altLang="en-US" sz="2000" dirty="0"/>
              <a:t>Starting from AVL, four possible insertion cases leading to non-AVL and rotations to fix:</a:t>
            </a:r>
          </a:p>
          <a:p>
            <a:pPr lvl="1"/>
            <a:r>
              <a:rPr lang="en-US" altLang="en-US" sz="1800" dirty="0"/>
              <a:t>Left-left: insertion in (the </a:t>
            </a:r>
            <a:r>
              <a:rPr lang="en-US" altLang="en-US" sz="1800" dirty="0">
                <a:solidFill>
                  <a:srgbClr val="1818FF"/>
                </a:solidFill>
              </a:rPr>
              <a:t>left </a:t>
            </a:r>
            <a:r>
              <a:rPr lang="en-US" altLang="en-US" sz="1800" dirty="0"/>
              <a:t>child of the unbalanced vertex)’s the </a:t>
            </a:r>
            <a:r>
              <a:rPr lang="en-US" altLang="en-US" sz="1800" dirty="0">
                <a:solidFill>
                  <a:srgbClr val="1818FF"/>
                </a:solidFill>
              </a:rPr>
              <a:t>left </a:t>
            </a:r>
            <a:r>
              <a:rPr lang="en-US" altLang="en-US" sz="1800" dirty="0"/>
              <a:t>subtree – single rotation</a:t>
            </a:r>
          </a:p>
          <a:p>
            <a:pPr lvl="1"/>
            <a:r>
              <a:rPr lang="en-US" altLang="en-US" sz="1800" dirty="0"/>
              <a:t>Right-right: insertion in (the </a:t>
            </a:r>
            <a:r>
              <a:rPr lang="en-US" altLang="en-US" sz="1800" dirty="0">
                <a:solidFill>
                  <a:srgbClr val="1818FF"/>
                </a:solidFill>
              </a:rPr>
              <a:t>right </a:t>
            </a:r>
            <a:r>
              <a:rPr lang="en-US" altLang="en-US" sz="1800" dirty="0"/>
              <a:t>child of the unbalanced vertex)’s </a:t>
            </a:r>
            <a:r>
              <a:rPr lang="en-US" altLang="en-US" sz="1800" dirty="0">
                <a:solidFill>
                  <a:srgbClr val="1818FF"/>
                </a:solidFill>
              </a:rPr>
              <a:t>right </a:t>
            </a:r>
            <a:r>
              <a:rPr lang="en-US" altLang="en-US" sz="1800" dirty="0"/>
              <a:t>subtree - single rotation</a:t>
            </a:r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/>
              <a:t> </a:t>
            </a:r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4957763" y="6091238"/>
            <a:ext cx="87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left-left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 to disk application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r>
              <a:rPr lang="en-US" altLang="en-US" sz="2400" dirty="0"/>
              <a:t>What makes B+ trees appropriate for such an application?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Many keys stored in one internal node</a:t>
            </a:r>
          </a:p>
          <a:p>
            <a:pPr lvl="1"/>
            <a:r>
              <a:rPr lang="en-US" altLang="en-US" sz="2000" dirty="0"/>
              <a:t>All brought into memory in one disk access</a:t>
            </a:r>
          </a:p>
          <a:p>
            <a:pPr lvl="2"/>
            <a:r>
              <a:rPr lang="en-US" altLang="en-US" sz="1600" i="1" dirty="0">
                <a:solidFill>
                  <a:srgbClr val="C00000"/>
                </a:solidFill>
              </a:rPr>
              <a:t>IF we pick M wisely</a:t>
            </a:r>
          </a:p>
          <a:p>
            <a:pPr lvl="1"/>
            <a:r>
              <a:rPr lang="en-US" altLang="en-US" sz="2000" dirty="0"/>
              <a:t>Makes the binary search over M-1 keys totally worth it (insignificant compared to disk access times)</a:t>
            </a:r>
          </a:p>
          <a:p>
            <a:pPr lvl="1"/>
            <a:endParaRPr lang="en-US" altLang="en-US" sz="2000" dirty="0"/>
          </a:p>
          <a:p>
            <a:r>
              <a:rPr lang="en-US" altLang="en-US" sz="2400" b="1" dirty="0"/>
              <a:t>Internal nodes contain only keys</a:t>
            </a:r>
          </a:p>
          <a:p>
            <a:pPr lvl="1"/>
            <a:r>
              <a:rPr lang="en-US" altLang="en-US" sz="2000" dirty="0"/>
              <a:t>Any find wants only one data item; wasteful to load unnecessary items with internal nodes</a:t>
            </a:r>
          </a:p>
          <a:p>
            <a:pPr lvl="1"/>
            <a:r>
              <a:rPr lang="en-US" altLang="en-US" sz="2000" dirty="0"/>
              <a:t>So only bring one leaf of data items into memory</a:t>
            </a:r>
          </a:p>
          <a:p>
            <a:endParaRPr lang="en-US" altLang="en-US" sz="2400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4F7317-D3C9-479B-BCE8-C1F6DC321A67}" type="slidenum">
              <a:rPr lang="ko-KR" altLang="en-US" smtClean="0">
                <a:solidFill>
                  <a:srgbClr val="898989"/>
                </a:solidFill>
              </a:rPr>
              <a:pPr/>
              <a:t>60</a:t>
            </a:fld>
            <a:endParaRPr lang="en-US" altLang="ko-K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4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Example (disk)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/>
              <a:t>Consider the application of B + trees for directories.  Suppose that you are given a </a:t>
            </a:r>
            <a:r>
              <a:rPr lang="en-US" sz="1600" dirty="0" err="1"/>
              <a:t>B+tree</a:t>
            </a:r>
            <a:r>
              <a:rPr lang="en-US" sz="1600" dirty="0"/>
              <a:t> with parameters (P</a:t>
            </a:r>
            <a:r>
              <a:rPr lang="en-US" sz="1600" baseline="-25000" dirty="0"/>
              <a:t>int</a:t>
            </a:r>
            <a:r>
              <a:rPr lang="en-US" sz="1600" dirty="0"/>
              <a:t>) M=11 and (P</a:t>
            </a:r>
            <a:r>
              <a:rPr lang="en-US" sz="1600" baseline="-25000" dirty="0"/>
              <a:t>leaf</a:t>
            </a:r>
            <a:r>
              <a:rPr lang="en-US" sz="1600" dirty="0"/>
              <a:t>) L=8.  Determine the approximate size of a disk block on the machine where this implementation would be used, assuming you also have the following information:</a:t>
            </a:r>
          </a:p>
          <a:p>
            <a:pPr lvl="1">
              <a:defRPr/>
            </a:pPr>
            <a:r>
              <a:rPr lang="en-US" sz="1400" dirty="0"/>
              <a:t>Key Size =8 Bytes</a:t>
            </a:r>
          </a:p>
          <a:p>
            <a:pPr lvl="1">
              <a:defRPr/>
            </a:pPr>
            <a:r>
              <a:rPr lang="en-US" sz="1400" dirty="0"/>
              <a:t>Pointer (tree or data) Size = 4 Bytes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/>
              <a:t>Give a numeric answer showing all the steps taken to arrive to your answer (Compute the possible sizes of both internal and leaf nodes).  In addition, give a short explanation using the parameters given and the equations.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Determine the internal node size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Determine leaf node size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Determine the size of a disk block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9565D19-0AFA-4EB9-8C69-1AB1194CF76F}" type="slidenum">
              <a:rPr lang="ko-KR" altLang="en-US" smtClean="0">
                <a:solidFill>
                  <a:srgbClr val="898989"/>
                </a:solidFill>
              </a:rPr>
              <a:pPr/>
              <a:t>61</a:t>
            </a:fld>
            <a:endParaRPr lang="en-US" altLang="ko-K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8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Example (disk)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/>
              <a:t>Consider the application of B + trees for directories.  Suppose that you are given a </a:t>
            </a:r>
            <a:r>
              <a:rPr lang="en-US" sz="1600" dirty="0" err="1"/>
              <a:t>B+tree</a:t>
            </a:r>
            <a:r>
              <a:rPr lang="en-US" sz="1600" dirty="0"/>
              <a:t> with parameters (P</a:t>
            </a:r>
            <a:r>
              <a:rPr lang="en-US" sz="1600" baseline="-25000" dirty="0"/>
              <a:t>int</a:t>
            </a:r>
            <a:r>
              <a:rPr lang="en-US" sz="1600" dirty="0"/>
              <a:t>) M=11 and (P</a:t>
            </a:r>
            <a:r>
              <a:rPr lang="en-US" sz="1600" baseline="-25000" dirty="0"/>
              <a:t>leaf</a:t>
            </a:r>
            <a:r>
              <a:rPr lang="en-US" sz="1600" dirty="0"/>
              <a:t>) L=8.  Determine the approximate size of a disk block on the machine where this implementation would be used, assuming you also have the following information:</a:t>
            </a:r>
          </a:p>
          <a:p>
            <a:pPr lvl="1">
              <a:defRPr/>
            </a:pPr>
            <a:r>
              <a:rPr lang="en-US" sz="1400" dirty="0"/>
              <a:t>Key Size =8 Bytes</a:t>
            </a:r>
          </a:p>
          <a:p>
            <a:pPr lvl="1">
              <a:defRPr/>
            </a:pPr>
            <a:r>
              <a:rPr lang="en-US" sz="1400" dirty="0"/>
              <a:t>Pointer (tree or data) Size = 4 Bytes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/>
              <a:t>Give a numeric answer showing all the steps taken to arrive to your answer (Compute the possible sizes of both internal and leaf nodes).  In addition, give a short explanation using the parameters given and the equations.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Determine the internal node size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rgbClr val="FF0000"/>
                </a:solidFill>
              </a:rPr>
              <a:t>	(M-1) keys + M tree pointers = 10*8 + 11* 4 = 124 byte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Determine leaf node size</a:t>
            </a:r>
          </a:p>
          <a:p>
            <a:pPr marL="0" indent="0">
              <a:buNone/>
              <a:defRPr/>
            </a:pPr>
            <a:r>
              <a:rPr lang="en-US" sz="1600" dirty="0"/>
              <a:t> 	</a:t>
            </a:r>
            <a:r>
              <a:rPr lang="en-US" sz="1600" dirty="0">
                <a:solidFill>
                  <a:srgbClr val="FF0000"/>
                </a:solidFill>
              </a:rPr>
              <a:t>L keys+ L data pointer + 1 tree pointer = 8*8 + 8*4 + 1*4 = 100  byte</a:t>
            </a: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Determine the size of a disk block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rgbClr val="FF0000"/>
                </a:solidFill>
              </a:rPr>
              <a:t>	Each block is supposed to have one node. So max(124, 100) = 124 byte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9565D19-0AFA-4EB9-8C69-1AB1194CF76F}" type="slidenum">
              <a:rPr lang="ko-KR" altLang="en-US" smtClean="0">
                <a:solidFill>
                  <a:srgbClr val="898989"/>
                </a:solidFill>
              </a:rPr>
              <a:pPr/>
              <a:t>62</a:t>
            </a:fld>
            <a:endParaRPr lang="en-US" altLang="ko-K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1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838200"/>
          </a:xfrm>
        </p:spPr>
        <p:txBody>
          <a:bodyPr/>
          <a:lstStyle/>
          <a:p>
            <a:r>
              <a:rPr lang="en-US" altLang="en-US" dirty="0"/>
              <a:t>Difference between B tree and B+ tree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B tree (order of M)</a:t>
            </a:r>
          </a:p>
          <a:p>
            <a:pPr lvl="1"/>
            <a:r>
              <a:rPr lang="en-US" altLang="en-US" sz="2000" dirty="0"/>
              <a:t>Data pointers: in all levels</a:t>
            </a:r>
          </a:p>
          <a:p>
            <a:pPr lvl="1"/>
            <a:r>
              <a:rPr lang="en-US" altLang="en-US" sz="2000" dirty="0"/>
              <a:t>Tree pointers: in all levels (leaf nodes tree pointers are null) </a:t>
            </a:r>
          </a:p>
          <a:p>
            <a:r>
              <a:rPr lang="en-US" altLang="en-US" sz="2400" dirty="0"/>
              <a:t>B+ tree (P</a:t>
            </a:r>
            <a:r>
              <a:rPr lang="en-US" altLang="en-US" sz="1800" dirty="0"/>
              <a:t>int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P</a:t>
            </a:r>
            <a:r>
              <a:rPr lang="en-US" altLang="en-US" sz="1800" dirty="0" err="1"/>
              <a:t>leaf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000" dirty="0"/>
              <a:t>Data pointers: only the leaf-level </a:t>
            </a:r>
          </a:p>
          <a:p>
            <a:pPr lvl="1"/>
            <a:r>
              <a:rPr lang="en-US" altLang="en-US" sz="2000" dirty="0"/>
              <a:t>Tree pointer: non-leaf levels &amp; 1 tree pointer in each leaf node</a:t>
            </a:r>
          </a:p>
          <a:p>
            <a:r>
              <a:rPr lang="en-US" altLang="en-US" sz="2400" dirty="0"/>
              <a:t>In general, which can support more efficient retrieval? B tree or B+ tree? </a:t>
            </a:r>
            <a:endParaRPr lang="en-US" altLang="en-US" sz="2800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70E1DE-D1D7-4452-A68F-D2DF1415FEC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21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 tree vs. B+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343400"/>
          </a:xfrm>
        </p:spPr>
        <p:txBody>
          <a:bodyPr/>
          <a:lstStyle/>
          <a:p>
            <a:pPr marL="342900" lvl="1" indent="-342900">
              <a:buSzPct val="75000"/>
              <a:buFont typeface="Wingdings" panose="05000000000000000000" pitchFamily="2" charset="2"/>
              <a:buChar char="§"/>
            </a:pPr>
            <a:r>
              <a:rPr lang="en-US" altLang="en-US" sz="2000" dirty="0"/>
              <a:t>Assume e</a:t>
            </a:r>
            <a:r>
              <a:rPr lang="en-US" altLang="en-US" sz="1800" dirty="0"/>
              <a:t>ach node in B tree and B+ tree is full, which one (B tree or B+ tree) can store more data for a tree of depth 3 </a:t>
            </a:r>
          </a:p>
          <a:p>
            <a:r>
              <a:rPr lang="en-US" altLang="en-US" sz="2000" dirty="0"/>
              <a:t>Assume</a:t>
            </a:r>
          </a:p>
          <a:p>
            <a:pPr marL="742950" lvl="2" indent="-342900"/>
            <a:r>
              <a:rPr lang="en-US" altLang="en-US" sz="1800"/>
              <a:t>Disk block size D = 512</a:t>
            </a:r>
          </a:p>
          <a:p>
            <a:pPr marL="742950" lvl="2" indent="-342900"/>
            <a:r>
              <a:rPr lang="en-US" altLang="en-US" sz="1800" dirty="0"/>
              <a:t>Key value size K = 2</a:t>
            </a:r>
          </a:p>
          <a:p>
            <a:pPr marL="742950" lvl="2" indent="-342900"/>
            <a:r>
              <a:rPr lang="en-US" altLang="en-US" sz="1800" dirty="0"/>
              <a:t>Pointer size (tree pointer, data pointer) P = 1</a:t>
            </a:r>
          </a:p>
          <a:p>
            <a:r>
              <a:rPr lang="en-US" altLang="en-US" sz="2000" dirty="0"/>
              <a:t>Calculate M (order for B tree): roughly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r>
              <a:rPr lang="en-US" altLang="en-US" sz="2000" dirty="0"/>
              <a:t>Calculate Pint &amp; </a:t>
            </a:r>
            <a:r>
              <a:rPr lang="en-US" altLang="en-US" sz="2000" dirty="0" err="1"/>
              <a:t>Pleaf</a:t>
            </a:r>
            <a:r>
              <a:rPr lang="en-US" altLang="en-US" sz="2000" dirty="0"/>
              <a:t> for B+ tree: roughly</a:t>
            </a:r>
          </a:p>
          <a:p>
            <a:pPr marL="342900" lvl="1" indent="-342900"/>
            <a:endParaRPr lang="en-US" altLang="en-US" sz="1600" dirty="0"/>
          </a:p>
          <a:p>
            <a:endParaRPr lang="en-US" altLang="en-US" sz="2000" dirty="0"/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798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 tree vs. B+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343400"/>
          </a:xfrm>
        </p:spPr>
        <p:txBody>
          <a:bodyPr/>
          <a:lstStyle/>
          <a:p>
            <a:pPr marL="342900" lvl="1" indent="-342900">
              <a:buSzPct val="75000"/>
              <a:buFont typeface="Wingdings" panose="05000000000000000000" pitchFamily="2" charset="2"/>
              <a:buChar char="§"/>
            </a:pPr>
            <a:r>
              <a:rPr lang="en-US" altLang="en-US" sz="2000" dirty="0"/>
              <a:t>Assume e</a:t>
            </a:r>
            <a:r>
              <a:rPr lang="en-US" altLang="en-US" sz="1800" dirty="0"/>
              <a:t>ach node in B tree and B+ tree is full, which one (B tree or B+ tree) can store more data for a tree of depth 3 </a:t>
            </a:r>
          </a:p>
          <a:p>
            <a:r>
              <a:rPr lang="en-US" altLang="en-US" sz="2000" dirty="0"/>
              <a:t>Assume</a:t>
            </a:r>
          </a:p>
          <a:p>
            <a:pPr marL="742950" lvl="2" indent="-342900"/>
            <a:r>
              <a:rPr lang="en-US" altLang="en-US" sz="1800" dirty="0"/>
              <a:t>Disk block size D = 512</a:t>
            </a:r>
          </a:p>
          <a:p>
            <a:pPr marL="742950" lvl="2" indent="-342900"/>
            <a:r>
              <a:rPr lang="en-US" altLang="en-US" sz="1800" dirty="0"/>
              <a:t>Key value size K = 2</a:t>
            </a:r>
          </a:p>
          <a:p>
            <a:pPr marL="742950" lvl="2" indent="-342900"/>
            <a:r>
              <a:rPr lang="en-US" altLang="en-US" sz="1800" dirty="0"/>
              <a:t>Pointer size (tree pointer, data pointer) P = 1</a:t>
            </a:r>
          </a:p>
          <a:p>
            <a:r>
              <a:rPr lang="en-US" altLang="en-US" sz="2000" dirty="0"/>
              <a:t>Calculate M (order for B tree): roughly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r>
              <a:rPr lang="en-US" altLang="en-US" sz="2000" dirty="0"/>
              <a:t>Calculate Pint &amp; </a:t>
            </a:r>
            <a:r>
              <a:rPr lang="en-US" altLang="en-US" sz="2000" dirty="0" err="1"/>
              <a:t>Pleaf</a:t>
            </a:r>
            <a:r>
              <a:rPr lang="en-US" altLang="en-US" sz="2000" dirty="0"/>
              <a:t> for B+ tree: roughly</a:t>
            </a:r>
          </a:p>
          <a:p>
            <a:pPr marL="342900" lvl="1" indent="-342900"/>
            <a:endParaRPr lang="en-US" altLang="en-US" sz="1600" dirty="0"/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685800" y="3352800"/>
            <a:ext cx="8001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rgbClr val="FF0000"/>
                </a:solidFill>
              </a:rPr>
              <a:t>Each node needs size: M tree pointer + (M-1) * (key values and data pointers)</a:t>
            </a:r>
          </a:p>
          <a:p>
            <a:r>
              <a:rPr lang="en-US" altLang="en-US" sz="1600" dirty="0">
                <a:solidFill>
                  <a:srgbClr val="FF0000"/>
                </a:solidFill>
              </a:rPr>
              <a:t>M * 1 + (M-1)* (2+1) = 4M-3&lt;=512. therefore, M &lt;=128</a:t>
            </a:r>
          </a:p>
          <a:p>
            <a:r>
              <a:rPr lang="en-US" altLang="en-US" sz="1600" dirty="0">
                <a:solidFill>
                  <a:srgbClr val="FF0000"/>
                </a:solidFill>
              </a:rPr>
              <a:t>Therefore, # data = 1 *127(root) + 128*127 (second level) + 128 *128*127 (third level) = 2,097,151</a:t>
            </a:r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914400" y="4876800"/>
            <a:ext cx="7848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rgbClr val="FF0000"/>
                </a:solidFill>
              </a:rPr>
              <a:t>Each internal node: Pint * tree pointer + (Pint-1) keys</a:t>
            </a:r>
          </a:p>
          <a:p>
            <a:r>
              <a:rPr lang="en-US" altLang="en-US" sz="1600" dirty="0">
                <a:solidFill>
                  <a:srgbClr val="FF0000"/>
                </a:solidFill>
              </a:rPr>
              <a:t>Pint*1 + (Pint-1) * 2 = 3 Pint -2 &lt;=512, Pint &lt;=171</a:t>
            </a:r>
          </a:p>
          <a:p>
            <a:r>
              <a:rPr lang="en-US" altLang="en-US" sz="1600" dirty="0">
                <a:solidFill>
                  <a:srgbClr val="FF0000"/>
                </a:solidFill>
              </a:rPr>
              <a:t>Each leaf node: </a:t>
            </a:r>
            <a:r>
              <a:rPr lang="en-US" altLang="en-US" sz="1600" dirty="0" err="1">
                <a:solidFill>
                  <a:srgbClr val="FF0000"/>
                </a:solidFill>
              </a:rPr>
              <a:t>Pleaf</a:t>
            </a:r>
            <a:r>
              <a:rPr lang="en-US" altLang="en-US" sz="1600" dirty="0">
                <a:solidFill>
                  <a:srgbClr val="FF0000"/>
                </a:solidFill>
              </a:rPr>
              <a:t> * (key + data pointer) + 1 tree pointer</a:t>
            </a:r>
          </a:p>
          <a:p>
            <a:r>
              <a:rPr lang="en-US" altLang="en-US" sz="1600" dirty="0" err="1">
                <a:solidFill>
                  <a:srgbClr val="FF0000"/>
                </a:solidFill>
              </a:rPr>
              <a:t>Pleaf</a:t>
            </a:r>
            <a:r>
              <a:rPr lang="en-US" altLang="en-US" sz="1600" dirty="0">
                <a:solidFill>
                  <a:srgbClr val="FF0000"/>
                </a:solidFill>
              </a:rPr>
              <a:t> *3 +1 &lt;=512, </a:t>
            </a:r>
            <a:r>
              <a:rPr lang="en-US" altLang="en-US" sz="1600" dirty="0" err="1">
                <a:solidFill>
                  <a:srgbClr val="FF0000"/>
                </a:solidFill>
              </a:rPr>
              <a:t>Pleaf</a:t>
            </a:r>
            <a:r>
              <a:rPr lang="en-US" altLang="en-US" sz="1600" dirty="0">
                <a:solidFill>
                  <a:srgbClr val="FF0000"/>
                </a:solidFill>
              </a:rPr>
              <a:t>&lt;=170</a:t>
            </a:r>
          </a:p>
          <a:p>
            <a:r>
              <a:rPr lang="en-US" altLang="en-US" sz="1600" dirty="0">
                <a:solidFill>
                  <a:srgbClr val="FF0000"/>
                </a:solidFill>
              </a:rPr>
              <a:t>Therefore, # data = 0 (root) + 0 * 171 (second level) + 171*171*170 (leaves) = 4,970,970 </a:t>
            </a:r>
          </a:p>
          <a:p>
            <a:endParaRPr lang="en-US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38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6083300" cy="398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685800"/>
          </a:xfrm>
        </p:spPr>
        <p:txBody>
          <a:bodyPr/>
          <a:lstStyle/>
          <a:p>
            <a:r>
              <a:rPr lang="en-US" altLang="en-US"/>
              <a:t>Double rotations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638C9-6C7D-40F2-8980-9500DF16BF3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771525"/>
            <a:ext cx="8229600" cy="1209675"/>
          </a:xfrm>
        </p:spPr>
        <p:txBody>
          <a:bodyPr/>
          <a:lstStyle/>
          <a:p>
            <a:pPr lvl="1"/>
            <a:r>
              <a:rPr lang="en-US" altLang="en-US" sz="1800"/>
              <a:t>Left-right: insertion in (the </a:t>
            </a:r>
            <a:r>
              <a:rPr lang="en-US" altLang="en-US" sz="1800">
                <a:solidFill>
                  <a:srgbClr val="1818FF"/>
                </a:solidFill>
              </a:rPr>
              <a:t>left </a:t>
            </a:r>
            <a:r>
              <a:rPr lang="en-US" altLang="en-US" sz="1800"/>
              <a:t>child of the unbalanced vertex)’s </a:t>
            </a:r>
            <a:r>
              <a:rPr lang="en-US" altLang="en-US" sz="1800">
                <a:solidFill>
                  <a:srgbClr val="1818FF"/>
                </a:solidFill>
              </a:rPr>
              <a:t>right </a:t>
            </a:r>
            <a:r>
              <a:rPr lang="en-US" altLang="en-US" sz="1800"/>
              <a:t>subtree – double rotation</a:t>
            </a:r>
          </a:p>
          <a:p>
            <a:pPr lvl="1"/>
            <a:r>
              <a:rPr lang="en-US" altLang="en-US" sz="1800"/>
              <a:t>Right-left: insertion in (the </a:t>
            </a:r>
            <a:r>
              <a:rPr lang="en-US" altLang="en-US" sz="1800">
                <a:solidFill>
                  <a:srgbClr val="1818FF"/>
                </a:solidFill>
              </a:rPr>
              <a:t>right </a:t>
            </a:r>
            <a:r>
              <a:rPr lang="en-US" altLang="en-US" sz="1800"/>
              <a:t>child of the unbalanced vertex)’s </a:t>
            </a:r>
            <a:r>
              <a:rPr lang="en-US" altLang="en-US" sz="1800">
                <a:solidFill>
                  <a:srgbClr val="1818FF"/>
                </a:solidFill>
              </a:rPr>
              <a:t>left </a:t>
            </a:r>
            <a:r>
              <a:rPr lang="en-US" altLang="en-US" sz="1800"/>
              <a:t>subtree – double rotation</a:t>
            </a:r>
          </a:p>
          <a:p>
            <a:pPr lvl="1"/>
            <a:endParaRPr lang="en-US" altLang="en-US" sz="1800"/>
          </a:p>
          <a:p>
            <a:pPr lvl="1"/>
            <a:endParaRPr lang="en-US" altLang="en-US" sz="1800"/>
          </a:p>
          <a:p>
            <a:pPr lvl="1"/>
            <a:endParaRPr lang="en-US" altLang="en-US" sz="1800"/>
          </a:p>
          <a:p>
            <a:pPr lvl="1"/>
            <a:endParaRPr lang="en-US" altLang="en-US" sz="1800"/>
          </a:p>
          <a:p>
            <a:pPr lvl="1"/>
            <a:endParaRPr lang="en-US" altLang="en-US" sz="1800"/>
          </a:p>
          <a:p>
            <a:pPr lvl="1"/>
            <a:endParaRPr lang="en-US" altLang="en-US" sz="1800"/>
          </a:p>
        </p:txBody>
      </p:sp>
      <p:sp>
        <p:nvSpPr>
          <p:cNvPr id="26630" name="Rectangle 10"/>
          <p:cNvSpPr>
            <a:spLocks noChangeArrowheads="1"/>
          </p:cNvSpPr>
          <p:nvPr/>
        </p:nvSpPr>
        <p:spPr bwMode="auto">
          <a:xfrm>
            <a:off x="3124200" y="54864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left-right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39750" y="163513"/>
            <a:ext cx="8229600" cy="838200"/>
          </a:xfrm>
        </p:spPr>
        <p:txBody>
          <a:bodyPr/>
          <a:lstStyle/>
          <a:p>
            <a:r>
              <a:rPr lang="en-US" altLang="en-US"/>
              <a:t>Practice – which insertion type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592263"/>
            <a:ext cx="8229600" cy="3886200"/>
          </a:xfrm>
        </p:spPr>
        <p:txBody>
          <a:bodyPr/>
          <a:lstStyle/>
          <a:p>
            <a:r>
              <a:rPr lang="en-US" altLang="en-US"/>
              <a:t>After insertion, find the lowest unbalanced vertex</a:t>
            </a:r>
          </a:p>
          <a:p>
            <a:r>
              <a:rPr lang="en-US" altLang="en-US"/>
              <a:t>E.g., insert 5: </a:t>
            </a:r>
          </a:p>
          <a:p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D477EC-46B9-4476-8C66-199714AEDF8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pSp>
        <p:nvGrpSpPr>
          <p:cNvPr id="71" name="Canvas 3020"/>
          <p:cNvGrpSpPr>
            <a:grpSpLocks/>
          </p:cNvGrpSpPr>
          <p:nvPr/>
        </p:nvGrpSpPr>
        <p:grpSpPr bwMode="auto">
          <a:xfrm>
            <a:off x="285750" y="3143250"/>
            <a:ext cx="5943600" cy="3902075"/>
            <a:chOff x="0" y="0"/>
            <a:chExt cx="5943600" cy="3902710"/>
          </a:xfrm>
        </p:grpSpPr>
        <p:sp>
          <p:nvSpPr>
            <p:cNvPr id="27654" name="Rectangle 71"/>
            <p:cNvSpPr>
              <a:spLocks noChangeArrowheads="1"/>
            </p:cNvSpPr>
            <p:nvPr/>
          </p:nvSpPr>
          <p:spPr bwMode="auto">
            <a:xfrm>
              <a:off x="0" y="0"/>
              <a:ext cx="5943600" cy="3902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27655" name="Group 72"/>
            <p:cNvGrpSpPr>
              <a:grpSpLocks/>
            </p:cNvGrpSpPr>
            <p:nvPr/>
          </p:nvGrpSpPr>
          <p:grpSpPr bwMode="auto">
            <a:xfrm>
              <a:off x="2589922" y="114300"/>
              <a:ext cx="457200" cy="342265"/>
              <a:chOff x="4198" y="4690"/>
              <a:chExt cx="554" cy="418"/>
            </a:xfrm>
          </p:grpSpPr>
          <p:sp>
            <p:nvSpPr>
              <p:cNvPr id="27716" name="Oval 137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717" name="Text Box 3024"/>
              <p:cNvSpPr txBox="1">
                <a:spLocks noChangeArrowheads="1"/>
              </p:cNvSpPr>
              <p:nvPr/>
            </p:nvSpPr>
            <p:spPr bwMode="auto">
              <a:xfrm>
                <a:off x="4198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18</a:t>
                </a:r>
              </a:p>
            </p:txBody>
          </p:sp>
        </p:grpSp>
        <p:grpSp>
          <p:nvGrpSpPr>
            <p:cNvPr id="27656" name="Group 73"/>
            <p:cNvGrpSpPr>
              <a:grpSpLocks/>
            </p:cNvGrpSpPr>
            <p:nvPr/>
          </p:nvGrpSpPr>
          <p:grpSpPr bwMode="auto">
            <a:xfrm>
              <a:off x="1561358" y="800100"/>
              <a:ext cx="457835" cy="342265"/>
              <a:chOff x="4199" y="4690"/>
              <a:chExt cx="554" cy="418"/>
            </a:xfrm>
          </p:grpSpPr>
          <p:sp>
            <p:nvSpPr>
              <p:cNvPr id="27714" name="Oval 135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715" name="Text Box 3027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3</a:t>
                </a:r>
              </a:p>
            </p:txBody>
          </p:sp>
        </p:grpSp>
        <p:grpSp>
          <p:nvGrpSpPr>
            <p:cNvPr id="27657" name="Group 74"/>
            <p:cNvGrpSpPr>
              <a:grpSpLocks/>
            </p:cNvGrpSpPr>
            <p:nvPr/>
          </p:nvGrpSpPr>
          <p:grpSpPr bwMode="auto">
            <a:xfrm>
              <a:off x="3618812" y="800100"/>
              <a:ext cx="457200" cy="342900"/>
              <a:chOff x="4199" y="4690"/>
              <a:chExt cx="554" cy="418"/>
            </a:xfrm>
          </p:grpSpPr>
          <p:sp>
            <p:nvSpPr>
              <p:cNvPr id="27712" name="Oval 133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713" name="Text Box 3030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</a:p>
            </p:txBody>
          </p:sp>
        </p:grpSp>
        <p:cxnSp>
          <p:nvCxnSpPr>
            <p:cNvPr id="27658" name="Line 3031"/>
            <p:cNvCxnSpPr>
              <a:cxnSpLocks noChangeShapeType="1"/>
            </p:cNvCxnSpPr>
            <p:nvPr/>
          </p:nvCxnSpPr>
          <p:spPr bwMode="auto">
            <a:xfrm>
              <a:off x="2857500" y="457200"/>
              <a:ext cx="9144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9" name="Line 3032"/>
            <p:cNvCxnSpPr>
              <a:cxnSpLocks noChangeShapeType="1"/>
            </p:cNvCxnSpPr>
            <p:nvPr/>
          </p:nvCxnSpPr>
          <p:spPr bwMode="auto">
            <a:xfrm flipV="1">
              <a:off x="1828800" y="457200"/>
              <a:ext cx="9144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60" name="Group 77"/>
            <p:cNvGrpSpPr>
              <a:grpSpLocks/>
            </p:cNvGrpSpPr>
            <p:nvPr/>
          </p:nvGrpSpPr>
          <p:grpSpPr bwMode="auto">
            <a:xfrm>
              <a:off x="1904366" y="1485900"/>
              <a:ext cx="456565" cy="342900"/>
              <a:chOff x="4199" y="4690"/>
              <a:chExt cx="554" cy="418"/>
            </a:xfrm>
          </p:grpSpPr>
          <p:sp>
            <p:nvSpPr>
              <p:cNvPr id="27710" name="Oval 131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711" name="Text Box 3035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11</a:t>
                </a:r>
              </a:p>
            </p:txBody>
          </p:sp>
        </p:grpSp>
        <p:cxnSp>
          <p:nvCxnSpPr>
            <p:cNvPr id="27661" name="Line 3036"/>
            <p:cNvCxnSpPr>
              <a:cxnSpLocks noChangeShapeType="1"/>
            </p:cNvCxnSpPr>
            <p:nvPr/>
          </p:nvCxnSpPr>
          <p:spPr bwMode="auto">
            <a:xfrm>
              <a:off x="1803400" y="1143000"/>
              <a:ext cx="2540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2" name="Line 3037"/>
            <p:cNvCxnSpPr>
              <a:cxnSpLocks noChangeShapeType="1"/>
            </p:cNvCxnSpPr>
            <p:nvPr/>
          </p:nvCxnSpPr>
          <p:spPr bwMode="auto">
            <a:xfrm flipH="1">
              <a:off x="3543300" y="1143000"/>
              <a:ext cx="2794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63" name="Group 80"/>
            <p:cNvGrpSpPr>
              <a:grpSpLocks/>
            </p:cNvGrpSpPr>
            <p:nvPr/>
          </p:nvGrpSpPr>
          <p:grpSpPr bwMode="auto">
            <a:xfrm>
              <a:off x="1675766" y="2171700"/>
              <a:ext cx="456565" cy="342900"/>
              <a:chOff x="4199" y="4690"/>
              <a:chExt cx="554" cy="418"/>
            </a:xfrm>
          </p:grpSpPr>
          <p:sp>
            <p:nvSpPr>
              <p:cNvPr id="27708" name="Oval 129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709" name="Text Box 3040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</a:t>
                </a:r>
              </a:p>
            </p:txBody>
          </p:sp>
        </p:grpSp>
        <p:cxnSp>
          <p:nvCxnSpPr>
            <p:cNvPr id="27664" name="Line 3041"/>
            <p:cNvCxnSpPr>
              <a:cxnSpLocks noChangeShapeType="1"/>
            </p:cNvCxnSpPr>
            <p:nvPr/>
          </p:nvCxnSpPr>
          <p:spPr bwMode="auto">
            <a:xfrm flipH="1">
              <a:off x="1943100" y="1828800"/>
              <a:ext cx="1651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65" name="Group 82"/>
            <p:cNvGrpSpPr>
              <a:grpSpLocks/>
            </p:cNvGrpSpPr>
            <p:nvPr/>
          </p:nvGrpSpPr>
          <p:grpSpPr bwMode="auto">
            <a:xfrm>
              <a:off x="3961766" y="1485900"/>
              <a:ext cx="456565" cy="342900"/>
              <a:chOff x="4199" y="4690"/>
              <a:chExt cx="554" cy="418"/>
            </a:xfrm>
          </p:grpSpPr>
          <p:sp>
            <p:nvSpPr>
              <p:cNvPr id="27706" name="Oval 127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707" name="Text Box 3044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37</a:t>
                </a:r>
              </a:p>
            </p:txBody>
          </p:sp>
        </p:grpSp>
        <p:cxnSp>
          <p:nvCxnSpPr>
            <p:cNvPr id="27666" name="Line 3045"/>
            <p:cNvCxnSpPr>
              <a:cxnSpLocks noChangeShapeType="1"/>
            </p:cNvCxnSpPr>
            <p:nvPr/>
          </p:nvCxnSpPr>
          <p:spPr bwMode="auto">
            <a:xfrm>
              <a:off x="3886200" y="1143000"/>
              <a:ext cx="2286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67" name="Group 84"/>
            <p:cNvGrpSpPr>
              <a:grpSpLocks/>
            </p:cNvGrpSpPr>
            <p:nvPr/>
          </p:nvGrpSpPr>
          <p:grpSpPr bwMode="auto">
            <a:xfrm>
              <a:off x="1218566" y="1485900"/>
              <a:ext cx="456565" cy="342900"/>
              <a:chOff x="4199" y="4690"/>
              <a:chExt cx="554" cy="418"/>
            </a:xfrm>
          </p:grpSpPr>
          <p:sp>
            <p:nvSpPr>
              <p:cNvPr id="27704" name="Oval 125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705" name="Text Box 3048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2</a:t>
                </a:r>
              </a:p>
            </p:txBody>
          </p:sp>
        </p:grpSp>
        <p:cxnSp>
          <p:nvCxnSpPr>
            <p:cNvPr id="27668" name="Line 3049"/>
            <p:cNvCxnSpPr>
              <a:cxnSpLocks noChangeShapeType="1"/>
            </p:cNvCxnSpPr>
            <p:nvPr/>
          </p:nvCxnSpPr>
          <p:spPr bwMode="auto">
            <a:xfrm flipH="1">
              <a:off x="1485900" y="1143000"/>
              <a:ext cx="2794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69" name="Group 86"/>
            <p:cNvGrpSpPr>
              <a:grpSpLocks/>
            </p:cNvGrpSpPr>
            <p:nvPr/>
          </p:nvGrpSpPr>
          <p:grpSpPr bwMode="auto">
            <a:xfrm>
              <a:off x="2132966" y="2171700"/>
              <a:ext cx="456565" cy="342900"/>
              <a:chOff x="4199" y="4690"/>
              <a:chExt cx="554" cy="418"/>
            </a:xfrm>
          </p:grpSpPr>
          <p:sp>
            <p:nvSpPr>
              <p:cNvPr id="27702" name="Oval 123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703" name="Text Box 3052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13</a:t>
                </a:r>
              </a:p>
            </p:txBody>
          </p:sp>
        </p:grpSp>
        <p:cxnSp>
          <p:nvCxnSpPr>
            <p:cNvPr id="27670" name="Line 3053"/>
            <p:cNvCxnSpPr>
              <a:cxnSpLocks noChangeShapeType="1"/>
            </p:cNvCxnSpPr>
            <p:nvPr/>
          </p:nvCxnSpPr>
          <p:spPr bwMode="auto">
            <a:xfrm>
              <a:off x="2108200" y="1828800"/>
              <a:ext cx="1778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71" name="Group 88"/>
            <p:cNvGrpSpPr>
              <a:grpSpLocks/>
            </p:cNvGrpSpPr>
            <p:nvPr/>
          </p:nvGrpSpPr>
          <p:grpSpPr bwMode="auto">
            <a:xfrm>
              <a:off x="989966" y="2171700"/>
              <a:ext cx="456565" cy="342900"/>
              <a:chOff x="4199" y="4690"/>
              <a:chExt cx="554" cy="418"/>
            </a:xfrm>
          </p:grpSpPr>
          <p:sp>
            <p:nvSpPr>
              <p:cNvPr id="27700" name="Oval 121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701" name="Text Box 3056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</a:p>
            </p:txBody>
          </p:sp>
        </p:grpSp>
        <p:cxnSp>
          <p:nvCxnSpPr>
            <p:cNvPr id="27672" name="Line 3057"/>
            <p:cNvCxnSpPr>
              <a:cxnSpLocks noChangeShapeType="1"/>
            </p:cNvCxnSpPr>
            <p:nvPr/>
          </p:nvCxnSpPr>
          <p:spPr bwMode="auto">
            <a:xfrm flipH="1">
              <a:off x="1257300" y="1828800"/>
              <a:ext cx="1651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73" name="Group 90"/>
            <p:cNvGrpSpPr>
              <a:grpSpLocks/>
            </p:cNvGrpSpPr>
            <p:nvPr/>
          </p:nvGrpSpPr>
          <p:grpSpPr bwMode="auto">
            <a:xfrm>
              <a:off x="1447166" y="2857500"/>
              <a:ext cx="456565" cy="342900"/>
              <a:chOff x="4199" y="4690"/>
              <a:chExt cx="554" cy="418"/>
            </a:xfrm>
          </p:grpSpPr>
          <p:sp>
            <p:nvSpPr>
              <p:cNvPr id="27698" name="Oval 119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699" name="Text Box 3060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</a:t>
                </a:r>
              </a:p>
            </p:txBody>
          </p:sp>
        </p:grpSp>
        <p:cxnSp>
          <p:nvCxnSpPr>
            <p:cNvPr id="27674" name="Line 3061"/>
            <p:cNvCxnSpPr>
              <a:cxnSpLocks noChangeShapeType="1"/>
            </p:cNvCxnSpPr>
            <p:nvPr/>
          </p:nvCxnSpPr>
          <p:spPr bwMode="auto">
            <a:xfrm flipH="1">
              <a:off x="1714500" y="2498090"/>
              <a:ext cx="102235" cy="3594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75" name="Group 92"/>
            <p:cNvGrpSpPr>
              <a:grpSpLocks/>
            </p:cNvGrpSpPr>
            <p:nvPr/>
          </p:nvGrpSpPr>
          <p:grpSpPr bwMode="auto">
            <a:xfrm>
              <a:off x="1904366" y="2857500"/>
              <a:ext cx="456565" cy="342900"/>
              <a:chOff x="4199" y="4690"/>
              <a:chExt cx="554" cy="418"/>
            </a:xfrm>
          </p:grpSpPr>
          <p:sp>
            <p:nvSpPr>
              <p:cNvPr id="27696" name="Oval 117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697" name="Text Box 3064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</a:t>
                </a:r>
              </a:p>
            </p:txBody>
          </p:sp>
        </p:grpSp>
        <p:cxnSp>
          <p:nvCxnSpPr>
            <p:cNvPr id="27676" name="Line 3065"/>
            <p:cNvCxnSpPr>
              <a:cxnSpLocks noChangeShapeType="1"/>
            </p:cNvCxnSpPr>
            <p:nvPr/>
          </p:nvCxnSpPr>
          <p:spPr bwMode="auto">
            <a:xfrm>
              <a:off x="1943100" y="2514600"/>
              <a:ext cx="1143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77" name="Group 94"/>
            <p:cNvGrpSpPr>
              <a:grpSpLocks/>
            </p:cNvGrpSpPr>
            <p:nvPr/>
          </p:nvGrpSpPr>
          <p:grpSpPr bwMode="auto">
            <a:xfrm>
              <a:off x="3304541" y="1485900"/>
              <a:ext cx="456565" cy="342900"/>
              <a:chOff x="4199" y="4690"/>
              <a:chExt cx="554" cy="418"/>
            </a:xfrm>
          </p:grpSpPr>
          <p:sp>
            <p:nvSpPr>
              <p:cNvPr id="27694" name="Oval 115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695" name="Text Box 3068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</a:p>
            </p:txBody>
          </p:sp>
        </p:grpSp>
        <p:grpSp>
          <p:nvGrpSpPr>
            <p:cNvPr id="27678" name="Group 95"/>
            <p:cNvGrpSpPr>
              <a:grpSpLocks/>
            </p:cNvGrpSpPr>
            <p:nvPr/>
          </p:nvGrpSpPr>
          <p:grpSpPr bwMode="auto">
            <a:xfrm>
              <a:off x="3733166" y="2171700"/>
              <a:ext cx="456565" cy="342900"/>
              <a:chOff x="4199" y="4690"/>
              <a:chExt cx="554" cy="418"/>
            </a:xfrm>
          </p:grpSpPr>
          <p:sp>
            <p:nvSpPr>
              <p:cNvPr id="27692" name="Oval 113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693" name="Text Box 3071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28</a:t>
                </a:r>
              </a:p>
            </p:txBody>
          </p:sp>
        </p:grpSp>
        <p:grpSp>
          <p:nvGrpSpPr>
            <p:cNvPr id="27679" name="Group 96"/>
            <p:cNvGrpSpPr>
              <a:grpSpLocks/>
            </p:cNvGrpSpPr>
            <p:nvPr/>
          </p:nvGrpSpPr>
          <p:grpSpPr bwMode="auto">
            <a:xfrm>
              <a:off x="3088641" y="2188210"/>
              <a:ext cx="456565" cy="342900"/>
              <a:chOff x="4199" y="4690"/>
              <a:chExt cx="554" cy="418"/>
            </a:xfrm>
          </p:grpSpPr>
          <p:sp>
            <p:nvSpPr>
              <p:cNvPr id="27690" name="Oval 111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691" name="Text Box 3074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20</a:t>
                </a:r>
              </a:p>
            </p:txBody>
          </p:sp>
        </p:grpSp>
        <p:cxnSp>
          <p:nvCxnSpPr>
            <p:cNvPr id="27680" name="Line 3075"/>
            <p:cNvCxnSpPr>
              <a:cxnSpLocks noChangeShapeType="1"/>
            </p:cNvCxnSpPr>
            <p:nvPr/>
          </p:nvCxnSpPr>
          <p:spPr bwMode="auto">
            <a:xfrm flipH="1">
              <a:off x="3355975" y="1828800"/>
              <a:ext cx="102235" cy="3594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1" name="Line 3076"/>
            <p:cNvCxnSpPr>
              <a:cxnSpLocks noChangeShapeType="1"/>
            </p:cNvCxnSpPr>
            <p:nvPr/>
          </p:nvCxnSpPr>
          <p:spPr bwMode="auto">
            <a:xfrm flipH="1">
              <a:off x="4025900" y="1828800"/>
              <a:ext cx="1651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82" name="Group 99"/>
            <p:cNvGrpSpPr>
              <a:grpSpLocks/>
            </p:cNvGrpSpPr>
            <p:nvPr/>
          </p:nvGrpSpPr>
          <p:grpSpPr bwMode="auto">
            <a:xfrm>
              <a:off x="4215766" y="2171700"/>
              <a:ext cx="456565" cy="342900"/>
              <a:chOff x="4199" y="4690"/>
              <a:chExt cx="554" cy="418"/>
            </a:xfrm>
          </p:grpSpPr>
          <p:sp>
            <p:nvSpPr>
              <p:cNvPr id="27688" name="Oval 109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689" name="Text Box 3079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</a:p>
            </p:txBody>
          </p:sp>
        </p:grpSp>
        <p:cxnSp>
          <p:nvCxnSpPr>
            <p:cNvPr id="27683" name="Line 3080"/>
            <p:cNvCxnSpPr>
              <a:cxnSpLocks noChangeShapeType="1"/>
            </p:cNvCxnSpPr>
            <p:nvPr/>
          </p:nvCxnSpPr>
          <p:spPr bwMode="auto">
            <a:xfrm>
              <a:off x="4191000" y="1828800"/>
              <a:ext cx="1778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4" name="Line 3085"/>
            <p:cNvCxnSpPr>
              <a:cxnSpLocks noChangeShapeType="1"/>
            </p:cNvCxnSpPr>
            <p:nvPr/>
          </p:nvCxnSpPr>
          <p:spPr bwMode="auto">
            <a:xfrm>
              <a:off x="2400300" y="2514600"/>
              <a:ext cx="1143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85" name="Group 104"/>
            <p:cNvGrpSpPr>
              <a:grpSpLocks/>
            </p:cNvGrpSpPr>
            <p:nvPr/>
          </p:nvGrpSpPr>
          <p:grpSpPr bwMode="auto">
            <a:xfrm>
              <a:off x="2361566" y="2857500"/>
              <a:ext cx="456565" cy="342900"/>
              <a:chOff x="4199" y="4690"/>
              <a:chExt cx="554" cy="418"/>
            </a:xfrm>
          </p:grpSpPr>
          <p:sp>
            <p:nvSpPr>
              <p:cNvPr id="27686" name="Oval 105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687" name="Text Box 3088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15</a:t>
                </a: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39750" y="163513"/>
            <a:ext cx="8229600" cy="838200"/>
          </a:xfrm>
        </p:spPr>
        <p:txBody>
          <a:bodyPr/>
          <a:lstStyle/>
          <a:p>
            <a:r>
              <a:rPr lang="en-US" altLang="en-US"/>
              <a:t>Practice – which insertion type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592263"/>
            <a:ext cx="8229600" cy="3886200"/>
          </a:xfrm>
        </p:spPr>
        <p:txBody>
          <a:bodyPr/>
          <a:lstStyle/>
          <a:p>
            <a:r>
              <a:rPr lang="en-US" altLang="en-US" dirty="0"/>
              <a:t>After insertion, find the lowest unbalanced vertex</a:t>
            </a:r>
          </a:p>
          <a:p>
            <a:r>
              <a:rPr lang="en-US" altLang="en-US" dirty="0"/>
              <a:t>E.g., insert 5: </a:t>
            </a:r>
          </a:p>
          <a:p>
            <a:endParaRPr lang="en-US" alt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D477EC-46B9-4476-8C66-199714AEDF8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pSp>
        <p:nvGrpSpPr>
          <p:cNvPr id="71" name="Canvas 3020"/>
          <p:cNvGrpSpPr>
            <a:grpSpLocks/>
          </p:cNvGrpSpPr>
          <p:nvPr/>
        </p:nvGrpSpPr>
        <p:grpSpPr bwMode="auto">
          <a:xfrm>
            <a:off x="285750" y="3143250"/>
            <a:ext cx="5943600" cy="3902075"/>
            <a:chOff x="0" y="0"/>
            <a:chExt cx="5943600" cy="3902710"/>
          </a:xfrm>
        </p:grpSpPr>
        <p:sp>
          <p:nvSpPr>
            <p:cNvPr id="27654" name="Rectangle 71"/>
            <p:cNvSpPr>
              <a:spLocks noChangeArrowheads="1"/>
            </p:cNvSpPr>
            <p:nvPr/>
          </p:nvSpPr>
          <p:spPr bwMode="auto">
            <a:xfrm>
              <a:off x="0" y="0"/>
              <a:ext cx="5943600" cy="3902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27655" name="Group 72"/>
            <p:cNvGrpSpPr>
              <a:grpSpLocks/>
            </p:cNvGrpSpPr>
            <p:nvPr/>
          </p:nvGrpSpPr>
          <p:grpSpPr bwMode="auto">
            <a:xfrm>
              <a:off x="2589922" y="114300"/>
              <a:ext cx="457200" cy="342265"/>
              <a:chOff x="4198" y="4690"/>
              <a:chExt cx="554" cy="418"/>
            </a:xfrm>
          </p:grpSpPr>
          <p:sp>
            <p:nvSpPr>
              <p:cNvPr id="27716" name="Oval 137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717" name="Text Box 3024"/>
              <p:cNvSpPr txBox="1">
                <a:spLocks noChangeArrowheads="1"/>
              </p:cNvSpPr>
              <p:nvPr/>
            </p:nvSpPr>
            <p:spPr bwMode="auto">
              <a:xfrm>
                <a:off x="4198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18</a:t>
                </a:r>
              </a:p>
            </p:txBody>
          </p:sp>
        </p:grpSp>
        <p:grpSp>
          <p:nvGrpSpPr>
            <p:cNvPr id="27656" name="Group 73"/>
            <p:cNvGrpSpPr>
              <a:grpSpLocks/>
            </p:cNvGrpSpPr>
            <p:nvPr/>
          </p:nvGrpSpPr>
          <p:grpSpPr bwMode="auto">
            <a:xfrm>
              <a:off x="1561358" y="800100"/>
              <a:ext cx="457835" cy="342265"/>
              <a:chOff x="4199" y="4690"/>
              <a:chExt cx="554" cy="418"/>
            </a:xfrm>
          </p:grpSpPr>
          <p:sp>
            <p:nvSpPr>
              <p:cNvPr id="27714" name="Oval 135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715" name="Text Box 3027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3</a:t>
                </a:r>
              </a:p>
            </p:txBody>
          </p:sp>
        </p:grpSp>
        <p:grpSp>
          <p:nvGrpSpPr>
            <p:cNvPr id="27657" name="Group 74"/>
            <p:cNvGrpSpPr>
              <a:grpSpLocks/>
            </p:cNvGrpSpPr>
            <p:nvPr/>
          </p:nvGrpSpPr>
          <p:grpSpPr bwMode="auto">
            <a:xfrm>
              <a:off x="3618812" y="800100"/>
              <a:ext cx="457200" cy="342900"/>
              <a:chOff x="4199" y="4690"/>
              <a:chExt cx="554" cy="418"/>
            </a:xfrm>
          </p:grpSpPr>
          <p:sp>
            <p:nvSpPr>
              <p:cNvPr id="27712" name="Oval 133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713" name="Text Box 3030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</a:p>
            </p:txBody>
          </p:sp>
        </p:grpSp>
        <p:cxnSp>
          <p:nvCxnSpPr>
            <p:cNvPr id="27658" name="Line 3031"/>
            <p:cNvCxnSpPr>
              <a:cxnSpLocks noChangeShapeType="1"/>
            </p:cNvCxnSpPr>
            <p:nvPr/>
          </p:nvCxnSpPr>
          <p:spPr bwMode="auto">
            <a:xfrm>
              <a:off x="2857500" y="457200"/>
              <a:ext cx="9144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9" name="Line 3032"/>
            <p:cNvCxnSpPr>
              <a:cxnSpLocks noChangeShapeType="1"/>
            </p:cNvCxnSpPr>
            <p:nvPr/>
          </p:nvCxnSpPr>
          <p:spPr bwMode="auto">
            <a:xfrm flipV="1">
              <a:off x="1828800" y="457200"/>
              <a:ext cx="9144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60" name="Group 77"/>
            <p:cNvGrpSpPr>
              <a:grpSpLocks/>
            </p:cNvGrpSpPr>
            <p:nvPr/>
          </p:nvGrpSpPr>
          <p:grpSpPr bwMode="auto">
            <a:xfrm>
              <a:off x="1904366" y="1485900"/>
              <a:ext cx="456565" cy="342900"/>
              <a:chOff x="4199" y="4690"/>
              <a:chExt cx="554" cy="418"/>
            </a:xfrm>
          </p:grpSpPr>
          <p:sp>
            <p:nvSpPr>
              <p:cNvPr id="27710" name="Oval 131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711" name="Text Box 3035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11</a:t>
                </a:r>
              </a:p>
            </p:txBody>
          </p:sp>
        </p:grpSp>
        <p:cxnSp>
          <p:nvCxnSpPr>
            <p:cNvPr id="27661" name="Line 3036"/>
            <p:cNvCxnSpPr>
              <a:cxnSpLocks noChangeShapeType="1"/>
            </p:cNvCxnSpPr>
            <p:nvPr/>
          </p:nvCxnSpPr>
          <p:spPr bwMode="auto">
            <a:xfrm>
              <a:off x="1803400" y="1143000"/>
              <a:ext cx="2540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2" name="Line 3037"/>
            <p:cNvCxnSpPr>
              <a:cxnSpLocks noChangeShapeType="1"/>
            </p:cNvCxnSpPr>
            <p:nvPr/>
          </p:nvCxnSpPr>
          <p:spPr bwMode="auto">
            <a:xfrm flipH="1">
              <a:off x="3543300" y="1143000"/>
              <a:ext cx="2794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63" name="Group 80"/>
            <p:cNvGrpSpPr>
              <a:grpSpLocks/>
            </p:cNvGrpSpPr>
            <p:nvPr/>
          </p:nvGrpSpPr>
          <p:grpSpPr bwMode="auto">
            <a:xfrm>
              <a:off x="1675766" y="2171700"/>
              <a:ext cx="456565" cy="342900"/>
              <a:chOff x="4199" y="4690"/>
              <a:chExt cx="554" cy="418"/>
            </a:xfrm>
          </p:grpSpPr>
          <p:sp>
            <p:nvSpPr>
              <p:cNvPr id="27708" name="Oval 129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709" name="Text Box 3040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</a:t>
                </a:r>
              </a:p>
            </p:txBody>
          </p:sp>
        </p:grpSp>
        <p:cxnSp>
          <p:nvCxnSpPr>
            <p:cNvPr id="27664" name="Line 3041"/>
            <p:cNvCxnSpPr>
              <a:cxnSpLocks noChangeShapeType="1"/>
            </p:cNvCxnSpPr>
            <p:nvPr/>
          </p:nvCxnSpPr>
          <p:spPr bwMode="auto">
            <a:xfrm flipH="1">
              <a:off x="1943100" y="1828800"/>
              <a:ext cx="1651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65" name="Group 82"/>
            <p:cNvGrpSpPr>
              <a:grpSpLocks/>
            </p:cNvGrpSpPr>
            <p:nvPr/>
          </p:nvGrpSpPr>
          <p:grpSpPr bwMode="auto">
            <a:xfrm>
              <a:off x="3961766" y="1485900"/>
              <a:ext cx="456565" cy="342900"/>
              <a:chOff x="4199" y="4690"/>
              <a:chExt cx="554" cy="418"/>
            </a:xfrm>
          </p:grpSpPr>
          <p:sp>
            <p:nvSpPr>
              <p:cNvPr id="27706" name="Oval 127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707" name="Text Box 3044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37</a:t>
                </a:r>
              </a:p>
            </p:txBody>
          </p:sp>
        </p:grpSp>
        <p:cxnSp>
          <p:nvCxnSpPr>
            <p:cNvPr id="27666" name="Line 3045"/>
            <p:cNvCxnSpPr>
              <a:cxnSpLocks noChangeShapeType="1"/>
            </p:cNvCxnSpPr>
            <p:nvPr/>
          </p:nvCxnSpPr>
          <p:spPr bwMode="auto">
            <a:xfrm>
              <a:off x="3886200" y="1143000"/>
              <a:ext cx="2286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67" name="Group 84"/>
            <p:cNvGrpSpPr>
              <a:grpSpLocks/>
            </p:cNvGrpSpPr>
            <p:nvPr/>
          </p:nvGrpSpPr>
          <p:grpSpPr bwMode="auto">
            <a:xfrm>
              <a:off x="1218566" y="1485900"/>
              <a:ext cx="456565" cy="342900"/>
              <a:chOff x="4199" y="4690"/>
              <a:chExt cx="554" cy="418"/>
            </a:xfrm>
          </p:grpSpPr>
          <p:sp>
            <p:nvSpPr>
              <p:cNvPr id="27704" name="Oval 125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705" name="Text Box 3048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2</a:t>
                </a:r>
              </a:p>
            </p:txBody>
          </p:sp>
        </p:grpSp>
        <p:cxnSp>
          <p:nvCxnSpPr>
            <p:cNvPr id="27668" name="Line 3049"/>
            <p:cNvCxnSpPr>
              <a:cxnSpLocks noChangeShapeType="1"/>
            </p:cNvCxnSpPr>
            <p:nvPr/>
          </p:nvCxnSpPr>
          <p:spPr bwMode="auto">
            <a:xfrm flipH="1">
              <a:off x="1485900" y="1143000"/>
              <a:ext cx="2794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69" name="Group 86"/>
            <p:cNvGrpSpPr>
              <a:grpSpLocks/>
            </p:cNvGrpSpPr>
            <p:nvPr/>
          </p:nvGrpSpPr>
          <p:grpSpPr bwMode="auto">
            <a:xfrm>
              <a:off x="2132966" y="2171700"/>
              <a:ext cx="456565" cy="342900"/>
              <a:chOff x="4199" y="4690"/>
              <a:chExt cx="554" cy="418"/>
            </a:xfrm>
          </p:grpSpPr>
          <p:sp>
            <p:nvSpPr>
              <p:cNvPr id="27702" name="Oval 123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703" name="Text Box 3052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13</a:t>
                </a:r>
              </a:p>
            </p:txBody>
          </p:sp>
        </p:grpSp>
        <p:cxnSp>
          <p:nvCxnSpPr>
            <p:cNvPr id="27670" name="Line 3053"/>
            <p:cNvCxnSpPr>
              <a:cxnSpLocks noChangeShapeType="1"/>
            </p:cNvCxnSpPr>
            <p:nvPr/>
          </p:nvCxnSpPr>
          <p:spPr bwMode="auto">
            <a:xfrm>
              <a:off x="2108200" y="1828800"/>
              <a:ext cx="1778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71" name="Group 88"/>
            <p:cNvGrpSpPr>
              <a:grpSpLocks/>
            </p:cNvGrpSpPr>
            <p:nvPr/>
          </p:nvGrpSpPr>
          <p:grpSpPr bwMode="auto">
            <a:xfrm>
              <a:off x="989966" y="2171700"/>
              <a:ext cx="456565" cy="342900"/>
              <a:chOff x="4199" y="4690"/>
              <a:chExt cx="554" cy="418"/>
            </a:xfrm>
          </p:grpSpPr>
          <p:sp>
            <p:nvSpPr>
              <p:cNvPr id="27700" name="Oval 121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701" name="Text Box 3056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</a:p>
            </p:txBody>
          </p:sp>
        </p:grpSp>
        <p:cxnSp>
          <p:nvCxnSpPr>
            <p:cNvPr id="27672" name="Line 3057"/>
            <p:cNvCxnSpPr>
              <a:cxnSpLocks noChangeShapeType="1"/>
            </p:cNvCxnSpPr>
            <p:nvPr/>
          </p:nvCxnSpPr>
          <p:spPr bwMode="auto">
            <a:xfrm flipH="1">
              <a:off x="1257300" y="1828800"/>
              <a:ext cx="1651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73" name="Group 90"/>
            <p:cNvGrpSpPr>
              <a:grpSpLocks/>
            </p:cNvGrpSpPr>
            <p:nvPr/>
          </p:nvGrpSpPr>
          <p:grpSpPr bwMode="auto">
            <a:xfrm>
              <a:off x="1447166" y="2857500"/>
              <a:ext cx="456565" cy="342900"/>
              <a:chOff x="4199" y="4690"/>
              <a:chExt cx="554" cy="418"/>
            </a:xfrm>
          </p:grpSpPr>
          <p:sp>
            <p:nvSpPr>
              <p:cNvPr id="27698" name="Oval 119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699" name="Text Box 3060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</a:t>
                </a:r>
              </a:p>
            </p:txBody>
          </p:sp>
        </p:grpSp>
        <p:cxnSp>
          <p:nvCxnSpPr>
            <p:cNvPr id="27674" name="Line 3061"/>
            <p:cNvCxnSpPr>
              <a:cxnSpLocks noChangeShapeType="1"/>
            </p:cNvCxnSpPr>
            <p:nvPr/>
          </p:nvCxnSpPr>
          <p:spPr bwMode="auto">
            <a:xfrm flipH="1">
              <a:off x="1714500" y="2498090"/>
              <a:ext cx="102235" cy="3594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75" name="Group 92"/>
            <p:cNvGrpSpPr>
              <a:grpSpLocks/>
            </p:cNvGrpSpPr>
            <p:nvPr/>
          </p:nvGrpSpPr>
          <p:grpSpPr bwMode="auto">
            <a:xfrm>
              <a:off x="1904366" y="2857500"/>
              <a:ext cx="456565" cy="342900"/>
              <a:chOff x="4199" y="4690"/>
              <a:chExt cx="554" cy="418"/>
            </a:xfrm>
          </p:grpSpPr>
          <p:sp>
            <p:nvSpPr>
              <p:cNvPr id="27696" name="Oval 117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697" name="Text Box 3064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</a:t>
                </a:r>
              </a:p>
            </p:txBody>
          </p:sp>
        </p:grpSp>
        <p:cxnSp>
          <p:nvCxnSpPr>
            <p:cNvPr id="27676" name="Line 3065"/>
            <p:cNvCxnSpPr>
              <a:cxnSpLocks noChangeShapeType="1"/>
            </p:cNvCxnSpPr>
            <p:nvPr/>
          </p:nvCxnSpPr>
          <p:spPr bwMode="auto">
            <a:xfrm>
              <a:off x="1943100" y="2514600"/>
              <a:ext cx="1143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77" name="Group 94"/>
            <p:cNvGrpSpPr>
              <a:grpSpLocks/>
            </p:cNvGrpSpPr>
            <p:nvPr/>
          </p:nvGrpSpPr>
          <p:grpSpPr bwMode="auto">
            <a:xfrm>
              <a:off x="3304541" y="1485900"/>
              <a:ext cx="456565" cy="342900"/>
              <a:chOff x="4199" y="4690"/>
              <a:chExt cx="554" cy="418"/>
            </a:xfrm>
          </p:grpSpPr>
          <p:sp>
            <p:nvSpPr>
              <p:cNvPr id="27694" name="Oval 115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695" name="Text Box 3068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</a:p>
            </p:txBody>
          </p:sp>
        </p:grpSp>
        <p:grpSp>
          <p:nvGrpSpPr>
            <p:cNvPr id="27678" name="Group 95"/>
            <p:cNvGrpSpPr>
              <a:grpSpLocks/>
            </p:cNvGrpSpPr>
            <p:nvPr/>
          </p:nvGrpSpPr>
          <p:grpSpPr bwMode="auto">
            <a:xfrm>
              <a:off x="3733166" y="2171700"/>
              <a:ext cx="456565" cy="342900"/>
              <a:chOff x="4199" y="4690"/>
              <a:chExt cx="554" cy="418"/>
            </a:xfrm>
          </p:grpSpPr>
          <p:sp>
            <p:nvSpPr>
              <p:cNvPr id="27692" name="Oval 113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693" name="Text Box 3071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28</a:t>
                </a:r>
              </a:p>
            </p:txBody>
          </p:sp>
        </p:grpSp>
        <p:grpSp>
          <p:nvGrpSpPr>
            <p:cNvPr id="27679" name="Group 96"/>
            <p:cNvGrpSpPr>
              <a:grpSpLocks/>
            </p:cNvGrpSpPr>
            <p:nvPr/>
          </p:nvGrpSpPr>
          <p:grpSpPr bwMode="auto">
            <a:xfrm>
              <a:off x="3088641" y="2188210"/>
              <a:ext cx="456565" cy="342900"/>
              <a:chOff x="4199" y="4690"/>
              <a:chExt cx="554" cy="418"/>
            </a:xfrm>
          </p:grpSpPr>
          <p:sp>
            <p:nvSpPr>
              <p:cNvPr id="27690" name="Oval 111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691" name="Text Box 3074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20</a:t>
                </a:r>
              </a:p>
            </p:txBody>
          </p:sp>
        </p:grpSp>
        <p:cxnSp>
          <p:nvCxnSpPr>
            <p:cNvPr id="27680" name="Line 3075"/>
            <p:cNvCxnSpPr>
              <a:cxnSpLocks noChangeShapeType="1"/>
            </p:cNvCxnSpPr>
            <p:nvPr/>
          </p:nvCxnSpPr>
          <p:spPr bwMode="auto">
            <a:xfrm flipH="1">
              <a:off x="3355975" y="1828800"/>
              <a:ext cx="102235" cy="3594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1" name="Line 3076"/>
            <p:cNvCxnSpPr>
              <a:cxnSpLocks noChangeShapeType="1"/>
            </p:cNvCxnSpPr>
            <p:nvPr/>
          </p:nvCxnSpPr>
          <p:spPr bwMode="auto">
            <a:xfrm flipH="1">
              <a:off x="4025900" y="1828800"/>
              <a:ext cx="1651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82" name="Group 99"/>
            <p:cNvGrpSpPr>
              <a:grpSpLocks/>
            </p:cNvGrpSpPr>
            <p:nvPr/>
          </p:nvGrpSpPr>
          <p:grpSpPr bwMode="auto">
            <a:xfrm>
              <a:off x="4215766" y="2171700"/>
              <a:ext cx="456565" cy="342900"/>
              <a:chOff x="4199" y="4690"/>
              <a:chExt cx="554" cy="418"/>
            </a:xfrm>
          </p:grpSpPr>
          <p:sp>
            <p:nvSpPr>
              <p:cNvPr id="27688" name="Oval 109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689" name="Text Box 3079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</a:p>
            </p:txBody>
          </p:sp>
        </p:grpSp>
        <p:cxnSp>
          <p:nvCxnSpPr>
            <p:cNvPr id="27683" name="Line 3080"/>
            <p:cNvCxnSpPr>
              <a:cxnSpLocks noChangeShapeType="1"/>
            </p:cNvCxnSpPr>
            <p:nvPr/>
          </p:nvCxnSpPr>
          <p:spPr bwMode="auto">
            <a:xfrm>
              <a:off x="4191000" y="1828800"/>
              <a:ext cx="1778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4" name="Line 3085"/>
            <p:cNvCxnSpPr>
              <a:cxnSpLocks noChangeShapeType="1"/>
            </p:cNvCxnSpPr>
            <p:nvPr/>
          </p:nvCxnSpPr>
          <p:spPr bwMode="auto">
            <a:xfrm>
              <a:off x="2400300" y="2514600"/>
              <a:ext cx="1143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85" name="Group 104"/>
            <p:cNvGrpSpPr>
              <a:grpSpLocks/>
            </p:cNvGrpSpPr>
            <p:nvPr/>
          </p:nvGrpSpPr>
          <p:grpSpPr bwMode="auto">
            <a:xfrm>
              <a:off x="2361566" y="2857500"/>
              <a:ext cx="456565" cy="342900"/>
              <a:chOff x="4199" y="4690"/>
              <a:chExt cx="554" cy="418"/>
            </a:xfrm>
          </p:grpSpPr>
          <p:sp>
            <p:nvSpPr>
              <p:cNvPr id="27686" name="Oval 105"/>
              <p:cNvSpPr>
                <a:spLocks noChangeArrowheads="1"/>
              </p:cNvSpPr>
              <p:nvPr/>
            </p:nvSpPr>
            <p:spPr bwMode="auto">
              <a:xfrm>
                <a:off x="4246" y="4690"/>
                <a:ext cx="415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687" name="Text Box 3088"/>
              <p:cNvSpPr txBox="1">
                <a:spLocks noChangeArrowheads="1"/>
              </p:cNvSpPr>
              <p:nvPr/>
            </p:nvSpPr>
            <p:spPr bwMode="auto">
              <a:xfrm>
                <a:off x="4199" y="4690"/>
                <a:ext cx="55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15</a:t>
                </a:r>
              </a:p>
            </p:txBody>
          </p:sp>
        </p:grpSp>
      </p:grpSp>
      <p:sp>
        <p:nvSpPr>
          <p:cNvPr id="2" name="Oval 1"/>
          <p:cNvSpPr/>
          <p:nvPr/>
        </p:nvSpPr>
        <p:spPr>
          <a:xfrm>
            <a:off x="1506274" y="6416079"/>
            <a:ext cx="304058" cy="278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" name="Straight Connector 3"/>
          <p:cNvCxnSpPr>
            <a:stCxn id="2" idx="7"/>
            <a:endCxn id="27698" idx="4"/>
          </p:cNvCxnSpPr>
          <p:nvPr/>
        </p:nvCxnSpPr>
        <p:spPr>
          <a:xfrm flipV="1">
            <a:off x="1765804" y="6343129"/>
            <a:ext cx="176852" cy="113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05400" y="3200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Unbalanced vertex: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367786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right-left type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07549" y="4376981"/>
            <a:ext cx="184864" cy="2512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Isosceles Triangle 16"/>
          <p:cNvSpPr/>
          <p:nvPr/>
        </p:nvSpPr>
        <p:spPr>
          <a:xfrm>
            <a:off x="1408129" y="4971117"/>
            <a:ext cx="1283968" cy="1723110"/>
          </a:xfrm>
          <a:prstGeom prst="triangle">
            <a:avLst>
              <a:gd name="adj" fmla="val 61245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13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2.tree</Template>
  <TotalTime>29626</TotalTime>
  <Words>3919</Words>
  <Application>Microsoft Office PowerPoint</Application>
  <PresentationFormat>On-screen Show (4:3)</PresentationFormat>
  <Paragraphs>777</Paragraphs>
  <Slides>65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65</vt:i4>
      </vt:variant>
      <vt:variant>
        <vt:lpstr>Custom Shows</vt:lpstr>
      </vt:variant>
      <vt:variant>
        <vt:i4>1</vt:i4>
      </vt:variant>
    </vt:vector>
  </HeadingPairs>
  <TitlesOfParts>
    <vt:vector size="81" baseType="lpstr">
      <vt:lpstr>Frutiger 55 Roman</vt:lpstr>
      <vt:lpstr>Lato Extended</vt:lpstr>
      <vt:lpstr>Gulim</vt:lpstr>
      <vt:lpstr>Arial</vt:lpstr>
      <vt:lpstr>Arial Black</vt:lpstr>
      <vt:lpstr>Courier New</vt:lpstr>
      <vt:lpstr>Segoe UI Light</vt:lpstr>
      <vt:lpstr>Symbol</vt:lpstr>
      <vt:lpstr>Times New Roman</vt:lpstr>
      <vt:lpstr>Wingdings</vt:lpstr>
      <vt:lpstr>1_Office Theme</vt:lpstr>
      <vt:lpstr>Office Theme</vt:lpstr>
      <vt:lpstr>2_Office Theme</vt:lpstr>
      <vt:lpstr>3_Office Theme</vt:lpstr>
      <vt:lpstr>4_Office Theme</vt:lpstr>
      <vt:lpstr>More search trees</vt:lpstr>
      <vt:lpstr>Balanced tree</vt:lpstr>
      <vt:lpstr>AVL</vt:lpstr>
      <vt:lpstr>AVL</vt:lpstr>
      <vt:lpstr>Height - review</vt:lpstr>
      <vt:lpstr>Single rotation</vt:lpstr>
      <vt:lpstr>Double rotations</vt:lpstr>
      <vt:lpstr>Practice – which insertion type</vt:lpstr>
      <vt:lpstr>Practice – which insertion type</vt:lpstr>
      <vt:lpstr>Steps</vt:lpstr>
      <vt:lpstr>Single rotation</vt:lpstr>
      <vt:lpstr>Single rotation</vt:lpstr>
      <vt:lpstr>Single rotation</vt:lpstr>
      <vt:lpstr>Single rotation (cont.)</vt:lpstr>
      <vt:lpstr>Single rotation - exercise</vt:lpstr>
      <vt:lpstr>Double rotation</vt:lpstr>
      <vt:lpstr>Double rotation-practice</vt:lpstr>
      <vt:lpstr>Double rotation-practice</vt:lpstr>
      <vt:lpstr>Double rotation-practice</vt:lpstr>
      <vt:lpstr>Double rotation-practice</vt:lpstr>
      <vt:lpstr>Double rotation</vt:lpstr>
      <vt:lpstr>Double rotation</vt:lpstr>
      <vt:lpstr>Double rotation - exercises</vt:lpstr>
      <vt:lpstr>AVL Tree- complexity</vt:lpstr>
      <vt:lpstr>2-3 tree</vt:lpstr>
      <vt:lpstr>2-3 vs. Binary</vt:lpstr>
      <vt:lpstr>2-3 vs. Binary</vt:lpstr>
      <vt:lpstr>2-3 tree </vt:lpstr>
      <vt:lpstr>2-3 insertion example</vt:lpstr>
      <vt:lpstr>2-3 insertion example</vt:lpstr>
      <vt:lpstr>2-3 insertion example</vt:lpstr>
      <vt:lpstr>Practice 2-3 tree insertion</vt:lpstr>
      <vt:lpstr>Example of 2-3 tree insertion</vt:lpstr>
      <vt:lpstr>Example of 2-3 tree insertion</vt:lpstr>
      <vt:lpstr>Example of 2-3 tree insertion</vt:lpstr>
      <vt:lpstr>Example of 2-3 tree insertion</vt:lpstr>
      <vt:lpstr>Example of 2-3 tree insertion</vt:lpstr>
      <vt:lpstr>Example of 2-3 tree insertion</vt:lpstr>
      <vt:lpstr>Practice 2-3 tree insertion</vt:lpstr>
      <vt:lpstr>Practice 2-3 tree insertion</vt:lpstr>
      <vt:lpstr>2-3 tree for  8, 5, 1, 7, 3, 12, 9, 6</vt:lpstr>
      <vt:lpstr>2-3 tree for  12, 9, 6, 7, 1, 5, 8, 3</vt:lpstr>
      <vt:lpstr>2-3 tree &amp; B tree</vt:lpstr>
      <vt:lpstr>Consider the following problem</vt:lpstr>
      <vt:lpstr>M-ary Search Tree</vt:lpstr>
      <vt:lpstr>In the context of the disk application…</vt:lpstr>
      <vt:lpstr>B+ Trees</vt:lpstr>
      <vt:lpstr>Insertion algorithm</vt:lpstr>
      <vt:lpstr>B+ tree properties</vt:lpstr>
      <vt:lpstr>Example of B+ tree insertion</vt:lpstr>
      <vt:lpstr>B+ tree insertion</vt:lpstr>
      <vt:lpstr>B+ tree insertion</vt:lpstr>
      <vt:lpstr>Example of an Insertion in a B+ tree</vt:lpstr>
      <vt:lpstr>Exercise : B+ tree insertion (Pint (M)=3, Pleaf (L) =2)</vt:lpstr>
      <vt:lpstr>What if Pint (M) = 3 and Pleaf (L)= 3</vt:lpstr>
      <vt:lpstr>B+ tree insertion</vt:lpstr>
      <vt:lpstr>B+ tree insertion</vt:lpstr>
      <vt:lpstr>Exercise : B+ tree insertion (Pint (M)=3, Pleaf (L) =3)</vt:lpstr>
      <vt:lpstr>Example</vt:lpstr>
      <vt:lpstr>Back to disk application example</vt:lpstr>
      <vt:lpstr>Application Example (disk)</vt:lpstr>
      <vt:lpstr>Application Example (disk)</vt:lpstr>
      <vt:lpstr>Difference between B tree and B+ tree</vt:lpstr>
      <vt:lpstr>B tree vs. B+ tree</vt:lpstr>
      <vt:lpstr>B tree vs. B+ tree</vt:lpstr>
      <vt:lpstr>Custom Show 1</vt:lpstr>
    </vt:vector>
  </TitlesOfParts>
  <Company>FIU-SCS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6.More search Tree</dc:title>
  <dc:creator>mchen005</dc:creator>
  <cp:lastModifiedBy>Wooyoung Kim</cp:lastModifiedBy>
  <cp:revision>1585</cp:revision>
  <cp:lastPrinted>2023-02-10T18:34:07Z</cp:lastPrinted>
  <dcterms:created xsi:type="dcterms:W3CDTF">2003-07-29T00:20:18Z</dcterms:created>
  <dcterms:modified xsi:type="dcterms:W3CDTF">2025-02-02T08:41:44Z</dcterms:modified>
</cp:coreProperties>
</file>