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1"/>
    <p:sldMasterId id="2147483660" r:id="rId2"/>
    <p:sldMasterId id="2147483661" r:id="rId3"/>
    <p:sldMasterId id="2147483662" r:id="rId4"/>
    <p:sldMasterId id="2147483663" r:id="rId5"/>
  </p:sldMasterIdLst>
  <p:notesMasterIdLst>
    <p:notesMasterId r:id="rId25"/>
  </p:notesMasterIdLst>
  <p:handoutMasterIdLst>
    <p:handoutMasterId r:id="rId26"/>
  </p:handoutMasterIdLst>
  <p:sldIdLst>
    <p:sldId id="257" r:id="rId6"/>
    <p:sldId id="258" r:id="rId7"/>
    <p:sldId id="278" r:id="rId8"/>
    <p:sldId id="279" r:id="rId9"/>
    <p:sldId id="280" r:id="rId10"/>
    <p:sldId id="260" r:id="rId11"/>
    <p:sldId id="275" r:id="rId12"/>
    <p:sldId id="276" r:id="rId13"/>
    <p:sldId id="271" r:id="rId14"/>
    <p:sldId id="272" r:id="rId15"/>
    <p:sldId id="273" r:id="rId16"/>
    <p:sldId id="261" r:id="rId17"/>
    <p:sldId id="262" r:id="rId18"/>
    <p:sldId id="263" r:id="rId19"/>
    <p:sldId id="264" r:id="rId20"/>
    <p:sldId id="267" r:id="rId21"/>
    <p:sldId id="265" r:id="rId22"/>
    <p:sldId id="266" r:id="rId23"/>
    <p:sldId id="259" r:id="rId24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B4"/>
    <a:srgbClr val="0033CC"/>
    <a:srgbClr val="003399"/>
    <a:srgbClr val="3333FF"/>
    <a:srgbClr val="3333CC"/>
    <a:srgbClr val="0000FF"/>
    <a:srgbClr val="FF00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73" autoAdjust="0"/>
    <p:restoredTop sz="93875" autoAdjust="0"/>
  </p:normalViewPr>
  <p:slideViewPr>
    <p:cSldViewPr>
      <p:cViewPr varScale="1">
        <p:scale>
          <a:sx n="123" d="100"/>
          <a:sy n="123" d="100"/>
        </p:scale>
        <p:origin x="23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5F572-265B-3547-BC13-FCABC9ED0447}" type="datetimeFigureOut">
              <a:rPr lang="en-US" smtClean="0"/>
              <a:t>2/19/25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D4195-DB73-2948-AAE3-1992059A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486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fld id="{AF339365-9AAE-4473-BF43-687E300CC71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86877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DF00B-398C-4E32-A106-4EFC87DFAA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560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804F3-1F08-4F79-8004-EB8AE6F9056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856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C1C0B-A663-4676-98A1-EF2B0305DC8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5356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9E1F5-56A0-4092-8225-C60227A118F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1273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E223F-1B41-4171-8A8F-48E3E08B557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1401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8630A-5A24-4AF5-8F66-7351743884A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4187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FBD3C-8DAA-4E9B-A2FB-8311C2F98C0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8432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E535D-A06A-468D-A90E-EB638E36CFC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0119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2D119-87EF-4256-90AF-48015D9F24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6806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AC713-78D8-4984-95D4-4FF8F2B61A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6294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D9E2C-54B9-41F4-8A75-685EC36FDB3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234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16C61-14C4-4AE7-93C7-F4B6C59C883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67489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7B6BF-2C52-4BDE-8452-EF6BF7F5B2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9391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D0D25-200A-48E8-9DDC-62FF0E140FB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5642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4115E-AF98-4ED5-8C11-3B9BEE12EDB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7983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E9FC2-E98C-4F23-9B53-6ACB1EC38CD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0401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49B22-775F-47F2-BB39-AB61C96BBDB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56032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226F5-8834-4AA6-B58D-F267DCAD1F9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39281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4131B-21CC-4493-8A15-CB73888D0B1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60947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34EED-9150-4CBA-936D-69B651A6C28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0725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8AE18-2A9D-4F31-9547-7F6DAE83B85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34560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C30F2-9D2A-4E04-93BB-C67D265F9F1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408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C4142-2AF2-4C81-AF7A-E8BA01F519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72426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488C6-7EA3-44BB-A5F1-1E34EBE5924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95145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554ED-928E-4E9C-BDF8-1051F03C90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33553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B1C57-2C44-473C-9386-A931A836DC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10078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955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1341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B0ED0-AA16-40FE-AF3A-4C33E99CDA5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46596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6D6AD-AF07-42B5-9D46-5539309758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5809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155EF-A800-4D1A-B1F9-AA6D8893917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918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70062-1BFD-4FAE-8485-7BAF213806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42195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F441C-5005-4038-84DB-2FDDB93481C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78660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104E6-0F91-44E7-9B5E-F664EBA0AB8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99094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D0B03-4C4F-4E9E-BB4E-3FB1746A83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694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3AC32-1D6B-4D70-805C-E15AC96883A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5411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1F062-751B-4EE9-900C-7289453D44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86318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41DA4-678B-431F-80DB-70D7FF83878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00281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AC23B-4C7F-4ED8-A02D-7FB18565B1C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96309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C30C1-A8FB-470F-8DDB-BC6F509634E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03182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BC0D9-E6BB-4FB2-B907-408BB5D78A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35793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B2410-B111-4672-B80A-1470C985BFA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68673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7D119-C395-4B9B-B9E2-89E1228764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78782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60316-90B9-47E1-9D52-5114F42BC12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77982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A18A5-4C2C-4EE1-920D-EDA3AE86945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08419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3FB6D-48BA-406B-907B-8A5D67E9CB6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056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224B9-9B2F-4D4E-B8CB-81B920F9B5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37128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45D5D-4683-4050-B25A-4DE8243920D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914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E67F9-B259-41B4-84A7-FFB3DF4E7E5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12555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E36D1-BADA-4678-B8BD-92B0B8C9113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7982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99DFC-976C-4D6B-8193-C5AF489C30F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65577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8A63F-6A54-442E-88AD-E00D272E60E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778282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01B87-1841-4BFE-85BB-CBB0D4F9511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66133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470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013200" cy="4171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0400" y="1295400"/>
            <a:ext cx="4013200" cy="4171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077913" y="6232525"/>
            <a:ext cx="6269037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 smtClean="0"/>
            </a:lvl1pPr>
          </a:lstStyle>
          <a:p>
            <a:pPr>
              <a:defRPr/>
            </a:pPr>
            <a:r>
              <a:rPr lang="en-US"/>
              <a:t>Lecture 10: Components &amp; ALU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75F18-8FAE-4721-BE94-281E3D5C9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0721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A816B-6821-463E-94FD-740CBB093CB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26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9E861-AD90-4143-ABAD-63B485863CD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907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43882-8A51-4435-921E-75A4987E1B4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916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A35C1-EB63-4480-AB2E-C5E855A028E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602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BFBFBF"/>
            </a:gs>
            <a:gs pos="60001">
              <a:srgbClr val="D9D9D9"/>
            </a:gs>
            <a:gs pos="100000">
              <a:srgbClr val="D9D9D9"/>
            </a:gs>
          </a:gsLst>
          <a:lin ang="54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684412_high_Purple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275B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29" name="Picture 7" descr="UW.Wordmark_ctr_whit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2425"/>
            <a:ext cx="2551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0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/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31" name="Picture 8" descr="UW_W-Logo_RGB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3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23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AB0948D-7B13-4C95-ADBF-523A4CD9FAB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600FB78-9F76-4BA3-B607-145052372DC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75" name="Rectangle 8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/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3076" name="Picture 8" descr="UW_W-Logo_RGB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307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553200"/>
            <a:ext cx="69215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A38662-C29B-4744-AC2F-5D09956BAF9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75FCF6E-81D6-41FA-94ED-9718693F5E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123" name="Picture 9" descr="UW.Wordmark_ctr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/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125" name="Picture 8" descr="UW_W-Logo_RGB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51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5475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715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CFEC22B-A995-420B-97FC-0CF5935C309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5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56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/>
          </p:cNvSpPr>
          <p:nvPr>
            <p:ph type="ctrTitle"/>
          </p:nvPr>
        </p:nvSpPr>
        <p:spPr>
          <a:xfrm>
            <a:off x="4800600" y="228600"/>
            <a:ext cx="4343400" cy="612775"/>
          </a:xfrm>
        </p:spPr>
        <p:txBody>
          <a:bodyPr/>
          <a:lstStyle/>
          <a:p>
            <a:r>
              <a:rPr lang="en-US" altLang="ko-KR" sz="1400" dirty="0">
                <a:solidFill>
                  <a:schemeClr val="bg1"/>
                </a:solidFill>
                <a:latin typeface="Times New Roman"/>
                <a:cs typeface="Times New Roman"/>
              </a:rPr>
              <a:t>CSS 422 Hardware and Computer Organization</a:t>
            </a:r>
            <a:br>
              <a:rPr lang="en-US" altLang="ko-KR" sz="14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endParaRPr lang="en-US" altLang="ko-KR" sz="1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147" name="Rectangle 6"/>
          <p:cNvSpPr>
            <a:spLocks/>
          </p:cNvSpPr>
          <p:nvPr/>
        </p:nvSpPr>
        <p:spPr bwMode="auto">
          <a:xfrm>
            <a:off x="762000" y="1676400"/>
            <a:ext cx="777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ko-KR" sz="4800" dirty="0">
                <a:solidFill>
                  <a:schemeClr val="bg1"/>
                </a:solidFill>
              </a:rPr>
              <a:t>Combinational Circuit</a:t>
            </a:r>
          </a:p>
          <a:p>
            <a:pPr algn="ctr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CPU Components and ALU Design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371600" y="4391025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457200">
              <a:spcBef>
                <a:spcPct val="20000"/>
              </a:spcBef>
              <a:buFont typeface="Arial" charset="0"/>
              <a:buNone/>
            </a:pPr>
            <a:r>
              <a:rPr lang="en-US" altLang="ja-JP" sz="3200" dirty="0">
                <a:solidFill>
                  <a:schemeClr val="bg1"/>
                </a:solidFill>
              </a:rPr>
              <a:t>Professor: Munehiro Fukuda</a:t>
            </a:r>
          </a:p>
          <a:p>
            <a:pPr algn="ctr" defTabSz="457200">
              <a:spcBef>
                <a:spcPct val="20000"/>
              </a:spcBef>
              <a:buFont typeface="Arial" charset="0"/>
              <a:buNone/>
            </a:pPr>
            <a:endParaRPr lang="en-US" altLang="ja-JP" sz="32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43492" y="3650218"/>
            <a:ext cx="70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 eaLnBrk="0" hangingPunct="0">
              <a:spcBef>
                <a:spcPct val="20000"/>
              </a:spcBef>
              <a:buFont typeface="Arial" pitchFamily="34" charset="0"/>
              <a:buNone/>
            </a:pPr>
            <a:r>
              <a:rPr lang="en-US" altLang="ko-KR" dirty="0">
                <a:solidFill>
                  <a:schemeClr val="bg1"/>
                </a:solidFill>
                <a:ea typeface="굴림" pitchFamily="50" charset="-127"/>
              </a:rPr>
              <a:t>Ver. 2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BDF00B-398C-4E32-A106-4EFC87DFAA0A}" type="slidenum">
              <a:rPr lang="ko-KR" altLang="en-US" smtClean="0"/>
              <a:pPr>
                <a:defRPr/>
              </a:pPr>
              <a:t>0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838200"/>
          </a:xfrm>
        </p:spPr>
        <p:txBody>
          <a:bodyPr/>
          <a:lstStyle/>
          <a:p>
            <a:r>
              <a:rPr lang="en-US" dirty="0"/>
              <a:t>Comparator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5791200"/>
            <a:ext cx="8763000" cy="838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/>
              <a:t>A simple 4-bit comparator.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1300163"/>
            <a:ext cx="421005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22CC0C-458E-D54D-A416-56967142569E}"/>
              </a:ext>
            </a:extLst>
          </p:cNvPr>
          <p:cNvSpPr txBox="1"/>
          <p:nvPr/>
        </p:nvSpPr>
        <p:spPr>
          <a:xfrm>
            <a:off x="8118013" y="0"/>
            <a:ext cx="1025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7030A0"/>
                </a:solidFill>
              </a:rPr>
              <a:t>ALU Design</a:t>
            </a:r>
          </a:p>
        </p:txBody>
      </p:sp>
    </p:spTree>
    <p:extLst>
      <p:ext uri="{BB962C8B-B14F-4D97-AF65-F5344CB8AC3E}">
        <p14:creationId xmlns:p14="http://schemas.microsoft.com/office/powerpoint/2010/main" val="4754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1-Bit Left/Right Shift Register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7400"/>
            <a:ext cx="7794625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E0D754-8ECE-4648-8328-1AA58394AC25}"/>
              </a:ext>
            </a:extLst>
          </p:cNvPr>
          <p:cNvSpPr txBox="1"/>
          <p:nvPr/>
        </p:nvSpPr>
        <p:spPr>
          <a:xfrm>
            <a:off x="8118013" y="0"/>
            <a:ext cx="1025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7030A0"/>
                </a:solidFill>
              </a:rPr>
              <a:t>ALU Design</a:t>
            </a:r>
          </a:p>
        </p:txBody>
      </p:sp>
    </p:spTree>
    <p:extLst>
      <p:ext uri="{BB962C8B-B14F-4D97-AF65-F5344CB8AC3E}">
        <p14:creationId xmlns:p14="http://schemas.microsoft.com/office/powerpoint/2010/main" val="1284129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838200"/>
          </a:xfrm>
        </p:spPr>
        <p:txBody>
          <a:bodyPr/>
          <a:lstStyle/>
          <a:p>
            <a:r>
              <a:rPr lang="en-US" dirty="0"/>
              <a:t>Half Adder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740076"/>
              </p:ext>
            </p:extLst>
          </p:nvPr>
        </p:nvGraphicFramePr>
        <p:xfrm>
          <a:off x="3581400" y="1853184"/>
          <a:ext cx="1981200" cy="142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19200" y="1700784"/>
            <a:ext cx="19084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/>
                <a:cs typeface="Courier New"/>
              </a:rPr>
              <a:t>1-bit addition</a:t>
            </a:r>
          </a:p>
          <a:p>
            <a:r>
              <a:rPr lang="en-US" sz="1600" b="1" dirty="0">
                <a:latin typeface="Courier New"/>
                <a:cs typeface="Courier New"/>
              </a:rPr>
              <a:t>A + B = Sum</a:t>
            </a:r>
          </a:p>
          <a:p>
            <a:r>
              <a:rPr lang="en-US" sz="1600" b="1" dirty="0">
                <a:latin typeface="Courier New"/>
                <a:cs typeface="Courier New"/>
              </a:rPr>
              <a:t>0 + 0 = 0</a:t>
            </a:r>
          </a:p>
          <a:p>
            <a:r>
              <a:rPr lang="en-US" sz="1600" b="1" dirty="0">
                <a:latin typeface="Courier New"/>
                <a:cs typeface="Courier New"/>
              </a:rPr>
              <a:t>0 + 1 = 1</a:t>
            </a:r>
          </a:p>
          <a:p>
            <a:r>
              <a:rPr lang="en-US" sz="1600" b="1" dirty="0">
                <a:latin typeface="Courier New"/>
                <a:cs typeface="Courier New"/>
              </a:rPr>
              <a:t>1 + 0 = 1</a:t>
            </a:r>
          </a:p>
          <a:p>
            <a:r>
              <a:rPr lang="en-US" sz="1600" b="1" dirty="0">
                <a:latin typeface="Courier New"/>
                <a:cs typeface="Courier New"/>
              </a:rPr>
              <a:t>1 + 1 = 1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86200" y="1524000"/>
            <a:ext cx="1326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Truth Table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38800" y="2386584"/>
            <a:ext cx="5782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~AB</a:t>
            </a:r>
          </a:p>
          <a:p>
            <a:r>
              <a:rPr lang="en-US" sz="1600" dirty="0"/>
              <a:t>A~B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0800" y="2538984"/>
            <a:ext cx="2283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 = ~AB + A~B = A + B</a:t>
            </a:r>
          </a:p>
          <a:p>
            <a:endParaRPr lang="en-US" sz="1600" dirty="0"/>
          </a:p>
          <a:p>
            <a:r>
              <a:rPr lang="en-US" sz="1600" dirty="0"/>
              <a:t>C = AB</a:t>
            </a:r>
          </a:p>
        </p:txBody>
      </p:sp>
      <p:sp>
        <p:nvSpPr>
          <p:cNvPr id="13" name="Oval 12"/>
          <p:cNvSpPr/>
          <p:nvPr/>
        </p:nvSpPr>
        <p:spPr>
          <a:xfrm>
            <a:off x="7965613" y="2609652"/>
            <a:ext cx="152400" cy="2286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halfadd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377184"/>
            <a:ext cx="3816096" cy="27188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2EB9A5-26E5-F746-B3D5-A49791681E6E}"/>
              </a:ext>
            </a:extLst>
          </p:cNvPr>
          <p:cNvSpPr txBox="1"/>
          <p:nvPr/>
        </p:nvSpPr>
        <p:spPr>
          <a:xfrm>
            <a:off x="8118013" y="0"/>
            <a:ext cx="1025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7030A0"/>
                </a:solidFill>
              </a:rPr>
              <a:t>ALU Design</a:t>
            </a:r>
          </a:p>
        </p:txBody>
      </p:sp>
    </p:spTree>
    <p:extLst>
      <p:ext uri="{BB962C8B-B14F-4D97-AF65-F5344CB8AC3E}">
        <p14:creationId xmlns:p14="http://schemas.microsoft.com/office/powerpoint/2010/main" val="3587382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838200"/>
          </a:xfrm>
        </p:spPr>
        <p:txBody>
          <a:bodyPr/>
          <a:lstStyle/>
          <a:p>
            <a:r>
              <a:rPr lang="en-US" dirty="0"/>
              <a:t>Full Adder (1)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12</a:t>
            </a:fld>
            <a:endParaRPr lang="en-US" altLang="ko-KR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380784"/>
              </p:ext>
            </p:extLst>
          </p:nvPr>
        </p:nvGraphicFramePr>
        <p:xfrm>
          <a:off x="533400" y="1828800"/>
          <a:ext cx="1905000" cy="2485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0979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Cout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428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428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428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428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428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428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428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428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447800"/>
            <a:ext cx="1326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Truth Table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240608"/>
              </p:ext>
            </p:extLst>
          </p:nvPr>
        </p:nvGraphicFramePr>
        <p:xfrm>
          <a:off x="3352800" y="1828800"/>
          <a:ext cx="83312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48000" y="1524000"/>
            <a:ext cx="1237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AB  00   01  11  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1800" y="1694021"/>
            <a:ext cx="37708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000" dirty="0" err="1"/>
              <a:t>Cin</a:t>
            </a:r>
            <a:endParaRPr lang="en-US" sz="1000" dirty="0"/>
          </a:p>
          <a:p>
            <a:pPr>
              <a:spcBef>
                <a:spcPts val="300"/>
              </a:spcBef>
            </a:pPr>
            <a:r>
              <a:rPr lang="en-US" sz="1000" dirty="0"/>
              <a:t>0</a:t>
            </a:r>
          </a:p>
          <a:p>
            <a:pPr>
              <a:spcBef>
                <a:spcPts val="300"/>
              </a:spcBef>
            </a:pPr>
            <a:r>
              <a:rPr lang="en-US" sz="1000" dirty="0"/>
              <a:t>1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3124200" y="1676400"/>
            <a:ext cx="22860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5200" y="2286000"/>
            <a:ext cx="8261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Kmap</a:t>
            </a:r>
            <a:r>
              <a:rPr lang="en-US" sz="1000" dirty="0"/>
              <a:t> for 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99837"/>
              </p:ext>
            </p:extLst>
          </p:nvPr>
        </p:nvGraphicFramePr>
        <p:xfrm>
          <a:off x="3286381" y="4800600"/>
          <a:ext cx="83312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981581" y="4495800"/>
            <a:ext cx="1237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AB  00   01  11  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05381" y="4665821"/>
            <a:ext cx="37708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000" dirty="0" err="1"/>
              <a:t>Cin</a:t>
            </a:r>
            <a:endParaRPr lang="en-US" sz="1000" dirty="0"/>
          </a:p>
          <a:p>
            <a:pPr>
              <a:spcBef>
                <a:spcPts val="300"/>
              </a:spcBef>
            </a:pPr>
            <a:r>
              <a:rPr lang="en-US" sz="1000" dirty="0"/>
              <a:t>0</a:t>
            </a:r>
          </a:p>
          <a:p>
            <a:pPr>
              <a:spcBef>
                <a:spcPts val="300"/>
              </a:spcBef>
            </a:pPr>
            <a:r>
              <a:rPr lang="en-US" sz="1000" dirty="0"/>
              <a:t>1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3057781" y="4648200"/>
            <a:ext cx="22860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38781" y="5257800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Kmap</a:t>
            </a:r>
            <a:r>
              <a:rPr lang="en-US" sz="1000" dirty="0"/>
              <a:t> for </a:t>
            </a:r>
            <a:r>
              <a:rPr lang="en-US" sz="1000" dirty="0" err="1"/>
              <a:t>Cout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3667381" y="4818221"/>
            <a:ext cx="228600" cy="4572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5400000">
            <a:off x="3629281" y="4932521"/>
            <a:ext cx="228600" cy="4572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5400000">
            <a:off x="3781681" y="4932521"/>
            <a:ext cx="228600" cy="4572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85516" y="1541621"/>
            <a:ext cx="329288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Can’t simplify the logic at all:</a:t>
            </a:r>
          </a:p>
          <a:p>
            <a:r>
              <a:rPr lang="en-US" sz="1400" dirty="0"/>
              <a:t>S = ~</a:t>
            </a:r>
            <a:r>
              <a:rPr lang="en-US" sz="1400" dirty="0" err="1"/>
              <a:t>A~BC</a:t>
            </a:r>
            <a:r>
              <a:rPr lang="en-US" sz="1400" baseline="-25000" dirty="0" err="1"/>
              <a:t>in</a:t>
            </a:r>
            <a:r>
              <a:rPr lang="en-US" sz="1400" dirty="0"/>
              <a:t> + ~</a:t>
            </a:r>
            <a:r>
              <a:rPr lang="en-US" sz="1400" dirty="0" err="1"/>
              <a:t>AB~C</a:t>
            </a:r>
            <a:r>
              <a:rPr lang="en-US" sz="1400" baseline="-25000" dirty="0" err="1"/>
              <a:t>in</a:t>
            </a:r>
            <a:r>
              <a:rPr lang="en-US" sz="1400" dirty="0"/>
              <a:t> + </a:t>
            </a:r>
            <a:r>
              <a:rPr lang="en-US" sz="1400" dirty="0" err="1"/>
              <a:t>A~B~C</a:t>
            </a:r>
            <a:r>
              <a:rPr lang="en-US" sz="1400" baseline="-25000" dirty="0" err="1"/>
              <a:t>in</a:t>
            </a:r>
            <a:r>
              <a:rPr lang="en-US" sz="1400" dirty="0"/>
              <a:t> + </a:t>
            </a:r>
            <a:r>
              <a:rPr lang="en-US" sz="1400" dirty="0" err="1"/>
              <a:t>ABC</a:t>
            </a:r>
            <a:r>
              <a:rPr lang="en-US" sz="1400" baseline="-25000" dirty="0" err="1"/>
              <a:t>in</a:t>
            </a:r>
            <a:endParaRPr lang="en-US" sz="1400" baseline="-25000" dirty="0"/>
          </a:p>
          <a:p>
            <a:endParaRPr lang="en-US" sz="1400" dirty="0"/>
          </a:p>
          <a:p>
            <a:r>
              <a:rPr lang="en-US" sz="1400" dirty="0"/>
              <a:t>Use the </a:t>
            </a:r>
            <a:r>
              <a:rPr lang="en-US" sz="1400" dirty="0" err="1"/>
              <a:t>algebrical</a:t>
            </a:r>
            <a:r>
              <a:rPr lang="en-US" sz="1400" dirty="0"/>
              <a:t> laws:</a:t>
            </a:r>
          </a:p>
          <a:p>
            <a:r>
              <a:rPr lang="en-US" sz="1400" dirty="0"/>
              <a:t>S = (~AB + A~B) ~</a:t>
            </a:r>
            <a:r>
              <a:rPr lang="en-US" sz="1400" dirty="0" err="1"/>
              <a:t>C</a:t>
            </a:r>
            <a:r>
              <a:rPr lang="en-US" sz="1400" baseline="-25000" dirty="0" err="1"/>
              <a:t>in</a:t>
            </a:r>
            <a:r>
              <a:rPr lang="en-US" sz="1400" dirty="0"/>
              <a:t> + (~A~B + AB) </a:t>
            </a:r>
            <a:r>
              <a:rPr lang="en-US" sz="1400" dirty="0" err="1"/>
              <a:t>C</a:t>
            </a:r>
            <a:r>
              <a:rPr lang="en-US" sz="1400" baseline="-25000" dirty="0" err="1"/>
              <a:t>in</a:t>
            </a:r>
            <a:endParaRPr lang="en-US" sz="1400" dirty="0"/>
          </a:p>
          <a:p>
            <a:r>
              <a:rPr lang="en-US" sz="1400" dirty="0"/>
              <a:t>   = (A     B)~</a:t>
            </a:r>
            <a:r>
              <a:rPr lang="en-US" sz="1400" dirty="0" err="1"/>
              <a:t>C</a:t>
            </a:r>
            <a:r>
              <a:rPr lang="en-US" sz="1400" baseline="-25000" dirty="0" err="1"/>
              <a:t>in</a:t>
            </a:r>
            <a:r>
              <a:rPr lang="en-US" sz="1400" dirty="0"/>
              <a:t> + (~(A+B) + ~(~A + ~B))</a:t>
            </a:r>
            <a:r>
              <a:rPr lang="en-US" sz="1400" dirty="0" err="1"/>
              <a:t>C</a:t>
            </a:r>
            <a:r>
              <a:rPr lang="en-US" sz="1400" baseline="-25000" dirty="0" err="1"/>
              <a:t>in</a:t>
            </a:r>
            <a:endParaRPr lang="en-US" sz="1400" dirty="0"/>
          </a:p>
          <a:p>
            <a:r>
              <a:rPr lang="en-US" sz="1400" dirty="0"/>
              <a:t>   = (A     B)~</a:t>
            </a:r>
            <a:r>
              <a:rPr lang="en-US" sz="1400" dirty="0" err="1"/>
              <a:t>C</a:t>
            </a:r>
            <a:r>
              <a:rPr lang="en-US" sz="1400" baseline="-25000" dirty="0" err="1"/>
              <a:t>in</a:t>
            </a:r>
            <a:r>
              <a:rPr lang="en-US" sz="1400" dirty="0"/>
              <a:t> + ~((A+B)(~A + ~B))</a:t>
            </a:r>
            <a:r>
              <a:rPr lang="en-US" sz="1400" dirty="0" err="1"/>
              <a:t>C</a:t>
            </a:r>
            <a:r>
              <a:rPr lang="en-US" sz="1400" baseline="-25000" dirty="0" err="1"/>
              <a:t>in</a:t>
            </a:r>
            <a:endParaRPr lang="en-US" sz="1400" dirty="0"/>
          </a:p>
          <a:p>
            <a:r>
              <a:rPr lang="en-US" sz="1400" dirty="0"/>
              <a:t>   = (A     B)~</a:t>
            </a:r>
            <a:r>
              <a:rPr lang="en-US" sz="1400" dirty="0" err="1"/>
              <a:t>C</a:t>
            </a:r>
            <a:r>
              <a:rPr lang="en-US" sz="1400" baseline="-25000" dirty="0" err="1"/>
              <a:t>in</a:t>
            </a:r>
            <a:r>
              <a:rPr lang="en-US" sz="1400" dirty="0"/>
              <a:t> + ~(A~A +A~B+~AB +B~B)</a:t>
            </a:r>
            <a:r>
              <a:rPr lang="en-US" sz="1400" dirty="0" err="1"/>
              <a:t>C</a:t>
            </a:r>
            <a:r>
              <a:rPr lang="en-US" sz="1400" baseline="-25000" dirty="0" err="1"/>
              <a:t>in</a:t>
            </a:r>
            <a:endParaRPr lang="en-US" sz="1400" dirty="0"/>
          </a:p>
          <a:p>
            <a:r>
              <a:rPr lang="en-US" sz="1400" dirty="0"/>
              <a:t>   = (A     B)~</a:t>
            </a:r>
            <a:r>
              <a:rPr lang="en-US" sz="1400" dirty="0" err="1"/>
              <a:t>C</a:t>
            </a:r>
            <a:r>
              <a:rPr lang="en-US" sz="1400" baseline="-25000" dirty="0" err="1"/>
              <a:t>in</a:t>
            </a:r>
            <a:r>
              <a:rPr lang="en-US" sz="1400" dirty="0"/>
              <a:t> + ~(A~B+~AB)</a:t>
            </a:r>
            <a:r>
              <a:rPr lang="en-US" sz="1400" dirty="0" err="1"/>
              <a:t>C</a:t>
            </a:r>
            <a:r>
              <a:rPr lang="en-US" sz="1400" baseline="-25000" dirty="0" err="1"/>
              <a:t>in</a:t>
            </a:r>
            <a:endParaRPr lang="en-US" sz="1400" dirty="0"/>
          </a:p>
          <a:p>
            <a:r>
              <a:rPr lang="en-US" sz="1400" dirty="0"/>
              <a:t>   = (A     B)~</a:t>
            </a:r>
            <a:r>
              <a:rPr lang="en-US" sz="1400" dirty="0" err="1"/>
              <a:t>C</a:t>
            </a:r>
            <a:r>
              <a:rPr lang="en-US" sz="1400" baseline="-25000" dirty="0" err="1"/>
              <a:t>in</a:t>
            </a:r>
            <a:r>
              <a:rPr lang="en-US" sz="1400" dirty="0"/>
              <a:t>   +   ~(A     B)</a:t>
            </a:r>
            <a:r>
              <a:rPr lang="en-US" sz="1400" dirty="0" err="1"/>
              <a:t>C</a:t>
            </a:r>
            <a:r>
              <a:rPr lang="en-US" sz="1400" baseline="-25000" dirty="0" err="1"/>
              <a:t>in</a:t>
            </a:r>
            <a:endParaRPr lang="en-US" sz="1400" dirty="0"/>
          </a:p>
          <a:p>
            <a:r>
              <a:rPr lang="en-US" sz="1400" dirty="0"/>
              <a:t>   = A     B       </a:t>
            </a:r>
            <a:r>
              <a:rPr lang="en-US" sz="1400" dirty="0" err="1"/>
              <a:t>C</a:t>
            </a:r>
            <a:r>
              <a:rPr lang="en-US" sz="1400" baseline="-25000" dirty="0" err="1"/>
              <a:t>in</a:t>
            </a:r>
            <a:endParaRPr lang="en-US" sz="1400" dirty="0"/>
          </a:p>
        </p:txBody>
      </p:sp>
      <p:grpSp>
        <p:nvGrpSpPr>
          <p:cNvPr id="80" name="Group 79"/>
          <p:cNvGrpSpPr/>
          <p:nvPr/>
        </p:nvGrpSpPr>
        <p:grpSpPr>
          <a:xfrm>
            <a:off x="5129109" y="2684621"/>
            <a:ext cx="1447800" cy="1219200"/>
            <a:chOff x="5218916" y="2684621"/>
            <a:chExt cx="1447800" cy="1219200"/>
          </a:xfrm>
        </p:grpSpPr>
        <p:grpSp>
          <p:nvGrpSpPr>
            <p:cNvPr id="31" name="Group 30"/>
            <p:cNvGrpSpPr/>
            <p:nvPr/>
          </p:nvGrpSpPr>
          <p:grpSpPr>
            <a:xfrm>
              <a:off x="5295116" y="2684621"/>
              <a:ext cx="152400" cy="152400"/>
              <a:chOff x="6172200" y="5105400"/>
              <a:chExt cx="457200" cy="4572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6172200" y="5105400"/>
                <a:ext cx="457200" cy="45720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stCxn id="25" idx="2"/>
                <a:endCxn id="25" idx="6"/>
              </p:cNvCxnSpPr>
              <p:nvPr/>
            </p:nvCxnSpPr>
            <p:spPr>
              <a:xfrm>
                <a:off x="6172200" y="5334000"/>
                <a:ext cx="457200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25" idx="0"/>
                <a:endCxn id="25" idx="4"/>
              </p:cNvCxnSpPr>
              <p:nvPr/>
            </p:nvCxnSpPr>
            <p:spPr>
              <a:xfrm>
                <a:off x="6400800" y="5105400"/>
                <a:ext cx="0" cy="4572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5295116" y="2837021"/>
              <a:ext cx="152400" cy="152400"/>
              <a:chOff x="6172200" y="5105400"/>
              <a:chExt cx="457200" cy="45720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6172200" y="5105400"/>
                <a:ext cx="457200" cy="45720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>
                <a:stCxn id="33" idx="2"/>
                <a:endCxn id="33" idx="6"/>
              </p:cNvCxnSpPr>
              <p:nvPr/>
            </p:nvCxnSpPr>
            <p:spPr>
              <a:xfrm>
                <a:off x="6172200" y="5334000"/>
                <a:ext cx="457200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33" idx="0"/>
                <a:endCxn id="33" idx="4"/>
              </p:cNvCxnSpPr>
              <p:nvPr/>
            </p:nvCxnSpPr>
            <p:spPr>
              <a:xfrm>
                <a:off x="6400800" y="5105400"/>
                <a:ext cx="0" cy="4572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5295116" y="3065621"/>
              <a:ext cx="152400" cy="152400"/>
              <a:chOff x="6172200" y="5105400"/>
              <a:chExt cx="457200" cy="45720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6172200" y="5105400"/>
                <a:ext cx="457200" cy="45720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>
                <a:stCxn id="37" idx="2"/>
                <a:endCxn id="37" idx="6"/>
              </p:cNvCxnSpPr>
              <p:nvPr/>
            </p:nvCxnSpPr>
            <p:spPr>
              <a:xfrm>
                <a:off x="6172200" y="5334000"/>
                <a:ext cx="457200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37" idx="0"/>
                <a:endCxn id="37" idx="4"/>
              </p:cNvCxnSpPr>
              <p:nvPr/>
            </p:nvCxnSpPr>
            <p:spPr>
              <a:xfrm>
                <a:off x="6400800" y="5105400"/>
                <a:ext cx="0" cy="4572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5295116" y="3294221"/>
              <a:ext cx="152400" cy="152400"/>
              <a:chOff x="6172200" y="5105400"/>
              <a:chExt cx="457200" cy="457200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6172200" y="5105400"/>
                <a:ext cx="457200" cy="45720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>
                <a:stCxn id="41" idx="2"/>
                <a:endCxn id="41" idx="6"/>
              </p:cNvCxnSpPr>
              <p:nvPr/>
            </p:nvCxnSpPr>
            <p:spPr>
              <a:xfrm>
                <a:off x="6172200" y="5334000"/>
                <a:ext cx="457200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41" idx="0"/>
                <a:endCxn id="41" idx="4"/>
              </p:cNvCxnSpPr>
              <p:nvPr/>
            </p:nvCxnSpPr>
            <p:spPr>
              <a:xfrm>
                <a:off x="6400800" y="5105400"/>
                <a:ext cx="0" cy="4572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295116" y="3522821"/>
              <a:ext cx="152400" cy="152400"/>
              <a:chOff x="6172200" y="5105400"/>
              <a:chExt cx="457200" cy="457200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6172200" y="5105400"/>
                <a:ext cx="457200" cy="45720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>
                <a:stCxn id="45" idx="2"/>
                <a:endCxn id="45" idx="6"/>
              </p:cNvCxnSpPr>
              <p:nvPr/>
            </p:nvCxnSpPr>
            <p:spPr>
              <a:xfrm>
                <a:off x="6172200" y="5334000"/>
                <a:ext cx="457200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45" idx="0"/>
                <a:endCxn id="45" idx="4"/>
              </p:cNvCxnSpPr>
              <p:nvPr/>
            </p:nvCxnSpPr>
            <p:spPr>
              <a:xfrm>
                <a:off x="6400800" y="5105400"/>
                <a:ext cx="0" cy="4572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6514316" y="3522821"/>
              <a:ext cx="152400" cy="152400"/>
              <a:chOff x="6172200" y="5105400"/>
              <a:chExt cx="457200" cy="45720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6172200" y="5105400"/>
                <a:ext cx="457200" cy="45720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Connector 49"/>
              <p:cNvCxnSpPr>
                <a:stCxn id="49" idx="2"/>
                <a:endCxn id="49" idx="6"/>
              </p:cNvCxnSpPr>
              <p:nvPr/>
            </p:nvCxnSpPr>
            <p:spPr>
              <a:xfrm>
                <a:off x="6172200" y="5334000"/>
                <a:ext cx="457200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49" idx="0"/>
                <a:endCxn id="49" idx="4"/>
              </p:cNvCxnSpPr>
              <p:nvPr/>
            </p:nvCxnSpPr>
            <p:spPr>
              <a:xfrm>
                <a:off x="6400800" y="5105400"/>
                <a:ext cx="0" cy="4572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5218916" y="3751421"/>
              <a:ext cx="152400" cy="152400"/>
              <a:chOff x="6172200" y="5105400"/>
              <a:chExt cx="457200" cy="4572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172200" y="5105400"/>
                <a:ext cx="457200" cy="45720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/>
              <p:cNvCxnSpPr>
                <a:stCxn id="53" idx="2"/>
                <a:endCxn id="53" idx="6"/>
              </p:cNvCxnSpPr>
              <p:nvPr/>
            </p:nvCxnSpPr>
            <p:spPr>
              <a:xfrm>
                <a:off x="6172200" y="5334000"/>
                <a:ext cx="457200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53" idx="0"/>
                <a:endCxn id="53" idx="4"/>
              </p:cNvCxnSpPr>
              <p:nvPr/>
            </p:nvCxnSpPr>
            <p:spPr>
              <a:xfrm>
                <a:off x="6400800" y="5105400"/>
                <a:ext cx="0" cy="4572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/>
            <p:cNvGrpSpPr/>
            <p:nvPr/>
          </p:nvGrpSpPr>
          <p:grpSpPr>
            <a:xfrm>
              <a:off x="5599916" y="3751421"/>
              <a:ext cx="152400" cy="152400"/>
              <a:chOff x="6172200" y="5105400"/>
              <a:chExt cx="457200" cy="457200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6172200" y="5105400"/>
                <a:ext cx="457200" cy="45720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/>
              <p:cNvCxnSpPr>
                <a:stCxn id="57" idx="2"/>
                <a:endCxn id="57" idx="6"/>
              </p:cNvCxnSpPr>
              <p:nvPr/>
            </p:nvCxnSpPr>
            <p:spPr>
              <a:xfrm>
                <a:off x="6172200" y="5334000"/>
                <a:ext cx="457200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57" idx="0"/>
                <a:endCxn id="57" idx="4"/>
              </p:cNvCxnSpPr>
              <p:nvPr/>
            </p:nvCxnSpPr>
            <p:spPr>
              <a:xfrm>
                <a:off x="6400800" y="5105400"/>
                <a:ext cx="0" cy="4572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/>
          <p:cNvGrpSpPr/>
          <p:nvPr/>
        </p:nvGrpSpPr>
        <p:grpSpPr>
          <a:xfrm>
            <a:off x="2514600" y="2525871"/>
            <a:ext cx="3519488" cy="1839615"/>
            <a:chOff x="2514600" y="2525871"/>
            <a:chExt cx="3519488" cy="1839615"/>
          </a:xfrm>
        </p:grpSpPr>
        <p:sp>
          <p:nvSpPr>
            <p:cNvPr id="68" name="Freeform 67"/>
            <p:cNvSpPr/>
            <p:nvPr/>
          </p:nvSpPr>
          <p:spPr>
            <a:xfrm>
              <a:off x="3803650" y="2525871"/>
              <a:ext cx="2230438" cy="1460500"/>
            </a:xfrm>
            <a:custGeom>
              <a:avLst/>
              <a:gdLst>
                <a:gd name="connsiteX0" fmla="*/ 2230438 w 2230438"/>
                <a:gd name="connsiteY0" fmla="*/ 1460500 h 1460500"/>
                <a:gd name="connsiteX1" fmla="*/ 0 w 2230438"/>
                <a:gd name="connsiteY1" fmla="*/ 1452563 h 1460500"/>
                <a:gd name="connsiteX2" fmla="*/ 0 w 2230438"/>
                <a:gd name="connsiteY2" fmla="*/ 0 h 146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0438" h="1460500">
                  <a:moveTo>
                    <a:pt x="2230438" y="1460500"/>
                  </a:moveTo>
                  <a:lnTo>
                    <a:pt x="0" y="1452563"/>
                  </a:lnTo>
                  <a:lnTo>
                    <a:pt x="0" y="0"/>
                  </a:lnTo>
                </a:path>
              </a:pathLst>
            </a:cu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514600" y="3903821"/>
              <a:ext cx="20493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800000"/>
                  </a:solidFill>
                </a:rPr>
                <a:t>If a </a:t>
              </a:r>
              <a:r>
                <a:rPr lang="en-US" sz="1200" dirty="0" err="1">
                  <a:solidFill>
                    <a:srgbClr val="800000"/>
                  </a:solidFill>
                </a:rPr>
                <a:t>Kmap</a:t>
              </a:r>
              <a:r>
                <a:rPr lang="en-US" sz="1200" dirty="0">
                  <a:solidFill>
                    <a:srgbClr val="800000"/>
                  </a:solidFill>
                </a:rPr>
                <a:t> became a lattice,</a:t>
              </a:r>
            </a:p>
            <a:p>
              <a:r>
                <a:rPr lang="en-US" sz="1200" dirty="0">
                  <a:solidFill>
                    <a:srgbClr val="800000"/>
                  </a:solidFill>
                </a:rPr>
                <a:t>It means </a:t>
              </a:r>
              <a:r>
                <a:rPr lang="en-US" sz="1200" dirty="0" err="1">
                  <a:solidFill>
                    <a:srgbClr val="800000"/>
                  </a:solidFill>
                </a:rPr>
                <a:t>exclusiv</a:t>
              </a:r>
              <a:r>
                <a:rPr lang="en-US" sz="1200" dirty="0">
                  <a:solidFill>
                    <a:srgbClr val="800000"/>
                  </a:solidFill>
                </a:rPr>
                <a:t> ORs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343400" y="4510444"/>
            <a:ext cx="4724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</a:t>
            </a:r>
            <a:r>
              <a:rPr lang="en-US" sz="1400" baseline="-25000" dirty="0" err="1"/>
              <a:t>out</a:t>
            </a:r>
            <a:r>
              <a:rPr lang="en-US" sz="1400" baseline="-25000" dirty="0"/>
              <a:t> </a:t>
            </a:r>
            <a:r>
              <a:rPr lang="en-US" sz="1400" dirty="0"/>
              <a:t>= AB + </a:t>
            </a:r>
            <a:r>
              <a:rPr lang="en-US" sz="1400" dirty="0" err="1"/>
              <a:t>B</a:t>
            </a:r>
            <a:r>
              <a:rPr lang="en-US" altLang="ja-JP" sz="1400" dirty="0" err="1"/>
              <a:t>C</a:t>
            </a:r>
            <a:r>
              <a:rPr lang="en-US" sz="1400" baseline="-25000" dirty="0" err="1"/>
              <a:t>cin</a:t>
            </a:r>
            <a:r>
              <a:rPr lang="en-US" sz="1400" dirty="0"/>
              <a:t> + </a:t>
            </a:r>
            <a:r>
              <a:rPr lang="en-US" sz="1400" dirty="0" err="1"/>
              <a:t>C</a:t>
            </a:r>
            <a:r>
              <a:rPr lang="en-US" sz="1400" baseline="-25000" dirty="0" err="1"/>
              <a:t>in</a:t>
            </a:r>
            <a:r>
              <a:rPr lang="en-US" sz="1400" dirty="0" err="1"/>
              <a:t>A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Use the </a:t>
            </a:r>
            <a:r>
              <a:rPr lang="en-US" sz="1400" dirty="0" err="1"/>
              <a:t>algebrical</a:t>
            </a:r>
            <a:r>
              <a:rPr lang="en-US" sz="1400" dirty="0"/>
              <a:t> laws:</a:t>
            </a:r>
          </a:p>
          <a:p>
            <a:r>
              <a:rPr lang="en-US" sz="1400" dirty="0" err="1"/>
              <a:t>C</a:t>
            </a:r>
            <a:r>
              <a:rPr lang="en-US" sz="1400" baseline="-25000" dirty="0" err="1"/>
              <a:t>out</a:t>
            </a:r>
            <a:r>
              <a:rPr lang="en-US" sz="1400" baseline="-25000" dirty="0"/>
              <a:t> </a:t>
            </a:r>
            <a:r>
              <a:rPr lang="en-US" sz="1400" dirty="0"/>
              <a:t>= AB(</a:t>
            </a:r>
            <a:r>
              <a:rPr lang="en-US" sz="1400" dirty="0" err="1"/>
              <a:t>C</a:t>
            </a:r>
            <a:r>
              <a:rPr lang="en-US" sz="1400" baseline="-25000" dirty="0" err="1"/>
              <a:t>in</a:t>
            </a:r>
            <a:r>
              <a:rPr lang="en-US" sz="1400" dirty="0"/>
              <a:t> + ~</a:t>
            </a:r>
            <a:r>
              <a:rPr lang="en-US" sz="1400" dirty="0" err="1"/>
              <a:t>C</a:t>
            </a:r>
            <a:r>
              <a:rPr lang="en-US" sz="1400" baseline="-25000" dirty="0" err="1"/>
              <a:t>in</a:t>
            </a:r>
            <a:r>
              <a:rPr lang="en-US" sz="1400" dirty="0"/>
              <a:t>) + (A +~A)</a:t>
            </a:r>
            <a:r>
              <a:rPr lang="en-US" sz="1400" dirty="0" err="1"/>
              <a:t>BC</a:t>
            </a:r>
            <a:r>
              <a:rPr lang="en-US" sz="1400" baseline="-25000" dirty="0" err="1"/>
              <a:t>in</a:t>
            </a:r>
            <a:r>
              <a:rPr lang="en-US" sz="1400" dirty="0"/>
              <a:t> + A(B + ~B)</a:t>
            </a:r>
            <a:r>
              <a:rPr lang="en-US" sz="1400" dirty="0" err="1"/>
              <a:t>C</a:t>
            </a:r>
            <a:r>
              <a:rPr lang="en-US" sz="1400" baseline="-25000" dirty="0" err="1"/>
              <a:t>in</a:t>
            </a:r>
            <a:endParaRPr lang="en-US" sz="1400" baseline="-25000" dirty="0"/>
          </a:p>
          <a:p>
            <a:r>
              <a:rPr lang="en-US" sz="1400" dirty="0"/>
              <a:t>      = </a:t>
            </a:r>
            <a:r>
              <a:rPr lang="en-US" sz="1400" dirty="0" err="1"/>
              <a:t>ABC</a:t>
            </a:r>
            <a:r>
              <a:rPr lang="en-US" sz="1400" baseline="-25000" dirty="0" err="1"/>
              <a:t>in</a:t>
            </a:r>
            <a:r>
              <a:rPr lang="en-US" sz="1400" dirty="0"/>
              <a:t> +</a:t>
            </a:r>
            <a:r>
              <a:rPr lang="en-US" sz="1400" dirty="0" err="1"/>
              <a:t>AB~C</a:t>
            </a:r>
            <a:r>
              <a:rPr lang="en-US" sz="1400" baseline="-25000" dirty="0" err="1"/>
              <a:t>in</a:t>
            </a:r>
            <a:r>
              <a:rPr lang="en-US" sz="1400" dirty="0"/>
              <a:t> + </a:t>
            </a:r>
            <a:r>
              <a:rPr lang="en-US" sz="1400" dirty="0" err="1"/>
              <a:t>ABC</a:t>
            </a:r>
            <a:r>
              <a:rPr lang="en-US" sz="1400" baseline="-25000" dirty="0" err="1"/>
              <a:t>in</a:t>
            </a:r>
            <a:r>
              <a:rPr lang="en-US" sz="1400" dirty="0"/>
              <a:t> +~</a:t>
            </a:r>
            <a:r>
              <a:rPr lang="en-US" sz="1400" dirty="0" err="1"/>
              <a:t>ABC</a:t>
            </a:r>
            <a:r>
              <a:rPr lang="en-US" sz="1400" baseline="-25000" dirty="0" err="1"/>
              <a:t>in</a:t>
            </a:r>
            <a:r>
              <a:rPr lang="en-US" sz="1400" dirty="0"/>
              <a:t> + </a:t>
            </a:r>
            <a:r>
              <a:rPr lang="en-US" sz="1400" dirty="0" err="1"/>
              <a:t>ABC</a:t>
            </a:r>
            <a:r>
              <a:rPr lang="en-US" sz="1400" baseline="-25000" dirty="0" err="1"/>
              <a:t>in</a:t>
            </a:r>
            <a:r>
              <a:rPr lang="en-US" sz="1400" dirty="0"/>
              <a:t> + </a:t>
            </a:r>
            <a:r>
              <a:rPr lang="en-US" sz="1400" dirty="0" err="1"/>
              <a:t>A~BC</a:t>
            </a:r>
            <a:r>
              <a:rPr lang="en-US" sz="1400" baseline="-25000" dirty="0" err="1"/>
              <a:t>in</a:t>
            </a:r>
            <a:endParaRPr lang="en-US" sz="1400" baseline="-25000" dirty="0"/>
          </a:p>
          <a:p>
            <a:r>
              <a:rPr lang="en-US" sz="1400" dirty="0"/>
              <a:t>      = </a:t>
            </a:r>
            <a:r>
              <a:rPr lang="en-US" sz="1400" dirty="0" err="1"/>
              <a:t>ABCin</a:t>
            </a:r>
            <a:r>
              <a:rPr lang="en-US" sz="1400" dirty="0"/>
              <a:t> + </a:t>
            </a:r>
            <a:r>
              <a:rPr lang="en-US" sz="1400" dirty="0" err="1"/>
              <a:t>AB~Cin</a:t>
            </a:r>
            <a:r>
              <a:rPr lang="en-US" sz="1400" dirty="0"/>
              <a:t> + (~AB + A~B)</a:t>
            </a:r>
            <a:r>
              <a:rPr lang="en-US" sz="1400" dirty="0" err="1"/>
              <a:t>Cin</a:t>
            </a:r>
            <a:endParaRPr lang="en-US" sz="1400" dirty="0"/>
          </a:p>
          <a:p>
            <a:r>
              <a:rPr lang="en-US" sz="1400" dirty="0"/>
              <a:t>      = AB(</a:t>
            </a:r>
            <a:r>
              <a:rPr lang="en-US" sz="1400" dirty="0" err="1"/>
              <a:t>Cin</a:t>
            </a:r>
            <a:r>
              <a:rPr lang="en-US" sz="1400" dirty="0"/>
              <a:t> + ~</a:t>
            </a:r>
            <a:r>
              <a:rPr lang="en-US" sz="1400" dirty="0" err="1"/>
              <a:t>Cin</a:t>
            </a:r>
            <a:r>
              <a:rPr lang="en-US" sz="1400" dirty="0"/>
              <a:t>) + (A      B)</a:t>
            </a:r>
            <a:r>
              <a:rPr lang="en-US" sz="1400" dirty="0" err="1"/>
              <a:t>Cin</a:t>
            </a:r>
            <a:endParaRPr lang="en-US" sz="1400" dirty="0"/>
          </a:p>
          <a:p>
            <a:r>
              <a:rPr lang="en-US" sz="1400" dirty="0"/>
              <a:t>      = AB + (A     B)</a:t>
            </a:r>
            <a:r>
              <a:rPr lang="en-US" sz="1400" dirty="0" err="1"/>
              <a:t>Cin</a:t>
            </a:r>
            <a:endParaRPr lang="en-US" sz="1400" dirty="0"/>
          </a:p>
        </p:txBody>
      </p:sp>
      <p:grpSp>
        <p:nvGrpSpPr>
          <p:cNvPr id="81" name="Group 80"/>
          <p:cNvGrpSpPr/>
          <p:nvPr/>
        </p:nvGrpSpPr>
        <p:grpSpPr>
          <a:xfrm>
            <a:off x="5323052" y="5861566"/>
            <a:ext cx="1066800" cy="381000"/>
            <a:chOff x="5562600" y="5867400"/>
            <a:chExt cx="1066800" cy="381000"/>
          </a:xfrm>
        </p:grpSpPr>
        <p:grpSp>
          <p:nvGrpSpPr>
            <p:cNvPr id="70" name="Group 69"/>
            <p:cNvGrpSpPr/>
            <p:nvPr/>
          </p:nvGrpSpPr>
          <p:grpSpPr>
            <a:xfrm>
              <a:off x="6477000" y="5867400"/>
              <a:ext cx="152400" cy="152400"/>
              <a:chOff x="6172200" y="5105400"/>
              <a:chExt cx="457200" cy="457200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6172200" y="5105400"/>
                <a:ext cx="457200" cy="45720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/>
              <p:cNvCxnSpPr>
                <a:stCxn id="71" idx="2"/>
                <a:endCxn id="71" idx="6"/>
              </p:cNvCxnSpPr>
              <p:nvPr/>
            </p:nvCxnSpPr>
            <p:spPr>
              <a:xfrm>
                <a:off x="6172200" y="5334000"/>
                <a:ext cx="457200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>
                <a:stCxn id="71" idx="0"/>
                <a:endCxn id="71" idx="4"/>
              </p:cNvCxnSpPr>
              <p:nvPr/>
            </p:nvCxnSpPr>
            <p:spPr>
              <a:xfrm>
                <a:off x="6400800" y="5105400"/>
                <a:ext cx="0" cy="4572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5562600" y="6096000"/>
              <a:ext cx="152400" cy="152400"/>
              <a:chOff x="6172200" y="5105400"/>
              <a:chExt cx="457200" cy="457200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6172200" y="5105400"/>
                <a:ext cx="457200" cy="457200"/>
              </a:xfrm>
              <a:prstGeom prst="ellipse">
                <a:avLst/>
              </a:prstGeom>
              <a:solidFill>
                <a:schemeClr val="bg1">
                  <a:alpha val="20000"/>
                </a:schemeClr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/>
              <p:cNvCxnSpPr>
                <a:stCxn id="76" idx="2"/>
                <a:endCxn id="76" idx="6"/>
              </p:cNvCxnSpPr>
              <p:nvPr/>
            </p:nvCxnSpPr>
            <p:spPr>
              <a:xfrm>
                <a:off x="6172200" y="5334000"/>
                <a:ext cx="457200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76" idx="0"/>
                <a:endCxn id="76" idx="4"/>
              </p:cNvCxnSpPr>
              <p:nvPr/>
            </p:nvCxnSpPr>
            <p:spPr>
              <a:xfrm>
                <a:off x="6400800" y="5105400"/>
                <a:ext cx="0" cy="4572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3CA2D83D-FEA9-414F-9269-DF5BA1725DAB}"/>
              </a:ext>
            </a:extLst>
          </p:cNvPr>
          <p:cNvSpPr txBox="1"/>
          <p:nvPr/>
        </p:nvSpPr>
        <p:spPr>
          <a:xfrm>
            <a:off x="8118013" y="0"/>
            <a:ext cx="1025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7030A0"/>
                </a:solidFill>
              </a:rPr>
              <a:t>ALU Design</a:t>
            </a:r>
          </a:p>
        </p:txBody>
      </p:sp>
    </p:spTree>
    <p:extLst>
      <p:ext uri="{BB962C8B-B14F-4D97-AF65-F5344CB8AC3E}">
        <p14:creationId xmlns:p14="http://schemas.microsoft.com/office/powerpoint/2010/main" val="170774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dirty="0"/>
              <a:t>Full Adder (2)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9" name="Picture 8" descr="Full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57400"/>
            <a:ext cx="2560201" cy="23622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57200" y="1676400"/>
            <a:ext cx="151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1-bit full </a:t>
            </a:r>
            <a:r>
              <a:rPr lang="en-US" dirty="0" err="1"/>
              <a:t>addr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2819400" y="990600"/>
            <a:ext cx="3060684" cy="5336294"/>
            <a:chOff x="2819400" y="990600"/>
            <a:chExt cx="3060684" cy="5336294"/>
          </a:xfrm>
        </p:grpSpPr>
        <p:grpSp>
          <p:nvGrpSpPr>
            <p:cNvPr id="85" name="Group 84"/>
            <p:cNvGrpSpPr/>
            <p:nvPr/>
          </p:nvGrpSpPr>
          <p:grpSpPr>
            <a:xfrm>
              <a:off x="2819400" y="990600"/>
              <a:ext cx="2946945" cy="5336294"/>
              <a:chOff x="2667000" y="1143000"/>
              <a:chExt cx="2946945" cy="5336294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3323172" y="1143000"/>
                <a:ext cx="1376057" cy="1354506"/>
                <a:chOff x="5605790" y="1676400"/>
                <a:chExt cx="1597989" cy="1373832"/>
              </a:xfrm>
            </p:grpSpPr>
            <p:pic>
              <p:nvPicPr>
                <p:cNvPr id="10" name="Picture 9" descr="Full.jpe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91200" y="1828800"/>
                  <a:ext cx="1156221" cy="1066801"/>
                </a:xfrm>
                <a:prstGeom prst="rect">
                  <a:avLst/>
                </a:prstGeom>
              </p:spPr>
            </p:pic>
            <p:sp>
              <p:nvSpPr>
                <p:cNvPr id="11" name="Rectangle 10"/>
                <p:cNvSpPr/>
                <p:nvPr/>
              </p:nvSpPr>
              <p:spPr>
                <a:xfrm>
                  <a:off x="5867400" y="1905000"/>
                  <a:ext cx="914400" cy="914400"/>
                </a:xfrm>
                <a:prstGeom prst="rect">
                  <a:avLst/>
                </a:prstGeom>
                <a:solidFill>
                  <a:schemeClr val="accent1">
                    <a:alpha val="20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5605790" y="1905000"/>
                  <a:ext cx="274434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A</a:t>
                  </a:r>
                </a:p>
                <a:p>
                  <a:r>
                    <a:rPr lang="en-US" sz="900" dirty="0"/>
                    <a:t>B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6019800" y="2819400"/>
                  <a:ext cx="377026" cy="2308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err="1"/>
                    <a:t>C</a:t>
                  </a:r>
                  <a:r>
                    <a:rPr lang="en-US" sz="900" baseline="-25000" dirty="0" err="1"/>
                    <a:t>out</a:t>
                  </a:r>
                  <a:endParaRPr lang="en-US" sz="900" baseline="-2500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781800" y="1905000"/>
                  <a:ext cx="421979" cy="2308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Sum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6324600" y="1676400"/>
                  <a:ext cx="327903" cy="2308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err="1"/>
                    <a:t>C</a:t>
                  </a:r>
                  <a:r>
                    <a:rPr lang="en-US" sz="900" baseline="-25000" dirty="0" err="1"/>
                    <a:t>in</a:t>
                  </a:r>
                  <a:endParaRPr lang="en-US" sz="900" baseline="-25000" dirty="0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323172" y="2420177"/>
                <a:ext cx="1376057" cy="1354506"/>
                <a:chOff x="5605790" y="1676400"/>
                <a:chExt cx="1597989" cy="1373832"/>
              </a:xfrm>
            </p:grpSpPr>
            <p:pic>
              <p:nvPicPr>
                <p:cNvPr id="18" name="Picture 17" descr="Full.jpe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91200" y="1828800"/>
                  <a:ext cx="1156221" cy="1066801"/>
                </a:xfrm>
                <a:prstGeom prst="rect">
                  <a:avLst/>
                </a:prstGeom>
              </p:spPr>
            </p:pic>
            <p:sp>
              <p:nvSpPr>
                <p:cNvPr id="19" name="Rectangle 18"/>
                <p:cNvSpPr/>
                <p:nvPr/>
              </p:nvSpPr>
              <p:spPr>
                <a:xfrm>
                  <a:off x="5867400" y="1905000"/>
                  <a:ext cx="914400" cy="914400"/>
                </a:xfrm>
                <a:prstGeom prst="rect">
                  <a:avLst/>
                </a:prstGeom>
                <a:solidFill>
                  <a:schemeClr val="accent1">
                    <a:alpha val="20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5605790" y="1905000"/>
                  <a:ext cx="274434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A</a:t>
                  </a:r>
                </a:p>
                <a:p>
                  <a:r>
                    <a:rPr lang="en-US" sz="900" dirty="0"/>
                    <a:t>B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6019800" y="2819400"/>
                  <a:ext cx="377026" cy="2308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err="1"/>
                    <a:t>C</a:t>
                  </a:r>
                  <a:r>
                    <a:rPr lang="en-US" sz="900" baseline="-25000" dirty="0" err="1"/>
                    <a:t>out</a:t>
                  </a:r>
                  <a:endParaRPr lang="en-US" sz="900" baseline="-25000" dirty="0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6781800" y="1905000"/>
                  <a:ext cx="421979" cy="2308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Sum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324600" y="1676400"/>
                  <a:ext cx="327903" cy="2308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err="1"/>
                    <a:t>C</a:t>
                  </a:r>
                  <a:r>
                    <a:rPr lang="en-US" sz="900" baseline="-25000" dirty="0" err="1"/>
                    <a:t>in</a:t>
                  </a:r>
                  <a:endParaRPr lang="en-US" sz="900" baseline="-25000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3323172" y="3772483"/>
                <a:ext cx="1376057" cy="1354506"/>
                <a:chOff x="5605790" y="1676400"/>
                <a:chExt cx="1597989" cy="1373832"/>
              </a:xfrm>
            </p:grpSpPr>
            <p:pic>
              <p:nvPicPr>
                <p:cNvPr id="25" name="Picture 24" descr="Full.jpe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91200" y="1828800"/>
                  <a:ext cx="1156221" cy="1066801"/>
                </a:xfrm>
                <a:prstGeom prst="rect">
                  <a:avLst/>
                </a:prstGeom>
              </p:spPr>
            </p:pic>
            <p:sp>
              <p:nvSpPr>
                <p:cNvPr id="26" name="Rectangle 25"/>
                <p:cNvSpPr/>
                <p:nvPr/>
              </p:nvSpPr>
              <p:spPr>
                <a:xfrm>
                  <a:off x="5867400" y="1905000"/>
                  <a:ext cx="914400" cy="914400"/>
                </a:xfrm>
                <a:prstGeom prst="rect">
                  <a:avLst/>
                </a:prstGeom>
                <a:solidFill>
                  <a:schemeClr val="accent1">
                    <a:alpha val="20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605790" y="1905000"/>
                  <a:ext cx="274434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A</a:t>
                  </a:r>
                </a:p>
                <a:p>
                  <a:r>
                    <a:rPr lang="en-US" sz="900" dirty="0"/>
                    <a:t>B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6019800" y="2819400"/>
                  <a:ext cx="377026" cy="2308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err="1"/>
                    <a:t>C</a:t>
                  </a:r>
                  <a:r>
                    <a:rPr lang="en-US" sz="900" baseline="-25000" dirty="0" err="1"/>
                    <a:t>out</a:t>
                  </a:r>
                  <a:endParaRPr lang="en-US" sz="900" baseline="-25000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6781800" y="1905000"/>
                  <a:ext cx="421979" cy="2308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Sum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6324600" y="1676400"/>
                  <a:ext cx="327903" cy="2308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err="1"/>
                    <a:t>C</a:t>
                  </a:r>
                  <a:r>
                    <a:rPr lang="en-US" sz="900" baseline="-25000" dirty="0" err="1"/>
                    <a:t>in</a:t>
                  </a:r>
                  <a:endParaRPr lang="en-US" sz="900" baseline="-25000" dirty="0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3323172" y="5124788"/>
                <a:ext cx="1376057" cy="1354506"/>
                <a:chOff x="5605790" y="1676400"/>
                <a:chExt cx="1597989" cy="1373832"/>
              </a:xfrm>
            </p:grpSpPr>
            <p:pic>
              <p:nvPicPr>
                <p:cNvPr id="32" name="Picture 31" descr="Full.jpe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91200" y="1828800"/>
                  <a:ext cx="1156221" cy="1066801"/>
                </a:xfrm>
                <a:prstGeom prst="rect">
                  <a:avLst/>
                </a:prstGeom>
              </p:spPr>
            </p:pic>
            <p:sp>
              <p:nvSpPr>
                <p:cNvPr id="33" name="Rectangle 32"/>
                <p:cNvSpPr/>
                <p:nvPr/>
              </p:nvSpPr>
              <p:spPr>
                <a:xfrm>
                  <a:off x="5867400" y="1905000"/>
                  <a:ext cx="914400" cy="914400"/>
                </a:xfrm>
                <a:prstGeom prst="rect">
                  <a:avLst/>
                </a:prstGeom>
                <a:solidFill>
                  <a:schemeClr val="accent1">
                    <a:alpha val="20000"/>
                  </a:schemeClr>
                </a:solidFill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5605790" y="1905000"/>
                  <a:ext cx="274434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A</a:t>
                  </a:r>
                </a:p>
                <a:p>
                  <a:r>
                    <a:rPr lang="en-US" sz="900" dirty="0"/>
                    <a:t>B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6019800" y="2819400"/>
                  <a:ext cx="377026" cy="2308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err="1"/>
                    <a:t>C</a:t>
                  </a:r>
                  <a:r>
                    <a:rPr lang="en-US" sz="900" baseline="-25000" dirty="0" err="1"/>
                    <a:t>out</a:t>
                  </a:r>
                  <a:endParaRPr lang="en-US" sz="900" baseline="-25000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6781800" y="1905000"/>
                  <a:ext cx="421979" cy="2308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Sum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6324600" y="1676400"/>
                  <a:ext cx="327903" cy="2308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err="1"/>
                    <a:t>C</a:t>
                  </a:r>
                  <a:r>
                    <a:rPr lang="en-US" sz="900" baseline="-25000" dirty="0" err="1"/>
                    <a:t>in</a:t>
                  </a:r>
                  <a:endParaRPr lang="en-US" sz="900" baseline="-25000" dirty="0"/>
                </a:p>
              </p:txBody>
            </p:sp>
          </p:grpSp>
          <p:sp>
            <p:nvSpPr>
              <p:cNvPr id="39" name="Freeform 38"/>
              <p:cNvSpPr/>
              <p:nvPr/>
            </p:nvSpPr>
            <p:spPr>
              <a:xfrm>
                <a:off x="3844987" y="2263243"/>
                <a:ext cx="222779" cy="371024"/>
              </a:xfrm>
              <a:custGeom>
                <a:avLst/>
                <a:gdLst>
                  <a:gd name="connsiteX0" fmla="*/ 0 w 258709"/>
                  <a:gd name="connsiteY0" fmla="*/ 0 h 376318"/>
                  <a:gd name="connsiteX1" fmla="*/ 0 w 258709"/>
                  <a:gd name="connsiteY1" fmla="*/ 219519 h 376318"/>
                  <a:gd name="connsiteX2" fmla="*/ 258709 w 258709"/>
                  <a:gd name="connsiteY2" fmla="*/ 227359 h 376318"/>
                  <a:gd name="connsiteX3" fmla="*/ 258709 w 258709"/>
                  <a:gd name="connsiteY3" fmla="*/ 376318 h 37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709" h="376318">
                    <a:moveTo>
                      <a:pt x="0" y="0"/>
                    </a:moveTo>
                    <a:lnTo>
                      <a:pt x="0" y="219519"/>
                    </a:lnTo>
                    <a:lnTo>
                      <a:pt x="258709" y="227359"/>
                    </a:lnTo>
                    <a:lnTo>
                      <a:pt x="258709" y="376318"/>
                    </a:lnTo>
                  </a:path>
                </a:pathLst>
              </a:cu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3848109" y="3471970"/>
                <a:ext cx="222779" cy="371024"/>
              </a:xfrm>
              <a:custGeom>
                <a:avLst/>
                <a:gdLst>
                  <a:gd name="connsiteX0" fmla="*/ 0 w 258709"/>
                  <a:gd name="connsiteY0" fmla="*/ 0 h 376318"/>
                  <a:gd name="connsiteX1" fmla="*/ 0 w 258709"/>
                  <a:gd name="connsiteY1" fmla="*/ 219519 h 376318"/>
                  <a:gd name="connsiteX2" fmla="*/ 258709 w 258709"/>
                  <a:gd name="connsiteY2" fmla="*/ 227359 h 376318"/>
                  <a:gd name="connsiteX3" fmla="*/ 258709 w 258709"/>
                  <a:gd name="connsiteY3" fmla="*/ 376318 h 37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709" h="376318">
                    <a:moveTo>
                      <a:pt x="0" y="0"/>
                    </a:moveTo>
                    <a:lnTo>
                      <a:pt x="0" y="219519"/>
                    </a:lnTo>
                    <a:lnTo>
                      <a:pt x="258709" y="227359"/>
                    </a:lnTo>
                    <a:lnTo>
                      <a:pt x="258709" y="376318"/>
                    </a:lnTo>
                  </a:path>
                </a:pathLst>
              </a:cu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3848109" y="4899404"/>
                <a:ext cx="222779" cy="371024"/>
              </a:xfrm>
              <a:custGeom>
                <a:avLst/>
                <a:gdLst>
                  <a:gd name="connsiteX0" fmla="*/ 0 w 258709"/>
                  <a:gd name="connsiteY0" fmla="*/ 0 h 376318"/>
                  <a:gd name="connsiteX1" fmla="*/ 0 w 258709"/>
                  <a:gd name="connsiteY1" fmla="*/ 219519 h 376318"/>
                  <a:gd name="connsiteX2" fmla="*/ 258709 w 258709"/>
                  <a:gd name="connsiteY2" fmla="*/ 227359 h 376318"/>
                  <a:gd name="connsiteX3" fmla="*/ 258709 w 258709"/>
                  <a:gd name="connsiteY3" fmla="*/ 376318 h 37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709" h="376318">
                    <a:moveTo>
                      <a:pt x="0" y="0"/>
                    </a:moveTo>
                    <a:lnTo>
                      <a:pt x="0" y="219519"/>
                    </a:lnTo>
                    <a:lnTo>
                      <a:pt x="258709" y="227359"/>
                    </a:lnTo>
                    <a:lnTo>
                      <a:pt x="258709" y="376318"/>
                    </a:lnTo>
                  </a:path>
                </a:pathLst>
              </a:cu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5160453" y="1143000"/>
                <a:ext cx="453492" cy="573615"/>
                <a:chOff x="7696200" y="2209800"/>
                <a:chExt cx="526632" cy="581799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7772400" y="2514600"/>
                  <a:ext cx="228600" cy="76200"/>
                  <a:chOff x="2438400" y="6324600"/>
                  <a:chExt cx="228600" cy="76200"/>
                </a:xfrm>
              </p:grpSpPr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438400" y="6324600"/>
                    <a:ext cx="228600" cy="0"/>
                  </a:xfrm>
                  <a:prstGeom prst="line">
                    <a:avLst/>
                  </a:prstGeom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514600" y="6324600"/>
                    <a:ext cx="76200" cy="76200"/>
                  </a:xfrm>
                  <a:prstGeom prst="line">
                    <a:avLst/>
                  </a:prstGeom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2590800" y="6324600"/>
                    <a:ext cx="76200" cy="76200"/>
                  </a:xfrm>
                  <a:prstGeom prst="line">
                    <a:avLst/>
                  </a:prstGeom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438400" y="6324600"/>
                    <a:ext cx="76200" cy="76200"/>
                  </a:xfrm>
                  <a:prstGeom prst="line">
                    <a:avLst/>
                  </a:prstGeom>
                  <a:ln w="12700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7848600" y="2209800"/>
                  <a:ext cx="0" cy="30480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7696200" y="2514600"/>
                  <a:ext cx="5266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GND</a:t>
                  </a:r>
                </a:p>
              </p:txBody>
            </p:sp>
          </p:grpSp>
          <p:sp>
            <p:nvSpPr>
              <p:cNvPr id="53" name="Freeform 52"/>
              <p:cNvSpPr/>
              <p:nvPr/>
            </p:nvSpPr>
            <p:spPr>
              <a:xfrm>
                <a:off x="4081268" y="1173361"/>
                <a:ext cx="1194906" cy="193241"/>
              </a:xfrm>
              <a:custGeom>
                <a:avLst/>
                <a:gdLst>
                  <a:gd name="connsiteX0" fmla="*/ 0 w 1387622"/>
                  <a:gd name="connsiteY0" fmla="*/ 195998 h 195998"/>
                  <a:gd name="connsiteX1" fmla="*/ 0 w 1387622"/>
                  <a:gd name="connsiteY1" fmla="*/ 0 h 195998"/>
                  <a:gd name="connsiteX2" fmla="*/ 1387622 w 1387622"/>
                  <a:gd name="connsiteY2" fmla="*/ 7840 h 195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7622" h="195998">
                    <a:moveTo>
                      <a:pt x="0" y="195998"/>
                    </a:moveTo>
                    <a:lnTo>
                      <a:pt x="0" y="0"/>
                    </a:lnTo>
                    <a:lnTo>
                      <a:pt x="1387622" y="7840"/>
                    </a:lnTo>
                  </a:path>
                </a:pathLst>
              </a:cu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2929469" y="1518640"/>
                <a:ext cx="459320" cy="75128"/>
                <a:chOff x="4114800" y="1295400"/>
                <a:chExt cx="533400" cy="76200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4114800" y="1295400"/>
                  <a:ext cx="533400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4114800" y="1371600"/>
                  <a:ext cx="533400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/>
            </p:nvGrpSpPr>
            <p:grpSpPr>
              <a:xfrm>
                <a:off x="2929469" y="2795818"/>
                <a:ext cx="459320" cy="75128"/>
                <a:chOff x="4114800" y="1295400"/>
                <a:chExt cx="533400" cy="76200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>
                  <a:off x="4114800" y="1295400"/>
                  <a:ext cx="533400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4114800" y="1371600"/>
                  <a:ext cx="533400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/>
              <p:cNvGrpSpPr/>
              <p:nvPr/>
            </p:nvGrpSpPr>
            <p:grpSpPr>
              <a:xfrm>
                <a:off x="2929469" y="4148123"/>
                <a:ext cx="459320" cy="75128"/>
                <a:chOff x="4114800" y="1295400"/>
                <a:chExt cx="533400" cy="7620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4114800" y="1295400"/>
                  <a:ext cx="533400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4114800" y="1371600"/>
                  <a:ext cx="533400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 64"/>
              <p:cNvGrpSpPr/>
              <p:nvPr/>
            </p:nvGrpSpPr>
            <p:grpSpPr>
              <a:xfrm>
                <a:off x="2863852" y="5500428"/>
                <a:ext cx="459320" cy="75128"/>
                <a:chOff x="4114800" y="1295400"/>
                <a:chExt cx="533400" cy="76200"/>
              </a:xfrm>
            </p:grpSpPr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114800" y="1295400"/>
                  <a:ext cx="533400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114800" y="1371600"/>
                  <a:ext cx="533400" cy="0"/>
                </a:xfrm>
                <a:prstGeom prst="line">
                  <a:avLst/>
                </a:prstGeom>
                <a:ln w="9525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Connector 68"/>
              <p:cNvCxnSpPr/>
              <p:nvPr/>
            </p:nvCxnSpPr>
            <p:spPr>
              <a:xfrm>
                <a:off x="4307430" y="1518640"/>
                <a:ext cx="45932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373047" y="2795818"/>
                <a:ext cx="45932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307430" y="4148123"/>
                <a:ext cx="45932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373047" y="5500428"/>
                <a:ext cx="459320" cy="0"/>
              </a:xfrm>
              <a:prstGeom prst="line">
                <a:avLst/>
              </a:prstGeom>
              <a:ln w="9525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2667000" y="1368384"/>
                <a:ext cx="280584" cy="3641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A0</a:t>
                </a:r>
              </a:p>
              <a:p>
                <a:r>
                  <a:rPr lang="en-US" sz="900" dirty="0"/>
                  <a:t>B0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2667000" y="2645562"/>
                <a:ext cx="280584" cy="3641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A1</a:t>
                </a:r>
              </a:p>
              <a:p>
                <a:r>
                  <a:rPr lang="en-US" sz="900" dirty="0"/>
                  <a:t>B1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667000" y="3997867"/>
                <a:ext cx="280584" cy="3641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A2</a:t>
                </a:r>
              </a:p>
              <a:p>
                <a:r>
                  <a:rPr lang="en-US" sz="900" dirty="0"/>
                  <a:t>B2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667000" y="5350172"/>
                <a:ext cx="280584" cy="3641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A3</a:t>
                </a:r>
              </a:p>
              <a:p>
                <a:r>
                  <a:rPr lang="en-US" sz="900" dirty="0"/>
                  <a:t>B3</a:t>
                </a: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4572000" y="1676400"/>
              <a:ext cx="1308084" cy="364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4-bit full </a:t>
              </a:r>
              <a:r>
                <a:rPr lang="en-US" dirty="0" err="1"/>
                <a:t>addr</a:t>
              </a:r>
              <a:endParaRPr lang="en-US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810000" y="2119661"/>
            <a:ext cx="2825953" cy="4204939"/>
            <a:chOff x="6858000" y="1600200"/>
            <a:chExt cx="2825953" cy="4204939"/>
          </a:xfrm>
        </p:grpSpPr>
        <p:sp>
          <p:nvSpPr>
            <p:cNvPr id="81" name="Freeform 80"/>
            <p:cNvSpPr/>
            <p:nvPr/>
          </p:nvSpPr>
          <p:spPr>
            <a:xfrm>
              <a:off x="6858000" y="1600200"/>
              <a:ext cx="379851" cy="4204939"/>
            </a:xfrm>
            <a:custGeom>
              <a:avLst/>
              <a:gdLst>
                <a:gd name="connsiteX0" fmla="*/ 132898 w 441114"/>
                <a:gd name="connsiteY0" fmla="*/ 0 h 4264935"/>
                <a:gd name="connsiteX1" fmla="*/ 140738 w 441114"/>
                <a:gd name="connsiteY1" fmla="*/ 274398 h 4264935"/>
                <a:gd name="connsiteX2" fmla="*/ 368089 w 441114"/>
                <a:gd name="connsiteY2" fmla="*/ 290078 h 4264935"/>
                <a:gd name="connsiteX3" fmla="*/ 391608 w 441114"/>
                <a:gd name="connsiteY3" fmla="*/ 846715 h 4264935"/>
                <a:gd name="connsiteX4" fmla="*/ 46662 w 441114"/>
                <a:gd name="connsiteY4" fmla="*/ 1034874 h 4264935"/>
                <a:gd name="connsiteX5" fmla="*/ 38822 w 441114"/>
                <a:gd name="connsiteY5" fmla="*/ 1450392 h 4264935"/>
                <a:gd name="connsiteX6" fmla="*/ 375928 w 441114"/>
                <a:gd name="connsiteY6" fmla="*/ 1536631 h 4264935"/>
                <a:gd name="connsiteX7" fmla="*/ 415127 w 441114"/>
                <a:gd name="connsiteY7" fmla="*/ 2218707 h 4264935"/>
                <a:gd name="connsiteX8" fmla="*/ 78021 w 441114"/>
                <a:gd name="connsiteY8" fmla="*/ 2618545 h 4264935"/>
                <a:gd name="connsiteX9" fmla="*/ 93700 w 441114"/>
                <a:gd name="connsiteY9" fmla="*/ 2877263 h 4264935"/>
                <a:gd name="connsiteX10" fmla="*/ 344570 w 441114"/>
                <a:gd name="connsiteY10" fmla="*/ 2947823 h 4264935"/>
                <a:gd name="connsiteX11" fmla="*/ 383768 w 441114"/>
                <a:gd name="connsiteY11" fmla="*/ 3637739 h 4264935"/>
                <a:gd name="connsiteX12" fmla="*/ 93700 w 441114"/>
                <a:gd name="connsiteY12" fmla="*/ 3912137 h 4264935"/>
                <a:gd name="connsiteX13" fmla="*/ 70181 w 441114"/>
                <a:gd name="connsiteY13" fmla="*/ 4264935 h 4264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1114" h="4264935">
                  <a:moveTo>
                    <a:pt x="132898" y="0"/>
                  </a:moveTo>
                  <a:cubicBezTo>
                    <a:pt x="117218" y="113026"/>
                    <a:pt x="101539" y="226052"/>
                    <a:pt x="140738" y="274398"/>
                  </a:cubicBezTo>
                  <a:cubicBezTo>
                    <a:pt x="179937" y="322744"/>
                    <a:pt x="326277" y="194692"/>
                    <a:pt x="368089" y="290078"/>
                  </a:cubicBezTo>
                  <a:cubicBezTo>
                    <a:pt x="409901" y="385464"/>
                    <a:pt x="445179" y="722582"/>
                    <a:pt x="391608" y="846715"/>
                  </a:cubicBezTo>
                  <a:cubicBezTo>
                    <a:pt x="338037" y="970848"/>
                    <a:pt x="105460" y="934261"/>
                    <a:pt x="46662" y="1034874"/>
                  </a:cubicBezTo>
                  <a:cubicBezTo>
                    <a:pt x="-12136" y="1135487"/>
                    <a:pt x="-16056" y="1366766"/>
                    <a:pt x="38822" y="1450392"/>
                  </a:cubicBezTo>
                  <a:cubicBezTo>
                    <a:pt x="93700" y="1534018"/>
                    <a:pt x="313211" y="1408579"/>
                    <a:pt x="375928" y="1536631"/>
                  </a:cubicBezTo>
                  <a:cubicBezTo>
                    <a:pt x="438645" y="1664683"/>
                    <a:pt x="464778" y="2038388"/>
                    <a:pt x="415127" y="2218707"/>
                  </a:cubicBezTo>
                  <a:cubicBezTo>
                    <a:pt x="365476" y="2399026"/>
                    <a:pt x="131592" y="2508786"/>
                    <a:pt x="78021" y="2618545"/>
                  </a:cubicBezTo>
                  <a:cubicBezTo>
                    <a:pt x="24450" y="2728304"/>
                    <a:pt x="49275" y="2822384"/>
                    <a:pt x="93700" y="2877263"/>
                  </a:cubicBezTo>
                  <a:cubicBezTo>
                    <a:pt x="138125" y="2932142"/>
                    <a:pt x="296225" y="2821077"/>
                    <a:pt x="344570" y="2947823"/>
                  </a:cubicBezTo>
                  <a:cubicBezTo>
                    <a:pt x="392915" y="3074569"/>
                    <a:pt x="425580" y="3477020"/>
                    <a:pt x="383768" y="3637739"/>
                  </a:cubicBezTo>
                  <a:cubicBezTo>
                    <a:pt x="341956" y="3798458"/>
                    <a:pt x="145965" y="3807604"/>
                    <a:pt x="93700" y="3912137"/>
                  </a:cubicBezTo>
                  <a:cubicBezTo>
                    <a:pt x="41435" y="4016670"/>
                    <a:pt x="70181" y="4264935"/>
                    <a:pt x="70181" y="4264935"/>
                  </a:cubicBezTo>
                </a:path>
              </a:pathLst>
            </a:custGeom>
            <a:ln>
              <a:solidFill>
                <a:srgbClr val="80000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010400" y="5486400"/>
              <a:ext cx="26735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800000"/>
                  </a:solidFill>
                </a:rPr>
                <a:t>Propagation Delay (with ripple carry)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284191" y="1676400"/>
            <a:ext cx="3875684" cy="3251200"/>
            <a:chOff x="5284191" y="1676400"/>
            <a:chExt cx="3875684" cy="3251200"/>
          </a:xfrm>
        </p:grpSpPr>
        <p:pic>
          <p:nvPicPr>
            <p:cNvPr id="83" name="Picture 82" descr="Untitled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4191" y="2057400"/>
              <a:ext cx="3875684" cy="2870200"/>
            </a:xfrm>
            <a:prstGeom prst="rect">
              <a:avLst/>
            </a:prstGeom>
          </p:spPr>
        </p:pic>
        <p:sp>
          <p:nvSpPr>
            <p:cNvPr id="87" name="TextBox 86"/>
            <p:cNvSpPr txBox="1"/>
            <p:nvPr/>
          </p:nvSpPr>
          <p:spPr>
            <a:xfrm>
              <a:off x="6858000" y="1676400"/>
              <a:ext cx="2096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7483 4-bit full </a:t>
              </a:r>
              <a:r>
                <a:rPr lang="en-US" dirty="0" err="1"/>
                <a:t>addr</a:t>
              </a:r>
              <a:endParaRPr lang="en-US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334000" y="1447800"/>
            <a:ext cx="3581400" cy="2514600"/>
            <a:chOff x="5334000" y="1447800"/>
            <a:chExt cx="3581400" cy="2514600"/>
          </a:xfrm>
        </p:grpSpPr>
        <p:sp>
          <p:nvSpPr>
            <p:cNvPr id="90" name="Rectangle 89"/>
            <p:cNvSpPr/>
            <p:nvPr/>
          </p:nvSpPr>
          <p:spPr>
            <a:xfrm>
              <a:off x="5334000" y="2971800"/>
              <a:ext cx="3581400" cy="990600"/>
            </a:xfrm>
            <a:prstGeom prst="rect">
              <a:avLst/>
            </a:prstGeom>
            <a:solidFill>
              <a:srgbClr val="800000">
                <a:alpha val="10000"/>
              </a:srgbClr>
            </a:solidFill>
            <a:ln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239000" y="1447800"/>
              <a:ext cx="1447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800000"/>
                  </a:solidFill>
                </a:rPr>
                <a:t>Carry look ahead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51BCF99F-A226-404D-9377-5CE53DD41582}"/>
              </a:ext>
            </a:extLst>
          </p:cNvPr>
          <p:cNvSpPr txBox="1"/>
          <p:nvPr/>
        </p:nvSpPr>
        <p:spPr>
          <a:xfrm>
            <a:off x="8118013" y="0"/>
            <a:ext cx="1025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7030A0"/>
                </a:solidFill>
              </a:rPr>
              <a:t>ALU Design</a:t>
            </a:r>
          </a:p>
        </p:txBody>
      </p:sp>
    </p:spTree>
    <p:extLst>
      <p:ext uri="{BB962C8B-B14F-4D97-AF65-F5344CB8AC3E}">
        <p14:creationId xmlns:p14="http://schemas.microsoft.com/office/powerpoint/2010/main" val="61746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mr-IN" dirty="0"/>
              <a:t>–</a:t>
            </a:r>
            <a:r>
              <a:rPr lang="en-US" dirty="0"/>
              <a:t> B = A + (</a:t>
            </a:r>
            <a:r>
              <a:rPr lang="mr-IN" dirty="0"/>
              <a:t>–</a:t>
            </a:r>
            <a:r>
              <a:rPr lang="en-US" dirty="0"/>
              <a:t>B) = A + (~B + 1)</a:t>
            </a:r>
          </a:p>
          <a:p>
            <a:r>
              <a:rPr lang="en-US" dirty="0"/>
              <a:t>                                     2’s complement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  <p:pic>
        <p:nvPicPr>
          <p:cNvPr id="7" name="Picture 6" descr="Subtraction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429000"/>
            <a:ext cx="4420085" cy="26389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276793" y="1752600"/>
            <a:ext cx="3200400" cy="1219200"/>
          </a:xfrm>
          <a:prstGeom prst="rect">
            <a:avLst/>
          </a:prstGeom>
          <a:solidFill>
            <a:schemeClr val="accent1">
              <a:alpha val="2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EF991-5BE4-0541-BAD5-52483BA817AB}"/>
              </a:ext>
            </a:extLst>
          </p:cNvPr>
          <p:cNvSpPr txBox="1"/>
          <p:nvPr/>
        </p:nvSpPr>
        <p:spPr>
          <a:xfrm>
            <a:off x="8118013" y="0"/>
            <a:ext cx="1025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7030A0"/>
                </a:solidFill>
              </a:rPr>
              <a:t>ALU Design</a:t>
            </a:r>
          </a:p>
        </p:txBody>
      </p:sp>
    </p:spTree>
    <p:extLst>
      <p:ext uri="{BB962C8B-B14F-4D97-AF65-F5344CB8AC3E}">
        <p14:creationId xmlns:p14="http://schemas.microsoft.com/office/powerpoint/2010/main" val="3802550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1371600" y="2667000"/>
            <a:ext cx="24424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            A</a:t>
            </a:r>
            <a:r>
              <a:rPr lang="en-US" baseline="-25000" dirty="0"/>
              <a:t>1</a:t>
            </a:r>
            <a:r>
              <a:rPr lang="en-US" dirty="0"/>
              <a:t>     A</a:t>
            </a:r>
            <a:r>
              <a:rPr lang="en-US" baseline="-25000" dirty="0"/>
              <a:t>0</a:t>
            </a:r>
          </a:p>
          <a:p>
            <a:r>
              <a:rPr lang="en-US" dirty="0"/>
              <a:t>           x)        B</a:t>
            </a:r>
            <a:r>
              <a:rPr lang="en-US" baseline="-25000" dirty="0"/>
              <a:t>1</a:t>
            </a:r>
            <a:r>
              <a:rPr lang="en-US" dirty="0"/>
              <a:t>     B</a:t>
            </a:r>
            <a:r>
              <a:rPr lang="en-US" baseline="-25000" dirty="0"/>
              <a:t>0</a:t>
            </a:r>
          </a:p>
          <a:p>
            <a:endParaRPr lang="en-US" baseline="-25000" dirty="0"/>
          </a:p>
          <a:p>
            <a:r>
              <a:rPr lang="en-US" dirty="0"/>
              <a:t>          C</a:t>
            </a:r>
            <a:r>
              <a:rPr lang="en-US" baseline="-25000" dirty="0"/>
              <a:t>1</a:t>
            </a:r>
            <a:r>
              <a:rPr lang="en-US" dirty="0"/>
              <a:t>    A</a:t>
            </a:r>
            <a:r>
              <a:rPr lang="en-US" baseline="-25000" dirty="0"/>
              <a:t>1</a:t>
            </a:r>
            <a:r>
              <a:rPr lang="en-US" dirty="0"/>
              <a:t>B</a:t>
            </a:r>
            <a:r>
              <a:rPr lang="en-US" baseline="-25000" dirty="0"/>
              <a:t>0</a:t>
            </a:r>
            <a:r>
              <a:rPr lang="en-US" dirty="0"/>
              <a:t>  A</a:t>
            </a:r>
            <a:r>
              <a:rPr lang="en-US" baseline="-25000" dirty="0"/>
              <a:t>0</a:t>
            </a:r>
            <a:r>
              <a:rPr lang="en-US" dirty="0"/>
              <a:t>B</a:t>
            </a:r>
            <a:r>
              <a:rPr lang="en-US" baseline="-25000" dirty="0"/>
              <a:t>0</a:t>
            </a:r>
          </a:p>
          <a:p>
            <a:r>
              <a:rPr lang="en-US" dirty="0"/>
              <a:t>          +        +</a:t>
            </a:r>
            <a:r>
              <a:rPr lang="en-US" baseline="-25000" dirty="0"/>
              <a:t>            </a:t>
            </a:r>
          </a:p>
          <a:p>
            <a:r>
              <a:rPr lang="en-US" dirty="0"/>
              <a:t>+)   A</a:t>
            </a:r>
            <a:r>
              <a:rPr lang="en-US" baseline="-25000" dirty="0"/>
              <a:t>1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    A</a:t>
            </a:r>
            <a:r>
              <a:rPr lang="en-US" baseline="-25000" dirty="0"/>
              <a:t>0</a:t>
            </a:r>
            <a:r>
              <a:rPr lang="en-US" dirty="0"/>
              <a:t>B</a:t>
            </a:r>
            <a:r>
              <a:rPr lang="en-US" baseline="-25000" dirty="0"/>
              <a:t>1</a:t>
            </a:r>
          </a:p>
          <a:p>
            <a:r>
              <a:rPr lang="en-US" dirty="0"/>
              <a:t>          P</a:t>
            </a:r>
            <a:r>
              <a:rPr lang="en-US" baseline="-25000" dirty="0"/>
              <a:t>2</a:t>
            </a:r>
            <a:r>
              <a:rPr lang="en-US" dirty="0"/>
              <a:t>       P</a:t>
            </a:r>
            <a:r>
              <a:rPr lang="en-US" baseline="-25000" dirty="0"/>
              <a:t>1</a:t>
            </a:r>
            <a:r>
              <a:rPr lang="en-US" dirty="0"/>
              <a:t>       P</a:t>
            </a:r>
            <a:r>
              <a:rPr lang="en-US" baseline="-25000" dirty="0"/>
              <a:t>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33600" y="3276600"/>
            <a:ext cx="16764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47800" y="4267200"/>
            <a:ext cx="2362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Left Brace 11"/>
          <p:cNvSpPr/>
          <p:nvPr/>
        </p:nvSpPr>
        <p:spPr>
          <a:xfrm>
            <a:off x="2438400" y="3429000"/>
            <a:ext cx="152400" cy="762000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 flipV="1">
            <a:off x="2286000" y="3733800"/>
            <a:ext cx="152400" cy="76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Multipli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362200"/>
            <a:ext cx="4225798" cy="340838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495800" y="4495800"/>
            <a:ext cx="609600" cy="263791"/>
          </a:xfrm>
          <a:prstGeom prst="rect">
            <a:avLst/>
          </a:prstGeom>
          <a:solidFill>
            <a:schemeClr val="bg1"/>
          </a:solidFill>
        </p:spPr>
        <p:txBody>
          <a:bodyPr wrap="square" lIns="0" tIns="46800" rIns="0" bIns="46800" rtlCol="0">
            <a:spAutoFit/>
          </a:bodyPr>
          <a:lstStyle/>
          <a:p>
            <a:r>
              <a:rPr lang="en-US" sz="1100"/>
              <a:t>Full </a:t>
            </a:r>
            <a:r>
              <a:rPr lang="en-US" sz="1100" dirty="0" err="1"/>
              <a:t>Addr</a:t>
            </a:r>
            <a:endParaRPr 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6019800" y="4495800"/>
            <a:ext cx="609600" cy="263791"/>
          </a:xfrm>
          <a:prstGeom prst="rect">
            <a:avLst/>
          </a:prstGeom>
          <a:solidFill>
            <a:schemeClr val="bg1"/>
          </a:solidFill>
        </p:spPr>
        <p:txBody>
          <a:bodyPr wrap="square" lIns="0" tIns="46800" rIns="0" bIns="46800" rtlCol="0">
            <a:spAutoFit/>
          </a:bodyPr>
          <a:lstStyle/>
          <a:p>
            <a:r>
              <a:rPr lang="en-US" sz="1100" dirty="0"/>
              <a:t>Half </a:t>
            </a:r>
            <a:r>
              <a:rPr lang="en-US" sz="1100" dirty="0" err="1"/>
              <a:t>Addr</a:t>
            </a:r>
            <a:endParaRPr 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450C1C-AD46-F94E-B77B-A8D4A5BD7F99}"/>
              </a:ext>
            </a:extLst>
          </p:cNvPr>
          <p:cNvSpPr txBox="1"/>
          <p:nvPr/>
        </p:nvSpPr>
        <p:spPr>
          <a:xfrm>
            <a:off x="8118013" y="0"/>
            <a:ext cx="1025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7030A0"/>
                </a:solidFill>
              </a:rPr>
              <a:t>ALU Design</a:t>
            </a:r>
          </a:p>
        </p:txBody>
      </p:sp>
    </p:spTree>
    <p:extLst>
      <p:ext uri="{BB962C8B-B14F-4D97-AF65-F5344CB8AC3E}">
        <p14:creationId xmlns:p14="http://schemas.microsoft.com/office/powerpoint/2010/main" val="133088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838200"/>
          </a:xfrm>
        </p:spPr>
        <p:txBody>
          <a:bodyPr/>
          <a:lstStyle/>
          <a:p>
            <a:r>
              <a:rPr lang="en-US" dirty="0"/>
              <a:t>ALU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24000"/>
            <a:ext cx="546735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063853"/>
              </p:ext>
            </p:extLst>
          </p:nvPr>
        </p:nvGraphicFramePr>
        <p:xfrm>
          <a:off x="457200" y="4419600"/>
          <a:ext cx="2438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r>
                        <a:rPr lang="en-US" sz="1200" dirty="0"/>
                        <a:t>F</a:t>
                      </a:r>
                      <a:r>
                        <a:rPr lang="en-US" sz="12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</a:t>
                      </a:r>
                      <a:r>
                        <a:rPr lang="en-US" sz="12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+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~B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  <a:r>
                        <a:rPr lang="en-US" sz="1200" baseline="0" dirty="0"/>
                        <a:t> plus B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52A2C6E-BA39-094C-8B41-529F83E55D2B}"/>
              </a:ext>
            </a:extLst>
          </p:cNvPr>
          <p:cNvSpPr txBox="1"/>
          <p:nvPr/>
        </p:nvSpPr>
        <p:spPr>
          <a:xfrm>
            <a:off x="8118013" y="0"/>
            <a:ext cx="1025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7030A0"/>
                </a:solidFill>
              </a:rPr>
              <a:t>ALU Design</a:t>
            </a:r>
          </a:p>
        </p:txBody>
      </p:sp>
    </p:spTree>
    <p:extLst>
      <p:ext uri="{BB962C8B-B14F-4D97-AF65-F5344CB8AC3E}">
        <p14:creationId xmlns:p14="http://schemas.microsoft.com/office/powerpoint/2010/main" val="147510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4-bit ALU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  <p:pic>
        <p:nvPicPr>
          <p:cNvPr id="7" name="Picture 6" descr="4bitALU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25" y="2895600"/>
            <a:ext cx="3282475" cy="1131888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832325" y="3200400"/>
            <a:ext cx="0" cy="533400"/>
          </a:xfrm>
          <a:prstGeom prst="line">
            <a:avLst/>
          </a:prstGeom>
          <a:ln w="762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9925" y="2971800"/>
            <a:ext cx="3231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</a:t>
            </a:r>
            <a:r>
              <a:rPr lang="en-US" sz="1100" baseline="-25000" dirty="0"/>
              <a:t>0</a:t>
            </a:r>
          </a:p>
          <a:p>
            <a:r>
              <a:rPr lang="en-US" sz="1100" dirty="0"/>
              <a:t>F</a:t>
            </a:r>
            <a:r>
              <a:rPr lang="en-US" sz="1100" baseline="-250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13525" y="3429000"/>
            <a:ext cx="4172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</a:t>
            </a:r>
            <a:r>
              <a:rPr lang="en-US" sz="1100" baseline="-25000" dirty="0" err="1"/>
              <a:t>out</a:t>
            </a:r>
            <a:endParaRPr lang="en-US" sz="11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3499325" y="3395990"/>
            <a:ext cx="3597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C</a:t>
            </a:r>
            <a:r>
              <a:rPr lang="en-US" sz="1100" baseline="-25000" dirty="0" err="1"/>
              <a:t>in</a:t>
            </a:r>
            <a:endParaRPr lang="en-US" sz="11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746725" y="2286000"/>
            <a:ext cx="146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Ripple Carry</a:t>
            </a:r>
          </a:p>
        </p:txBody>
      </p:sp>
      <p:pic>
        <p:nvPicPr>
          <p:cNvPr id="14" name="Picture 13" descr="74181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828800"/>
            <a:ext cx="2916464" cy="4419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57800" y="1524000"/>
            <a:ext cx="28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74181: Carry Look Ahead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669DFD-32FE-8C4C-8D88-770A45228B7B}"/>
              </a:ext>
            </a:extLst>
          </p:cNvPr>
          <p:cNvSpPr txBox="1"/>
          <p:nvPr/>
        </p:nvSpPr>
        <p:spPr>
          <a:xfrm>
            <a:off x="8118013" y="0"/>
            <a:ext cx="1025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7030A0"/>
                </a:solidFill>
              </a:rPr>
              <a:t>ALU Design</a:t>
            </a:r>
          </a:p>
        </p:txBody>
      </p:sp>
    </p:spTree>
    <p:extLst>
      <p:ext uri="{BB962C8B-B14F-4D97-AF65-F5344CB8AC3E}">
        <p14:creationId xmlns:p14="http://schemas.microsoft.com/office/powerpoint/2010/main" val="1632233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More </a:t>
            </a:r>
            <a:r>
              <a:rPr lang="en-US" sz="1600" dirty="0" err="1"/>
              <a:t>Kmap</a:t>
            </a:r>
            <a:r>
              <a:rPr lang="en-US" sz="1600" dirty="0"/>
              <a:t> Techniques</a:t>
            </a:r>
          </a:p>
          <a:p>
            <a:pPr lvl="1"/>
            <a:r>
              <a:rPr lang="en-US" sz="1600" dirty="0"/>
              <a:t>Use the negation, XORs and “don’t care” terms</a:t>
            </a:r>
          </a:p>
          <a:p>
            <a:r>
              <a:rPr lang="en-US" sz="1600" dirty="0"/>
              <a:t>Digital Components</a:t>
            </a:r>
          </a:p>
          <a:p>
            <a:pPr lvl="1"/>
            <a:r>
              <a:rPr lang="en-US" sz="1600" dirty="0"/>
              <a:t>Multiplexer: choosing a data line from memory chips</a:t>
            </a:r>
          </a:p>
          <a:p>
            <a:pPr lvl="1"/>
            <a:r>
              <a:rPr lang="en-US" sz="1600" dirty="0"/>
              <a:t>Decoder: choosing a memory chip</a:t>
            </a:r>
          </a:p>
          <a:p>
            <a:r>
              <a:rPr lang="en-US" sz="1600" dirty="0"/>
              <a:t>Design of ALU</a:t>
            </a:r>
          </a:p>
          <a:p>
            <a:pPr lvl="1"/>
            <a:r>
              <a:rPr lang="en-US" sz="1600" dirty="0"/>
              <a:t>Comparator and shift register</a:t>
            </a:r>
          </a:p>
          <a:p>
            <a:pPr lvl="1"/>
            <a:r>
              <a:rPr lang="en-US" sz="1600" dirty="0"/>
              <a:t>Half/Full adder</a:t>
            </a:r>
          </a:p>
          <a:p>
            <a:pPr lvl="1"/>
            <a:r>
              <a:rPr lang="en-US" sz="1600" dirty="0"/>
              <a:t>Subtraction using a full adder (with ~B + </a:t>
            </a:r>
            <a:r>
              <a:rPr lang="en-US" sz="1600" dirty="0" err="1"/>
              <a:t>Cin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Multiplication with two half adders</a:t>
            </a:r>
          </a:p>
          <a:p>
            <a:pPr lvl="1"/>
            <a:r>
              <a:rPr lang="en-US" sz="1600" dirty="0"/>
              <a:t>Ripple carry versus carry look </a:t>
            </a:r>
            <a:r>
              <a:rPr lang="en-US" sz="1600"/>
              <a:t>ahead Adder/</a:t>
            </a:r>
            <a:r>
              <a:rPr lang="en-US" sz="1600" dirty="0"/>
              <a:t>ALU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559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2000" dirty="0" err="1"/>
              <a:t>Karnaugh</a:t>
            </a:r>
            <a:r>
              <a:rPr lang="en-US" altLang="ja-JP" sz="2000" dirty="0"/>
              <a:t> Map: more simplification techniques</a:t>
            </a:r>
            <a:endParaRPr lang="en-US" altLang="ja-JP" sz="1600" dirty="0"/>
          </a:p>
          <a:p>
            <a:r>
              <a:rPr lang="en-US" altLang="ja-JP" sz="2000" dirty="0"/>
              <a:t>Digital</a:t>
            </a:r>
            <a:r>
              <a:rPr lang="ja-JP" altLang="en-US" sz="2000"/>
              <a:t> </a:t>
            </a:r>
            <a:r>
              <a:rPr lang="en-US" altLang="ja-JP" sz="2000" dirty="0"/>
              <a:t>Components</a:t>
            </a:r>
          </a:p>
          <a:p>
            <a:pPr lvl="1"/>
            <a:r>
              <a:rPr lang="en-US" altLang="ja-JP" sz="2000" dirty="0"/>
              <a:t>Multiplexer</a:t>
            </a:r>
          </a:p>
          <a:p>
            <a:pPr lvl="1"/>
            <a:r>
              <a:rPr lang="en-US" altLang="ja-JP" sz="2000" dirty="0"/>
              <a:t>Decoder</a:t>
            </a:r>
          </a:p>
          <a:p>
            <a:pPr lvl="1"/>
            <a:r>
              <a:rPr lang="en-US" altLang="ja-JP" sz="2000" dirty="0"/>
              <a:t>Comparator</a:t>
            </a:r>
          </a:p>
          <a:p>
            <a:r>
              <a:rPr lang="ja-JP" altLang="ja-JP" sz="2000" dirty="0"/>
              <a:t>A</a:t>
            </a:r>
            <a:r>
              <a:rPr lang="en-US" altLang="ja-JP" sz="2000" dirty="0"/>
              <a:t>LU</a:t>
            </a:r>
            <a:r>
              <a:rPr lang="ja-JP" altLang="en-US" sz="2000" dirty="0"/>
              <a:t> </a:t>
            </a:r>
            <a:r>
              <a:rPr lang="en-US" altLang="ja-JP" sz="2000" dirty="0"/>
              <a:t>Design</a:t>
            </a:r>
          </a:p>
          <a:p>
            <a:pPr lvl="1"/>
            <a:r>
              <a:rPr lang="en-US" altLang="ja-JP" sz="2000" dirty="0"/>
              <a:t>Half/Full Adders and Subtraction</a:t>
            </a:r>
          </a:p>
          <a:p>
            <a:pPr lvl="1"/>
            <a:r>
              <a:rPr lang="en-US" sz="2000" dirty="0"/>
              <a:t>Multiplier</a:t>
            </a:r>
          </a:p>
          <a:p>
            <a:pPr lvl="1"/>
            <a:r>
              <a:rPr lang="en-US" sz="2000" dirty="0"/>
              <a:t>ALU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000" dirty="0"/>
              <a:t>Berger: </a:t>
            </a:r>
            <a:r>
              <a:rPr lang="en-US" sz="2000" dirty="0" err="1"/>
              <a:t>Ch</a:t>
            </a:r>
            <a:r>
              <a:rPr lang="en-US" sz="2000" dirty="0"/>
              <a:t> 1, 2, and 3</a:t>
            </a:r>
          </a:p>
          <a:p>
            <a:pPr marL="0" indent="0">
              <a:buNone/>
            </a:pPr>
            <a:r>
              <a:rPr lang="en-US" sz="2000" dirty="0"/>
              <a:t>Null: Ch3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C16C61-14C4-4AE7-93C7-F4B6C59C883F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052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More Karnaugh</a:t>
            </a:r>
            <a:r>
              <a:rPr lang="ja-JP" altLang="en-US"/>
              <a:t> </a:t>
            </a:r>
            <a:r>
              <a:rPr lang="en-US" altLang="ja-JP" dirty="0"/>
              <a:t>Map</a:t>
            </a:r>
            <a:r>
              <a:rPr lang="ja-JP" altLang="en-US" dirty="0"/>
              <a:t> </a:t>
            </a:r>
            <a:r>
              <a:rPr lang="en-US" altLang="ja-JP" dirty="0"/>
              <a:t>Technique</a:t>
            </a:r>
            <a:br>
              <a:rPr lang="en-US" altLang="ja-JP" dirty="0"/>
            </a:br>
            <a:r>
              <a:rPr lang="ja-JP" altLang="ja-JP" sz="2000" dirty="0"/>
              <a:t>U</a:t>
            </a:r>
            <a:r>
              <a:rPr lang="en-US" altLang="ja-JP" sz="2000" dirty="0"/>
              <a:t>se</a:t>
            </a:r>
            <a:r>
              <a:rPr lang="ja-JP" altLang="en-US" sz="2000" dirty="0"/>
              <a:t> </a:t>
            </a:r>
            <a:r>
              <a:rPr lang="en-US" altLang="ja-JP" sz="2000" dirty="0"/>
              <a:t>of</a:t>
            </a:r>
            <a:r>
              <a:rPr lang="ja-JP" altLang="en-US" sz="2000" dirty="0"/>
              <a:t> </a:t>
            </a:r>
            <a:r>
              <a:rPr lang="en-US" altLang="ja-JP" sz="2000" dirty="0"/>
              <a:t>Negation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2057400"/>
            <a:ext cx="6172200" cy="914400"/>
          </a:xfrm>
        </p:spPr>
        <p:txBody>
          <a:bodyPr/>
          <a:lstStyle/>
          <a:p>
            <a:r>
              <a:rPr lang="en-US" altLang="ja-JP" sz="2000" dirty="0"/>
              <a:t>If</a:t>
            </a:r>
            <a:r>
              <a:rPr lang="ja-JP" altLang="en-US" sz="2000" dirty="0"/>
              <a:t> </a:t>
            </a:r>
            <a:r>
              <a:rPr lang="en-US" altLang="ja-JP" sz="2000" dirty="0"/>
              <a:t>you</a:t>
            </a:r>
            <a:r>
              <a:rPr lang="ja-JP" altLang="en-US" sz="2000" dirty="0"/>
              <a:t> </a:t>
            </a:r>
            <a:r>
              <a:rPr lang="en-US" altLang="ja-JP" sz="2000" dirty="0"/>
              <a:t>find</a:t>
            </a:r>
            <a:r>
              <a:rPr lang="ja-JP" altLang="en-US" sz="2000" dirty="0"/>
              <a:t> </a:t>
            </a:r>
            <a:r>
              <a:rPr lang="en-US" altLang="ja-JP" sz="2000" dirty="0"/>
              <a:t>many</a:t>
            </a:r>
            <a:r>
              <a:rPr lang="ja-JP" altLang="en-US" sz="2000" dirty="0"/>
              <a:t> </a:t>
            </a:r>
            <a:r>
              <a:rPr lang="en-US" altLang="ja-JP" sz="2000" dirty="0"/>
              <a:t>1s,</a:t>
            </a:r>
            <a:r>
              <a:rPr lang="ja-JP" altLang="en-US" sz="2000" dirty="0"/>
              <a:t> </a:t>
            </a:r>
            <a:r>
              <a:rPr lang="en-US" altLang="ja-JP" sz="2000" dirty="0"/>
              <a:t>group</a:t>
            </a:r>
            <a:r>
              <a:rPr lang="ja-JP" altLang="en-US" sz="2000" dirty="0"/>
              <a:t> </a:t>
            </a:r>
            <a:r>
              <a:rPr lang="en-US" altLang="ja-JP" sz="2000" dirty="0"/>
              <a:t>0s.</a:t>
            </a:r>
          </a:p>
          <a:p>
            <a:r>
              <a:rPr lang="en-US" altLang="ja-JP" sz="2000" dirty="0"/>
              <a:t>Add</a:t>
            </a:r>
            <a:r>
              <a:rPr lang="ja-JP" altLang="en-US" sz="2000"/>
              <a:t> </a:t>
            </a:r>
            <a:r>
              <a:rPr lang="en-US" altLang="ja-JP" sz="2000" dirty="0"/>
              <a:t>a</a:t>
            </a:r>
            <a:r>
              <a:rPr lang="ja-JP" altLang="en-US" sz="2000"/>
              <a:t> </a:t>
            </a:r>
            <a:r>
              <a:rPr lang="en-US" altLang="ja-JP" sz="2000" dirty="0"/>
              <a:t>negation</a:t>
            </a:r>
            <a:r>
              <a:rPr lang="ja-JP" altLang="en-US" sz="2000"/>
              <a:t> </a:t>
            </a:r>
            <a:r>
              <a:rPr lang="en-US" altLang="ja-JP" sz="2000" dirty="0"/>
              <a:t>of</a:t>
            </a:r>
            <a:r>
              <a:rPr lang="ja-JP" altLang="en-US" sz="2000" dirty="0"/>
              <a:t> </a:t>
            </a:r>
            <a:r>
              <a:rPr lang="en-US" altLang="ja-JP" sz="2000" dirty="0"/>
              <a:t>the</a:t>
            </a:r>
            <a:r>
              <a:rPr lang="ja-JP" altLang="en-US" sz="2000" dirty="0"/>
              <a:t> </a:t>
            </a:r>
            <a:r>
              <a:rPr lang="en-US" altLang="ja-JP" sz="2000" dirty="0"/>
              <a:t>sum</a:t>
            </a:r>
            <a:r>
              <a:rPr lang="ja-JP" altLang="en-US" sz="2000" dirty="0"/>
              <a:t> </a:t>
            </a:r>
            <a:r>
              <a:rPr lang="en-US" altLang="ja-JP" sz="2000" dirty="0"/>
              <a:t>(=</a:t>
            </a:r>
            <a:r>
              <a:rPr lang="ja-JP" altLang="en-US" sz="2000" dirty="0"/>
              <a:t> </a:t>
            </a:r>
            <a:r>
              <a:rPr lang="en-US" altLang="ja-JP" sz="2000" dirty="0"/>
              <a:t>OR)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  <p:pic>
        <p:nvPicPr>
          <p:cNvPr id="10" name="Picture 9" descr="Negated-KMap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3429000"/>
            <a:ext cx="674302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5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More </a:t>
            </a:r>
            <a:r>
              <a:rPr lang="ja-JP" altLang="ja-JP" dirty="0"/>
              <a:t>K</a:t>
            </a:r>
            <a:r>
              <a:rPr lang="en-US" altLang="ja-JP" dirty="0" err="1"/>
              <a:t>arnaugh</a:t>
            </a:r>
            <a:r>
              <a:rPr lang="ja-JP" altLang="en-US" dirty="0"/>
              <a:t> </a:t>
            </a:r>
            <a:r>
              <a:rPr lang="en-US" altLang="ja-JP" dirty="0"/>
              <a:t>Map</a:t>
            </a:r>
            <a:r>
              <a:rPr lang="ja-JP" altLang="en-US" dirty="0"/>
              <a:t> </a:t>
            </a:r>
            <a:r>
              <a:rPr lang="en-US" altLang="ja-JP" dirty="0"/>
              <a:t>Technique</a:t>
            </a:r>
            <a:br>
              <a:rPr lang="en-US" altLang="ja-JP" dirty="0"/>
            </a:br>
            <a:r>
              <a:rPr lang="en-US" altLang="ja-JP" sz="2000" dirty="0"/>
              <a:t>Exclusive OR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8229600" cy="838200"/>
          </a:xfrm>
        </p:spPr>
        <p:txBody>
          <a:bodyPr/>
          <a:lstStyle/>
          <a:p>
            <a:r>
              <a:rPr lang="en-US" altLang="ja-JP" sz="2000" dirty="0"/>
              <a:t>If</a:t>
            </a:r>
            <a:r>
              <a:rPr lang="ja-JP" altLang="en-US" sz="2000" dirty="0"/>
              <a:t> </a:t>
            </a:r>
            <a:r>
              <a:rPr lang="en-US" altLang="ja-JP" sz="2000" dirty="0"/>
              <a:t>a</a:t>
            </a:r>
            <a:r>
              <a:rPr lang="ja-JP" altLang="en-US" sz="2000" dirty="0"/>
              <a:t> </a:t>
            </a:r>
            <a:r>
              <a:rPr lang="en-US" altLang="ja-JP" sz="2000" dirty="0" err="1"/>
              <a:t>Kmap</a:t>
            </a:r>
            <a:r>
              <a:rPr lang="ja-JP" altLang="en-US" sz="2000" dirty="0"/>
              <a:t> </a:t>
            </a:r>
            <a:r>
              <a:rPr lang="en-US" altLang="ja-JP" sz="2000" dirty="0"/>
              <a:t>shows</a:t>
            </a:r>
            <a:r>
              <a:rPr lang="ja-JP" altLang="en-US" sz="2000" dirty="0"/>
              <a:t> </a:t>
            </a:r>
            <a:r>
              <a:rPr lang="en-US" altLang="ja-JP" sz="2000" dirty="0"/>
              <a:t>a</a:t>
            </a:r>
            <a:r>
              <a:rPr lang="ja-JP" altLang="en-US" sz="2000" dirty="0"/>
              <a:t> </a:t>
            </a:r>
            <a:r>
              <a:rPr lang="en-US" altLang="ja-JP" sz="2000" dirty="0" err="1"/>
              <a:t>latice</a:t>
            </a:r>
            <a:r>
              <a:rPr lang="ja-JP" altLang="en-US" sz="2000" dirty="0"/>
              <a:t> </a:t>
            </a:r>
            <a:r>
              <a:rPr lang="en-US" altLang="ja-JP" sz="2000" dirty="0"/>
              <a:t>with</a:t>
            </a:r>
            <a:r>
              <a:rPr lang="ja-JP" altLang="en-US" sz="2000" dirty="0"/>
              <a:t> </a:t>
            </a:r>
            <a:r>
              <a:rPr lang="en-US" altLang="ja-JP" sz="2000" dirty="0"/>
              <a:t>0</a:t>
            </a:r>
            <a:r>
              <a:rPr lang="ja-JP" altLang="en-US" sz="2000" dirty="0"/>
              <a:t> </a:t>
            </a:r>
            <a:r>
              <a:rPr lang="en-US" altLang="ja-JP" sz="2000" dirty="0"/>
              <a:t>at</a:t>
            </a:r>
            <a:r>
              <a:rPr lang="ja-JP" altLang="en-US" sz="2000" dirty="0"/>
              <a:t> </a:t>
            </a:r>
            <a:r>
              <a:rPr lang="en-US" altLang="ja-JP" sz="2000" dirty="0"/>
              <a:t>the</a:t>
            </a:r>
            <a:r>
              <a:rPr lang="ja-JP" altLang="en-US" sz="2000" dirty="0"/>
              <a:t> </a:t>
            </a:r>
            <a:r>
              <a:rPr lang="en-US" altLang="ja-JP" sz="2000" dirty="0"/>
              <a:t>upper</a:t>
            </a:r>
            <a:r>
              <a:rPr lang="ja-JP" altLang="en-US" sz="2000" dirty="0"/>
              <a:t> </a:t>
            </a:r>
            <a:r>
              <a:rPr lang="en-US" altLang="ja-JP" sz="2000" dirty="0"/>
              <a:t>left</a:t>
            </a:r>
            <a:r>
              <a:rPr lang="ja-JP" altLang="en-US" sz="2000" dirty="0"/>
              <a:t> </a:t>
            </a:r>
            <a:r>
              <a:rPr lang="en-US" altLang="ja-JP" sz="2000" dirty="0"/>
              <a:t>cell,</a:t>
            </a:r>
            <a:r>
              <a:rPr lang="ja-JP" altLang="en-US" sz="2000" dirty="0"/>
              <a:t> </a:t>
            </a:r>
            <a:r>
              <a:rPr lang="ja-JP" altLang="ja-JP" sz="2000" dirty="0"/>
              <a:t>u</a:t>
            </a:r>
            <a:r>
              <a:rPr lang="en-US" altLang="ja-JP" sz="2000" dirty="0"/>
              <a:t>se</a:t>
            </a:r>
            <a:r>
              <a:rPr lang="ja-JP" altLang="en-US" sz="2000" dirty="0"/>
              <a:t> </a:t>
            </a:r>
            <a:r>
              <a:rPr lang="en-US" altLang="ja-JP" sz="2000" dirty="0"/>
              <a:t>an</a:t>
            </a:r>
            <a:r>
              <a:rPr lang="ja-JP" altLang="en-US" sz="2000" dirty="0"/>
              <a:t> </a:t>
            </a:r>
            <a:r>
              <a:rPr lang="en-US" altLang="ja-JP" sz="2000" dirty="0"/>
              <a:t>exclusive</a:t>
            </a:r>
            <a:r>
              <a:rPr lang="ja-JP" altLang="en-US" sz="2000" dirty="0"/>
              <a:t> </a:t>
            </a:r>
            <a:r>
              <a:rPr lang="en-US" altLang="ja-JP" sz="2000" dirty="0"/>
              <a:t>OR.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36467"/>
              </p:ext>
            </p:extLst>
          </p:nvPr>
        </p:nvGraphicFramePr>
        <p:xfrm>
          <a:off x="533400" y="3349823"/>
          <a:ext cx="1295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146585"/>
              </p:ext>
            </p:extLst>
          </p:nvPr>
        </p:nvGraphicFramePr>
        <p:xfrm>
          <a:off x="2743200" y="3578423"/>
          <a:ext cx="5334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90800" y="3349823"/>
            <a:ext cx="697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  0     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4600" y="3426023"/>
            <a:ext cx="2744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000" dirty="0"/>
              <a:t>A</a:t>
            </a:r>
          </a:p>
          <a:p>
            <a:pPr>
              <a:spcBef>
                <a:spcPts val="300"/>
              </a:spcBef>
            </a:pPr>
            <a:r>
              <a:rPr lang="en-US" sz="1000" dirty="0"/>
              <a:t>0</a:t>
            </a:r>
          </a:p>
          <a:p>
            <a:pPr>
              <a:spcBef>
                <a:spcPts val="300"/>
              </a:spcBef>
            </a:pPr>
            <a:r>
              <a:rPr lang="en-US" sz="1000" dirty="0"/>
              <a:t>1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514600" y="3426023"/>
            <a:ext cx="22860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743200" y="4035623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Kmap</a:t>
            </a:r>
            <a:endParaRPr lang="en-US" sz="10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962786"/>
              </p:ext>
            </p:extLst>
          </p:nvPr>
        </p:nvGraphicFramePr>
        <p:xfrm>
          <a:off x="4191000" y="3578423"/>
          <a:ext cx="5334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038600" y="3349823"/>
            <a:ext cx="697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  0     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62400" y="3426023"/>
            <a:ext cx="2744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000" dirty="0"/>
              <a:t>A</a:t>
            </a:r>
          </a:p>
          <a:p>
            <a:pPr>
              <a:spcBef>
                <a:spcPts val="300"/>
              </a:spcBef>
            </a:pPr>
            <a:r>
              <a:rPr lang="en-US" sz="1000" dirty="0"/>
              <a:t>0</a:t>
            </a:r>
          </a:p>
          <a:p>
            <a:pPr>
              <a:spcBef>
                <a:spcPts val="300"/>
              </a:spcBef>
            </a:pPr>
            <a:r>
              <a:rPr lang="en-US" sz="1000" dirty="0"/>
              <a:t>1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3962400" y="3426023"/>
            <a:ext cx="22860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91000" y="4035623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Kmap</a:t>
            </a:r>
            <a:endParaRPr lang="en-US" sz="10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683610"/>
              </p:ext>
            </p:extLst>
          </p:nvPr>
        </p:nvGraphicFramePr>
        <p:xfrm>
          <a:off x="5638800" y="3578423"/>
          <a:ext cx="83312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334000" y="3273623"/>
            <a:ext cx="1244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BC  00   01  11  10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10200" y="3426023"/>
            <a:ext cx="2744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000" dirty="0"/>
              <a:t>A</a:t>
            </a:r>
          </a:p>
          <a:p>
            <a:pPr>
              <a:spcBef>
                <a:spcPts val="300"/>
              </a:spcBef>
            </a:pPr>
            <a:r>
              <a:rPr lang="en-US" sz="1000" dirty="0"/>
              <a:t>0</a:t>
            </a:r>
          </a:p>
          <a:p>
            <a:pPr>
              <a:spcBef>
                <a:spcPts val="300"/>
              </a:spcBef>
            </a:pPr>
            <a:r>
              <a:rPr lang="en-US" sz="1000" dirty="0"/>
              <a:t>1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5410200" y="3426023"/>
            <a:ext cx="22860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91200" y="4035623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Kmap</a:t>
            </a:r>
            <a:endParaRPr lang="en-US" sz="10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219396"/>
              </p:ext>
            </p:extLst>
          </p:nvPr>
        </p:nvGraphicFramePr>
        <p:xfrm>
          <a:off x="7391400" y="3578423"/>
          <a:ext cx="83312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 flipH="1" flipV="1">
            <a:off x="7162800" y="3426023"/>
            <a:ext cx="22860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86600" y="3273623"/>
            <a:ext cx="12516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CD  00   01  11  10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10400" y="3374568"/>
            <a:ext cx="355736" cy="1118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sz="1000" dirty="0"/>
              <a:t>AB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sz="1000" dirty="0"/>
              <a:t>00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sz="1000" dirty="0"/>
              <a:t>01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sz="1000" dirty="0"/>
              <a:t>11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sz="1000" dirty="0"/>
              <a:t>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43800" y="4492823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Kmap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533400" y="3045023"/>
            <a:ext cx="121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truth table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09800" y="4340423"/>
            <a:ext cx="1522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</a:t>
            </a:r>
            <a:r>
              <a:rPr lang="en-US" sz="1400" baseline="-25000" dirty="0"/>
              <a:t>1</a:t>
            </a:r>
            <a:r>
              <a:rPr lang="en-US" sz="1400" dirty="0"/>
              <a:t> = A~B + ~A B</a:t>
            </a:r>
          </a:p>
          <a:p>
            <a:r>
              <a:rPr lang="en-US" sz="1400" dirty="0"/>
              <a:t>   = A    B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572000" y="4645223"/>
            <a:ext cx="152400" cy="152400"/>
            <a:chOff x="6172200" y="5105400"/>
            <a:chExt cx="457200" cy="457200"/>
          </a:xfrm>
        </p:grpSpPr>
        <p:sp>
          <p:nvSpPr>
            <p:cNvPr id="66" name="Oval 65"/>
            <p:cNvSpPr/>
            <p:nvPr/>
          </p:nvSpPr>
          <p:spPr>
            <a:xfrm>
              <a:off x="6172200" y="5105400"/>
              <a:ext cx="457200" cy="45720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>
              <a:stCxn id="66" idx="2"/>
              <a:endCxn id="66" idx="6"/>
            </p:cNvCxnSpPr>
            <p:nvPr/>
          </p:nvCxnSpPr>
          <p:spPr>
            <a:xfrm>
              <a:off x="6172200" y="5334000"/>
              <a:ext cx="457200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6" idx="0"/>
              <a:endCxn id="66" idx="4"/>
            </p:cNvCxnSpPr>
            <p:nvPr/>
          </p:nvCxnSpPr>
          <p:spPr>
            <a:xfrm>
              <a:off x="6400800" y="5105400"/>
              <a:ext cx="0" cy="4572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5943600" y="4416623"/>
            <a:ext cx="152400" cy="152400"/>
            <a:chOff x="6172200" y="5105400"/>
            <a:chExt cx="457200" cy="457200"/>
          </a:xfrm>
        </p:grpSpPr>
        <p:sp>
          <p:nvSpPr>
            <p:cNvPr id="63" name="Oval 62"/>
            <p:cNvSpPr/>
            <p:nvPr/>
          </p:nvSpPr>
          <p:spPr>
            <a:xfrm>
              <a:off x="6172200" y="5105400"/>
              <a:ext cx="457200" cy="45720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>
              <a:stCxn id="63" idx="2"/>
              <a:endCxn id="63" idx="6"/>
            </p:cNvCxnSpPr>
            <p:nvPr/>
          </p:nvCxnSpPr>
          <p:spPr>
            <a:xfrm>
              <a:off x="6172200" y="5334000"/>
              <a:ext cx="457200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63" idx="0"/>
              <a:endCxn id="63" idx="4"/>
            </p:cNvCxnSpPr>
            <p:nvPr/>
          </p:nvCxnSpPr>
          <p:spPr>
            <a:xfrm>
              <a:off x="6400800" y="5105400"/>
              <a:ext cx="0" cy="4572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6274265" y="4416623"/>
            <a:ext cx="152400" cy="152400"/>
            <a:chOff x="6172200" y="5105400"/>
            <a:chExt cx="457200" cy="457200"/>
          </a:xfrm>
        </p:grpSpPr>
        <p:sp>
          <p:nvSpPr>
            <p:cNvPr id="60" name="Oval 59"/>
            <p:cNvSpPr/>
            <p:nvPr/>
          </p:nvSpPr>
          <p:spPr>
            <a:xfrm>
              <a:off x="6172200" y="5105400"/>
              <a:ext cx="457200" cy="45720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60" idx="2"/>
              <a:endCxn id="60" idx="6"/>
            </p:cNvCxnSpPr>
            <p:nvPr/>
          </p:nvCxnSpPr>
          <p:spPr>
            <a:xfrm>
              <a:off x="6172200" y="5334000"/>
              <a:ext cx="457200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0" idx="0"/>
              <a:endCxn id="60" idx="4"/>
            </p:cNvCxnSpPr>
            <p:nvPr/>
          </p:nvCxnSpPr>
          <p:spPr>
            <a:xfrm>
              <a:off x="6400800" y="5105400"/>
              <a:ext cx="0" cy="4572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7696200" y="4873823"/>
            <a:ext cx="152400" cy="152400"/>
            <a:chOff x="6172200" y="5105400"/>
            <a:chExt cx="457200" cy="457200"/>
          </a:xfrm>
        </p:grpSpPr>
        <p:sp>
          <p:nvSpPr>
            <p:cNvPr id="57" name="Oval 56"/>
            <p:cNvSpPr/>
            <p:nvPr/>
          </p:nvSpPr>
          <p:spPr>
            <a:xfrm>
              <a:off x="6172200" y="5105400"/>
              <a:ext cx="457200" cy="45720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>
              <a:stCxn id="57" idx="2"/>
              <a:endCxn id="57" idx="6"/>
            </p:cNvCxnSpPr>
            <p:nvPr/>
          </p:nvCxnSpPr>
          <p:spPr>
            <a:xfrm>
              <a:off x="6172200" y="5334000"/>
              <a:ext cx="457200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7" idx="0"/>
              <a:endCxn id="57" idx="4"/>
            </p:cNvCxnSpPr>
            <p:nvPr/>
          </p:nvCxnSpPr>
          <p:spPr>
            <a:xfrm>
              <a:off x="6400800" y="5105400"/>
              <a:ext cx="0" cy="4572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8001000" y="4873823"/>
            <a:ext cx="152400" cy="152400"/>
            <a:chOff x="6172200" y="5105400"/>
            <a:chExt cx="457200" cy="457200"/>
          </a:xfrm>
        </p:grpSpPr>
        <p:sp>
          <p:nvSpPr>
            <p:cNvPr id="54" name="Oval 53"/>
            <p:cNvSpPr/>
            <p:nvPr/>
          </p:nvSpPr>
          <p:spPr>
            <a:xfrm>
              <a:off x="6172200" y="5105400"/>
              <a:ext cx="457200" cy="45720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>
              <a:stCxn id="54" idx="2"/>
              <a:endCxn id="54" idx="6"/>
            </p:cNvCxnSpPr>
            <p:nvPr/>
          </p:nvCxnSpPr>
          <p:spPr>
            <a:xfrm>
              <a:off x="6172200" y="5334000"/>
              <a:ext cx="457200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54" idx="0"/>
              <a:endCxn id="54" idx="4"/>
            </p:cNvCxnSpPr>
            <p:nvPr/>
          </p:nvCxnSpPr>
          <p:spPr>
            <a:xfrm>
              <a:off x="6400800" y="5105400"/>
              <a:ext cx="0" cy="4572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8305800" y="4873823"/>
            <a:ext cx="152400" cy="152400"/>
            <a:chOff x="6172200" y="5105400"/>
            <a:chExt cx="457200" cy="457200"/>
          </a:xfrm>
        </p:grpSpPr>
        <p:sp>
          <p:nvSpPr>
            <p:cNvPr id="48" name="Oval 47"/>
            <p:cNvSpPr/>
            <p:nvPr/>
          </p:nvSpPr>
          <p:spPr>
            <a:xfrm>
              <a:off x="6172200" y="5105400"/>
              <a:ext cx="457200" cy="45720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>
              <a:stCxn id="48" idx="2"/>
              <a:endCxn id="48" idx="6"/>
            </p:cNvCxnSpPr>
            <p:nvPr/>
          </p:nvCxnSpPr>
          <p:spPr>
            <a:xfrm>
              <a:off x="6172200" y="5334000"/>
              <a:ext cx="457200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8" idx="0"/>
              <a:endCxn id="48" idx="4"/>
            </p:cNvCxnSpPr>
            <p:nvPr/>
          </p:nvCxnSpPr>
          <p:spPr>
            <a:xfrm>
              <a:off x="6400800" y="5105400"/>
              <a:ext cx="0" cy="4572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670944" y="4645223"/>
            <a:ext cx="152400" cy="152400"/>
            <a:chOff x="6172200" y="5105400"/>
            <a:chExt cx="457200" cy="457200"/>
          </a:xfrm>
        </p:grpSpPr>
        <p:sp>
          <p:nvSpPr>
            <p:cNvPr id="45" name="Oval 44"/>
            <p:cNvSpPr/>
            <p:nvPr/>
          </p:nvSpPr>
          <p:spPr>
            <a:xfrm>
              <a:off x="6172200" y="5105400"/>
              <a:ext cx="457200" cy="45720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5" idx="2"/>
              <a:endCxn id="45" idx="6"/>
            </p:cNvCxnSpPr>
            <p:nvPr/>
          </p:nvCxnSpPr>
          <p:spPr>
            <a:xfrm>
              <a:off x="6172200" y="5334000"/>
              <a:ext cx="457200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5" idx="0"/>
              <a:endCxn id="45" idx="4"/>
            </p:cNvCxnSpPr>
            <p:nvPr/>
          </p:nvCxnSpPr>
          <p:spPr>
            <a:xfrm>
              <a:off x="6400800" y="5105400"/>
              <a:ext cx="0" cy="4572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3975490" y="4340423"/>
            <a:ext cx="114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</a:t>
            </a:r>
            <a:r>
              <a:rPr lang="en-US" sz="1400" baseline="-25000" dirty="0"/>
              <a:t>2</a:t>
            </a:r>
            <a:r>
              <a:rPr lang="en-US" sz="1400" dirty="0"/>
              <a:t> = ~F</a:t>
            </a:r>
          </a:p>
          <a:p>
            <a:r>
              <a:rPr lang="en-US" sz="1400" dirty="0"/>
              <a:t>   = ~(A    B) 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448728" y="4340423"/>
            <a:ext cx="1446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</a:t>
            </a:r>
            <a:r>
              <a:rPr lang="en-US" sz="1400" baseline="-25000" dirty="0"/>
              <a:t>3</a:t>
            </a:r>
            <a:r>
              <a:rPr lang="en-US" sz="1400" dirty="0"/>
              <a:t> = A     B     C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157936" y="4784208"/>
            <a:ext cx="1826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</a:t>
            </a:r>
            <a:r>
              <a:rPr lang="en-US" sz="1400" baseline="-25000" dirty="0"/>
              <a:t>4</a:t>
            </a:r>
            <a:r>
              <a:rPr lang="en-US" sz="1400" dirty="0"/>
              <a:t> = A     B     C     D</a:t>
            </a:r>
          </a:p>
        </p:txBody>
      </p:sp>
      <p:pic>
        <p:nvPicPr>
          <p:cNvPr id="105" name="Picture 104" descr="XOR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953000"/>
            <a:ext cx="1390316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7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More Karnaugh</a:t>
            </a:r>
            <a:r>
              <a:rPr lang="ja-JP" altLang="en-US"/>
              <a:t> </a:t>
            </a:r>
            <a:r>
              <a:rPr lang="en-US" altLang="ja-JP" dirty="0"/>
              <a:t>Map</a:t>
            </a:r>
            <a:r>
              <a:rPr lang="ja-JP" altLang="en-US" dirty="0"/>
              <a:t> </a:t>
            </a:r>
            <a:r>
              <a:rPr lang="en-US" altLang="ja-JP" dirty="0"/>
              <a:t>Technique</a:t>
            </a:r>
            <a:br>
              <a:rPr lang="en-US" altLang="ja-JP" dirty="0"/>
            </a:br>
            <a:r>
              <a:rPr lang="en-US" altLang="ja-JP" sz="2000" dirty="0"/>
              <a:t>Don’t</a:t>
            </a:r>
            <a:r>
              <a:rPr lang="ja-JP" altLang="en-US" sz="2000" dirty="0"/>
              <a:t> </a:t>
            </a:r>
            <a:r>
              <a:rPr lang="en-US" altLang="ja-JP" sz="2000" dirty="0"/>
              <a:t>Care</a:t>
            </a:r>
            <a:r>
              <a:rPr lang="ja-JP" altLang="en-US" sz="2000" dirty="0"/>
              <a:t> </a:t>
            </a:r>
            <a:r>
              <a:rPr lang="en-US" altLang="ja-JP" sz="2000" dirty="0"/>
              <a:t>Terms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8229600" cy="761999"/>
          </a:xfrm>
        </p:spPr>
        <p:txBody>
          <a:bodyPr/>
          <a:lstStyle/>
          <a:p>
            <a:r>
              <a:rPr lang="en-US" altLang="ja-JP" sz="2000" dirty="0"/>
              <a:t>If</a:t>
            </a:r>
            <a:r>
              <a:rPr lang="ja-JP" altLang="en-US" sz="2000" dirty="0"/>
              <a:t> </a:t>
            </a:r>
            <a:r>
              <a:rPr lang="en-US" altLang="ja-JP" sz="2000" dirty="0"/>
              <a:t>some products can be either 0 or 1, you can choose 0 or 1 as you create larger groups.</a:t>
            </a:r>
            <a:r>
              <a:rPr lang="ja-JP" altLang="en-US" sz="2000" dirty="0"/>
              <a:t>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39191"/>
              </p:ext>
            </p:extLst>
          </p:nvPr>
        </p:nvGraphicFramePr>
        <p:xfrm>
          <a:off x="4267200" y="3505200"/>
          <a:ext cx="83312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 flipH="1" flipV="1">
            <a:off x="4038600" y="3352800"/>
            <a:ext cx="22860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62400" y="3200400"/>
            <a:ext cx="12516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CD  00   01  11  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86200" y="3301345"/>
            <a:ext cx="355736" cy="1118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sz="1000" dirty="0"/>
              <a:t>AB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sz="1000" dirty="0"/>
              <a:t>00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sz="1000" dirty="0"/>
              <a:t>01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sz="1000" dirty="0"/>
              <a:t>11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sz="1000" dirty="0"/>
              <a:t>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19600" y="4419600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Kmap</a:t>
            </a:r>
            <a:endParaRPr lang="en-US" sz="10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75248"/>
              </p:ext>
            </p:extLst>
          </p:nvPr>
        </p:nvGraphicFramePr>
        <p:xfrm>
          <a:off x="990600" y="2514600"/>
          <a:ext cx="11430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951960"/>
              </p:ext>
            </p:extLst>
          </p:nvPr>
        </p:nvGraphicFramePr>
        <p:xfrm>
          <a:off x="7130398" y="3505200"/>
          <a:ext cx="83312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 flipH="1" flipV="1">
            <a:off x="6901798" y="3352800"/>
            <a:ext cx="22860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25598" y="3200400"/>
            <a:ext cx="12516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CD  00   01  11  10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49398" y="3301345"/>
            <a:ext cx="355736" cy="1118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sz="1000" dirty="0"/>
              <a:t>AB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sz="1000" dirty="0"/>
              <a:t>00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sz="1000" dirty="0"/>
              <a:t>01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sz="1000" dirty="0"/>
              <a:t>11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sz="1000" dirty="0"/>
              <a:t>10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82798" y="4419600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Kmap</a:t>
            </a:r>
            <a:endParaRPr lang="en-US" sz="1000" dirty="0"/>
          </a:p>
        </p:txBody>
      </p:sp>
      <p:sp>
        <p:nvSpPr>
          <p:cNvPr id="24" name="Rectangle 23"/>
          <p:cNvSpPr/>
          <p:nvPr/>
        </p:nvSpPr>
        <p:spPr>
          <a:xfrm>
            <a:off x="7315200" y="3733800"/>
            <a:ext cx="457200" cy="4572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162800" y="3962400"/>
            <a:ext cx="838200" cy="2286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58000" y="4800600"/>
            <a:ext cx="146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= AB + BD</a:t>
            </a:r>
          </a:p>
        </p:txBody>
      </p:sp>
    </p:spTree>
    <p:extLst>
      <p:ext uri="{BB962C8B-B14F-4D97-AF65-F5344CB8AC3E}">
        <p14:creationId xmlns:p14="http://schemas.microsoft.com/office/powerpoint/2010/main" val="63593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/>
          <a:lstStyle/>
          <a:p>
            <a:r>
              <a:rPr lang="en-US" dirty="0"/>
              <a:t>Product of Sums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4800600" cy="4571999"/>
          </a:xfrm>
        </p:spPr>
        <p:txBody>
          <a:bodyPr/>
          <a:lstStyle/>
          <a:p>
            <a:r>
              <a:rPr lang="en-US" altLang="ja-JP" sz="1400" dirty="0"/>
              <a:t>Simplification Steps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sz="1400" dirty="0"/>
              <a:t>Negate a given product-of-sums form.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sz="1400" dirty="0"/>
              <a:t>Apply De Morgan’s law to the negation.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ja-JP" sz="1400" dirty="0"/>
          </a:p>
          <a:p>
            <a:pPr marL="971550" lvl="1" indent="-514350">
              <a:buFont typeface="+mj-lt"/>
              <a:buAutoNum type="arabicPeriod"/>
            </a:pPr>
            <a:endParaRPr lang="en-US" altLang="ja-JP" sz="14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sz="1400" dirty="0"/>
              <a:t>Draw the corresponding truth table and </a:t>
            </a:r>
            <a:r>
              <a:rPr lang="en-US" altLang="ja-JP" sz="1400" dirty="0" err="1"/>
              <a:t>Kmap</a:t>
            </a:r>
            <a:r>
              <a:rPr lang="en-US" altLang="ja-JP" sz="1400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ja-JP" sz="1400" dirty="0"/>
          </a:p>
          <a:p>
            <a:pPr marL="971550" lvl="1" indent="-514350">
              <a:buFont typeface="+mj-lt"/>
              <a:buAutoNum type="arabicPeriod"/>
            </a:pPr>
            <a:endParaRPr lang="en-US" altLang="ja-JP" sz="1400" dirty="0"/>
          </a:p>
          <a:p>
            <a:pPr marL="971550" lvl="1" indent="-514350">
              <a:buFont typeface="+mj-lt"/>
              <a:buAutoNum type="arabicPeriod"/>
            </a:pPr>
            <a:endParaRPr lang="en-US" altLang="ja-JP" sz="1400" dirty="0"/>
          </a:p>
          <a:p>
            <a:pPr marL="971550" lvl="1" indent="-514350">
              <a:buFont typeface="+mj-lt"/>
              <a:buAutoNum type="arabicPeriod"/>
            </a:pPr>
            <a:endParaRPr lang="en-US" altLang="ja-JP" sz="1400" dirty="0"/>
          </a:p>
          <a:p>
            <a:pPr marL="971550" lvl="1" indent="-514350">
              <a:buFont typeface="+mj-lt"/>
              <a:buAutoNum type="arabicPeriod"/>
            </a:pPr>
            <a:endParaRPr lang="en-US" altLang="ja-JP" sz="1400" dirty="0"/>
          </a:p>
          <a:p>
            <a:pPr marL="971550" lvl="1" indent="-514350">
              <a:buFont typeface="+mj-lt"/>
              <a:buAutoNum type="arabicPeriod"/>
            </a:pPr>
            <a:endParaRPr lang="en-US" altLang="ja-JP" sz="1400" dirty="0"/>
          </a:p>
          <a:p>
            <a:pPr marL="971550" lvl="1" indent="-514350">
              <a:buFont typeface="+mj-lt"/>
              <a:buAutoNum type="arabicPeriod"/>
            </a:pPr>
            <a:endParaRPr lang="en-US" altLang="ja-JP" sz="1400" dirty="0"/>
          </a:p>
          <a:p>
            <a:pPr marL="457200" lvl="1" indent="0">
              <a:buNone/>
            </a:pPr>
            <a:endParaRPr lang="en-US" altLang="ja-JP" sz="14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sz="1400" dirty="0"/>
              <a:t>Get a simplified logic.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sz="1400" dirty="0"/>
              <a:t>Re-negate it back.</a:t>
            </a:r>
            <a:endParaRPr lang="en-US" sz="1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876800" y="1676400"/>
            <a:ext cx="3810000" cy="4648200"/>
          </a:xfrm>
        </p:spPr>
        <p:txBody>
          <a:bodyPr/>
          <a:lstStyle/>
          <a:p>
            <a:r>
              <a:rPr lang="en-US" sz="1400" dirty="0"/>
              <a:t>Example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dirty="0"/>
              <a:t>F = (A + B + C)(B + ~C)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400" dirty="0"/>
              <a:t>~F = ~{(A + B + C)(B + ~C)}</a:t>
            </a:r>
          </a:p>
          <a:p>
            <a:pPr marL="457200" lvl="1" indent="0">
              <a:buNone/>
            </a:pPr>
            <a:r>
              <a:rPr lang="en-US" sz="1400" dirty="0"/>
              <a:t>             = ~(A + B + C)</a:t>
            </a:r>
            <a:r>
              <a:rPr lang="ja-JP" altLang="en-US" sz="1400" dirty="0"/>
              <a:t> </a:t>
            </a:r>
            <a:r>
              <a:rPr lang="en-US" altLang="ja-JP" sz="1400" dirty="0"/>
              <a:t>+~(B</a:t>
            </a:r>
            <a:r>
              <a:rPr lang="ja-JP" altLang="en-US" sz="1400" dirty="0"/>
              <a:t> </a:t>
            </a:r>
            <a:r>
              <a:rPr lang="en-US" altLang="ja-JP" sz="1400" dirty="0"/>
              <a:t>+</a:t>
            </a:r>
            <a:r>
              <a:rPr lang="ja-JP" altLang="en-US" sz="1400" dirty="0"/>
              <a:t> </a:t>
            </a:r>
            <a:r>
              <a:rPr lang="en-US" altLang="ja-JP" sz="1400" dirty="0"/>
              <a:t>~C)</a:t>
            </a:r>
          </a:p>
          <a:p>
            <a:pPr marL="457200" lvl="1" indent="0">
              <a:buNone/>
            </a:pPr>
            <a:r>
              <a:rPr lang="ja-JP" altLang="ja-JP" sz="1400" dirty="0"/>
              <a:t> </a:t>
            </a:r>
            <a:r>
              <a:rPr lang="ja-JP" altLang="en-US" sz="1400" dirty="0"/>
              <a:t>           </a:t>
            </a:r>
            <a:r>
              <a:rPr lang="en-US" altLang="ja-JP" sz="1400" dirty="0"/>
              <a:t>=</a:t>
            </a:r>
            <a:r>
              <a:rPr lang="ja-JP" altLang="en-US" sz="1400" dirty="0"/>
              <a:t> </a:t>
            </a:r>
            <a:r>
              <a:rPr lang="en-US" altLang="ja-JP" sz="1400" dirty="0"/>
              <a:t>~A~B~C + ~BC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sz="1400" dirty="0"/>
              <a:t>Truth table and </a:t>
            </a:r>
            <a:r>
              <a:rPr lang="en-US" sz="1400" dirty="0" err="1"/>
              <a:t>Kmap</a:t>
            </a:r>
            <a:endParaRPr lang="en-US" sz="1400" dirty="0"/>
          </a:p>
          <a:p>
            <a:pPr marL="914400" lvl="1" indent="-457200">
              <a:buFont typeface="+mj-lt"/>
              <a:buAutoNum type="arabicPeriod" startAt="3"/>
            </a:pPr>
            <a:endParaRPr lang="en-US" sz="1400" dirty="0"/>
          </a:p>
          <a:p>
            <a:pPr marL="914400" lvl="1" indent="-457200">
              <a:buFont typeface="+mj-lt"/>
              <a:buAutoNum type="arabicPeriod" startAt="3"/>
            </a:pPr>
            <a:endParaRPr lang="en-US" sz="1400" dirty="0"/>
          </a:p>
          <a:p>
            <a:pPr marL="914400" lvl="1" indent="-457200">
              <a:buFont typeface="+mj-lt"/>
              <a:buAutoNum type="arabicPeriod" startAt="3"/>
            </a:pPr>
            <a:endParaRPr lang="en-US" sz="1400" dirty="0"/>
          </a:p>
          <a:p>
            <a:pPr marL="914400" lvl="1" indent="-457200">
              <a:buFont typeface="+mj-lt"/>
              <a:buAutoNum type="arabicPeriod" startAt="3"/>
            </a:pPr>
            <a:endParaRPr lang="en-US" sz="1400" dirty="0"/>
          </a:p>
          <a:p>
            <a:pPr marL="914400" lvl="1" indent="-457200">
              <a:buFont typeface="+mj-lt"/>
              <a:buAutoNum type="arabicPeriod" startAt="3"/>
            </a:pPr>
            <a:endParaRPr lang="en-US" sz="1400" dirty="0"/>
          </a:p>
          <a:p>
            <a:pPr marL="914400" lvl="1" indent="-457200">
              <a:buFont typeface="+mj-lt"/>
              <a:buAutoNum type="arabicPeriod" startAt="3"/>
            </a:pPr>
            <a:endParaRPr lang="en-US" sz="1400" dirty="0"/>
          </a:p>
          <a:p>
            <a:pPr marL="914400" lvl="1" indent="-457200">
              <a:buFont typeface="+mj-lt"/>
              <a:buAutoNum type="arabicPeriod" startAt="3"/>
            </a:pPr>
            <a:endParaRPr lang="en-US" sz="1400" dirty="0"/>
          </a:p>
          <a:p>
            <a:pPr marL="914400" lvl="1" indent="-457200">
              <a:buFont typeface="+mj-lt"/>
              <a:buAutoNum type="arabicPeriod" startAt="3"/>
            </a:pPr>
            <a:endParaRPr lang="en-US" sz="1400" dirty="0"/>
          </a:p>
          <a:p>
            <a:pPr marL="914400" lvl="1" indent="-457200">
              <a:buFont typeface="+mj-lt"/>
              <a:buAutoNum type="arabicPeriod" startAt="3"/>
            </a:pPr>
            <a:r>
              <a:rPr lang="en-US" sz="1400" dirty="0"/>
              <a:t>~ F = ~A~B +~BC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sz="1400" dirty="0"/>
              <a:t>F = ~(~A~B + ~BC)</a:t>
            </a:r>
          </a:p>
          <a:p>
            <a:pPr marL="457200" lvl="1" indent="0">
              <a:buNone/>
            </a:pPr>
            <a:r>
              <a:rPr lang="en-US" sz="1400" dirty="0"/>
              <a:t>           = ~(~A~B)~(~BC)</a:t>
            </a:r>
          </a:p>
          <a:p>
            <a:pPr marL="457200" lvl="1" indent="0">
              <a:buNone/>
            </a:pPr>
            <a:r>
              <a:rPr lang="en-US" sz="1400" dirty="0"/>
              <a:t>           = (A + B)(B + ~C)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488169"/>
              </p:ext>
            </p:extLst>
          </p:nvPr>
        </p:nvGraphicFramePr>
        <p:xfrm>
          <a:off x="7391400" y="3581400"/>
          <a:ext cx="83312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86600" y="3276600"/>
            <a:ext cx="1244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BC  00   01  11  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62800" y="3429000"/>
            <a:ext cx="2744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000" dirty="0"/>
              <a:t>A</a:t>
            </a:r>
          </a:p>
          <a:p>
            <a:pPr>
              <a:spcBef>
                <a:spcPts val="300"/>
              </a:spcBef>
            </a:pPr>
            <a:r>
              <a:rPr lang="en-US" sz="1000" dirty="0"/>
              <a:t>0</a:t>
            </a:r>
          </a:p>
          <a:p>
            <a:pPr>
              <a:spcBef>
                <a:spcPts val="300"/>
              </a:spcBef>
            </a:pPr>
            <a:r>
              <a:rPr lang="en-US" sz="1000" dirty="0"/>
              <a:t>1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7162800" y="3429000"/>
            <a:ext cx="22860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36887"/>
              </p:ext>
            </p:extLst>
          </p:nvPr>
        </p:nvGraphicFramePr>
        <p:xfrm>
          <a:off x="5715000" y="3276600"/>
          <a:ext cx="9144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7391400" y="3581400"/>
            <a:ext cx="381000" cy="2286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620000" y="3581400"/>
            <a:ext cx="228600" cy="4572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826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47000" cy="762000"/>
          </a:xfrm>
        </p:spPr>
        <p:txBody>
          <a:bodyPr/>
          <a:lstStyle/>
          <a:p>
            <a:r>
              <a:rPr lang="en-US" dirty="0"/>
              <a:t>Simple Multiplexer (MUX)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819275"/>
            <a:ext cx="8166100" cy="615950"/>
          </a:xfrm>
        </p:spPr>
        <p:txBody>
          <a:bodyPr/>
          <a:lstStyle/>
          <a:p>
            <a:r>
              <a:rPr lang="en-US" sz="2000"/>
              <a:t>The MUX circuit allows one of two ( or more ) logical signals to be selected</a:t>
            </a:r>
          </a:p>
        </p:txBody>
      </p:sp>
      <p:pic>
        <p:nvPicPr>
          <p:cNvPr id="45060" name="Picture 4" descr="Simple MUX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6250" y="2640013"/>
            <a:ext cx="8242300" cy="2846387"/>
          </a:xfrm>
        </p:spPr>
      </p:pic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2006600" y="3241675"/>
            <a:ext cx="2336800" cy="127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062" name="Freeform 6"/>
          <p:cNvSpPr>
            <a:spLocks/>
          </p:cNvSpPr>
          <p:nvPr/>
        </p:nvSpPr>
        <p:spPr bwMode="auto">
          <a:xfrm>
            <a:off x="4775200" y="3355975"/>
            <a:ext cx="1054100" cy="368300"/>
          </a:xfrm>
          <a:custGeom>
            <a:avLst/>
            <a:gdLst>
              <a:gd name="T0" fmla="*/ 0 w 664"/>
              <a:gd name="T1" fmla="*/ 0 h 232"/>
              <a:gd name="T2" fmla="*/ 2147483647 w 664"/>
              <a:gd name="T3" fmla="*/ 0 h 232"/>
              <a:gd name="T4" fmla="*/ 2147483647 w 664"/>
              <a:gd name="T5" fmla="*/ 2147483647 h 232"/>
              <a:gd name="T6" fmla="*/ 2147483647 w 664"/>
              <a:gd name="T7" fmla="*/ 2147483647 h 232"/>
              <a:gd name="T8" fmla="*/ 0 60000 65536"/>
              <a:gd name="T9" fmla="*/ 0 60000 65536"/>
              <a:gd name="T10" fmla="*/ 0 60000 65536"/>
              <a:gd name="T11" fmla="*/ 0 60000 65536"/>
              <a:gd name="T12" fmla="*/ 0 w 664"/>
              <a:gd name="T13" fmla="*/ 0 h 232"/>
              <a:gd name="T14" fmla="*/ 664 w 664"/>
              <a:gd name="T15" fmla="*/ 232 h 2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4" h="232">
                <a:moveTo>
                  <a:pt x="0" y="0"/>
                </a:moveTo>
                <a:lnTo>
                  <a:pt x="560" y="0"/>
                </a:lnTo>
                <a:lnTo>
                  <a:pt x="564" y="232"/>
                </a:lnTo>
                <a:lnTo>
                  <a:pt x="664" y="232"/>
                </a:ln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6242050" y="3844925"/>
            <a:ext cx="9652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5064" name="Freeform 8"/>
          <p:cNvSpPr>
            <a:spLocks/>
          </p:cNvSpPr>
          <p:nvPr/>
        </p:nvSpPr>
        <p:spPr bwMode="auto">
          <a:xfrm>
            <a:off x="2336800" y="3476625"/>
            <a:ext cx="2019300" cy="1454150"/>
          </a:xfrm>
          <a:custGeom>
            <a:avLst/>
            <a:gdLst>
              <a:gd name="T0" fmla="*/ 0 w 1272"/>
              <a:gd name="T1" fmla="*/ 2147483647 h 916"/>
              <a:gd name="T2" fmla="*/ 0 w 1272"/>
              <a:gd name="T3" fmla="*/ 2147483647 h 916"/>
              <a:gd name="T4" fmla="*/ 2147483647 w 1272"/>
              <a:gd name="T5" fmla="*/ 2147483647 h 916"/>
              <a:gd name="T6" fmla="*/ 2147483647 w 1272"/>
              <a:gd name="T7" fmla="*/ 0 h 916"/>
              <a:gd name="T8" fmla="*/ 2147483647 w 1272"/>
              <a:gd name="T9" fmla="*/ 0 h 9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72"/>
              <a:gd name="T16" fmla="*/ 0 h 916"/>
              <a:gd name="T17" fmla="*/ 1272 w 1272"/>
              <a:gd name="T18" fmla="*/ 916 h 9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72" h="916">
                <a:moveTo>
                  <a:pt x="0" y="916"/>
                </a:moveTo>
                <a:lnTo>
                  <a:pt x="0" y="776"/>
                </a:lnTo>
                <a:lnTo>
                  <a:pt x="1012" y="780"/>
                </a:lnTo>
                <a:lnTo>
                  <a:pt x="1012" y="0"/>
                </a:lnTo>
                <a:lnTo>
                  <a:pt x="1272" y="0"/>
                </a:lnTo>
              </a:path>
            </a:pathLst>
          </a:custGeom>
          <a:noFill/>
          <a:ln w="28575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5065" name="Freeform 9"/>
          <p:cNvSpPr>
            <a:spLocks/>
          </p:cNvSpPr>
          <p:nvPr/>
        </p:nvSpPr>
        <p:spPr bwMode="auto">
          <a:xfrm>
            <a:off x="2971800" y="4460875"/>
            <a:ext cx="1358900" cy="495300"/>
          </a:xfrm>
          <a:custGeom>
            <a:avLst/>
            <a:gdLst>
              <a:gd name="T0" fmla="*/ 0 w 856"/>
              <a:gd name="T1" fmla="*/ 2147483647 h 312"/>
              <a:gd name="T2" fmla="*/ 2147483647 w 856"/>
              <a:gd name="T3" fmla="*/ 2147483647 h 312"/>
              <a:gd name="T4" fmla="*/ 2147483647 w 856"/>
              <a:gd name="T5" fmla="*/ 2147483647 h 312"/>
              <a:gd name="T6" fmla="*/ 2147483647 w 856"/>
              <a:gd name="T7" fmla="*/ 0 h 312"/>
              <a:gd name="T8" fmla="*/ 2147483647 w 856"/>
              <a:gd name="T9" fmla="*/ 0 h 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6"/>
              <a:gd name="T16" fmla="*/ 0 h 312"/>
              <a:gd name="T17" fmla="*/ 856 w 856"/>
              <a:gd name="T18" fmla="*/ 312 h 3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6" h="312">
                <a:moveTo>
                  <a:pt x="0" y="312"/>
                </a:moveTo>
                <a:cubicBezTo>
                  <a:pt x="61" y="312"/>
                  <a:pt x="123" y="312"/>
                  <a:pt x="184" y="312"/>
                </a:cubicBezTo>
                <a:lnTo>
                  <a:pt x="768" y="312"/>
                </a:lnTo>
                <a:lnTo>
                  <a:pt x="768" y="0"/>
                </a:lnTo>
                <a:lnTo>
                  <a:pt x="856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5066" name="Freeform 10"/>
          <p:cNvSpPr>
            <a:spLocks/>
          </p:cNvSpPr>
          <p:nvPr/>
        </p:nvSpPr>
        <p:spPr bwMode="auto">
          <a:xfrm>
            <a:off x="4787900" y="3965575"/>
            <a:ext cx="1028700" cy="381000"/>
          </a:xfrm>
          <a:custGeom>
            <a:avLst/>
            <a:gdLst>
              <a:gd name="T0" fmla="*/ 0 w 648"/>
              <a:gd name="T1" fmla="*/ 2147483647 h 240"/>
              <a:gd name="T2" fmla="*/ 2147483647 w 648"/>
              <a:gd name="T3" fmla="*/ 2147483647 h 240"/>
              <a:gd name="T4" fmla="*/ 2147483647 w 648"/>
              <a:gd name="T5" fmla="*/ 0 h 240"/>
              <a:gd name="T6" fmla="*/ 2147483647 w 648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648"/>
              <a:gd name="T13" fmla="*/ 0 h 240"/>
              <a:gd name="T14" fmla="*/ 648 w 648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8" h="240">
                <a:moveTo>
                  <a:pt x="0" y="240"/>
                </a:moveTo>
                <a:lnTo>
                  <a:pt x="544" y="240"/>
                </a:lnTo>
                <a:lnTo>
                  <a:pt x="544" y="0"/>
                </a:lnTo>
                <a:lnTo>
                  <a:pt x="648" y="8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2082800" y="4956175"/>
            <a:ext cx="482600" cy="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068" name="Oval 12"/>
          <p:cNvSpPr>
            <a:spLocks noChangeArrowheads="1"/>
          </p:cNvSpPr>
          <p:nvPr/>
        </p:nvSpPr>
        <p:spPr bwMode="auto">
          <a:xfrm>
            <a:off x="2286000" y="4918075"/>
            <a:ext cx="101600" cy="889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 sz="1400" b="1"/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>
            <a:off x="2032000" y="4219575"/>
            <a:ext cx="2324100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070" name="Slide Number Placeholder 1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eaLnBrk="1" hangingPunct="1"/>
            <a:fld id="{F3CFF563-7D58-4B3D-957F-952515782896}" type="slidenum">
              <a:rPr lang="en-US" smtClean="0">
                <a:solidFill>
                  <a:srgbClr val="898989"/>
                </a:solidFill>
              </a:rPr>
              <a:pPr eaLnBrk="1" hangingPunct="1"/>
              <a:t>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CCCAC2-DA65-3247-B8C2-6F5A739BD9D7}"/>
              </a:ext>
            </a:extLst>
          </p:cNvPr>
          <p:cNvSpPr txBox="1"/>
          <p:nvPr/>
        </p:nvSpPr>
        <p:spPr>
          <a:xfrm>
            <a:off x="8048154" y="8036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7030A0"/>
                </a:solidFill>
              </a:rPr>
              <a:t>Bus Selection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B8EB98-D1DC-2F4D-A3F1-AC7D7B58AFC1}"/>
              </a:ext>
            </a:extLst>
          </p:cNvPr>
          <p:cNvSpPr txBox="1"/>
          <p:nvPr/>
        </p:nvSpPr>
        <p:spPr>
          <a:xfrm>
            <a:off x="8118013" y="239910"/>
            <a:ext cx="1025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7030A0"/>
                </a:solidFill>
              </a:rPr>
              <a:t>ALU Design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4D037-7E01-5D6A-9B21-B39CD165B4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82800" y="6451599"/>
            <a:ext cx="5264150" cy="238125"/>
          </a:xfrm>
        </p:spPr>
        <p:txBody>
          <a:bodyPr/>
          <a:lstStyle/>
          <a:p>
            <a:pPr>
              <a:defRPr/>
            </a:pPr>
            <a:r>
              <a:rPr lang="en-US" sz="1200"/>
              <a:t>Lecture 10: Components &amp; ALU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335224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/>
          <a:lstStyle/>
          <a:p>
            <a:r>
              <a:rPr lang="en-US" dirty="0"/>
              <a:t>Multiplexers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28914" y="5722071"/>
            <a:ext cx="4191000" cy="533400"/>
          </a:xfrm>
        </p:spPr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sz="2000" dirty="0"/>
              <a:t> A, B, C is control lines so that which of the eight input lines to be gated.</a:t>
            </a:r>
          </a:p>
        </p:txBody>
      </p:sp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" y="1295400"/>
            <a:ext cx="437197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62FC548-F65A-9D4C-9F3F-8942DE111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205" y="2209800"/>
            <a:ext cx="3880007" cy="221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E2B0E9-B708-9E40-8072-D965822E0201}"/>
              </a:ext>
            </a:extLst>
          </p:cNvPr>
          <p:cNvSpPr txBox="1">
            <a:spLocks/>
          </p:cNvSpPr>
          <p:nvPr/>
        </p:nvSpPr>
        <p:spPr>
          <a:xfrm>
            <a:off x="4666711" y="4572000"/>
            <a:ext cx="4074994" cy="990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/>
              <a:t>(a) An eight-input multiplexer. (b) The same multiplexer wired to compute the majority function.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081954-CA1A-DE42-9790-AC442802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703B4-D1B9-1A4E-8336-B4A0670B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164E9-F711-CE4B-B261-99A9F557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F84061-D82D-2E4A-A632-401EE4DE1B83}"/>
              </a:ext>
            </a:extLst>
          </p:cNvPr>
          <p:cNvSpPr txBox="1"/>
          <p:nvPr/>
        </p:nvSpPr>
        <p:spPr>
          <a:xfrm>
            <a:off x="8048154" y="8036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7030A0"/>
                </a:solidFill>
              </a:rPr>
              <a:t>Bus Selection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C22E95-A783-7740-A316-98E58A7BC2CB}"/>
              </a:ext>
            </a:extLst>
          </p:cNvPr>
          <p:cNvSpPr txBox="1"/>
          <p:nvPr/>
        </p:nvSpPr>
        <p:spPr>
          <a:xfrm>
            <a:off x="8118013" y="246062"/>
            <a:ext cx="1025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7030A0"/>
                </a:solidFill>
              </a:rPr>
              <a:t>ALU Design</a:t>
            </a:r>
          </a:p>
        </p:txBody>
      </p:sp>
    </p:spTree>
    <p:extLst>
      <p:ext uri="{BB962C8B-B14F-4D97-AF65-F5344CB8AC3E}">
        <p14:creationId xmlns:p14="http://schemas.microsoft.com/office/powerpoint/2010/main" val="103730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10: Components &amp; ALU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19200" y="5638800"/>
            <a:ext cx="7131831" cy="72698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/>
              <a:t> A 3-to-8 decoder circuit: Depending on the inputs, only one of eight outputs is 1.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138" y="1526506"/>
            <a:ext cx="4640262" cy="4134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FCD9E6-FC02-A94B-A8AB-A89899B36AFF}"/>
              </a:ext>
            </a:extLst>
          </p:cNvPr>
          <p:cNvSpPr txBox="1"/>
          <p:nvPr/>
        </p:nvSpPr>
        <p:spPr>
          <a:xfrm>
            <a:off x="7010400" y="-17364"/>
            <a:ext cx="2219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7030A0"/>
                </a:solidFill>
              </a:rPr>
              <a:t>Interrupt Control Hardware</a:t>
            </a:r>
          </a:p>
        </p:txBody>
      </p:sp>
    </p:spTree>
    <p:extLst>
      <p:ext uri="{BB962C8B-B14F-4D97-AF65-F5344CB8AC3E}">
        <p14:creationId xmlns:p14="http://schemas.microsoft.com/office/powerpoint/2010/main" val="1574126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4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SigBrnd</Template>
  <TotalTime>10914</TotalTime>
  <Words>1483</Words>
  <Application>Microsoft Macintosh PowerPoint</Application>
  <PresentationFormat>On-screen Show (4:3)</PresentationFormat>
  <Paragraphs>606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1</vt:i4>
      </vt:variant>
    </vt:vector>
  </HeadingPairs>
  <TitlesOfParts>
    <vt:vector size="30" baseType="lpstr">
      <vt:lpstr>Frutiger 55 Roman</vt:lpstr>
      <vt:lpstr>Arial</vt:lpstr>
      <vt:lpstr>Calibri</vt:lpstr>
      <vt:lpstr>Courier New</vt:lpstr>
      <vt:lpstr>Times New Roman</vt:lpstr>
      <vt:lpstr>1_Office Theme</vt:lpstr>
      <vt:lpstr>Office Theme</vt:lpstr>
      <vt:lpstr>2_Office Theme</vt:lpstr>
      <vt:lpstr>3_Office Theme</vt:lpstr>
      <vt:lpstr>4_Office Theme</vt:lpstr>
      <vt:lpstr>CSS 422 Hardware and Computer Organization </vt:lpstr>
      <vt:lpstr>Topics</vt:lpstr>
      <vt:lpstr>More Karnaugh Map Technique Use of Negation</vt:lpstr>
      <vt:lpstr>More Karnaugh Map Technique Exclusive OR</vt:lpstr>
      <vt:lpstr>More Karnaugh Map Technique Don’t Care Terms</vt:lpstr>
      <vt:lpstr>Product of Sums</vt:lpstr>
      <vt:lpstr>Simple Multiplexer (MUX)</vt:lpstr>
      <vt:lpstr>Multiplexers</vt:lpstr>
      <vt:lpstr>Decoder</vt:lpstr>
      <vt:lpstr>Comparator</vt:lpstr>
      <vt:lpstr>1-Bit Left/Right Shift Register</vt:lpstr>
      <vt:lpstr>Half Adder</vt:lpstr>
      <vt:lpstr>Full Adder (1)</vt:lpstr>
      <vt:lpstr>Full Adder (2)</vt:lpstr>
      <vt:lpstr>Subtraction</vt:lpstr>
      <vt:lpstr>Multiplier</vt:lpstr>
      <vt:lpstr>ALU</vt:lpstr>
      <vt:lpstr>4-bit ALU</vt:lpstr>
      <vt:lpstr>Summary</vt:lpstr>
      <vt:lpstr>Custom Show 1</vt:lpstr>
    </vt:vector>
  </TitlesOfParts>
  <Company>Pluto Sound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CSc3360 Windowing Systems Programming</dc:title>
  <dc:creator>Stephen J. Pellicer</dc:creator>
  <cp:lastModifiedBy>Munehiro Fukuda</cp:lastModifiedBy>
  <cp:revision>558</cp:revision>
  <cp:lastPrinted>1601-01-01T00:00:00Z</cp:lastPrinted>
  <dcterms:created xsi:type="dcterms:W3CDTF">2006-01-05T18:10:09Z</dcterms:created>
  <dcterms:modified xsi:type="dcterms:W3CDTF">2025-02-19T19:16:16Z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