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59" r:id="rId1"/>
    <p:sldMasterId id="2147483660" r:id="rId2"/>
    <p:sldMasterId id="2147483661" r:id="rId3"/>
    <p:sldMasterId id="2147483662" r:id="rId4"/>
    <p:sldMasterId id="2147483663" r:id="rId5"/>
  </p:sldMasterIdLst>
  <p:notesMasterIdLst>
    <p:notesMasterId r:id="rId16"/>
  </p:notesMasterIdLst>
  <p:handoutMasterIdLst>
    <p:handoutMasterId r:id="rId17"/>
  </p:handoutMasterIdLst>
  <p:sldIdLst>
    <p:sldId id="257" r:id="rId6"/>
    <p:sldId id="260" r:id="rId7"/>
    <p:sldId id="261" r:id="rId8"/>
    <p:sldId id="262" r:id="rId9"/>
    <p:sldId id="263" r:id="rId10"/>
    <p:sldId id="264" r:id="rId11"/>
    <p:sldId id="266" r:id="rId12"/>
    <p:sldId id="265" r:id="rId13"/>
    <p:sldId id="267" r:id="rId14"/>
    <p:sldId id="268" r:id="rId15"/>
  </p:sldIdLst>
  <p:sldSz cx="9144000" cy="6858000" type="screen4x3"/>
  <p:notesSz cx="6858000" cy="9144000"/>
  <p:custShowLst>
    <p:custShow name="Custom Show 1" id="0">
      <p:sldLst/>
    </p:custShow>
  </p:custShow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utiger 55 Roman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4D25"/>
    <a:srgbClr val="002BB4"/>
    <a:srgbClr val="0033CC"/>
    <a:srgbClr val="003399"/>
    <a:srgbClr val="3333FF"/>
    <a:srgbClr val="3333CC"/>
    <a:srgbClr val="0000FF"/>
    <a:srgbClr val="FF00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5" autoAdjust="0"/>
    <p:restoredTop sz="93875" autoAdjust="0"/>
  </p:normalViewPr>
  <p:slideViewPr>
    <p:cSldViewPr>
      <p:cViewPr varScale="1">
        <p:scale>
          <a:sx n="123" d="100"/>
          <a:sy n="123" d="100"/>
        </p:scale>
        <p:origin x="20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55F572-265B-3547-BC13-FCABC9ED0447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7D4195-DB73-2948-AAE3-1992059A41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86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93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2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82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82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ea typeface="굴림" pitchFamily="34" charset="-127"/>
              </a:defRPr>
            </a:lvl1pPr>
          </a:lstStyle>
          <a:p>
            <a:pPr>
              <a:defRPr/>
            </a:pPr>
            <a:fld id="{AF339365-9AAE-4473-BF43-687E300CC71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28687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BDF00B-398C-4E32-A106-4EFC87DFAA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5605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804F3-1F08-4F79-8004-EB8AE6F9056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856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C1C0B-A663-4676-98A1-EF2B0305DC8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45356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9E1F5-56A0-4092-8225-C60227A118F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1273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E223F-1B41-4171-8A8F-48E3E08B557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814012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48630A-5A24-4AF5-8F66-7351743884A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141871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7FBD3C-8DAA-4E9B-A2FB-8311C2F98C0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0843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AE535D-A06A-468D-A90E-EB638E36CFC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701197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52D119-87EF-4256-90AF-48015D9F242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46806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8AC713-78D8-4984-95D4-4FF8F2B61A7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862945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9D9E2C-54B9-41F4-8A75-685EC36FDB3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4234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16C61-14C4-4AE7-93C7-F4B6C59C883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67489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7B6BF-2C52-4BDE-8452-EF6BF7F5B27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193911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0D0D25-200A-48E8-9DDC-62FF0E140F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56423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4115E-AF98-4ED5-8C11-3B9BEE12EDB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9837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DE9FC2-E98C-4F23-9B53-6ACB1EC38CD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10401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49B22-775F-47F2-BB39-AB61C96BBDB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856032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2226F5-8834-4AA6-B58D-F267DCAD1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739281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4131B-21CC-4493-8A15-CB73888D0B1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060947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834EED-9150-4CBA-936D-69B651A6C28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607257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28AE18-2A9D-4F31-9547-7F6DAE83B85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734560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6C30F2-9D2A-4E04-93BB-C67D265F9F1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4080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6C4142-2AF2-4C81-AF7A-E8BA01F519C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8724264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3488C6-7EA3-44BB-A5F1-1E34EBE5924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95145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7554ED-928E-4E9C-BDF8-1051F03C904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335536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B1C57-2C44-473C-9386-A931A836DC6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010078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1300" y="228600"/>
            <a:ext cx="20955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13410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B0ED0-AA16-40FE-AF3A-4C33E99CDA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46596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16D6AD-AF07-42B5-9D46-5539309758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5809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155EF-A800-4D1A-B1F9-AA6D8893917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59189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C70062-1BFD-4FAE-8485-7BAF2138066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42195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F441C-5005-4038-84DB-2FDDB93481C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4786608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104E6-0F91-44E7-9B5E-F664EBA0AB8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199094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2D0B03-4C4F-4E9E-BB4E-3FB1746A830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56949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53AC32-1D6B-4D70-805C-E15AC96883A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54112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F1F062-751B-4EE9-900C-7289453D4439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286318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541DA4-678B-431F-80DB-70D7FF83878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002816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2AC23B-4C7F-4ED8-A02D-7FB18565B1C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96309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4C30C1-A8FB-470F-8DDB-BC6F509634E4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03182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9BC0D9-E6BB-4FB2-B907-408BB5D78AF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035793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6B2410-B111-4672-B80A-1470C985BFA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68673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7878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660316-90B9-47E1-9D52-5114F42BC12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1779821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449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2A18A5-4C2C-4EE1-920D-EDA3AE86945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084191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3FB6D-48BA-406B-907B-8A5D67E9CB61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070563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E224B9-9B2F-4D4E-B8CB-81B920F9B5AE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9371288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D45D5D-4683-4050-B25A-4DE8243920D2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7914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E67F9-B259-41B4-84A7-FFB3DF4E7E5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512555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E36D1-BADA-4678-B8BD-92B0B8C91138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227982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D99DFC-976C-4D6B-8193-C5AF489C30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8655779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8A63F-6A54-442E-88AD-E00D272E60E3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77828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62000"/>
            <a:ext cx="2057400" cy="5364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62000"/>
            <a:ext cx="6019800" cy="5364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A01B87-1841-4BFE-85BB-CBB0D4F9511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5661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4A816B-6821-463E-94FD-740CBB093CB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41260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A9E861-AD90-4143-ABAD-63B485863CD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29075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A43882-8A51-4435-921E-75A4987E1B47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5916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A35C1-EB63-4480-AB2E-C5E855A028E5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06026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BFBFBF"/>
            </a:gs>
            <a:gs pos="60001">
              <a:srgbClr val="D9D9D9"/>
            </a:gs>
            <a:gs pos="100000">
              <a:srgbClr val="D9D9D9"/>
            </a:gs>
          </a:gsLst>
          <a:lin ang="54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6" descr="684412_high_Purple.jp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9275B">
              <a:alpha val="5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29" name="Picture 7" descr="UW.Wordmark_ctr_white.png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52425"/>
            <a:ext cx="25511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0" name="Rectangle 10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1031" name="Picture 8" descr="UW_W-Logo_RGB.pn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10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23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0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AB0948D-7B13-4C95-ADBF-523A4CD9FAB6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0FB78-9F76-4BA3-B607-145052372DCC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3075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3076" name="Picture 8" descr="UW_W-Logo_RGB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itle Placeholder 1"/>
          <p:cNvSpPr>
            <a:spLocks noGrp="1"/>
          </p:cNvSpPr>
          <p:nvPr>
            <p:ph type="title"/>
          </p:nvPr>
        </p:nvSpPr>
        <p:spPr bwMode="auto">
          <a:xfrm>
            <a:off x="3048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01000" y="6553200"/>
            <a:ext cx="692150" cy="1682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A38662-C29B-4744-AC2F-5D09956BAF9F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75FCF6E-81D6-41FA-94ED-9718693F5E3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71450" cy="6858000"/>
          </a:xfrm>
          <a:prstGeom prst="rect">
            <a:avLst/>
          </a:prstGeom>
          <a:solidFill>
            <a:srgbClr val="39275B">
              <a:alpha val="8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3" name="Picture 9" descr="UW.Wordmark_ctr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61950"/>
            <a:ext cx="2563813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Rectangle 8"/>
          <p:cNvSpPr>
            <a:spLocks noChangeArrowheads="1"/>
          </p:cNvSpPr>
          <p:nvPr/>
        </p:nvSpPr>
        <p:spPr bwMode="auto">
          <a:xfrm>
            <a:off x="0" y="180975"/>
            <a:ext cx="576263" cy="457200"/>
          </a:xfrm>
          <a:prstGeom prst="rect">
            <a:avLst/>
          </a:prstGeom>
          <a:solidFill>
            <a:srgbClr val="39275B"/>
          </a:solidFill>
          <a:ln>
            <a:noFill/>
          </a:ln>
          <a:effectLst>
            <a:outerShdw dist="38100" dir="3600019" algn="br" rotWithShape="0">
              <a:srgbClr val="808080">
                <a:alpha val="14998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 defTabSz="457200"/>
            <a:endParaRPr lang="ko-KR" altLang="en-US">
              <a:solidFill>
                <a:srgbClr val="FFFFFF"/>
              </a:solidFill>
              <a:latin typeface="Calibri" pitchFamily="34" charset="0"/>
            </a:endParaRPr>
          </a:p>
        </p:txBody>
      </p:sp>
      <p:pic>
        <p:nvPicPr>
          <p:cNvPr id="5125" name="Picture 8" descr="UW_W-Logo_RGB.png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63" y="295275"/>
            <a:ext cx="338137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51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76400"/>
            <a:ext cx="8229600" cy="444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65475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715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CFEC22B-A995-420B-97FC-0CF5935C3090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hf hdr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5pPr>
      <a:lvl6pPr marL="4572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6pPr>
      <a:lvl7pPr marL="9144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7pPr>
      <a:lvl8pPr marL="13716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8pPr>
      <a:lvl9pPr marL="1828800"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utiger 55 Roman" charset="0"/>
          <a:ea typeface="ＭＳ Ｐゴシック" pitchFamily="34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/>
          </p:cNvSpPr>
          <p:nvPr>
            <p:ph type="ctrTitle"/>
          </p:nvPr>
        </p:nvSpPr>
        <p:spPr>
          <a:xfrm>
            <a:off x="4800600" y="228600"/>
            <a:ext cx="4343400" cy="612775"/>
          </a:xfrm>
        </p:spPr>
        <p:txBody>
          <a:bodyPr/>
          <a:lstStyle/>
          <a:p>
            <a: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  <a:t>CSS 422 Hardware and Computer Organization</a:t>
            </a:r>
            <a:br>
              <a:rPr lang="en-US" altLang="ko-KR" sz="14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endParaRPr lang="en-US" altLang="ko-KR" sz="1400" dirty="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147" name="Rectangle 6"/>
          <p:cNvSpPr>
            <a:spLocks/>
          </p:cNvSpPr>
          <p:nvPr/>
        </p:nvSpPr>
        <p:spPr bwMode="auto">
          <a:xfrm>
            <a:off x="762000" y="1676400"/>
            <a:ext cx="7772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 eaLnBrk="0" hangingPunct="0">
              <a:spcBef>
                <a:spcPct val="20000"/>
              </a:spcBef>
              <a:buFont typeface="Arial" charset="0"/>
              <a:buNone/>
            </a:pPr>
            <a:r>
              <a:rPr lang="en-US" altLang="ko-KR" sz="4800" dirty="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6148" name="Rectangle 3"/>
          <p:cNvSpPr>
            <a:spLocks noChangeArrowheads="1"/>
          </p:cNvSpPr>
          <p:nvPr/>
        </p:nvSpPr>
        <p:spPr bwMode="auto">
          <a:xfrm>
            <a:off x="1371600" y="4391025"/>
            <a:ext cx="64008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defTabSz="457200">
              <a:spcBef>
                <a:spcPct val="20000"/>
              </a:spcBef>
              <a:buFont typeface="Arial" charset="0"/>
              <a:buNone/>
            </a:pPr>
            <a:r>
              <a:rPr lang="en-US" altLang="ja-JP" sz="3200" dirty="0">
                <a:solidFill>
                  <a:schemeClr val="bg1"/>
                </a:solidFill>
              </a:rPr>
              <a:t>Professor: Munehiro Fukuda</a:t>
            </a:r>
          </a:p>
          <a:p>
            <a:pPr algn="ctr" defTabSz="457200">
              <a:spcBef>
                <a:spcPct val="20000"/>
              </a:spcBef>
              <a:buFont typeface="Arial" charset="0"/>
              <a:buNone/>
            </a:pPr>
            <a:endParaRPr lang="en-US" altLang="ja-JP" sz="3200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108450" y="3650218"/>
            <a:ext cx="774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457200" eaLnBrk="0" hangingPunct="0">
              <a:spcBef>
                <a:spcPct val="20000"/>
              </a:spcBef>
              <a:buFont typeface="Arial" pitchFamily="34" charset="0"/>
              <a:buNone/>
            </a:pPr>
            <a:r>
              <a:rPr lang="en-US" altLang="ko-KR" dirty="0">
                <a:solidFill>
                  <a:schemeClr val="bg1"/>
                </a:solidFill>
                <a:ea typeface="굴림" pitchFamily="50" charset="-127"/>
              </a:rPr>
              <a:t>Ver. 1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BDF00B-398C-4E32-A106-4EFC87DFAA0A}" type="slidenum">
              <a:rPr lang="ko-KR" altLang="en-US" smtClean="0"/>
              <a:pPr>
                <a:defRPr/>
              </a:pPr>
              <a:t>0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8C10-FBBD-4E4D-A343-2F6090E3F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Work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941FC4D-31CA-EC4C-9FAA-258EE3A73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4759" y="1221041"/>
            <a:ext cx="4192588" cy="639762"/>
          </a:xfrm>
        </p:spPr>
        <p:txBody>
          <a:bodyPr/>
          <a:lstStyle/>
          <a:p>
            <a:r>
              <a:rPr lang="en-US"/>
              <a:t>Step 1: Midpoint Report (Wk8)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C92B44-9714-564E-BF13-67CF10456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94984" y="1221041"/>
            <a:ext cx="4041775" cy="639762"/>
          </a:xfrm>
        </p:spPr>
        <p:txBody>
          <a:bodyPr/>
          <a:lstStyle/>
          <a:p>
            <a:r>
              <a:rPr lang="en-US"/>
              <a:t>Step 2: Final Report (Wk 11)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4E53-1292-074F-B0BB-62A409A2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81D5D-3583-7D4B-A6E3-5ADAAA32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A1706-BEDB-2442-AB6C-632AEB9A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9</a:t>
            </a:fld>
            <a:endParaRPr lang="en-US" altLang="ko-KR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4E89E6-1655-AE47-BC59-AFCAEBFF9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44417"/>
              </p:ext>
            </p:extLst>
          </p:nvPr>
        </p:nvGraphicFramePr>
        <p:xfrm>
          <a:off x="291634" y="1801062"/>
          <a:ext cx="4192588" cy="31137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335215625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366150349"/>
                    </a:ext>
                  </a:extLst>
                </a:gridCol>
                <a:gridCol w="611188">
                  <a:extLst>
                    <a:ext uri="{9D8B030D-6E8A-4147-A177-3AD203B41FA5}">
                      <a16:colId xmlns:a16="http://schemas.microsoft.com/office/drawing/2014/main" val="3907627972"/>
                    </a:ext>
                  </a:extLst>
                </a:gridCol>
              </a:tblGrid>
              <a:tr h="77294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Materials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Remarks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Grade points (out of 25pts)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1024345"/>
                  </a:ext>
                </a:extLst>
              </a:tr>
              <a:tr h="38647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startup_tm4c129.s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From your Keil uVersion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2pts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5896684"/>
                  </a:ext>
                </a:extLst>
              </a:tr>
              <a:tr h="393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stdlib.s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From your Keil uVersion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5pts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301002"/>
                  </a:ext>
                </a:extLst>
              </a:tr>
              <a:tr h="77294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Two memory snapshots:</a:t>
                      </a:r>
                      <a:endParaRPr lang="en-US" sz="1200">
                        <a:effectLst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stringA and stringB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From your Keil uVersion project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4pts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3370478"/>
                  </a:ext>
                </a:extLst>
              </a:tr>
              <a:tr h="393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heap.c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From your Linux C program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10pts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5584517"/>
                  </a:ext>
                </a:extLst>
              </a:tr>
              <a:tr h="39379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a.out execution results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From your Linux C execution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4pts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2061311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E69A20F-0FEF-7E47-A27A-A1C9972AC6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50245"/>
              </p:ext>
            </p:extLst>
          </p:nvPr>
        </p:nvGraphicFramePr>
        <p:xfrm>
          <a:off x="4694984" y="1801062"/>
          <a:ext cx="4296616" cy="4297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48616">
                  <a:extLst>
                    <a:ext uri="{9D8B030D-6E8A-4147-A177-3AD203B41FA5}">
                      <a16:colId xmlns:a16="http://schemas.microsoft.com/office/drawing/2014/main" val="2975703891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481784940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410212549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Materials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Remarks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Grade points (out of 75pts)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1660272753"/>
                  </a:ext>
                </a:extLst>
              </a:tr>
              <a:tr h="261783">
                <a:tc rowSpan="6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Your zipped Keil uVersion project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(35pts)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startup_tm4c129.s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Reset_Handler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SVC_Handler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SysTick_Handler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5pts</a:t>
                      </a: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991011265"/>
                  </a:ext>
                </a:extLst>
              </a:tr>
              <a:tr h="65446">
                <a:tc v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driver_keil.c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2922299385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stdlib.s</a:t>
                      </a: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6pts</a:t>
                      </a: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2508838622"/>
                  </a:ext>
                </a:extLst>
              </a:tr>
              <a:tr h="172670">
                <a:tc v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svc.s</a:t>
                      </a: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3pts</a:t>
                      </a: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1043929591"/>
                  </a:ext>
                </a:extLst>
              </a:tr>
              <a:tr h="208330">
                <a:tc v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heap.s</a:t>
                      </a: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16pts</a:t>
                      </a: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4220725171"/>
                  </a:ext>
                </a:extLst>
              </a:tr>
              <a:tr h="220549">
                <a:tc vMerge="1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timer.s</a:t>
                      </a: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5pts</a:t>
                      </a: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2759477164"/>
                  </a:ext>
                </a:extLst>
              </a:tr>
              <a:tr h="31285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Execution snapshots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26pts</a:t>
                      </a: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419656841"/>
                  </a:ext>
                </a:extLst>
              </a:tr>
              <a:tr h="402897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Documentation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A two-page summary of your implementation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Narratives</a:t>
                      </a:r>
                    </a:p>
                    <a:p>
                      <a:pPr marL="742950" marR="0" lvl="1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What you implemented.</a:t>
                      </a:r>
                    </a:p>
                    <a:p>
                      <a:pPr marL="742950" marR="0" lvl="1" indent="-28575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Courier New" panose="02070309020205020404" pitchFamily="49" charset="0"/>
                        <a:buChar char="o"/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What was missing.</a:t>
                      </a:r>
                    </a:p>
                    <a:p>
                      <a:pPr marL="342900" marR="0" lvl="0" indent="-342900" algn="just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Times New Roman" panose="02020603050405020304" pitchFamily="18" charset="0"/>
                        <a:buChar char="-"/>
                        <a:tabLst>
                          <a:tab pos="0" algn="l"/>
                        </a:tabLst>
                      </a:pPr>
                      <a:r>
                        <a:rPr lang="en-US" sz="1100">
                          <a:effectLst/>
                        </a:rPr>
                        <a:t>Any Diagrams (at least one)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6pts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6pts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2pts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3369400426"/>
                  </a:ext>
                </a:extLst>
              </a:tr>
              <a:tr h="287783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Extra credits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If you implemented additional stdlib functions in ARM/THUMB-2, please write about them and highlight your narratives in our documentation.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5pts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21932" marR="21932" marT="0" marB="0"/>
                </a:tc>
                <a:extLst>
                  <a:ext uri="{0D108BD9-81ED-4DB2-BD59-A6C34878D82A}">
                    <a16:rowId xmlns:a16="http://schemas.microsoft.com/office/drawing/2014/main" val="1391633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825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BA475-7B1F-9D47-809D-A5A55137D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9B4E7-0D4E-AE4F-836B-83AFA8649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76401"/>
            <a:ext cx="8229600" cy="4038600"/>
          </a:xfrm>
        </p:spPr>
        <p:txBody>
          <a:bodyPr/>
          <a:lstStyle/>
          <a:p>
            <a:pPr marL="0" indent="0">
              <a:buNone/>
            </a:pPr>
            <a:r>
              <a:rPr lang="en-US" sz="2800">
                <a:solidFill>
                  <a:srgbClr val="C00000"/>
                </a:solidFill>
              </a:rPr>
              <a:t>Implementing C Standard Library’s functions in ARM, through which you’ll understand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CPU operating modes: user and supervisor modes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System-call and interrupt handling procedures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C to assembler argument passing (APCS: ARM Procedure Call Standard)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Stack operations to impelment recursions at the assembly language level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/>
              <a:t>Buddy memory allocation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375AD-D2C9-9347-8869-50E56DB6F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31AA1E-F7EF-184B-9E6D-ED9A51008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8A994-A64C-7247-8020-2B3AF91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90448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C9487-E255-D747-AD64-88C940809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762000"/>
            <a:ext cx="8610600" cy="838200"/>
          </a:xfrm>
        </p:spPr>
        <p:txBody>
          <a:bodyPr/>
          <a:lstStyle/>
          <a:p>
            <a:r>
              <a:rPr lang="en-US" sz="3200"/>
              <a:t>ARM Implementation of C Standard Lib Functions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F2366-8C5A-7D4A-885B-6E21BA3B8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0EF9-5C88-6C44-8DC8-7D20FC9A3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FED1C-921A-8940-8A15-02BAA2FC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2</a:t>
            </a:fld>
            <a:endParaRPr lang="en-US" altLang="ko-K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99C22BE-7499-254B-9CFA-CFCF6FC891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008723"/>
              </p:ext>
            </p:extLst>
          </p:nvPr>
        </p:nvGraphicFramePr>
        <p:xfrm>
          <a:off x="609600" y="1912461"/>
          <a:ext cx="8001000" cy="3566160"/>
        </p:xfrm>
        <a:graphic>
          <a:graphicData uri="http://schemas.openxmlformats.org/drawingml/2006/table">
            <a:tbl>
              <a:tblPr firstRow="1" firstCol="1" bandRow="1">
                <a:tableStyleId>{46F890A9-2807-4EBB-B81D-B2AA78EC7F39}</a:tableStyleId>
              </a:tblPr>
              <a:tblGrid>
                <a:gridCol w="6308481">
                  <a:extLst>
                    <a:ext uri="{9D8B030D-6E8A-4147-A177-3AD203B41FA5}">
                      <a16:colId xmlns:a16="http://schemas.microsoft.com/office/drawing/2014/main" val="401598836"/>
                    </a:ext>
                  </a:extLst>
                </a:gridCol>
                <a:gridCol w="923192">
                  <a:extLst>
                    <a:ext uri="{9D8B030D-6E8A-4147-A177-3AD203B41FA5}">
                      <a16:colId xmlns:a16="http://schemas.microsoft.com/office/drawing/2014/main" val="3523286469"/>
                    </a:ext>
                  </a:extLst>
                </a:gridCol>
                <a:gridCol w="769327">
                  <a:extLst>
                    <a:ext uri="{9D8B030D-6E8A-4147-A177-3AD203B41FA5}">
                      <a16:colId xmlns:a16="http://schemas.microsoft.com/office/drawing/2014/main" val="3223836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 standard lib functions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 stdlib.s </a:t>
                      </a:r>
                      <a:r>
                        <a:rPr lang="en-US" sz="1100" baseline="30000">
                          <a:effectLst/>
                        </a:rPr>
                        <a:t>*1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SVC </a:t>
                      </a:r>
                      <a:r>
                        <a:rPr lang="en-US" sz="1100" baseline="30000">
                          <a:effectLst/>
                        </a:rPr>
                        <a:t>*2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9089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</a:rPr>
                        <a:t>bzero( void *s, size_t n 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writes n zeroed bytes to the setring s. If n is zero, bzero( ) does nothing. 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39503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</a:rPr>
                        <a:t>strncpy(char *dst, const char *src, size_t len)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copies at most </a:t>
                      </a:r>
                      <a:r>
                        <a:rPr lang="en-US" sz="1100" u="sng">
                          <a:effectLst/>
                        </a:rPr>
                        <a:t>len</a:t>
                      </a:r>
                      <a:r>
                        <a:rPr lang="en-US" sz="1100">
                          <a:effectLst/>
                        </a:rPr>
                        <a:t> characters from </a:t>
                      </a:r>
                      <a:r>
                        <a:rPr lang="en-US" sz="1100" u="sng">
                          <a:effectLst/>
                        </a:rPr>
                        <a:t>src</a:t>
                      </a:r>
                      <a:r>
                        <a:rPr lang="en-US" sz="1100">
                          <a:effectLst/>
                        </a:rPr>
                        <a:t> into </a:t>
                      </a:r>
                      <a:r>
                        <a:rPr lang="en-US" sz="1100" u="sng">
                          <a:effectLst/>
                        </a:rPr>
                        <a:t>dst. It returns dst.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1676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</a:rPr>
                        <a:t>malloc( size_t size 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allocates </a:t>
                      </a:r>
                      <a:r>
                        <a:rPr lang="en-US" sz="1100" u="sng">
                          <a:effectLst/>
                        </a:rPr>
                        <a:t>size</a:t>
                      </a:r>
                      <a:r>
                        <a:rPr lang="en-US" sz="1100">
                          <a:effectLst/>
                        </a:rPr>
                        <a:t> bytes of memory and returns a pointer to the allocated memory. If successful, it returns a pointer to allocated memory. Otherwise, it returns a NULL pointer.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9216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</a:rPr>
                        <a:t>free( void *ptr 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Deallocates the memory allocation pointed to by ptr. If ptr is a NULL pointer, no operation is performed. If successful, it returns a pointer to allocated memory. Otherwise, it returns a NULL pointer.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67404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</a:rPr>
                        <a:t>void (*signal( int sig, void (*func)(int))))(int);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Invokes the func procedure upon receipt of a signal. Our implementation focuses only on SIGALRM, (whose system call number is 14.)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803007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C00000"/>
                          </a:solidFill>
                          <a:effectLst/>
                        </a:rPr>
                        <a:t>unsigned alarm( unsigned seconds )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sets a timer to deliver the signal SIGALRM to the calling process after the specified number of seconds. It returns the amount of time left on the timer from a previous call to alarm( ). If no alarm is currently set, the return value is 0.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Yes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233198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6800690-60DC-A840-B23F-B257BEFFD2AC}"/>
              </a:ext>
            </a:extLst>
          </p:cNvPr>
          <p:cNvSpPr txBox="1"/>
          <p:nvPr/>
        </p:nvSpPr>
        <p:spPr>
          <a:xfrm>
            <a:off x="1021156" y="5478621"/>
            <a:ext cx="7101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*1: To be implemented in stdlib.s in the unprivileged thread mode</a:t>
            </a:r>
          </a:p>
          <a:p>
            <a:r>
              <a:rPr lang="en-US"/>
              <a:t>*2: To be passed as an SVC to SVC_Hander in the privileged handler mode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C3F004-E200-2848-A41A-E6F499D33113}"/>
              </a:ext>
            </a:extLst>
          </p:cNvPr>
          <p:cNvSpPr/>
          <p:nvPr/>
        </p:nvSpPr>
        <p:spPr>
          <a:xfrm>
            <a:off x="329453" y="3818965"/>
            <a:ext cx="8658225" cy="258183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7A7095-F888-F84D-AE51-B234D1589455}"/>
              </a:ext>
            </a:extLst>
          </p:cNvPr>
          <p:cNvSpPr/>
          <p:nvPr/>
        </p:nvSpPr>
        <p:spPr>
          <a:xfrm>
            <a:off x="329453" y="1210235"/>
            <a:ext cx="8658225" cy="257698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4D559A-4ECE-5342-ABEC-1390DC2C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475" y="457200"/>
            <a:ext cx="8229600" cy="838200"/>
          </a:xfrm>
        </p:spPr>
        <p:txBody>
          <a:bodyPr/>
          <a:lstStyle/>
          <a:p>
            <a:r>
              <a:rPr lang="en-US"/>
              <a:t>Software Organization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1D0D0-9BEA-3A41-8D9A-49C3E37E6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03CED-E7C4-9442-BEE1-248598E5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CF837-35B4-3942-9245-69DFB2F47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3</a:t>
            </a:fld>
            <a:endParaRPr lang="en-US" altLang="ko-K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2F501E-CAC0-DE45-AD1E-4338E7694A32}"/>
              </a:ext>
            </a:extLst>
          </p:cNvPr>
          <p:cNvSpPr/>
          <p:nvPr/>
        </p:nvSpPr>
        <p:spPr>
          <a:xfrm>
            <a:off x="381000" y="3886200"/>
            <a:ext cx="2057400" cy="2438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starup_TM4C129.s</a:t>
            </a:r>
          </a:p>
          <a:p>
            <a:pPr algn="ctr"/>
            <a:endParaRPr lang="en-US" sz="900">
              <a:solidFill>
                <a:schemeClr val="tx1"/>
              </a:solidFill>
            </a:endParaRPr>
          </a:p>
          <a:p>
            <a:r>
              <a:rPr lang="en-US" sz="900">
                <a:solidFill>
                  <a:schemeClr val="tx1"/>
                </a:solidFill>
              </a:rPr>
              <a:t>Reset_Handler</a:t>
            </a:r>
          </a:p>
          <a:p>
            <a:r>
              <a:rPr lang="en-US" sz="900">
                <a:solidFill>
                  <a:schemeClr val="tx1"/>
                </a:solidFill>
              </a:rPr>
              <a:t>     LDR    R0, =__main</a:t>
            </a:r>
          </a:p>
          <a:p>
            <a:r>
              <a:rPr lang="en-US" sz="900">
                <a:solidFill>
                  <a:schemeClr val="tx1"/>
                </a:solidFill>
              </a:rPr>
              <a:t>     BX      R0</a:t>
            </a:r>
          </a:p>
          <a:p>
            <a:endParaRPr lang="en-US" sz="900">
              <a:solidFill>
                <a:schemeClr val="tx1"/>
              </a:solidFill>
            </a:endParaRPr>
          </a:p>
          <a:p>
            <a:r>
              <a:rPr lang="en-US" sz="900">
                <a:solidFill>
                  <a:schemeClr val="tx1"/>
                </a:solidFill>
              </a:rPr>
              <a:t>SVC_Handler</a:t>
            </a:r>
          </a:p>
          <a:p>
            <a:r>
              <a:rPr lang="en-US" sz="900">
                <a:solidFill>
                  <a:schemeClr val="tx1"/>
                </a:solidFill>
              </a:rPr>
              <a:t>     PUSH {lr}</a:t>
            </a:r>
          </a:p>
          <a:p>
            <a:r>
              <a:rPr lang="en-US" sz="900">
                <a:solidFill>
                  <a:schemeClr val="tx1"/>
                </a:solidFill>
              </a:rPr>
              <a:t>     LDR   R11, =_systemcall_table_jump</a:t>
            </a:r>
          </a:p>
          <a:p>
            <a:r>
              <a:rPr lang="en-US" sz="900">
                <a:solidFill>
                  <a:schemeClr val="tx1"/>
                </a:solidFill>
              </a:rPr>
              <a:t>     BLX   R11</a:t>
            </a:r>
          </a:p>
          <a:p>
            <a:r>
              <a:rPr lang="en-US" sz="900">
                <a:solidFill>
                  <a:schemeClr val="tx1"/>
                </a:solidFill>
              </a:rPr>
              <a:t>     POP {pc}</a:t>
            </a:r>
          </a:p>
          <a:p>
            <a:endParaRPr lang="en-US" sz="900">
              <a:solidFill>
                <a:schemeClr val="tx1"/>
              </a:solidFill>
            </a:endParaRPr>
          </a:p>
          <a:p>
            <a:r>
              <a:rPr lang="en-US" sz="900">
                <a:solidFill>
                  <a:schemeClr val="tx1"/>
                </a:solidFill>
              </a:rPr>
              <a:t>SysTick_Handler</a:t>
            </a:r>
          </a:p>
          <a:p>
            <a:r>
              <a:rPr lang="en-US" sz="900">
                <a:solidFill>
                  <a:schemeClr val="tx1"/>
                </a:solidFill>
              </a:rPr>
              <a:t>     PUSH {lr}</a:t>
            </a:r>
          </a:p>
          <a:p>
            <a:r>
              <a:rPr lang="en-US" sz="900">
                <a:solidFill>
                  <a:schemeClr val="tx1"/>
                </a:solidFill>
              </a:rPr>
              <a:t>     LDR   R11, =_timer_update</a:t>
            </a:r>
          </a:p>
          <a:p>
            <a:r>
              <a:rPr lang="en-US" sz="900">
                <a:solidFill>
                  <a:schemeClr val="tx1"/>
                </a:solidFill>
              </a:rPr>
              <a:t>     BLX   R11</a:t>
            </a:r>
          </a:p>
          <a:p>
            <a:r>
              <a:rPr lang="en-US" sz="900">
                <a:solidFill>
                  <a:schemeClr val="tx1"/>
                </a:solidFill>
              </a:rPr>
              <a:t>     POP {pc}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B5930F-3DAB-A54C-BF7E-536DFEE3626B}"/>
              </a:ext>
            </a:extLst>
          </p:cNvPr>
          <p:cNvSpPr/>
          <p:nvPr/>
        </p:nvSpPr>
        <p:spPr>
          <a:xfrm>
            <a:off x="2537946" y="3886200"/>
            <a:ext cx="2075329" cy="2438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svc.s</a:t>
            </a:r>
          </a:p>
          <a:p>
            <a:pPr algn="ctr"/>
            <a:endParaRPr lang="en-US" sz="900">
              <a:solidFill>
                <a:schemeClr val="tx1"/>
              </a:solidFill>
            </a:endParaRPr>
          </a:p>
          <a:p>
            <a:r>
              <a:rPr lang="en-US" sz="900">
                <a:solidFill>
                  <a:schemeClr val="tx1"/>
                </a:solidFill>
              </a:rPr>
              <a:t>_systemcall_table_jump</a:t>
            </a:r>
          </a:p>
          <a:p>
            <a:r>
              <a:rPr lang="en-US" sz="900">
                <a:solidFill>
                  <a:schemeClr val="tx1"/>
                </a:solidFill>
              </a:rPr>
              <a:t>     PUSH {lr}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r>
              <a:rPr lang="en-US" sz="900">
                <a:solidFill>
                  <a:schemeClr val="tx1"/>
                </a:solidFill>
              </a:rPr>
              <a:t>     LDR   R11, =_kinit, _kalloc, kfree, etc</a:t>
            </a:r>
          </a:p>
          <a:p>
            <a:r>
              <a:rPr lang="en-US" sz="900">
                <a:solidFill>
                  <a:schemeClr val="tx1"/>
                </a:solidFill>
              </a:rPr>
              <a:t>     BLX   R11</a:t>
            </a:r>
          </a:p>
          <a:p>
            <a:r>
              <a:rPr lang="en-US" sz="900">
                <a:solidFill>
                  <a:schemeClr val="tx1"/>
                </a:solidFill>
              </a:rPr>
              <a:t>     POP {pc}</a:t>
            </a:r>
          </a:p>
          <a:p>
            <a:endParaRPr lang="en-US" sz="900">
              <a:solidFill>
                <a:schemeClr val="tx1"/>
              </a:solidFill>
            </a:endParaRPr>
          </a:p>
          <a:p>
            <a:endParaRPr lang="en-US" sz="900">
              <a:solidFill>
                <a:schemeClr val="tx1"/>
              </a:solidFill>
            </a:endParaRPr>
          </a:p>
          <a:p>
            <a:endParaRPr lang="en-US" sz="900">
              <a:solidFill>
                <a:schemeClr val="tx1"/>
              </a:solidFill>
            </a:endParaRPr>
          </a:p>
          <a:p>
            <a:endParaRPr lang="en-US" sz="900">
              <a:solidFill>
                <a:schemeClr val="tx1"/>
              </a:solidFill>
            </a:endParaRPr>
          </a:p>
          <a:p>
            <a:endParaRPr lang="en-US" sz="900">
              <a:solidFill>
                <a:schemeClr val="tx1"/>
              </a:solidFill>
            </a:endParaRPr>
          </a:p>
          <a:p>
            <a:endParaRPr lang="en-US" sz="900">
              <a:solidFill>
                <a:schemeClr val="tx1"/>
              </a:solidFill>
            </a:endParaRPr>
          </a:p>
          <a:p>
            <a:endParaRPr lang="en-US" sz="900">
              <a:solidFill>
                <a:schemeClr val="tx1"/>
              </a:solidFill>
            </a:endParaRPr>
          </a:p>
          <a:p>
            <a:endParaRPr lang="en-US" sz="900">
              <a:solidFill>
                <a:schemeClr val="tx1"/>
              </a:solidFill>
            </a:endParaRPr>
          </a:p>
          <a:p>
            <a:r>
              <a:rPr lang="en-US" sz="1000">
                <a:solidFill>
                  <a:schemeClr val="tx1"/>
                </a:solidFill>
              </a:rPr>
              <a:t>    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174A1-CA68-CA40-8DC3-E57E2F3BE4C3}"/>
              </a:ext>
            </a:extLst>
          </p:cNvPr>
          <p:cNvSpPr/>
          <p:nvPr/>
        </p:nvSpPr>
        <p:spPr>
          <a:xfrm>
            <a:off x="6887696" y="3886200"/>
            <a:ext cx="2075329" cy="2438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timer.s</a:t>
            </a:r>
          </a:p>
          <a:p>
            <a:pPr algn="ctr"/>
            <a:endParaRPr lang="en-US" sz="900">
              <a:solidFill>
                <a:schemeClr val="tx1"/>
              </a:solidFill>
            </a:endParaRPr>
          </a:p>
          <a:p>
            <a:r>
              <a:rPr lang="en-US" sz="900">
                <a:solidFill>
                  <a:schemeClr val="tx1"/>
                </a:solidFill>
              </a:rPr>
              <a:t>_timer_init</a:t>
            </a:r>
          </a:p>
          <a:p>
            <a:r>
              <a:rPr lang="en-US" sz="900">
                <a:solidFill>
                  <a:schemeClr val="tx1"/>
                </a:solidFill>
              </a:rPr>
              <a:t>     PUSH {lr}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r>
              <a:rPr lang="en-US" sz="900">
                <a:solidFill>
                  <a:schemeClr val="tx1"/>
                </a:solidFill>
              </a:rPr>
              <a:t>     POP {pc}</a:t>
            </a:r>
          </a:p>
          <a:p>
            <a:r>
              <a:rPr lang="en-US" sz="900">
                <a:solidFill>
                  <a:schemeClr val="tx1"/>
                </a:solidFill>
              </a:rPr>
              <a:t>_timer_start</a:t>
            </a:r>
          </a:p>
          <a:p>
            <a:r>
              <a:rPr lang="en-US" sz="900">
                <a:solidFill>
                  <a:schemeClr val="tx1"/>
                </a:solidFill>
              </a:rPr>
              <a:t>     PUSH {lr}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r>
              <a:rPr lang="en-US" sz="900">
                <a:solidFill>
                  <a:schemeClr val="tx1"/>
                </a:solidFill>
              </a:rPr>
              <a:t>     POP {pc}</a:t>
            </a:r>
          </a:p>
          <a:p>
            <a:endParaRPr lang="en-US" sz="900">
              <a:solidFill>
                <a:schemeClr val="tx1"/>
              </a:solidFill>
            </a:endParaRPr>
          </a:p>
          <a:p>
            <a:r>
              <a:rPr lang="en-US" sz="900">
                <a:solidFill>
                  <a:schemeClr val="tx1"/>
                </a:solidFill>
              </a:rPr>
              <a:t>_timer_update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endParaRPr lang="en-US" sz="900">
              <a:solidFill>
                <a:schemeClr val="tx1"/>
              </a:solidFill>
            </a:endParaRPr>
          </a:p>
          <a:p>
            <a:r>
              <a:rPr lang="en-US" sz="900">
                <a:solidFill>
                  <a:schemeClr val="tx1"/>
                </a:solidFill>
              </a:rPr>
              <a:t>_signal_handler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endParaRPr lang="en-US" sz="9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A7AE68-3156-3947-9121-D648CD9F66F7}"/>
              </a:ext>
            </a:extLst>
          </p:cNvPr>
          <p:cNvSpPr/>
          <p:nvPr/>
        </p:nvSpPr>
        <p:spPr>
          <a:xfrm>
            <a:off x="4712821" y="3886200"/>
            <a:ext cx="2075329" cy="2438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heap.s</a:t>
            </a:r>
          </a:p>
          <a:p>
            <a:r>
              <a:rPr lang="en-US" sz="900">
                <a:solidFill>
                  <a:schemeClr val="tx1"/>
                </a:solidFill>
              </a:rPr>
              <a:t>_kinit</a:t>
            </a:r>
          </a:p>
          <a:p>
            <a:r>
              <a:rPr lang="en-US" sz="900">
                <a:solidFill>
                  <a:schemeClr val="tx1"/>
                </a:solidFill>
              </a:rPr>
              <a:t>     PUSH {lr}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r>
              <a:rPr lang="en-US" sz="900">
                <a:solidFill>
                  <a:schemeClr val="tx1"/>
                </a:solidFill>
              </a:rPr>
              <a:t>     POP {pc}</a:t>
            </a:r>
          </a:p>
          <a:p>
            <a:r>
              <a:rPr lang="en-US" sz="900">
                <a:solidFill>
                  <a:schemeClr val="tx1"/>
                </a:solidFill>
              </a:rPr>
              <a:t>_kalloc</a:t>
            </a:r>
          </a:p>
          <a:p>
            <a:r>
              <a:rPr lang="en-US" sz="900">
                <a:solidFill>
                  <a:schemeClr val="tx1"/>
                </a:solidFill>
              </a:rPr>
              <a:t>     PUSH {r0-r12, lr}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r>
              <a:rPr lang="en-US" sz="900">
                <a:solidFill>
                  <a:schemeClr val="tx1"/>
                </a:solidFill>
              </a:rPr>
              <a:t>     LDR   R11, =_ralloc</a:t>
            </a:r>
          </a:p>
          <a:p>
            <a:r>
              <a:rPr lang="en-US" sz="900">
                <a:solidFill>
                  <a:schemeClr val="tx1"/>
                </a:solidFill>
              </a:rPr>
              <a:t>     BLX   R11</a:t>
            </a:r>
          </a:p>
          <a:p>
            <a:r>
              <a:rPr lang="en-US" sz="900">
                <a:solidFill>
                  <a:schemeClr val="tx1"/>
                </a:solidFill>
              </a:rPr>
              <a:t>     POP {r0-r12, pc}</a:t>
            </a:r>
          </a:p>
          <a:p>
            <a:r>
              <a:rPr lang="en-US" sz="900">
                <a:solidFill>
                  <a:schemeClr val="tx1"/>
                </a:solidFill>
              </a:rPr>
              <a:t>_kfree</a:t>
            </a:r>
          </a:p>
          <a:p>
            <a:r>
              <a:rPr lang="en-US" sz="900">
                <a:solidFill>
                  <a:schemeClr val="tx1"/>
                </a:solidFill>
              </a:rPr>
              <a:t>     PUSH {r0-r12, lr}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r>
              <a:rPr lang="en-US" sz="900">
                <a:solidFill>
                  <a:schemeClr val="tx1"/>
                </a:solidFill>
              </a:rPr>
              <a:t>     LDR   R11, =_rfree</a:t>
            </a:r>
          </a:p>
          <a:p>
            <a:r>
              <a:rPr lang="en-US" sz="900">
                <a:solidFill>
                  <a:schemeClr val="tx1"/>
                </a:solidFill>
              </a:rPr>
              <a:t>     BLX   R11</a:t>
            </a:r>
          </a:p>
          <a:p>
            <a:r>
              <a:rPr lang="en-US" sz="900">
                <a:solidFill>
                  <a:schemeClr val="tx1"/>
                </a:solidFill>
              </a:rPr>
              <a:t>     POP {r0-r12, pc}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512AC-D036-CF4B-BC8E-ACE787D5A0F7}"/>
              </a:ext>
            </a:extLst>
          </p:cNvPr>
          <p:cNvSpPr/>
          <p:nvPr/>
        </p:nvSpPr>
        <p:spPr>
          <a:xfrm>
            <a:off x="381000" y="1295400"/>
            <a:ext cx="2057400" cy="2438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driver.c</a:t>
            </a:r>
          </a:p>
          <a:p>
            <a:pPr algn="ctr"/>
            <a:endParaRPr lang="en-US" sz="900">
              <a:solidFill>
                <a:schemeClr val="tx1"/>
              </a:solidFill>
            </a:endParaRPr>
          </a:p>
          <a:p>
            <a:r>
              <a:rPr lang="en-US" sz="900">
                <a:solidFill>
                  <a:schemeClr val="tx1"/>
                </a:solidFill>
              </a:rPr>
              <a:t>int* alarmed;</a:t>
            </a:r>
          </a:p>
          <a:p>
            <a:r>
              <a:rPr lang="en-US" sz="900">
                <a:solidFill>
                  <a:schemeClr val="tx1"/>
                </a:solidFill>
              </a:rPr>
              <a:t>void sig_handler1( int signum ) {</a:t>
            </a:r>
          </a:p>
          <a:p>
            <a:r>
              <a:rPr lang="en-US" sz="900">
                <a:solidFill>
                  <a:schemeClr val="tx1"/>
                </a:solidFill>
              </a:rPr>
              <a:t>	*alarmed = 2;</a:t>
            </a:r>
          </a:p>
          <a:p>
            <a:r>
              <a:rPr lang="en-US" sz="900">
                <a:solidFill>
                  <a:schemeClr val="tx1"/>
                </a:solidFill>
              </a:rPr>
              <a:t>}</a:t>
            </a:r>
          </a:p>
          <a:p>
            <a:r>
              <a:rPr lang="en-US" sz="900">
                <a:solidFill>
                  <a:schemeClr val="tx1"/>
                </a:solidFill>
              </a:rPr>
              <a:t>int main( ) {</a:t>
            </a:r>
          </a:p>
          <a:p>
            <a:r>
              <a:rPr lang="en-US" sz="900">
                <a:solidFill>
                  <a:schemeClr val="tx1"/>
                </a:solidFill>
              </a:rPr>
              <a:t>   char stringA[10] = "123456789\0";</a:t>
            </a:r>
          </a:p>
          <a:p>
            <a:r>
              <a:rPr lang="en-US" sz="900">
                <a:solidFill>
                  <a:schemeClr val="tx1"/>
                </a:solidFill>
              </a:rPr>
              <a:t>   char stringB[10];</a:t>
            </a:r>
          </a:p>
          <a:p>
            <a:r>
              <a:rPr lang="en-US" sz="900">
                <a:solidFill>
                  <a:schemeClr val="tx1"/>
                </a:solidFill>
              </a:rPr>
              <a:t>   _strncpy( stringB, stringA, 10 );</a:t>
            </a:r>
          </a:p>
          <a:p>
            <a:r>
              <a:rPr lang="en-US" sz="900">
                <a:solidFill>
                  <a:schemeClr val="tx1"/>
                </a:solidFill>
              </a:rPr>
              <a:t>   _bzero( stringA, 10 );</a:t>
            </a:r>
          </a:p>
          <a:p>
            <a:r>
              <a:rPr lang="en-US" sz="900">
                <a:solidFill>
                  <a:schemeClr val="tx1"/>
                </a:solidFill>
              </a:rPr>
              <a:t>   void* mem1 = _malloc( 1024 );</a:t>
            </a:r>
          </a:p>
          <a:p>
            <a:r>
              <a:rPr lang="en-US" sz="900">
                <a:solidFill>
                  <a:schemeClr val="tx1"/>
                </a:solidFill>
              </a:rPr>
              <a:t>   _free( mem6 );</a:t>
            </a:r>
          </a:p>
          <a:p>
            <a:r>
              <a:rPr lang="en-US" sz="900">
                <a:solidFill>
                  <a:schemeClr val="tx1"/>
                </a:solidFill>
              </a:rPr>
              <a:t>   alarmed = (int *)_malloc( 4 );</a:t>
            </a:r>
          </a:p>
          <a:p>
            <a:r>
              <a:rPr lang="en-US" sz="900">
                <a:solidFill>
                  <a:schemeClr val="tx1"/>
                </a:solidFill>
              </a:rPr>
              <a:t>   *alarmed = 1;</a:t>
            </a:r>
          </a:p>
          <a:p>
            <a:r>
              <a:rPr lang="en-US" sz="900">
                <a:solidFill>
                  <a:schemeClr val="tx1"/>
                </a:solidFill>
              </a:rPr>
              <a:t>   _signal( SIG_ALRM, sig_handler1 );</a:t>
            </a:r>
          </a:p>
          <a:p>
            <a:r>
              <a:rPr lang="en-US" sz="900">
                <a:solidFill>
                  <a:schemeClr val="tx1"/>
                </a:solidFill>
              </a:rPr>
              <a:t>   _alarm( 2 )</a:t>
            </a:r>
          </a:p>
          <a:p>
            <a:r>
              <a:rPr lang="en-US" sz="90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48F275A-4D62-5D4C-AD11-188C58C17E02}"/>
              </a:ext>
            </a:extLst>
          </p:cNvPr>
          <p:cNvSpPr/>
          <p:nvPr/>
        </p:nvSpPr>
        <p:spPr>
          <a:xfrm>
            <a:off x="2546910" y="1286435"/>
            <a:ext cx="2057400" cy="2438400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stdlib.s</a:t>
            </a:r>
          </a:p>
          <a:p>
            <a:pPr algn="ctr"/>
            <a:endParaRPr lang="en-US" sz="900">
              <a:solidFill>
                <a:schemeClr val="tx1"/>
              </a:solidFill>
            </a:endParaRPr>
          </a:p>
          <a:p>
            <a:r>
              <a:rPr lang="en-US" sz="900">
                <a:solidFill>
                  <a:schemeClr val="tx1"/>
                </a:solidFill>
              </a:rPr>
              <a:t>_bzero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r>
              <a:rPr lang="en-US" sz="900">
                <a:solidFill>
                  <a:schemeClr val="tx1"/>
                </a:solidFill>
              </a:rPr>
              <a:t>     MOV pc, lr ; return to main( )</a:t>
            </a:r>
          </a:p>
          <a:p>
            <a:r>
              <a:rPr lang="en-US" sz="900">
                <a:solidFill>
                  <a:schemeClr val="tx1"/>
                </a:solidFill>
              </a:rPr>
              <a:t>_strncpy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r>
              <a:rPr lang="en-US" sz="900">
                <a:solidFill>
                  <a:schemeClr val="tx1"/>
                </a:solidFill>
              </a:rPr>
              <a:t>     MOV pc, lr ; return to main( ) </a:t>
            </a:r>
          </a:p>
          <a:p>
            <a:r>
              <a:rPr lang="en-US" sz="900">
                <a:solidFill>
                  <a:schemeClr val="tx1"/>
                </a:solidFill>
              </a:rPr>
              <a:t>_malloc</a:t>
            </a:r>
          </a:p>
          <a:p>
            <a:r>
              <a:rPr lang="en-US" sz="900">
                <a:solidFill>
                  <a:schemeClr val="tx1"/>
                </a:solidFill>
              </a:rPr>
              <a:t>     ....</a:t>
            </a:r>
          </a:p>
          <a:p>
            <a:r>
              <a:rPr lang="en-US" sz="900">
                <a:solidFill>
                  <a:schemeClr val="tx1"/>
                </a:solidFill>
              </a:rPr>
              <a:t>     MOV pc, lr ; return to main( ) </a:t>
            </a:r>
          </a:p>
          <a:p>
            <a:r>
              <a:rPr lang="en-US" sz="900">
                <a:solidFill>
                  <a:schemeClr val="tx1"/>
                </a:solidFill>
              </a:rPr>
              <a:t>_free</a:t>
            </a:r>
          </a:p>
          <a:p>
            <a:r>
              <a:rPr lang="en-US" sz="900">
                <a:solidFill>
                  <a:schemeClr val="tx1"/>
                </a:solidFill>
              </a:rPr>
              <a:t>     ...</a:t>
            </a:r>
          </a:p>
          <a:p>
            <a:r>
              <a:rPr lang="en-US" sz="900">
                <a:solidFill>
                  <a:schemeClr val="tx1"/>
                </a:solidFill>
              </a:rPr>
              <a:t>     MOV pc, lr ; return to main( ) </a:t>
            </a:r>
          </a:p>
          <a:p>
            <a:r>
              <a:rPr lang="en-US" sz="900">
                <a:solidFill>
                  <a:schemeClr val="tx1"/>
                </a:solidFill>
              </a:rPr>
              <a:t>_signal</a:t>
            </a:r>
          </a:p>
          <a:p>
            <a:r>
              <a:rPr lang="en-US" sz="900">
                <a:solidFill>
                  <a:schemeClr val="tx1"/>
                </a:solidFill>
              </a:rPr>
              <a:t>     MOV pc, lr ; return to main( ) </a:t>
            </a:r>
          </a:p>
          <a:p>
            <a:r>
              <a:rPr lang="en-US" sz="900">
                <a:solidFill>
                  <a:schemeClr val="tx1"/>
                </a:solidFill>
              </a:rPr>
              <a:t>_alarm</a:t>
            </a:r>
          </a:p>
          <a:p>
            <a:r>
              <a:rPr lang="en-US" sz="900">
                <a:solidFill>
                  <a:schemeClr val="tx1"/>
                </a:solidFill>
              </a:rPr>
              <a:t>     MOV pc, lr ; return to main( )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7DAE30-D524-8648-8EEE-348B90A8E5EC}"/>
              </a:ext>
            </a:extLst>
          </p:cNvPr>
          <p:cNvSpPr txBox="1"/>
          <p:nvPr/>
        </p:nvSpPr>
        <p:spPr>
          <a:xfrm>
            <a:off x="7761060" y="1210235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2"/>
                </a:solidFill>
              </a:rPr>
              <a:t>User Mode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C10630-9B66-1C4F-AF9E-86326228EE0D}"/>
              </a:ext>
            </a:extLst>
          </p:cNvPr>
          <p:cNvSpPr txBox="1"/>
          <p:nvPr/>
        </p:nvSpPr>
        <p:spPr>
          <a:xfrm>
            <a:off x="2594907" y="6007140"/>
            <a:ext cx="2241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Supervisor (OS) Mode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DE994E-530F-F546-85E5-3672702F9B80}"/>
              </a:ext>
            </a:extLst>
          </p:cNvPr>
          <p:cNvCxnSpPr/>
          <p:nvPr/>
        </p:nvCxnSpPr>
        <p:spPr>
          <a:xfrm flipV="1">
            <a:off x="1994786" y="2048435"/>
            <a:ext cx="672214" cy="542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3BED70D-8F36-B545-A13C-A74732D35984}"/>
              </a:ext>
            </a:extLst>
          </p:cNvPr>
          <p:cNvCxnSpPr/>
          <p:nvPr/>
        </p:nvCxnSpPr>
        <p:spPr>
          <a:xfrm flipH="1">
            <a:off x="2057400" y="2279090"/>
            <a:ext cx="685800" cy="387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3C7472-C599-4845-915B-B6FE213709DF}"/>
              </a:ext>
            </a:extLst>
          </p:cNvPr>
          <p:cNvCxnSpPr>
            <a:cxnSpLocks/>
          </p:cNvCxnSpPr>
          <p:nvPr/>
        </p:nvCxnSpPr>
        <p:spPr>
          <a:xfrm flipV="1">
            <a:off x="1219200" y="2895600"/>
            <a:ext cx="1375707" cy="76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D4A0534-2DD1-744C-8432-597777BBFE76}"/>
              </a:ext>
            </a:extLst>
          </p:cNvPr>
          <p:cNvCxnSpPr>
            <a:cxnSpLocks/>
          </p:cNvCxnSpPr>
          <p:nvPr/>
        </p:nvCxnSpPr>
        <p:spPr>
          <a:xfrm flipH="1">
            <a:off x="914400" y="2971800"/>
            <a:ext cx="2057400" cy="180717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870ED8D-6498-4B40-B365-BFFE5759E720}"/>
              </a:ext>
            </a:extLst>
          </p:cNvPr>
          <p:cNvCxnSpPr>
            <a:cxnSpLocks/>
          </p:cNvCxnSpPr>
          <p:nvPr/>
        </p:nvCxnSpPr>
        <p:spPr>
          <a:xfrm>
            <a:off x="3346264" y="4876800"/>
            <a:ext cx="1490475" cy="67071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8CB4B8-9043-D740-8C3F-E714487916F9}"/>
              </a:ext>
            </a:extLst>
          </p:cNvPr>
          <p:cNvCxnSpPr/>
          <p:nvPr/>
        </p:nvCxnSpPr>
        <p:spPr>
          <a:xfrm flipH="1" flipV="1">
            <a:off x="3276600" y="4953000"/>
            <a:ext cx="1676400" cy="123880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3980DF2-87DD-284B-AD62-B81587E23460}"/>
              </a:ext>
            </a:extLst>
          </p:cNvPr>
          <p:cNvCxnSpPr/>
          <p:nvPr/>
        </p:nvCxnSpPr>
        <p:spPr>
          <a:xfrm flipH="1">
            <a:off x="1143000" y="4966210"/>
            <a:ext cx="1600200" cy="36779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67EE5A8-A420-F943-AC3B-DE9AD9981717}"/>
              </a:ext>
            </a:extLst>
          </p:cNvPr>
          <p:cNvCxnSpPr/>
          <p:nvPr/>
        </p:nvCxnSpPr>
        <p:spPr>
          <a:xfrm flipV="1">
            <a:off x="1371600" y="4343400"/>
            <a:ext cx="1223307" cy="7265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0F109A1-0239-4B4E-A0EE-F433EBB41F42}"/>
              </a:ext>
            </a:extLst>
          </p:cNvPr>
          <p:cNvCxnSpPr/>
          <p:nvPr/>
        </p:nvCxnSpPr>
        <p:spPr>
          <a:xfrm flipV="1">
            <a:off x="533400" y="3048000"/>
            <a:ext cx="2586693" cy="236220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9A094C-B999-C349-BFAA-9BE13068A3B0}"/>
              </a:ext>
            </a:extLst>
          </p:cNvPr>
          <p:cNvCxnSpPr/>
          <p:nvPr/>
        </p:nvCxnSpPr>
        <p:spPr>
          <a:xfrm flipH="1" flipV="1">
            <a:off x="1325189" y="3048000"/>
            <a:ext cx="1269718" cy="29214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0CDD3F-A059-CA4B-AFA5-0C2BDB4AA734}"/>
              </a:ext>
            </a:extLst>
          </p:cNvPr>
          <p:cNvCxnSpPr/>
          <p:nvPr/>
        </p:nvCxnSpPr>
        <p:spPr>
          <a:xfrm flipH="1" flipV="1">
            <a:off x="498475" y="2216710"/>
            <a:ext cx="34925" cy="230496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ight Arrow 43">
            <a:extLst>
              <a:ext uri="{FF2B5EF4-FFF2-40B4-BE49-F238E27FC236}">
                <a16:creationId xmlns:a16="http://schemas.microsoft.com/office/drawing/2014/main" id="{6305D73C-882B-AE4F-8F11-9C2675B312C3}"/>
              </a:ext>
            </a:extLst>
          </p:cNvPr>
          <p:cNvSpPr/>
          <p:nvPr/>
        </p:nvSpPr>
        <p:spPr>
          <a:xfrm>
            <a:off x="257736" y="4273595"/>
            <a:ext cx="211791" cy="69805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ightning Bolt 44">
            <a:extLst>
              <a:ext uri="{FF2B5EF4-FFF2-40B4-BE49-F238E27FC236}">
                <a16:creationId xmlns:a16="http://schemas.microsoft.com/office/drawing/2014/main" id="{05F25EE8-08D1-1B44-8A5C-6917EA0FF69D}"/>
              </a:ext>
            </a:extLst>
          </p:cNvPr>
          <p:cNvSpPr/>
          <p:nvPr/>
        </p:nvSpPr>
        <p:spPr>
          <a:xfrm>
            <a:off x="1219200" y="3581400"/>
            <a:ext cx="304800" cy="152400"/>
          </a:xfrm>
          <a:prstGeom prst="lightningBol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776333-7C2B-854F-B2D0-4B28431BCE5B}"/>
              </a:ext>
            </a:extLst>
          </p:cNvPr>
          <p:cNvSpPr txBox="1"/>
          <p:nvPr/>
        </p:nvSpPr>
        <p:spPr>
          <a:xfrm>
            <a:off x="956860" y="3358788"/>
            <a:ext cx="1399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C000"/>
                </a:solidFill>
              </a:rPr>
              <a:t>SysTick interrupt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9A59E96-DE39-764A-984A-E0E113397995}"/>
              </a:ext>
            </a:extLst>
          </p:cNvPr>
          <p:cNvCxnSpPr/>
          <p:nvPr/>
        </p:nvCxnSpPr>
        <p:spPr>
          <a:xfrm flipH="1">
            <a:off x="575733" y="3694212"/>
            <a:ext cx="643467" cy="190015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AA520D3-1FA8-FA40-805C-B1CACE37E73A}"/>
              </a:ext>
            </a:extLst>
          </p:cNvPr>
          <p:cNvCxnSpPr/>
          <p:nvPr/>
        </p:nvCxnSpPr>
        <p:spPr>
          <a:xfrm flipV="1">
            <a:off x="1875366" y="5534859"/>
            <a:ext cx="5058834" cy="39687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21B5288-BBD7-DF47-BB52-5A5F2A364414}"/>
              </a:ext>
            </a:extLst>
          </p:cNvPr>
          <p:cNvCxnSpPr/>
          <p:nvPr/>
        </p:nvCxnSpPr>
        <p:spPr>
          <a:xfrm flipH="1">
            <a:off x="1261533" y="5787505"/>
            <a:ext cx="5748867" cy="2881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85A7ED4-CC8E-1A49-A5F5-A7BB73F9939C}"/>
              </a:ext>
            </a:extLst>
          </p:cNvPr>
          <p:cNvCxnSpPr>
            <a:endCxn id="46" idx="2"/>
          </p:cNvCxnSpPr>
          <p:nvPr/>
        </p:nvCxnSpPr>
        <p:spPr>
          <a:xfrm flipV="1">
            <a:off x="685800" y="3666565"/>
            <a:ext cx="970835" cy="2508014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647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  <p:bldP spid="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28BBC-A22A-2449-80A8-2A1904F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Map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B5688-33E5-6346-84A0-4B180E9B5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486D5-59C3-4F40-814D-AE6005B6E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6B129-87F1-8943-9E50-BE1F27467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4</a:t>
            </a:fld>
            <a:endParaRPr lang="en-US" altLang="ko-KR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39EDA0D-AD85-BE42-9369-5D1FD9427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7466443"/>
              </p:ext>
            </p:extLst>
          </p:nvPr>
        </p:nvGraphicFramePr>
        <p:xfrm>
          <a:off x="838201" y="1676401"/>
          <a:ext cx="7391399" cy="434339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32720">
                  <a:extLst>
                    <a:ext uri="{9D8B030D-6E8A-4147-A177-3AD203B41FA5}">
                      <a16:colId xmlns:a16="http://schemas.microsoft.com/office/drawing/2014/main" val="3899174765"/>
                    </a:ext>
                  </a:extLst>
                </a:gridCol>
                <a:gridCol w="1167505">
                  <a:extLst>
                    <a:ext uri="{9D8B030D-6E8A-4147-A177-3AD203B41FA5}">
                      <a16:colId xmlns:a16="http://schemas.microsoft.com/office/drawing/2014/main" val="4065839190"/>
                    </a:ext>
                  </a:extLst>
                </a:gridCol>
                <a:gridCol w="756702">
                  <a:extLst>
                    <a:ext uri="{9D8B030D-6E8A-4147-A177-3AD203B41FA5}">
                      <a16:colId xmlns:a16="http://schemas.microsoft.com/office/drawing/2014/main" val="549215297"/>
                    </a:ext>
                  </a:extLst>
                </a:gridCol>
                <a:gridCol w="3134472">
                  <a:extLst>
                    <a:ext uri="{9D8B030D-6E8A-4147-A177-3AD203B41FA5}">
                      <a16:colId xmlns:a16="http://schemas.microsoft.com/office/drawing/2014/main" val="3686770411"/>
                    </a:ext>
                  </a:extLst>
                </a:gridCol>
              </a:tblGrid>
              <a:tr h="348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Size (hex)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Size (B)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Usage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53834720"/>
                  </a:ext>
                </a:extLst>
              </a:tr>
              <a:tr h="24922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0x400F.E600 – 0x400F.F028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0x0000.0A28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2.6KB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uDMA registers (memory mapped IO)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7308884"/>
                  </a:ext>
                </a:extLst>
              </a:tr>
              <a:tr h="31692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0x2000.7C00 – 0x2000.7FFF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0x0000.0400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1KB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uDMA memory map (ch 30)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954387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0x2000.7B80 – 0x2000.7BFF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0x0000.0080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128B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System variables used by timer.s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3973277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0x2000.7B00 – 0x2000.7B7F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0x0000.0080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128B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System call table used by svc.s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24737286"/>
                  </a:ext>
                </a:extLst>
              </a:tr>
              <a:tr h="348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0x2000.6C00 – 0x2000.7AFF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0x0000.0F00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3.8KB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Not used for now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6370641"/>
                  </a:ext>
                </a:extLst>
              </a:tr>
              <a:tr h="26135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0x2000.6800 – 0x2000.6BFF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0x0000.0400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1KB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Memory control block to manage in heap.s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357935"/>
                  </a:ext>
                </a:extLst>
              </a:tr>
              <a:tr h="348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0x2000.6000 – 0x2000.67FF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0x0000.0800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2KB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Not used for now.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3644711"/>
                  </a:ext>
                </a:extLst>
              </a:tr>
              <a:tr h="3482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0x2000.5800 – 0x2000.5FFF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0x0000.0800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2KB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SVC (handler) stack: used by all the others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3079028"/>
                  </a:ext>
                </a:extLst>
              </a:tr>
              <a:tr h="27859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0x2000.5000 – 0x2000.57FF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0x0000.0800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2KB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User (thread) stack: used by driver.c stdlib.s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68227142"/>
                  </a:ext>
                </a:extLst>
              </a:tr>
              <a:tr h="8537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0x2000.1000 – 0x2000.4FFF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0x0000.4000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16KB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Heap space controlled by malloc/free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027164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0x2000.0000 – 0x2000.0FFF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0x0000.1000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4KB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Keil C compiler-reserved global data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9061043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0x0000.0000 – 0x1FFF.FFFF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0x2000.0000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512MB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ROM Space: all code mapped to this space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5893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18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52AF5-DAF1-D844-B2CF-889D5302D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Buddy Memory Allocation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F9A5A-4F94-9A4C-A3D0-D384A862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4786C-EB91-7948-8800-C9DFE117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0C3A2-3504-4F4C-BDED-2158B150E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5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55C665-D862-7D4D-A354-702960077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199" y="1676400"/>
            <a:ext cx="4615025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54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C9B0A-9671-0B44-8075-0DEBCFD8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 Control Block (MCB)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94BEC-2F3D-184D-ABD0-879643536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063F0-5440-0B49-8EB8-81DE7BE97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F8B2EE-2A5A-D641-AAF4-4E6BD670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6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E1544A-4867-7249-BF2D-CA0B8B21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4877375"/>
            <a:ext cx="7210548" cy="138895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EC3AB2D-240C-374C-8A1A-216984C9A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351378"/>
              </p:ext>
            </p:extLst>
          </p:nvPr>
        </p:nvGraphicFramePr>
        <p:xfrm>
          <a:off x="1562099" y="3608120"/>
          <a:ext cx="6324602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8874">
                  <a:extLst>
                    <a:ext uri="{9D8B030D-6E8A-4147-A177-3AD203B41FA5}">
                      <a16:colId xmlns:a16="http://schemas.microsoft.com/office/drawing/2014/main" val="1293734461"/>
                    </a:ext>
                  </a:extLst>
                </a:gridCol>
                <a:gridCol w="1778779">
                  <a:extLst>
                    <a:ext uri="{9D8B030D-6E8A-4147-A177-3AD203B41FA5}">
                      <a16:colId xmlns:a16="http://schemas.microsoft.com/office/drawing/2014/main" val="3530631590"/>
                    </a:ext>
                  </a:extLst>
                </a:gridCol>
                <a:gridCol w="1423024">
                  <a:extLst>
                    <a:ext uri="{9D8B030D-6E8A-4147-A177-3AD203B41FA5}">
                      <a16:colId xmlns:a16="http://schemas.microsoft.com/office/drawing/2014/main" val="3689647383"/>
                    </a:ext>
                  </a:extLst>
                </a:gridCol>
                <a:gridCol w="177878">
                  <a:extLst>
                    <a:ext uri="{9D8B030D-6E8A-4147-A177-3AD203B41FA5}">
                      <a16:colId xmlns:a16="http://schemas.microsoft.com/office/drawing/2014/main" val="3117720350"/>
                    </a:ext>
                  </a:extLst>
                </a:gridCol>
                <a:gridCol w="711512">
                  <a:extLst>
                    <a:ext uri="{9D8B030D-6E8A-4147-A177-3AD203B41FA5}">
                      <a16:colId xmlns:a16="http://schemas.microsoft.com/office/drawing/2014/main" val="336418284"/>
                    </a:ext>
                  </a:extLst>
                </a:gridCol>
                <a:gridCol w="1007975">
                  <a:extLst>
                    <a:ext uri="{9D8B030D-6E8A-4147-A177-3AD203B41FA5}">
                      <a16:colId xmlns:a16="http://schemas.microsoft.com/office/drawing/2014/main" val="262108625"/>
                    </a:ext>
                  </a:extLst>
                </a:gridCol>
                <a:gridCol w="1126560">
                  <a:extLst>
                    <a:ext uri="{9D8B030D-6E8A-4147-A177-3AD203B41FA5}">
                      <a16:colId xmlns:a16="http://schemas.microsoft.com/office/drawing/2014/main" val="27118852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Heap 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Memory Availability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MCB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MCB 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Contents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6080001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0x20001000 – 0x20001FFF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4KB in use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mcb[0]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0x20006800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4097</a:t>
                      </a:r>
                      <a:r>
                        <a:rPr lang="en-US" sz="1100" baseline="-25000">
                          <a:effectLst/>
                        </a:rPr>
                        <a:t>10 </a:t>
                      </a:r>
                      <a:r>
                        <a:rPr lang="en-US" sz="1100">
                          <a:effectLst/>
                        </a:rPr>
                        <a:t>(0x1001)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90064444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0x20002000 – 0x20002FFF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4KB available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mcb[128]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0x20006900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4096</a:t>
                      </a:r>
                      <a:r>
                        <a:rPr lang="en-US" sz="1100" baseline="-25000">
                          <a:effectLst/>
                        </a:rPr>
                        <a:t>10 </a:t>
                      </a:r>
                      <a:r>
                        <a:rPr lang="en-US" sz="1100">
                          <a:effectLst/>
                        </a:rPr>
                        <a:t>(0x1000)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98467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0x20003000 – 0x20003FFF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8KB in use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mcb[256]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0x20006A00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8193</a:t>
                      </a:r>
                      <a:r>
                        <a:rPr lang="en-US" sz="1100" baseline="-25000">
                          <a:effectLst/>
                        </a:rPr>
                        <a:t>10 </a:t>
                      </a:r>
                      <a:r>
                        <a:rPr lang="en-US" sz="1100">
                          <a:effectLst/>
                        </a:rPr>
                        <a:t>(0x2001)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0389871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09979E3-C633-AE45-8B4E-324C272098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461855"/>
              </p:ext>
            </p:extLst>
          </p:nvPr>
        </p:nvGraphicFramePr>
        <p:xfrm>
          <a:off x="2270125" y="2129070"/>
          <a:ext cx="4686300" cy="6769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85850">
                  <a:extLst>
                    <a:ext uri="{9D8B030D-6E8A-4147-A177-3AD203B41FA5}">
                      <a16:colId xmlns:a16="http://schemas.microsoft.com/office/drawing/2014/main" val="2703107542"/>
                    </a:ext>
                  </a:extLst>
                </a:gridCol>
                <a:gridCol w="3600450">
                  <a:extLst>
                    <a:ext uri="{9D8B030D-6E8A-4147-A177-3AD203B41FA5}">
                      <a16:colId xmlns:a16="http://schemas.microsoft.com/office/drawing/2014/main" val="6023348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bits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descriptions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3195546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#15 – #4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The heap size this mcb entry is currently managing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29227990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#3 – #1 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Reserved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674338"/>
                  </a:ext>
                </a:extLst>
              </a:tr>
              <a:tr h="170815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#0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0: available, 1: in use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72747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E4D38BF-72F3-7143-914A-D268E725568C}"/>
              </a:ext>
            </a:extLst>
          </p:cNvPr>
          <p:cNvSpPr txBox="1"/>
          <p:nvPr/>
        </p:nvSpPr>
        <p:spPr>
          <a:xfrm>
            <a:off x="4267200" y="1794692"/>
            <a:ext cx="118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MCB entry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4EF9B6-905D-034F-9438-5684BDDC40FF}"/>
              </a:ext>
            </a:extLst>
          </p:cNvPr>
          <p:cNvSpPr txBox="1"/>
          <p:nvPr/>
        </p:nvSpPr>
        <p:spPr>
          <a:xfrm>
            <a:off x="1562099" y="3236412"/>
            <a:ext cx="6599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SRAM (0x2000.1000 – 0x2000.3FFF) usage example and MCB entries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75463-8407-B244-B8FA-24CD9960D9EF}"/>
              </a:ext>
            </a:extLst>
          </p:cNvPr>
          <p:cNvSpPr txBox="1"/>
          <p:nvPr/>
        </p:nvSpPr>
        <p:spPr>
          <a:xfrm>
            <a:off x="2819400" y="5379247"/>
            <a:ext cx="122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</a:rPr>
              <a:t>Allocating 4KB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80AE2-344C-484E-93FC-C8103FDA73AA}"/>
              </a:ext>
            </a:extLst>
          </p:cNvPr>
          <p:cNvSpPr txBox="1"/>
          <p:nvPr/>
        </p:nvSpPr>
        <p:spPr>
          <a:xfrm>
            <a:off x="6936254" y="5241956"/>
            <a:ext cx="2076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0C4D25"/>
                </a:solidFill>
              </a:rPr>
              <a:t>Deallocating 0x2000.6800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D0D7BE-E329-6649-9B28-7BCD8128A16B}"/>
              </a:ext>
            </a:extLst>
          </p:cNvPr>
          <p:cNvSpPr txBox="1"/>
          <p:nvPr/>
        </p:nvSpPr>
        <p:spPr>
          <a:xfrm>
            <a:off x="5334000" y="5856069"/>
            <a:ext cx="12298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</a:rPr>
              <a:t>Allocating 8KB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E2C0BD-EFA1-8A46-97E3-09D25EADCC4B}"/>
              </a:ext>
            </a:extLst>
          </p:cNvPr>
          <p:cNvSpPr txBox="1"/>
          <p:nvPr/>
        </p:nvSpPr>
        <p:spPr>
          <a:xfrm>
            <a:off x="3401602" y="4536677"/>
            <a:ext cx="2645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Buddy memory allocation</a:t>
            </a:r>
          </a:p>
        </p:txBody>
      </p:sp>
    </p:spTree>
    <p:extLst>
      <p:ext uri="{BB962C8B-B14F-4D97-AF65-F5344CB8AC3E}">
        <p14:creationId xmlns:p14="http://schemas.microsoft.com/office/powerpoint/2010/main" val="1243775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56608-1C40-EC4B-A197-911501453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Scenario and Mem Allocation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6DEA9-E091-4A4E-8D14-5C8C66429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1CA27-F6FA-0141-BB10-DD92296B4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C52EF-E5AE-0F40-8C9E-288B2D63D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7</a:t>
            </a:fld>
            <a:endParaRPr lang="en-US" altLang="ko-KR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B26E6A-FFDA-F749-8546-B70B94209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9275" y="2209800"/>
            <a:ext cx="5943600" cy="27381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8BB213-3D4E-FE4B-B24F-22D0482CA0D1}"/>
              </a:ext>
            </a:extLst>
          </p:cNvPr>
          <p:cNvSpPr txBox="1"/>
          <p:nvPr/>
        </p:nvSpPr>
        <p:spPr>
          <a:xfrm>
            <a:off x="457200" y="2108947"/>
            <a:ext cx="24929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int main( ) { 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void* mem1 = malloc( 1024 );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void* mem2 = malloc( 1024 );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void* mem3 = malloc( 8192 );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void* mem4 = malloc( 4096 );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void* mem5 = malloc( 512 );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void* mem6 = malloc( 1024 );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void* mem7 = malloc( 512 );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free( mem6 );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free( mem5 );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free( mem1 );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free( mem7 );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free( mem2 );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void* mem8 = malloc( 4096 );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free( mem4 );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free( mem3 );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free( mem8 );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702ECC-ED4D-C248-BB0E-A9E73A898341}"/>
              </a:ext>
            </a:extLst>
          </p:cNvPr>
          <p:cNvSpPr txBox="1"/>
          <p:nvPr/>
        </p:nvSpPr>
        <p:spPr>
          <a:xfrm>
            <a:off x="1269024" y="1744987"/>
            <a:ext cx="869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driver.c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C6FD00-DD12-C84A-896D-8E50EFAB4AAB}"/>
              </a:ext>
            </a:extLst>
          </p:cNvPr>
          <p:cNvSpPr txBox="1"/>
          <p:nvPr/>
        </p:nvSpPr>
        <p:spPr>
          <a:xfrm>
            <a:off x="4267200" y="1739615"/>
            <a:ext cx="406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ARM SRAM (0x2000.1000 – 0x2000.4EFF)</a:t>
            </a:r>
          </a:p>
        </p:txBody>
      </p:sp>
    </p:spTree>
    <p:extLst>
      <p:ext uri="{BB962C8B-B14F-4D97-AF65-F5344CB8AC3E}">
        <p14:creationId xmlns:p14="http://schemas.microsoft.com/office/powerpoint/2010/main" val="1334703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02ABD-F3C7-2A4D-BD1E-6366E37C0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Signal and Alarm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CF0D-C7DC-FA40-B373-FD7D7E58A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CSS422</a:t>
            </a:r>
            <a:endParaRPr lang="en-US" altLang="ko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9C324-4399-C242-83C8-66DD4062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Lecture 6C: Project Overview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4FB437-31F8-B64C-B028-57428B644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47D119-C395-4B9B-B9E2-89E12287640A}" type="slidenum">
              <a:rPr lang="ko-KR" altLang="en-US"/>
              <a:pPr>
                <a:defRPr/>
              </a:pPr>
              <a:t>8</a:t>
            </a:fld>
            <a:endParaRPr lang="en-US" altLang="ko-K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884A1-319A-8D4B-BD4F-909EAE92D5D1}"/>
              </a:ext>
            </a:extLst>
          </p:cNvPr>
          <p:cNvSpPr txBox="1"/>
          <p:nvPr/>
        </p:nvSpPr>
        <p:spPr>
          <a:xfrm>
            <a:off x="609600" y="2438400"/>
            <a:ext cx="272382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int* alarmed;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void sig_handler1( int signum ) {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      *alarmed = 2;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int main( ) {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signal( SIGALRM, sig_handler1 );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alarm( 2 );</a:t>
            </a:r>
          </a:p>
          <a:p>
            <a:endParaRPr lang="en-US" sz="10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while ( *alarmed != 2 ) {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  void* mem9 = malloc( 4 );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  free( mem9 );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000" b="1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874CAFF-D431-694B-BBD6-EA6EBF993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82954"/>
              </p:ext>
            </p:extLst>
          </p:nvPr>
        </p:nvGraphicFramePr>
        <p:xfrm>
          <a:off x="4495800" y="2362200"/>
          <a:ext cx="3429000" cy="5029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5900">
                  <a:extLst>
                    <a:ext uri="{9D8B030D-6E8A-4147-A177-3AD203B41FA5}">
                      <a16:colId xmlns:a16="http://schemas.microsoft.com/office/drawing/2014/main" val="253501902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3841597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Memory address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Parameters to store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1621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0x2000.7B84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*func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8867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0x2000.7B80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228600" algn="l"/>
                        </a:tabLst>
                      </a:pPr>
                      <a:r>
                        <a:rPr lang="en-US" sz="1100">
                          <a:effectLst/>
                        </a:rPr>
                        <a:t>seconds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MS Mincho" panose="02020609040205080304" pitchFamily="49" charset="-128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683889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64E2097E-EA4E-2649-9E4B-D89F3314A511}"/>
              </a:ext>
            </a:extLst>
          </p:cNvPr>
          <p:cNvSpPr txBox="1"/>
          <p:nvPr/>
        </p:nvSpPr>
        <p:spPr>
          <a:xfrm>
            <a:off x="2610179" y="4536301"/>
            <a:ext cx="64008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1400"/>
              <a:t>Retrieve the seconds parameter from memory address 0x20007B80, which is the previous time value and should be returned to main( ).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/>
              <a:t>Save a new seconds parameter from alarm( ) to memory address 0x20007B80.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sz="1400"/>
              <a:t>Enable SysTick:</a:t>
            </a:r>
          </a:p>
          <a:p>
            <a:r>
              <a:rPr lang="en-US" sz="1400"/>
              <a:t>	Set SYST_CSR’s Bit 2 (CLK_SRC) = 1, Bit 1 (INT_EN) = 1, Bit 0 (ENABLE) = 1</a:t>
            </a:r>
          </a:p>
          <a:p>
            <a:pPr marL="342900" lvl="0" indent="-342900">
              <a:buFont typeface="+mj-lt"/>
              <a:buAutoNum type="arabicPeriod" startAt="4"/>
            </a:pPr>
            <a:r>
              <a:rPr lang="en-US" sz="1400"/>
              <a:t>Clear SYST_CVR:</a:t>
            </a:r>
          </a:p>
          <a:p>
            <a:r>
              <a:rPr lang="en-US" sz="1400"/>
              <a:t>	Set 0x00000000 in SYST_CVR.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676028-2138-E648-AE5B-BECEB57EEA39}"/>
              </a:ext>
            </a:extLst>
          </p:cNvPr>
          <p:cNvSpPr txBox="1"/>
          <p:nvPr/>
        </p:nvSpPr>
        <p:spPr>
          <a:xfrm>
            <a:off x="3200400" y="3473231"/>
            <a:ext cx="35864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</a:rPr>
              <a:t>// Set a timer interrupt to invoke sig_handler1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054E3D-BFFC-DE49-9CF2-ED4AB3246F05}"/>
              </a:ext>
            </a:extLst>
          </p:cNvPr>
          <p:cNvSpPr txBox="1"/>
          <p:nvPr/>
        </p:nvSpPr>
        <p:spPr>
          <a:xfrm>
            <a:off x="1515259" y="3781008"/>
            <a:ext cx="3370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</a:rPr>
              <a:t>// Let the timer count down from 2 seconds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FAE3A4D2-B8E9-E144-9C3F-360CFC0E35D5}"/>
              </a:ext>
            </a:extLst>
          </p:cNvPr>
          <p:cNvSpPr/>
          <p:nvPr/>
        </p:nvSpPr>
        <p:spPr>
          <a:xfrm>
            <a:off x="456911" y="4208929"/>
            <a:ext cx="370256" cy="585440"/>
          </a:xfrm>
          <a:custGeom>
            <a:avLst/>
            <a:gdLst>
              <a:gd name="connsiteX0" fmla="*/ 208718 w 370256"/>
              <a:gd name="connsiteY0" fmla="*/ 0 h 585440"/>
              <a:gd name="connsiteX1" fmla="*/ 370083 w 370256"/>
              <a:gd name="connsiteY1" fmla="*/ 262218 h 585440"/>
              <a:gd name="connsiteX2" fmla="*/ 181824 w 370256"/>
              <a:gd name="connsiteY2" fmla="*/ 584947 h 585440"/>
              <a:gd name="connsiteX3" fmla="*/ 289 w 370256"/>
              <a:gd name="connsiteY3" fmla="*/ 329453 h 585440"/>
              <a:gd name="connsiteX4" fmla="*/ 148207 w 370256"/>
              <a:gd name="connsiteY4" fmla="*/ 80683 h 58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0256" h="585440">
                <a:moveTo>
                  <a:pt x="208718" y="0"/>
                </a:moveTo>
                <a:cubicBezTo>
                  <a:pt x="291641" y="82363"/>
                  <a:pt x="374565" y="164727"/>
                  <a:pt x="370083" y="262218"/>
                </a:cubicBezTo>
                <a:cubicBezTo>
                  <a:pt x="365601" y="359709"/>
                  <a:pt x="243456" y="573741"/>
                  <a:pt x="181824" y="584947"/>
                </a:cubicBezTo>
                <a:cubicBezTo>
                  <a:pt x="120192" y="596153"/>
                  <a:pt x="5892" y="413497"/>
                  <a:pt x="289" y="329453"/>
                </a:cubicBezTo>
                <a:cubicBezTo>
                  <a:pt x="-5314" y="245409"/>
                  <a:pt x="71446" y="163046"/>
                  <a:pt x="148207" y="80683"/>
                </a:cubicBez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778E766-913C-CF43-AC65-978609AE021B}"/>
              </a:ext>
            </a:extLst>
          </p:cNvPr>
          <p:cNvSpPr/>
          <p:nvPr/>
        </p:nvSpPr>
        <p:spPr>
          <a:xfrm>
            <a:off x="342900" y="2950161"/>
            <a:ext cx="1055594" cy="1581498"/>
          </a:xfrm>
          <a:custGeom>
            <a:avLst/>
            <a:gdLst>
              <a:gd name="connsiteX0" fmla="*/ 0 w 1055594"/>
              <a:gd name="connsiteY0" fmla="*/ 1581498 h 1581498"/>
              <a:gd name="connsiteX1" fmla="*/ 605118 w 1055594"/>
              <a:gd name="connsiteY1" fmla="*/ 1468 h 1581498"/>
              <a:gd name="connsiteX2" fmla="*/ 1055594 w 1055594"/>
              <a:gd name="connsiteY2" fmla="*/ 1272215 h 1581498"/>
              <a:gd name="connsiteX3" fmla="*/ 1055594 w 1055594"/>
              <a:gd name="connsiteY3" fmla="*/ 1272215 h 15814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55594" h="1581498">
                <a:moveTo>
                  <a:pt x="0" y="1581498"/>
                </a:moveTo>
                <a:cubicBezTo>
                  <a:pt x="214593" y="817256"/>
                  <a:pt x="429186" y="53015"/>
                  <a:pt x="605118" y="1468"/>
                </a:cubicBezTo>
                <a:cubicBezTo>
                  <a:pt x="781050" y="-50079"/>
                  <a:pt x="1055594" y="1272215"/>
                  <a:pt x="1055594" y="1272215"/>
                </a:cubicBezTo>
                <a:lnTo>
                  <a:pt x="1055594" y="1272215"/>
                </a:lnTo>
              </a:path>
            </a:pathLst>
          </a:custGeom>
          <a:noFill/>
          <a:ln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2B34D57-06F8-564B-8A5E-92BD670EF9F0}"/>
              </a:ext>
            </a:extLst>
          </p:cNvPr>
          <p:cNvCxnSpPr/>
          <p:nvPr/>
        </p:nvCxnSpPr>
        <p:spPr>
          <a:xfrm flipH="1">
            <a:off x="1219200" y="4267200"/>
            <a:ext cx="990600" cy="914400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F6CD328-22F8-9846-BB09-2F6A5A38486B}"/>
              </a:ext>
            </a:extLst>
          </p:cNvPr>
          <p:cNvSpPr txBox="1"/>
          <p:nvPr/>
        </p:nvSpPr>
        <p:spPr>
          <a:xfrm>
            <a:off x="300758" y="470620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</a:rPr>
              <a:t>(1)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DA0A2E9-1163-C64E-BF39-9343CE7CCCCD}"/>
              </a:ext>
            </a:extLst>
          </p:cNvPr>
          <p:cNvSpPr txBox="1"/>
          <p:nvPr/>
        </p:nvSpPr>
        <p:spPr>
          <a:xfrm>
            <a:off x="290673" y="3491383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</a:rPr>
              <a:t>(2)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A5E11E-E6ED-9C40-9B7C-0FF1D4AF2A7F}"/>
              </a:ext>
            </a:extLst>
          </p:cNvPr>
          <p:cNvSpPr txBox="1"/>
          <p:nvPr/>
        </p:nvSpPr>
        <p:spPr>
          <a:xfrm>
            <a:off x="1601717" y="4714558"/>
            <a:ext cx="385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chemeClr val="accent6"/>
                </a:solidFill>
              </a:rPr>
              <a:t>(3)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29C091-168D-EB4F-9C15-6E0BD4991B93}"/>
              </a:ext>
            </a:extLst>
          </p:cNvPr>
          <p:cNvSpPr txBox="1"/>
          <p:nvPr/>
        </p:nvSpPr>
        <p:spPr>
          <a:xfrm>
            <a:off x="6602683" y="2482855"/>
            <a:ext cx="102303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6"/>
                </a:solidFill>
              </a:rPr>
              <a:t>= sig_handler1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729EB-0D2D-4146-86CF-4C742B945801}"/>
              </a:ext>
            </a:extLst>
          </p:cNvPr>
          <p:cNvSpPr txBox="1"/>
          <p:nvPr/>
        </p:nvSpPr>
        <p:spPr>
          <a:xfrm>
            <a:off x="6607134" y="2644139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>
                <a:solidFill>
                  <a:schemeClr val="accent6"/>
                </a:solidFill>
              </a:rPr>
              <a:t>= 2</a:t>
            </a:r>
          </a:p>
        </p:txBody>
      </p:sp>
    </p:spTree>
    <p:extLst>
      <p:ext uri="{BB962C8B-B14F-4D97-AF65-F5344CB8AC3E}">
        <p14:creationId xmlns:p14="http://schemas.microsoft.com/office/powerpoint/2010/main" val="3171194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0" grpId="0"/>
      <p:bldP spid="12" grpId="0" animBg="1"/>
      <p:bldP spid="14" grpId="0" animBg="1"/>
      <p:bldP spid="18" grpId="0"/>
      <p:bldP spid="19" grpId="0"/>
      <p:bldP spid="20" grpId="0"/>
      <p:bldP spid="22" grpId="0"/>
      <p:bldP spid="23" grpId="0"/>
    </p:bldLst>
  </p:timing>
</p:sld>
</file>

<file path=ppt/theme/theme1.xml><?xml version="1.0" encoding="utf-8"?>
<a:theme xmlns:a="http://schemas.openxmlformats.org/drawingml/2006/main" name="1_Office Theme">
  <a:themeElements>
    <a:clrScheme name="1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3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3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4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4_Office Theme">
      <a:majorFont>
        <a:latin typeface="Frutiger 55 Roman"/>
        <a:ea typeface="ＭＳ Ｐゴシック"/>
        <a:cs typeface=""/>
      </a:majorFont>
      <a:minorFont>
        <a:latin typeface="Frutiger 55 Roman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SigBrnd</Template>
  <TotalTime>9074</TotalTime>
  <Words>1712</Words>
  <Application>Microsoft Macintosh PowerPoint</Application>
  <PresentationFormat>On-screen Show (4:3)</PresentationFormat>
  <Paragraphs>397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10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Frutiger 55 Roman</vt:lpstr>
      <vt:lpstr>Arial</vt:lpstr>
      <vt:lpstr>Calibri</vt:lpstr>
      <vt:lpstr>Courier New</vt:lpstr>
      <vt:lpstr>Times New Roman</vt:lpstr>
      <vt:lpstr>1_Office Theme</vt:lpstr>
      <vt:lpstr>Office Theme</vt:lpstr>
      <vt:lpstr>2_Office Theme</vt:lpstr>
      <vt:lpstr>3_Office Theme</vt:lpstr>
      <vt:lpstr>4_Office Theme</vt:lpstr>
      <vt:lpstr>CSS 422 Hardware and Computer Organization </vt:lpstr>
      <vt:lpstr>Objective</vt:lpstr>
      <vt:lpstr>ARM Implementation of C Standard Lib Functions</vt:lpstr>
      <vt:lpstr>Software Organization</vt:lpstr>
      <vt:lpstr>Memory Map</vt:lpstr>
      <vt:lpstr>Buddy Memory Allocation</vt:lpstr>
      <vt:lpstr>Memory Control Block (MCB)</vt:lpstr>
      <vt:lpstr>Test Scenario and Mem Allocation</vt:lpstr>
      <vt:lpstr>Signal and Alarm</vt:lpstr>
      <vt:lpstr>Your Work</vt:lpstr>
      <vt:lpstr>Custom Show 1</vt:lpstr>
    </vt:vector>
  </TitlesOfParts>
  <Company>Pluto Sound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CSc3360 Windowing Systems Programming</dc:title>
  <dc:creator>Stephen J. Pellicer</dc:creator>
  <cp:lastModifiedBy>Munehiro Fukuda</cp:lastModifiedBy>
  <cp:revision>546</cp:revision>
  <cp:lastPrinted>1601-01-01T00:00:00Z</cp:lastPrinted>
  <dcterms:created xsi:type="dcterms:W3CDTF">2006-01-05T18:10:09Z</dcterms:created>
  <dcterms:modified xsi:type="dcterms:W3CDTF">2025-02-05T18:36:38Z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6</vt:i4>
  </property>
</Properties>
</file>