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1"/>
    <p:sldMasterId id="2147483660" r:id="rId2"/>
    <p:sldMasterId id="2147483661" r:id="rId3"/>
    <p:sldMasterId id="2147483662" r:id="rId4"/>
    <p:sldMasterId id="2147483663" r:id="rId5"/>
  </p:sldMasterIdLst>
  <p:notesMasterIdLst>
    <p:notesMasterId r:id="rId26"/>
  </p:notesMasterIdLst>
  <p:handoutMasterIdLst>
    <p:handoutMasterId r:id="rId27"/>
  </p:handoutMasterIdLst>
  <p:sldIdLst>
    <p:sldId id="257" r:id="rId6"/>
    <p:sldId id="258" r:id="rId7"/>
    <p:sldId id="260" r:id="rId8"/>
    <p:sldId id="261" r:id="rId9"/>
    <p:sldId id="286" r:id="rId10"/>
    <p:sldId id="264" r:id="rId11"/>
    <p:sldId id="265" r:id="rId12"/>
    <p:sldId id="288" r:id="rId13"/>
    <p:sldId id="267" r:id="rId14"/>
    <p:sldId id="271" r:id="rId15"/>
    <p:sldId id="272" r:id="rId16"/>
    <p:sldId id="268" r:id="rId17"/>
    <p:sldId id="269" r:id="rId18"/>
    <p:sldId id="273" r:id="rId19"/>
    <p:sldId id="274" r:id="rId20"/>
    <p:sldId id="275" r:id="rId21"/>
    <p:sldId id="276" r:id="rId22"/>
    <p:sldId id="278" r:id="rId23"/>
    <p:sldId id="283" r:id="rId24"/>
    <p:sldId id="259" r:id="rId25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B4"/>
    <a:srgbClr val="0033CC"/>
    <a:srgbClr val="003399"/>
    <a:srgbClr val="3333FF"/>
    <a:srgbClr val="3333CC"/>
    <a:srgbClr val="0000FF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 autoAdjust="0"/>
    <p:restoredTop sz="93861" autoAdjust="0"/>
  </p:normalViewPr>
  <p:slideViewPr>
    <p:cSldViewPr>
      <p:cViewPr varScale="1">
        <p:scale>
          <a:sx n="177" d="100"/>
          <a:sy n="177" d="100"/>
        </p:scale>
        <p:origin x="39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5F572-265B-3547-BC13-FCABC9ED0447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D4195-DB73-2948-AAE3-1992059A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48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fld id="{AF339365-9AAE-4473-BF43-687E300CC71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8687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fld id="{9987D769-B508-4860-B392-E8CEEB47D862}" type="slidenum">
              <a:rPr lang="en-US" smtClean="0">
                <a:latin typeface="Arial" charset="0"/>
                <a:ea typeface="굴림" pitchFamily="50" charset="-127"/>
              </a:rPr>
              <a:pPr/>
              <a:t>7</a:t>
            </a:fld>
            <a:endParaRPr lang="en-US">
              <a:latin typeface="Arial" charset="0"/>
              <a:ea typeface="굴림" pitchFamily="50" charset="-127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4450" rIns="92075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3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DF00B-398C-4E32-A106-4EFC87DFAA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560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804F3-1F08-4F79-8004-EB8AE6F9056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856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C1C0B-A663-4676-98A1-EF2B0305DC8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356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9E1F5-56A0-4092-8225-C60227A118F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27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E223F-1B41-4171-8A8F-48E3E08B55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401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8630A-5A24-4AF5-8F66-7351743884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187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FBD3C-8DAA-4E9B-A2FB-8311C2F98C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8432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E535D-A06A-468D-A90E-EB638E36CFC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119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2D119-87EF-4256-90AF-48015D9F24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6806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AC713-78D8-4984-95D4-4FF8F2B61A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294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D9E2C-54B9-41F4-8A75-685EC36FDB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34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16C61-14C4-4AE7-93C7-F4B6C59C88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6748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7B6BF-2C52-4BDE-8452-EF6BF7F5B2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9391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D0D25-200A-48E8-9DDC-62FF0E140F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5642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4115E-AF98-4ED5-8C11-3B9BEE12EDB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7983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9FC2-E98C-4F23-9B53-6ACB1EC38CD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40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49B22-775F-47F2-BB39-AB61C96BBDB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5603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226F5-8834-4AA6-B58D-F267DCAD1F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928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4131B-21CC-4493-8A15-CB73888D0B1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094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34EED-9150-4CBA-936D-69B651A6C2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0725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8AE18-2A9D-4F31-9547-7F6DAE83B85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3456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C30F2-9D2A-4E04-93BB-C67D265F9F1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408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C4142-2AF2-4C81-AF7A-E8BA01F519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7242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488C6-7EA3-44BB-A5F1-1E34EBE5924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9514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554ED-928E-4E9C-BDF8-1051F03C90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33553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B1C57-2C44-473C-9386-A931A836DC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10078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955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341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B0ED0-AA16-40FE-AF3A-4C33E99CDA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46596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6D6AD-AF07-42B5-9D46-5539309758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5809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155EF-A800-4D1A-B1F9-AA6D8893917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918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70062-1BFD-4FAE-8485-7BAF213806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42195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F441C-5005-4038-84DB-2FDDB93481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8660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104E6-0F91-44E7-9B5E-F664EBA0AB8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99094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D0B03-4C4F-4E9E-BB4E-3FB1746A83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69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3AC32-1D6B-4D70-805C-E15AC96883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411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F062-751B-4EE9-900C-7289453D44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6318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41DA4-678B-431F-80DB-70D7FF8387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00281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AC23B-4C7F-4ED8-A02D-7FB18565B1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6309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C30C1-A8FB-470F-8DDB-BC6F509634E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03182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BC0D9-E6BB-4FB2-B907-408BB5D78A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35793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B2410-B111-4672-B80A-1470C985BF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68673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7D119-C395-4B9B-B9E2-89E1228764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78782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60316-90B9-47E1-9D52-5114F42BC12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77982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A18A5-4C2C-4EE1-920D-EDA3AE8694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8419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3FB6D-48BA-406B-907B-8A5D67E9CB6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056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224B9-9B2F-4D4E-B8CB-81B920F9B5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37128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45D5D-4683-4050-B25A-4DE8243920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914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E67F9-B259-41B4-84A7-FFB3DF4E7E5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12555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E36D1-BADA-4678-B8BD-92B0B8C9113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7982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99DFC-976C-4D6B-8193-C5AF489C30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65577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8A63F-6A54-442E-88AD-E00D272E60E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77828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01B87-1841-4BFE-85BB-CBB0D4F951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661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A816B-6821-463E-94FD-740CBB093C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26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9E861-AD90-4143-ABAD-63B485863CD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07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43882-8A51-4435-921E-75A4987E1B4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916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A35C1-EB63-4480-AB2E-C5E855A028E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602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BFBFBF"/>
            </a:gs>
            <a:gs pos="60001">
              <a:srgbClr val="D9D9D9"/>
            </a:gs>
            <a:gs pos="100000">
              <a:srgbClr val="D9D9D9"/>
            </a:gs>
          </a:gsLst>
          <a:lin ang="5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684412_high_Purpl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9" name="Picture 7" descr="UW.Wordmark_ctr_whit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31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23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AB0948D-7B13-4C95-ADBF-523A4CD9FA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600FB78-9F76-4BA3-B607-145052372DC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076" name="Picture 8" descr="UW_W-Logo_RGB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553200"/>
            <a:ext cx="69215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A38662-C29B-4744-AC2F-5D09956BAF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75FCF6E-81D6-41FA-94ED-9718693F5E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3" name="Picture 9" descr="UW.Wordmark_ct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5" name="Picture 8" descr="UW_W-Logo_RGB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1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5475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1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CFEC22B-A995-420B-97FC-0CF5935C309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5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/>
          </p:cNvSpPr>
          <p:nvPr>
            <p:ph type="ctrTitle"/>
          </p:nvPr>
        </p:nvSpPr>
        <p:spPr>
          <a:xfrm>
            <a:off x="4800600" y="228600"/>
            <a:ext cx="4343400" cy="612775"/>
          </a:xfrm>
        </p:spPr>
        <p:txBody>
          <a:bodyPr/>
          <a:lstStyle/>
          <a:p>
            <a:r>
              <a:rPr lang="en-US" altLang="ko-KR" sz="1400" dirty="0">
                <a:solidFill>
                  <a:schemeClr val="bg1"/>
                </a:solidFill>
                <a:latin typeface="Times New Roman"/>
                <a:cs typeface="Times New Roman"/>
              </a:rPr>
              <a:t>CSS 422 Hardware and Computer Organization</a:t>
            </a:r>
            <a:br>
              <a:rPr lang="en-US" altLang="ko-KR" sz="14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endParaRPr lang="en-US" altLang="ko-KR" sz="1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147" name="Rectangle 6"/>
          <p:cNvSpPr>
            <a:spLocks/>
          </p:cNvSpPr>
          <p:nvPr/>
        </p:nvSpPr>
        <p:spPr bwMode="auto">
          <a:xfrm>
            <a:off x="762000" y="16764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ko-KR" sz="4800">
                <a:solidFill>
                  <a:schemeClr val="bg1"/>
                </a:solidFill>
              </a:rPr>
              <a:t>Combinational </a:t>
            </a:r>
            <a:r>
              <a:rPr lang="en-US" altLang="ko-KR" sz="4800" dirty="0">
                <a:solidFill>
                  <a:schemeClr val="bg1"/>
                </a:solidFill>
              </a:rPr>
              <a:t>Circuit</a:t>
            </a:r>
          </a:p>
          <a:p>
            <a:pPr algn="ctr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ko-KR" sz="2400" dirty="0">
                <a:solidFill>
                  <a:schemeClr val="bg1"/>
                </a:solidFill>
              </a:rPr>
              <a:t>Logical Gates and Karnaugh Map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371600" y="439102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altLang="ja-JP" sz="3200" dirty="0">
                <a:solidFill>
                  <a:schemeClr val="bg1"/>
                </a:solidFill>
              </a:rPr>
              <a:t>Professor: Munehiro Fukuda</a:t>
            </a: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endParaRPr lang="en-US" altLang="ja-JP" sz="3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3492" y="3650218"/>
            <a:ext cx="70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eaLnBrk="0" hangingPunct="0"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dirty="0">
                <a:solidFill>
                  <a:schemeClr val="bg1"/>
                </a:solidFill>
                <a:ea typeface="굴림" pitchFamily="50" charset="-127"/>
              </a:rPr>
              <a:t>Ver. 2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DF00B-398C-4E32-A106-4EFC87DFAA0A}" type="slidenum">
              <a:rPr lang="ko-KR" altLang="en-US" smtClean="0"/>
              <a:pPr>
                <a:defRPr/>
              </a:pPr>
              <a:t>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9: Logical Gates/Karnaugh Map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r>
              <a:rPr lang="en-US" dirty="0"/>
              <a:t>3 x 8 Line Decoder (2)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473092"/>
              </p:ext>
            </p:extLst>
          </p:nvPr>
        </p:nvGraphicFramePr>
        <p:xfrm>
          <a:off x="3250501" y="1752600"/>
          <a:ext cx="5360091" cy="4017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2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2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2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72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2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72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72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2179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D0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D7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0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38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4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4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4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24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-113664" y="3128675"/>
            <a:ext cx="308546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</a:pPr>
            <a:r>
              <a:rPr kumimoji="1" lang="en-US" sz="1400" dirty="0" err="1">
                <a:latin typeface="Tahoma" pitchFamily="34" charset="0"/>
              </a:rPr>
              <a:t>abc</a:t>
            </a:r>
            <a:r>
              <a:rPr kumimoji="1" lang="en-US" sz="1400" dirty="0">
                <a:latin typeface="Tahoma" pitchFamily="34" charset="0"/>
              </a:rPr>
              <a:t> = 100 ---</a:t>
            </a:r>
            <a:r>
              <a:rPr kumimoji="1" lang="en-US" sz="1400" dirty="0">
                <a:latin typeface="Tahoma" pitchFamily="34" charset="0"/>
                <a:sym typeface="Wingdings" pitchFamily="2" charset="2"/>
              </a:rPr>
              <a:t> D4 =1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</a:pPr>
            <a:r>
              <a:rPr kumimoji="1" lang="en-US" sz="1400" dirty="0" err="1">
                <a:latin typeface="Tahoma" pitchFamily="34" charset="0"/>
                <a:sym typeface="Wingdings" pitchFamily="2" charset="2"/>
              </a:rPr>
              <a:t>abc</a:t>
            </a:r>
            <a:r>
              <a:rPr kumimoji="1" lang="en-US" sz="1400" dirty="0">
                <a:latin typeface="Tahoma" pitchFamily="34" charset="0"/>
                <a:sym typeface="Wingdings" pitchFamily="2" charset="2"/>
              </a:rPr>
              <a:t> = 101 --- D5 =1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</a:pPr>
            <a:r>
              <a:rPr kumimoji="1" lang="en-US" sz="1400" dirty="0" err="1">
                <a:latin typeface="Tahoma" pitchFamily="34" charset="0"/>
                <a:sym typeface="Wingdings" pitchFamily="2" charset="2"/>
              </a:rPr>
              <a:t>abc</a:t>
            </a:r>
            <a:r>
              <a:rPr kumimoji="1" lang="en-US" sz="1400" dirty="0">
                <a:latin typeface="Tahoma" pitchFamily="34" charset="0"/>
                <a:sym typeface="Wingdings" pitchFamily="2" charset="2"/>
              </a:rPr>
              <a:t> = 110 --- D6= 1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</a:pPr>
            <a:r>
              <a:rPr kumimoji="1" lang="en-US" sz="1400" dirty="0" err="1">
                <a:latin typeface="Tahoma" pitchFamily="34" charset="0"/>
                <a:sym typeface="Wingdings" pitchFamily="2" charset="2"/>
              </a:rPr>
              <a:t>abc</a:t>
            </a:r>
            <a:r>
              <a:rPr kumimoji="1" lang="en-US" sz="1400" dirty="0">
                <a:latin typeface="Tahoma" pitchFamily="34" charset="0"/>
                <a:sym typeface="Wingdings" pitchFamily="2" charset="2"/>
              </a:rPr>
              <a:t> = 111 --- D7= 1</a:t>
            </a:r>
            <a:endParaRPr kumimoji="1" lang="en-US" sz="1400" dirty="0">
              <a:latin typeface="Tahom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1959124"/>
            <a:ext cx="3250499" cy="116955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lvl="2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</a:pPr>
            <a:r>
              <a:rPr kumimoji="1" lang="en-US" sz="1400" dirty="0" err="1">
                <a:latin typeface="Tahoma" pitchFamily="34" charset="0"/>
              </a:rPr>
              <a:t>abc</a:t>
            </a:r>
            <a:r>
              <a:rPr kumimoji="1" lang="en-US" sz="1400" dirty="0">
                <a:latin typeface="Tahoma" pitchFamily="34" charset="0"/>
              </a:rPr>
              <a:t> = 000 ---</a:t>
            </a:r>
            <a:r>
              <a:rPr kumimoji="1" lang="en-US" sz="1400" dirty="0">
                <a:latin typeface="Tahoma" pitchFamily="34" charset="0"/>
                <a:sym typeface="Wingdings" pitchFamily="2" charset="2"/>
              </a:rPr>
              <a:t> D0 =1                  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</a:pPr>
            <a:r>
              <a:rPr kumimoji="1" lang="en-US" sz="1400" dirty="0" err="1">
                <a:latin typeface="Tahoma" pitchFamily="34" charset="0"/>
                <a:sym typeface="Wingdings" pitchFamily="2" charset="2"/>
              </a:rPr>
              <a:t>abc</a:t>
            </a:r>
            <a:r>
              <a:rPr kumimoji="1" lang="en-US" sz="1400" dirty="0">
                <a:latin typeface="Tahoma" pitchFamily="34" charset="0"/>
                <a:sym typeface="Wingdings" pitchFamily="2" charset="2"/>
              </a:rPr>
              <a:t> = 001 --- D1 =1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</a:pPr>
            <a:r>
              <a:rPr kumimoji="1" lang="en-US" sz="1400" dirty="0" err="1">
                <a:latin typeface="Tahoma" pitchFamily="34" charset="0"/>
                <a:sym typeface="Wingdings" pitchFamily="2" charset="2"/>
              </a:rPr>
              <a:t>abc</a:t>
            </a:r>
            <a:r>
              <a:rPr kumimoji="1" lang="en-US" sz="1400" dirty="0">
                <a:latin typeface="Tahoma" pitchFamily="34" charset="0"/>
                <a:sym typeface="Wingdings" pitchFamily="2" charset="2"/>
              </a:rPr>
              <a:t> = 010 --- D2= 1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</a:pPr>
            <a:r>
              <a:rPr kumimoji="1" lang="en-US" sz="1400" dirty="0" err="1">
                <a:latin typeface="Tahoma" pitchFamily="34" charset="0"/>
                <a:sym typeface="Wingdings" pitchFamily="2" charset="2"/>
              </a:rPr>
              <a:t>abc</a:t>
            </a:r>
            <a:r>
              <a:rPr kumimoji="1" lang="en-US" sz="1400" dirty="0">
                <a:latin typeface="Tahoma" pitchFamily="34" charset="0"/>
                <a:sym typeface="Wingdings" pitchFamily="2" charset="2"/>
              </a:rPr>
              <a:t> = 011 --- D3= 1</a:t>
            </a:r>
          </a:p>
        </p:txBody>
      </p:sp>
    </p:spTree>
    <p:extLst>
      <p:ext uri="{BB962C8B-B14F-4D97-AF65-F5344CB8AC3E}">
        <p14:creationId xmlns:p14="http://schemas.microsoft.com/office/powerpoint/2010/main" val="109345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r>
              <a:rPr lang="en-US" dirty="0"/>
              <a:t>3 x 8 Line Decoder (3)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7" name="Rectangle 6"/>
          <p:cNvSpPr/>
          <p:nvPr/>
        </p:nvSpPr>
        <p:spPr>
          <a:xfrm>
            <a:off x="125284" y="1676400"/>
            <a:ext cx="5105400" cy="399801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lvl="2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</a:pPr>
            <a:r>
              <a:rPr kumimoji="1" lang="en-US" sz="1800" dirty="0">
                <a:latin typeface="Tahoma" pitchFamily="34" charset="0"/>
              </a:rPr>
              <a:t>D0 = ~a ~b ~c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</a:pPr>
            <a:r>
              <a:rPr kumimoji="1" lang="en-US" sz="1800" dirty="0">
                <a:latin typeface="Tahoma" pitchFamily="34" charset="0"/>
              </a:rPr>
              <a:t>D1 = ~a ~b c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</a:pPr>
            <a:r>
              <a:rPr kumimoji="1" lang="en-US" sz="1800" dirty="0">
                <a:latin typeface="Tahoma" pitchFamily="34" charset="0"/>
              </a:rPr>
              <a:t>D2 = ~a b ~c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</a:pPr>
            <a:r>
              <a:rPr kumimoji="1" lang="en-US" sz="1800" dirty="0">
                <a:latin typeface="Tahoma" pitchFamily="34" charset="0"/>
              </a:rPr>
              <a:t>D3 = ~a b c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</a:pPr>
            <a:r>
              <a:rPr kumimoji="1" lang="en-US" sz="1800" dirty="0">
                <a:latin typeface="Tahoma" pitchFamily="34" charset="0"/>
              </a:rPr>
              <a:t>D4 = a ~b ~c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</a:pPr>
            <a:r>
              <a:rPr kumimoji="1" lang="en-US" sz="1800" dirty="0">
                <a:latin typeface="Tahoma" pitchFamily="34" charset="0"/>
              </a:rPr>
              <a:t>D5 = a ~b c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</a:pPr>
            <a:r>
              <a:rPr kumimoji="1" lang="en-US" sz="1800" dirty="0">
                <a:latin typeface="Tahoma" pitchFamily="34" charset="0"/>
              </a:rPr>
              <a:t>D6 = a b ~c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</a:pPr>
            <a:r>
              <a:rPr kumimoji="1" lang="en-US" sz="1800" dirty="0">
                <a:latin typeface="Tahoma" pitchFamily="34" charset="0"/>
              </a:rPr>
              <a:t>D7 = a b c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</a:pPr>
            <a:endParaRPr kumimoji="1" lang="en-US" sz="1800" dirty="0">
              <a:latin typeface="Tahoma" pitchFamily="34" charset="0"/>
            </a:endParaRP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</a:pPr>
            <a:endParaRPr kumimoji="1" lang="en-US" sz="1800" dirty="0">
              <a:latin typeface="Tahoma" pitchFamily="34" charset="0"/>
            </a:endParaRPr>
          </a:p>
          <a:p>
            <a:pPr lvl="2">
              <a:lnSpc>
                <a:spcPct val="110000"/>
              </a:lnSpc>
              <a:spcBef>
                <a:spcPct val="20000"/>
              </a:spcBef>
              <a:buClr>
                <a:srgbClr val="0033CC"/>
              </a:buClr>
            </a:pPr>
            <a:endParaRPr kumimoji="1" lang="en-US" sz="1800" dirty="0">
              <a:latin typeface="Tahoma" pitchFamily="34" charset="0"/>
            </a:endParaRPr>
          </a:p>
        </p:txBody>
      </p:sp>
      <p:pic>
        <p:nvPicPr>
          <p:cNvPr id="8" name="Picture 7" descr="f15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667871"/>
            <a:ext cx="4724400" cy="611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14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03" y="609600"/>
            <a:ext cx="8991600" cy="838200"/>
          </a:xfrm>
        </p:spPr>
        <p:txBody>
          <a:bodyPr/>
          <a:lstStyle/>
          <a:p>
            <a:r>
              <a:rPr lang="en-US" dirty="0"/>
              <a:t>Canonical Form: Sum of Product</a:t>
            </a:r>
            <a:r>
              <a:rPr lang="en-US" altLang="ja-JP" dirty="0"/>
              <a:t>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7" name="Picture 6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828800"/>
            <a:ext cx="6019800" cy="42005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00600" y="1981200"/>
            <a:ext cx="291768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= AB~C + A~BC + ~ABC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100" dirty="0"/>
              <a:t>(where ~ = NOT)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3352800"/>
            <a:ext cx="5222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 De Morgan’s Law, the circuit can consist</a:t>
            </a:r>
          </a:p>
          <a:p>
            <a:r>
              <a:rPr lang="en-US" dirty="0"/>
              <a:t>of </a:t>
            </a:r>
            <a:r>
              <a:rPr lang="en-US" dirty="0" err="1"/>
              <a:t>ony</a:t>
            </a:r>
            <a:r>
              <a:rPr lang="en-US" dirty="0"/>
              <a:t> NANDs (with </a:t>
            </a:r>
            <a:r>
              <a:rPr lang="en-US" dirty="0" err="1"/>
              <a:t>Nots</a:t>
            </a:r>
            <a:r>
              <a:rPr lang="en-US" dirty="0"/>
              <a:t>)</a:t>
            </a:r>
          </a:p>
        </p:txBody>
      </p:sp>
      <p:sp>
        <p:nvSpPr>
          <p:cNvPr id="10" name="Oval 9"/>
          <p:cNvSpPr/>
          <p:nvPr/>
        </p:nvSpPr>
        <p:spPr>
          <a:xfrm>
            <a:off x="5257800" y="1981200"/>
            <a:ext cx="609600" cy="38100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175260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</a:rPr>
              <a:t>product</a:t>
            </a:r>
          </a:p>
        </p:txBody>
      </p:sp>
      <p:sp>
        <p:nvSpPr>
          <p:cNvPr id="13" name="Left Brace 12"/>
          <p:cNvSpPr/>
          <p:nvPr/>
        </p:nvSpPr>
        <p:spPr>
          <a:xfrm rot="16200000">
            <a:off x="6324600" y="1295400"/>
            <a:ext cx="228600" cy="2362200"/>
          </a:xfrm>
          <a:prstGeom prst="leftBrace">
            <a:avLst/>
          </a:prstGeom>
          <a:ln w="9525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72200" y="2514600"/>
            <a:ext cx="52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</a:rPr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86077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ProductOfSum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6477000" cy="46843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915400" cy="838200"/>
          </a:xfrm>
        </p:spPr>
        <p:txBody>
          <a:bodyPr/>
          <a:lstStyle/>
          <a:p>
            <a:r>
              <a:rPr lang="en-US" dirty="0"/>
              <a:t>Canonical Form: Product of Sums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4800600" y="1981200"/>
            <a:ext cx="3956657" cy="815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 = (~A+~B+~C)(A+B+~C)(A+~B+C)</a:t>
            </a:r>
          </a:p>
          <a:p>
            <a:endParaRPr lang="en-US" dirty="0"/>
          </a:p>
          <a:p>
            <a:r>
              <a:rPr lang="en-US" sz="1100" dirty="0"/>
              <a:t>(where ~ = NOT)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3352800"/>
            <a:ext cx="5222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 De Morgan’s Law, the circuit can consist</a:t>
            </a:r>
          </a:p>
          <a:p>
            <a:r>
              <a:rPr lang="en-US" dirty="0"/>
              <a:t>of </a:t>
            </a:r>
            <a:r>
              <a:rPr lang="en-US" dirty="0" err="1"/>
              <a:t>ony</a:t>
            </a:r>
            <a:r>
              <a:rPr lang="en-US" dirty="0"/>
              <a:t> NORs (with </a:t>
            </a:r>
            <a:r>
              <a:rPr lang="en-US" dirty="0" err="1"/>
              <a:t>Nots</a:t>
            </a:r>
            <a:r>
              <a:rPr lang="en-US" dirty="0"/>
              <a:t>)</a:t>
            </a:r>
          </a:p>
        </p:txBody>
      </p:sp>
      <p:sp>
        <p:nvSpPr>
          <p:cNvPr id="9" name="Oval 8"/>
          <p:cNvSpPr/>
          <p:nvPr/>
        </p:nvSpPr>
        <p:spPr>
          <a:xfrm>
            <a:off x="5257800" y="1981200"/>
            <a:ext cx="1295400" cy="381000"/>
          </a:xfrm>
          <a:prstGeom prst="ellipse">
            <a:avLst/>
          </a:prstGeom>
          <a:noFill/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1752600"/>
            <a:ext cx="523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</a:rPr>
              <a:t>sum</a:t>
            </a:r>
          </a:p>
        </p:txBody>
      </p:sp>
      <p:sp>
        <p:nvSpPr>
          <p:cNvPr id="11" name="Left Brace 10"/>
          <p:cNvSpPr/>
          <p:nvPr/>
        </p:nvSpPr>
        <p:spPr>
          <a:xfrm rot="16200000">
            <a:off x="6858000" y="762000"/>
            <a:ext cx="228600" cy="3429000"/>
          </a:xfrm>
          <a:prstGeom prst="leftBrace">
            <a:avLst/>
          </a:prstGeom>
          <a:ln w="9525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2514600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768095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38200"/>
          </a:xfrm>
        </p:spPr>
        <p:txBody>
          <a:bodyPr/>
          <a:lstStyle/>
          <a:p>
            <a:r>
              <a:rPr lang="en-US" dirty="0"/>
              <a:t>Circuit Design: Sum of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4191000" cy="4449763"/>
          </a:xfrm>
        </p:spPr>
        <p:txBody>
          <a:bodyPr/>
          <a:lstStyle/>
          <a:p>
            <a:r>
              <a:rPr lang="en-US" sz="1600" dirty="0"/>
              <a:t>Circuit Design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Create a truth table.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Identify all products that output “H” or 1.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/>
              <a:t>Create a sum</a:t>
            </a:r>
            <a:r>
              <a:rPr lang="en-US" altLang="ja-JP" sz="1600" dirty="0"/>
              <a:t>-</a:t>
            </a:r>
            <a:r>
              <a:rPr lang="en-US" sz="1600" dirty="0"/>
              <a:t>of</a:t>
            </a:r>
            <a:r>
              <a:rPr lang="en-US" altLang="ja-JP" sz="1600" dirty="0"/>
              <a:t>-</a:t>
            </a:r>
            <a:r>
              <a:rPr lang="en-US" sz="1600" dirty="0"/>
              <a:t>products </a:t>
            </a:r>
            <a:r>
              <a:rPr lang="en-US" altLang="ja-JP" sz="1600" dirty="0"/>
              <a:t>form.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1600" dirty="0"/>
              <a:t>Design</a:t>
            </a:r>
            <a:r>
              <a:rPr lang="ja-JP" altLang="en-US" sz="1600"/>
              <a:t> </a:t>
            </a:r>
            <a:r>
              <a:rPr lang="ja-JP" altLang="ja-JP" sz="1600" dirty="0"/>
              <a:t>t</a:t>
            </a:r>
            <a:r>
              <a:rPr lang="en-US" altLang="ja-JP" sz="1600" dirty="0"/>
              <a:t>he</a:t>
            </a:r>
            <a:r>
              <a:rPr lang="ja-JP" altLang="en-US" sz="1600" dirty="0"/>
              <a:t> </a:t>
            </a:r>
            <a:r>
              <a:rPr lang="en-US" altLang="ja-JP" sz="1600" dirty="0"/>
              <a:t>corresponding</a:t>
            </a:r>
            <a:r>
              <a:rPr lang="ja-JP" altLang="en-US" sz="1600" dirty="0"/>
              <a:t> </a:t>
            </a:r>
            <a:r>
              <a:rPr lang="en-US" altLang="ja-JP" sz="1600" dirty="0"/>
              <a:t>logical</a:t>
            </a:r>
            <a:r>
              <a:rPr lang="ja-JP" altLang="en-US" sz="1600" dirty="0"/>
              <a:t> </a:t>
            </a:r>
            <a:r>
              <a:rPr lang="en-US" altLang="ja-JP" sz="1600" dirty="0"/>
              <a:t>circuit</a:t>
            </a:r>
            <a:r>
              <a:rPr lang="ja-JP" altLang="en-US" sz="1600" dirty="0"/>
              <a:t> </a:t>
            </a:r>
            <a:r>
              <a:rPr lang="en-US" altLang="ja-JP" sz="1600" dirty="0"/>
              <a:t>with ANDs and ORs.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ja-JP" sz="1600" dirty="0"/>
          </a:p>
          <a:p>
            <a:r>
              <a:rPr lang="en-US" altLang="ja-JP" sz="1600" dirty="0"/>
              <a:t>Disadvantages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1600" dirty="0"/>
              <a:t>Many ANDs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1600" dirty="0"/>
              <a:t>Many inputs to the OR</a:t>
            </a:r>
          </a:p>
          <a:p>
            <a:pPr marL="971550" lvl="1" indent="-514350">
              <a:buFont typeface="+mj-lt"/>
              <a:buAutoNum type="arabicPeriod"/>
            </a:pPr>
            <a:endParaRPr lang="en-US" sz="1600" dirty="0"/>
          </a:p>
          <a:p>
            <a:pPr indent="-285750"/>
            <a:r>
              <a:rPr lang="en-US" sz="1600" dirty="0"/>
              <a:t>Logic Simplification</a:t>
            </a:r>
            <a:endParaRPr lang="en-US" altLang="ja-JP" sz="16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1600" dirty="0"/>
              <a:t>Convert a truth table into a </a:t>
            </a:r>
            <a:r>
              <a:rPr lang="en-US" altLang="ja-JP" sz="1600" dirty="0" err="1"/>
              <a:t>Karnough</a:t>
            </a:r>
            <a:r>
              <a:rPr lang="en-US" altLang="ja-JP" sz="1600" dirty="0"/>
              <a:t> map.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1600" dirty="0"/>
              <a:t>Group neighboring products. </a:t>
            </a:r>
          </a:p>
          <a:p>
            <a:pPr indent="-285750"/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40069"/>
              </p:ext>
            </p:extLst>
          </p:nvPr>
        </p:nvGraphicFramePr>
        <p:xfrm>
          <a:off x="5334000" y="1905001"/>
          <a:ext cx="22098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29200" y="1447800"/>
            <a:ext cx="346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Design a 3-input majority circuit</a:t>
            </a:r>
            <a:r>
              <a:rPr lang="en-US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0" y="3962400"/>
            <a:ext cx="2489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 = AB~C + A~BC + ~ABC + ABC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2743200"/>
            <a:ext cx="603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AB~C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96200" y="3276600"/>
            <a:ext cx="603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A~BC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96200" y="3505200"/>
            <a:ext cx="590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~ABC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72400" y="3733800"/>
            <a:ext cx="513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ABC</a:t>
            </a:r>
          </a:p>
        </p:txBody>
      </p:sp>
      <p:pic>
        <p:nvPicPr>
          <p:cNvPr id="14" name="Picture 13" descr="3Majorit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191000"/>
            <a:ext cx="3400335" cy="222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dirty="0"/>
              <a:t>Karnaugh Map -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381000"/>
          </a:xfrm>
        </p:spPr>
        <p:txBody>
          <a:bodyPr/>
          <a:lstStyle/>
          <a:p>
            <a:r>
              <a:rPr lang="en-US" sz="2000" dirty="0"/>
              <a:t>How to convert a truth table (w/ 2-4 inputs) into a </a:t>
            </a:r>
            <a:r>
              <a:rPr lang="en-US" sz="2000" dirty="0" err="1"/>
              <a:t>Karnaugh</a:t>
            </a:r>
            <a:r>
              <a:rPr lang="en-US" sz="2000" dirty="0"/>
              <a:t> map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578044"/>
              </p:ext>
            </p:extLst>
          </p:nvPr>
        </p:nvGraphicFramePr>
        <p:xfrm>
          <a:off x="5682598" y="2420779"/>
          <a:ext cx="11430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703913"/>
              </p:ext>
            </p:extLst>
          </p:nvPr>
        </p:nvGraphicFramePr>
        <p:xfrm>
          <a:off x="7206598" y="2420779"/>
          <a:ext cx="83312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 flipH="1" flipV="1">
            <a:off x="6977998" y="2268379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01798" y="2115979"/>
            <a:ext cx="12516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CD  00   01  11  10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25598" y="2216924"/>
            <a:ext cx="355736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AB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00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01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11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10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64591"/>
              </p:ext>
            </p:extLst>
          </p:nvPr>
        </p:nvGraphicFramePr>
        <p:xfrm>
          <a:off x="1034398" y="2420779"/>
          <a:ext cx="6858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098219"/>
              </p:ext>
            </p:extLst>
          </p:nvPr>
        </p:nvGraphicFramePr>
        <p:xfrm>
          <a:off x="2101198" y="2420779"/>
          <a:ext cx="533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948798" y="2192179"/>
            <a:ext cx="697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  0     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72598" y="2268379"/>
            <a:ext cx="2744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/>
              <a:t>A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0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1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1872598" y="2268379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63147"/>
              </p:ext>
            </p:extLst>
          </p:nvPr>
        </p:nvGraphicFramePr>
        <p:xfrm>
          <a:off x="3091798" y="2420779"/>
          <a:ext cx="9144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721477"/>
              </p:ext>
            </p:extLst>
          </p:nvPr>
        </p:nvGraphicFramePr>
        <p:xfrm>
          <a:off x="4387198" y="2420779"/>
          <a:ext cx="8331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4082398" y="2115979"/>
            <a:ext cx="1244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BC  00   01  11  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58598" y="2268379"/>
            <a:ext cx="2744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/>
              <a:t>A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0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1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4158598" y="2268379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58798" y="2115979"/>
            <a:ext cx="813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4 inputs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11198" y="6002179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truth table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58998" y="3335179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endParaRPr 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958198" y="2189202"/>
            <a:ext cx="813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2 inputs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67998" y="2189202"/>
            <a:ext cx="813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3 inputs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58198" y="3411379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truth table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67998" y="4249579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truth table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9600" y="6096000"/>
            <a:ext cx="119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3AD696-4DB9-0948-8B04-363E4973CCC6}"/>
              </a:ext>
            </a:extLst>
          </p:cNvPr>
          <p:cNvSpPr txBox="1"/>
          <p:nvPr/>
        </p:nvSpPr>
        <p:spPr>
          <a:xfrm>
            <a:off x="4542956" y="2813447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endParaRPr 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7442C5-8C34-F246-96F6-6F0F30D81454}"/>
              </a:ext>
            </a:extLst>
          </p:cNvPr>
          <p:cNvSpPr txBox="1"/>
          <p:nvPr/>
        </p:nvSpPr>
        <p:spPr>
          <a:xfrm>
            <a:off x="2125527" y="2851379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970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838200"/>
          </a:xfrm>
        </p:spPr>
        <p:txBody>
          <a:bodyPr/>
          <a:lstStyle/>
          <a:p>
            <a:r>
              <a:rPr lang="en-US" dirty="0"/>
              <a:t>Karnaugh Map - Simplification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962400" cy="1295400"/>
          </a:xfrm>
        </p:spPr>
        <p:txBody>
          <a:bodyPr/>
          <a:lstStyle/>
          <a:p>
            <a:r>
              <a:rPr lang="en-US" sz="1200" dirty="0"/>
              <a:t>Simplification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Group neighboring products.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Assign AND to each group.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Create a sum-of-products form.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200" dirty="0"/>
              <a:t>Design the corresponding logical circuit.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508162"/>
              </p:ext>
            </p:extLst>
          </p:nvPr>
        </p:nvGraphicFramePr>
        <p:xfrm>
          <a:off x="1143000" y="2514600"/>
          <a:ext cx="7162800" cy="327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38300">
                <a:tc>
                  <a:txBody>
                    <a:bodyPr/>
                    <a:lstStyle/>
                    <a:p>
                      <a:r>
                        <a:rPr lang="en-US" sz="1000" dirty="0"/>
                        <a:t>1 x 2 or 2 x 1 rectangular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 x 4 or 4 x 1 rectangular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8300">
                <a:tc>
                  <a:txBody>
                    <a:bodyPr/>
                    <a:lstStyle/>
                    <a:p>
                      <a:r>
                        <a:rPr lang="en-US" sz="1000" dirty="0"/>
                        <a:t>2 x 4 or 4 x 2 rectangular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 x 2 square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2600" y="5791200"/>
            <a:ext cx="57165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Key 1: Get a larger group </a:t>
            </a:r>
            <a:r>
              <a:rPr lang="mr-IN" sz="1600" dirty="0"/>
              <a:t>–</a:t>
            </a:r>
            <a:r>
              <a:rPr lang="en-US" sz="1600" dirty="0"/>
              <a:t> reducing #inputs of the AND gate</a:t>
            </a:r>
          </a:p>
          <a:p>
            <a:r>
              <a:rPr lang="en-US" sz="1600" dirty="0"/>
              <a:t>Key 2: Reduce # groups </a:t>
            </a:r>
            <a:r>
              <a:rPr lang="mr-IN" sz="1600" dirty="0"/>
              <a:t>–</a:t>
            </a:r>
            <a:r>
              <a:rPr lang="en-US" sz="1600" dirty="0"/>
              <a:t> </a:t>
            </a:r>
            <a:r>
              <a:rPr lang="en-US" sz="1600" dirty="0" err="1"/>
              <a:t>reduing</a:t>
            </a:r>
            <a:r>
              <a:rPr lang="en-US" sz="1600" dirty="0"/>
              <a:t> # AND gates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03769"/>
              </p:ext>
            </p:extLst>
          </p:nvPr>
        </p:nvGraphicFramePr>
        <p:xfrm>
          <a:off x="1828800" y="3124200"/>
          <a:ext cx="83312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1447800" y="2743200"/>
            <a:ext cx="1327802" cy="1295400"/>
            <a:chOff x="7467600" y="990600"/>
            <a:chExt cx="1327802" cy="1295400"/>
          </a:xfrm>
        </p:grpSpPr>
        <p:cxnSp>
          <p:nvCxnSpPr>
            <p:cNvPr id="10" name="Straight Connector 9"/>
            <p:cNvCxnSpPr>
              <a:endCxn id="11" idx="1"/>
            </p:cNvCxnSpPr>
            <p:nvPr/>
          </p:nvCxnSpPr>
          <p:spPr>
            <a:xfrm flipH="1" flipV="1">
              <a:off x="7543800" y="1113711"/>
              <a:ext cx="304800" cy="257889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543800" y="990600"/>
              <a:ext cx="12516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CD  00   01  11  10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67600" y="1167745"/>
              <a:ext cx="355736" cy="1118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200"/>
                </a:spcAft>
              </a:pPr>
              <a:r>
                <a:rPr lang="en-US" sz="1000" dirty="0"/>
                <a:t>AB</a:t>
              </a:r>
            </a:p>
            <a:p>
              <a:pPr>
                <a:spcBef>
                  <a:spcPts val="300"/>
                </a:spcBef>
                <a:spcAft>
                  <a:spcPts val="200"/>
                </a:spcAft>
              </a:pPr>
              <a:r>
                <a:rPr lang="en-US" sz="1000" dirty="0"/>
                <a:t>00</a:t>
              </a:r>
            </a:p>
            <a:p>
              <a:pPr>
                <a:spcBef>
                  <a:spcPts val="300"/>
                </a:spcBef>
                <a:spcAft>
                  <a:spcPts val="200"/>
                </a:spcAft>
              </a:pPr>
              <a:r>
                <a:rPr lang="en-US" sz="1000" dirty="0"/>
                <a:t>01</a:t>
              </a:r>
            </a:p>
            <a:p>
              <a:pPr>
                <a:spcBef>
                  <a:spcPts val="300"/>
                </a:spcBef>
                <a:spcAft>
                  <a:spcPts val="200"/>
                </a:spcAft>
              </a:pPr>
              <a:r>
                <a:rPr lang="en-US" sz="1000" dirty="0"/>
                <a:t>11</a:t>
              </a:r>
            </a:p>
            <a:p>
              <a:pPr>
                <a:spcBef>
                  <a:spcPts val="300"/>
                </a:spcBef>
                <a:spcAft>
                  <a:spcPts val="200"/>
                </a:spcAft>
              </a:pPr>
              <a:r>
                <a:rPr lang="en-US" sz="1000" dirty="0"/>
                <a:t>10</a:t>
              </a: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035621"/>
              </p:ext>
            </p:extLst>
          </p:nvPr>
        </p:nvGraphicFramePr>
        <p:xfrm>
          <a:off x="1828800" y="4800600"/>
          <a:ext cx="83312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1447800" y="4419600"/>
            <a:ext cx="1327802" cy="1295400"/>
            <a:chOff x="7467600" y="990600"/>
            <a:chExt cx="1327802" cy="1295400"/>
          </a:xfrm>
        </p:grpSpPr>
        <p:cxnSp>
          <p:nvCxnSpPr>
            <p:cNvPr id="18" name="Straight Connector 17"/>
            <p:cNvCxnSpPr>
              <a:endCxn id="19" idx="1"/>
            </p:cNvCxnSpPr>
            <p:nvPr/>
          </p:nvCxnSpPr>
          <p:spPr>
            <a:xfrm flipH="1" flipV="1">
              <a:off x="7543800" y="1113711"/>
              <a:ext cx="304800" cy="257889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543800" y="990600"/>
              <a:ext cx="12516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CD  00   01  11  10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67600" y="1167745"/>
              <a:ext cx="355736" cy="1118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200"/>
                </a:spcAft>
              </a:pPr>
              <a:r>
                <a:rPr lang="en-US" sz="1000" dirty="0"/>
                <a:t>AB</a:t>
              </a:r>
            </a:p>
            <a:p>
              <a:pPr>
                <a:spcBef>
                  <a:spcPts val="300"/>
                </a:spcBef>
                <a:spcAft>
                  <a:spcPts val="200"/>
                </a:spcAft>
              </a:pPr>
              <a:r>
                <a:rPr lang="en-US" sz="1000" dirty="0"/>
                <a:t>00</a:t>
              </a:r>
            </a:p>
            <a:p>
              <a:pPr>
                <a:spcBef>
                  <a:spcPts val="300"/>
                </a:spcBef>
                <a:spcAft>
                  <a:spcPts val="200"/>
                </a:spcAft>
              </a:pPr>
              <a:r>
                <a:rPr lang="en-US" sz="1000" dirty="0"/>
                <a:t>01</a:t>
              </a:r>
            </a:p>
            <a:p>
              <a:pPr>
                <a:spcBef>
                  <a:spcPts val="300"/>
                </a:spcBef>
                <a:spcAft>
                  <a:spcPts val="200"/>
                </a:spcAft>
              </a:pPr>
              <a:r>
                <a:rPr lang="en-US" sz="1000" dirty="0"/>
                <a:t>11</a:t>
              </a:r>
            </a:p>
            <a:p>
              <a:pPr>
                <a:spcBef>
                  <a:spcPts val="300"/>
                </a:spcBef>
                <a:spcAft>
                  <a:spcPts val="200"/>
                </a:spcAft>
              </a:pPr>
              <a:r>
                <a:rPr lang="en-US" sz="1000" dirty="0"/>
                <a:t>10</a:t>
              </a: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658031"/>
              </p:ext>
            </p:extLst>
          </p:nvPr>
        </p:nvGraphicFramePr>
        <p:xfrm>
          <a:off x="5334000" y="3124200"/>
          <a:ext cx="83312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4953000" y="2743200"/>
            <a:ext cx="1327802" cy="1295400"/>
            <a:chOff x="7467600" y="990600"/>
            <a:chExt cx="1327802" cy="1295400"/>
          </a:xfrm>
        </p:grpSpPr>
        <p:cxnSp>
          <p:nvCxnSpPr>
            <p:cNvPr id="23" name="Straight Connector 22"/>
            <p:cNvCxnSpPr>
              <a:endCxn id="24" idx="1"/>
            </p:cNvCxnSpPr>
            <p:nvPr/>
          </p:nvCxnSpPr>
          <p:spPr>
            <a:xfrm flipH="1" flipV="1">
              <a:off x="7543800" y="1113711"/>
              <a:ext cx="304800" cy="257889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43800" y="990600"/>
              <a:ext cx="12516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CD  00   01  11  10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467600" y="1167745"/>
              <a:ext cx="355736" cy="1118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200"/>
                </a:spcAft>
              </a:pPr>
              <a:r>
                <a:rPr lang="en-US" sz="1000" dirty="0"/>
                <a:t>AB</a:t>
              </a:r>
            </a:p>
            <a:p>
              <a:pPr>
                <a:spcBef>
                  <a:spcPts val="300"/>
                </a:spcBef>
                <a:spcAft>
                  <a:spcPts val="200"/>
                </a:spcAft>
              </a:pPr>
              <a:r>
                <a:rPr lang="en-US" sz="1000" dirty="0"/>
                <a:t>00</a:t>
              </a:r>
            </a:p>
            <a:p>
              <a:pPr>
                <a:spcBef>
                  <a:spcPts val="300"/>
                </a:spcBef>
                <a:spcAft>
                  <a:spcPts val="200"/>
                </a:spcAft>
              </a:pPr>
              <a:r>
                <a:rPr lang="en-US" sz="1000" dirty="0"/>
                <a:t>01</a:t>
              </a:r>
            </a:p>
            <a:p>
              <a:pPr>
                <a:spcBef>
                  <a:spcPts val="300"/>
                </a:spcBef>
                <a:spcAft>
                  <a:spcPts val="200"/>
                </a:spcAft>
              </a:pPr>
              <a:r>
                <a:rPr lang="en-US" sz="1000" dirty="0"/>
                <a:t>11</a:t>
              </a:r>
            </a:p>
            <a:p>
              <a:pPr>
                <a:spcBef>
                  <a:spcPts val="300"/>
                </a:spcBef>
                <a:spcAft>
                  <a:spcPts val="200"/>
                </a:spcAft>
              </a:pPr>
              <a:r>
                <a:rPr lang="en-US" sz="1000" dirty="0"/>
                <a:t>10</a:t>
              </a:r>
            </a:p>
          </p:txBody>
        </p:sp>
      </p:grp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397646"/>
              </p:ext>
            </p:extLst>
          </p:nvPr>
        </p:nvGraphicFramePr>
        <p:xfrm>
          <a:off x="5334000" y="4724400"/>
          <a:ext cx="83312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953000" y="4343400"/>
            <a:ext cx="1327802" cy="1295400"/>
            <a:chOff x="7467600" y="990600"/>
            <a:chExt cx="1327802" cy="1295400"/>
          </a:xfrm>
        </p:grpSpPr>
        <p:cxnSp>
          <p:nvCxnSpPr>
            <p:cNvPr id="28" name="Straight Connector 27"/>
            <p:cNvCxnSpPr>
              <a:endCxn id="29" idx="1"/>
            </p:cNvCxnSpPr>
            <p:nvPr/>
          </p:nvCxnSpPr>
          <p:spPr>
            <a:xfrm flipH="1" flipV="1">
              <a:off x="7543800" y="1113711"/>
              <a:ext cx="304800" cy="257889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543800" y="990600"/>
              <a:ext cx="12516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CD  00   01  11  10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67600" y="1167745"/>
              <a:ext cx="355736" cy="11182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300"/>
                </a:spcBef>
                <a:spcAft>
                  <a:spcPts val="200"/>
                </a:spcAft>
              </a:pPr>
              <a:r>
                <a:rPr lang="en-US" sz="1000" dirty="0"/>
                <a:t>AB</a:t>
              </a:r>
            </a:p>
            <a:p>
              <a:pPr>
                <a:spcBef>
                  <a:spcPts val="300"/>
                </a:spcBef>
                <a:spcAft>
                  <a:spcPts val="200"/>
                </a:spcAft>
              </a:pPr>
              <a:r>
                <a:rPr lang="en-US" sz="1000" dirty="0"/>
                <a:t>00</a:t>
              </a:r>
            </a:p>
            <a:p>
              <a:pPr>
                <a:spcBef>
                  <a:spcPts val="300"/>
                </a:spcBef>
                <a:spcAft>
                  <a:spcPts val="200"/>
                </a:spcAft>
              </a:pPr>
              <a:r>
                <a:rPr lang="en-US" sz="1000" dirty="0"/>
                <a:t>01</a:t>
              </a:r>
            </a:p>
            <a:p>
              <a:pPr>
                <a:spcBef>
                  <a:spcPts val="300"/>
                </a:spcBef>
                <a:spcAft>
                  <a:spcPts val="200"/>
                </a:spcAft>
              </a:pPr>
              <a:r>
                <a:rPr lang="en-US" sz="1000" dirty="0"/>
                <a:t>11</a:t>
              </a:r>
            </a:p>
            <a:p>
              <a:pPr>
                <a:spcBef>
                  <a:spcPts val="300"/>
                </a:spcBef>
                <a:spcAft>
                  <a:spcPts val="200"/>
                </a:spcAft>
              </a:pPr>
              <a:r>
                <a:rPr lang="en-US" sz="1000" dirty="0"/>
                <a:t>10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2209800" y="3581400"/>
            <a:ext cx="228600" cy="4572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514600" y="3352800"/>
            <a:ext cx="304800" cy="2286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752600" y="3352800"/>
            <a:ext cx="228600" cy="2286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334000" y="3124200"/>
            <a:ext cx="838200" cy="2286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334000" y="3124200"/>
            <a:ext cx="228600" cy="9144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562600" y="4953000"/>
            <a:ext cx="381000" cy="4572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943600" y="4648200"/>
            <a:ext cx="304800" cy="3048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257800" y="4648200"/>
            <a:ext cx="304800" cy="3048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257800" y="5410200"/>
            <a:ext cx="304800" cy="3048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943600" y="5410200"/>
            <a:ext cx="304800" cy="3048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438400" y="4800600"/>
            <a:ext cx="304800" cy="9144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752600" y="4800600"/>
            <a:ext cx="304800" cy="9144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828800" y="5257800"/>
            <a:ext cx="838200" cy="4572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743200" y="3276600"/>
            <a:ext cx="228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/>
          <p:nvPr/>
        </p:nvCxnSpPr>
        <p:spPr>
          <a:xfrm>
            <a:off x="5867400" y="4648200"/>
            <a:ext cx="457200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943600" y="5715000"/>
            <a:ext cx="457200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105400" y="5715000"/>
            <a:ext cx="457200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248400" y="5410200"/>
            <a:ext cx="0" cy="30480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248400" y="4648200"/>
            <a:ext cx="0" cy="30480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257800" y="5334000"/>
            <a:ext cx="0" cy="38100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257800" y="4648200"/>
            <a:ext cx="0" cy="30480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752600" y="3276600"/>
            <a:ext cx="0" cy="30480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257800" y="4648200"/>
            <a:ext cx="304800" cy="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743200" y="4800600"/>
            <a:ext cx="0" cy="91440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752600" y="4800600"/>
            <a:ext cx="0" cy="91440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048000" y="3352800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~AB~D(C+~C)=~AB~D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124200" y="3733800"/>
            <a:ext cx="12073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A(B+~B)CD=ACD</a:t>
            </a:r>
          </a:p>
        </p:txBody>
      </p:sp>
      <p:cxnSp>
        <p:nvCxnSpPr>
          <p:cNvPr id="89" name="Straight Arrow Connector 88"/>
          <p:cNvCxnSpPr>
            <a:stCxn id="86" idx="1"/>
            <a:endCxn id="41" idx="3"/>
          </p:cNvCxnSpPr>
          <p:nvPr/>
        </p:nvCxnSpPr>
        <p:spPr>
          <a:xfrm flipH="1" flipV="1">
            <a:off x="2819400" y="3467100"/>
            <a:ext cx="228600" cy="8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40" idx="3"/>
          </p:cNvCxnSpPr>
          <p:nvPr/>
        </p:nvCxnSpPr>
        <p:spPr>
          <a:xfrm flipH="1" flipV="1">
            <a:off x="2438400" y="38100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324600" y="2971800"/>
            <a:ext cx="18560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~A~B(~C~D+~CD+CD+C~D)</a:t>
            </a:r>
          </a:p>
          <a:p>
            <a:r>
              <a:rPr lang="en-US" sz="1000" dirty="0"/>
              <a:t>=~A~B{~C(~D+D)+C(D+~D)}</a:t>
            </a:r>
          </a:p>
          <a:p>
            <a:r>
              <a:rPr lang="en-US" sz="1000" dirty="0"/>
              <a:t>=~A~B(~C+C)</a:t>
            </a:r>
          </a:p>
          <a:p>
            <a:r>
              <a:rPr lang="en-US" sz="1000" dirty="0"/>
              <a:t>=~A~B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H="1" flipV="1">
            <a:off x="6172200" y="3200400"/>
            <a:ext cx="228600" cy="88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400800" y="3810000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~C~D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H="1" flipV="1">
            <a:off x="5562600" y="388620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124200" y="4876800"/>
            <a:ext cx="3521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~D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124200" y="5410200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~A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553200" y="4724400"/>
            <a:ext cx="51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~B~D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77000" y="5105400"/>
            <a:ext cx="3628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BD</a:t>
            </a:r>
          </a:p>
        </p:txBody>
      </p:sp>
      <p:cxnSp>
        <p:nvCxnSpPr>
          <p:cNvPr id="104" name="Straight Arrow Connector 103"/>
          <p:cNvCxnSpPr>
            <a:stCxn id="103" idx="1"/>
          </p:cNvCxnSpPr>
          <p:nvPr/>
        </p:nvCxnSpPr>
        <p:spPr>
          <a:xfrm flipH="1" flipV="1">
            <a:off x="5943600" y="5181600"/>
            <a:ext cx="533400" cy="46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102" idx="1"/>
          </p:cNvCxnSpPr>
          <p:nvPr/>
        </p:nvCxnSpPr>
        <p:spPr>
          <a:xfrm flipH="1" flipV="1">
            <a:off x="6172200" y="4800601"/>
            <a:ext cx="381000" cy="46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 flipV="1">
            <a:off x="2667000" y="4953000"/>
            <a:ext cx="381000" cy="46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2286000" y="5486400"/>
            <a:ext cx="785289" cy="938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444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Eg</a:t>
            </a:r>
            <a:r>
              <a:rPr lang="ja-JP" altLang="en-US" dirty="0"/>
              <a:t> </a:t>
            </a:r>
            <a:r>
              <a:rPr lang="en-US" altLang="ja-JP" dirty="0"/>
              <a:t>1:</a:t>
            </a:r>
            <a:r>
              <a:rPr lang="ja-JP" altLang="en-US" dirty="0"/>
              <a:t> </a:t>
            </a:r>
            <a:r>
              <a:rPr lang="en-US" altLang="ja-JP" dirty="0"/>
              <a:t>3-Input</a:t>
            </a:r>
            <a:r>
              <a:rPr lang="ja-JP" altLang="en-US" dirty="0"/>
              <a:t> </a:t>
            </a:r>
            <a:r>
              <a:rPr lang="en-US" altLang="ja-JP" dirty="0"/>
              <a:t>Majority</a:t>
            </a:r>
            <a:r>
              <a:rPr lang="ja-JP" altLang="en-US" dirty="0"/>
              <a:t> </a:t>
            </a:r>
            <a:r>
              <a:rPr lang="en-US" altLang="ja-JP" dirty="0"/>
              <a:t>Circuit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50332"/>
              </p:ext>
            </p:extLst>
          </p:nvPr>
        </p:nvGraphicFramePr>
        <p:xfrm>
          <a:off x="1219200" y="1752600"/>
          <a:ext cx="22098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9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9200" y="3809999"/>
            <a:ext cx="2489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 = AB~C + A~BC + ~ABC + ABC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81400" y="2590799"/>
            <a:ext cx="603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AB~C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81400" y="3124199"/>
            <a:ext cx="603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A~BC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81400" y="3352799"/>
            <a:ext cx="590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~ABC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57600" y="3581399"/>
            <a:ext cx="513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ABC</a:t>
            </a:r>
          </a:p>
        </p:txBody>
      </p:sp>
      <p:pic>
        <p:nvPicPr>
          <p:cNvPr id="14" name="Picture 13" descr="3Majority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38599"/>
            <a:ext cx="3400335" cy="222567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715000" y="2438400"/>
            <a:ext cx="381000" cy="2286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475936"/>
              </p:ext>
            </p:extLst>
          </p:nvPr>
        </p:nvGraphicFramePr>
        <p:xfrm>
          <a:off x="5486400" y="2209800"/>
          <a:ext cx="8331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181600" y="1905000"/>
            <a:ext cx="12303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  00   01  11  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57800" y="2057400"/>
            <a:ext cx="27727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/>
              <a:t>C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0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1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5257800" y="2057400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67400" y="2209800"/>
            <a:ext cx="228600" cy="457200"/>
          </a:xfrm>
          <a:prstGeom prst="rect">
            <a:avLst/>
          </a:prstGeom>
          <a:solidFill>
            <a:srgbClr val="800000">
              <a:alpha val="20000"/>
            </a:srgbClr>
          </a:solidFill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867400" y="2438400"/>
            <a:ext cx="457200" cy="228600"/>
          </a:xfrm>
          <a:prstGeom prst="rect">
            <a:avLst/>
          </a:prstGeom>
          <a:solidFill>
            <a:srgbClr val="008000">
              <a:alpha val="20000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638800" y="1676400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endParaRPr lang="en-US" sz="1000" dirty="0"/>
          </a:p>
        </p:txBody>
      </p:sp>
      <p:sp>
        <p:nvSpPr>
          <p:cNvPr id="31" name="Right Arrow 30"/>
          <p:cNvSpPr/>
          <p:nvPr/>
        </p:nvSpPr>
        <p:spPr>
          <a:xfrm>
            <a:off x="4267200" y="2209800"/>
            <a:ext cx="8382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81200" y="1524000"/>
            <a:ext cx="754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truth table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81600" y="2971800"/>
            <a:ext cx="411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AC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29400" y="2971800"/>
            <a:ext cx="398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BC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29400" y="1905000"/>
            <a:ext cx="402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0000"/>
                </a:solidFill>
              </a:rPr>
              <a:t>AB</a:t>
            </a:r>
          </a:p>
        </p:txBody>
      </p:sp>
      <p:cxnSp>
        <p:nvCxnSpPr>
          <p:cNvPr id="37" name="Straight Arrow Connector 36"/>
          <p:cNvCxnSpPr>
            <a:stCxn id="35" idx="1"/>
          </p:cNvCxnSpPr>
          <p:nvPr/>
        </p:nvCxnSpPr>
        <p:spPr>
          <a:xfrm flipH="1">
            <a:off x="6096000" y="2043500"/>
            <a:ext cx="533400" cy="1663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248400" y="2667000"/>
            <a:ext cx="381000" cy="3048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3" idx="0"/>
          </p:cNvCxnSpPr>
          <p:nvPr/>
        </p:nvCxnSpPr>
        <p:spPr>
          <a:xfrm flipV="1">
            <a:off x="5387233" y="2667000"/>
            <a:ext cx="327767" cy="3048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34000" y="3352800"/>
            <a:ext cx="1428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 = AB + BC + CA</a:t>
            </a:r>
          </a:p>
        </p:txBody>
      </p:sp>
      <p:pic>
        <p:nvPicPr>
          <p:cNvPr id="44" name="Picture 43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962400"/>
            <a:ext cx="2514600" cy="2128838"/>
          </a:xfrm>
          <a:prstGeom prst="rect">
            <a:avLst/>
          </a:prstGeom>
        </p:spPr>
      </p:pic>
      <p:sp>
        <p:nvSpPr>
          <p:cNvPr id="45" name="Right Arrow 44"/>
          <p:cNvSpPr/>
          <p:nvPr/>
        </p:nvSpPr>
        <p:spPr>
          <a:xfrm>
            <a:off x="4038600" y="4800600"/>
            <a:ext cx="838200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59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915400" cy="838200"/>
          </a:xfrm>
        </p:spPr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 2: Boolean Simplification</a:t>
            </a:r>
            <a:br>
              <a:rPr lang="en-US" dirty="0"/>
            </a:br>
            <a:r>
              <a:rPr lang="en-US" sz="2800" dirty="0"/>
              <a:t>with K-Map versus Algebraic Laws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14" name="Text Box 56"/>
          <p:cNvSpPr txBox="1">
            <a:spLocks noChangeArrowheads="1"/>
          </p:cNvSpPr>
          <p:nvPr/>
        </p:nvSpPr>
        <p:spPr bwMode="auto">
          <a:xfrm>
            <a:off x="688974" y="1760438"/>
            <a:ext cx="1603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 b="1"/>
              <a:t>A      B       C      x</a:t>
            </a:r>
          </a:p>
        </p:txBody>
      </p:sp>
      <p:sp>
        <p:nvSpPr>
          <p:cNvPr id="15" name="Line 66"/>
          <p:cNvSpPr>
            <a:spLocks noChangeShapeType="1"/>
          </p:cNvSpPr>
          <p:nvPr/>
        </p:nvSpPr>
        <p:spPr bwMode="auto">
          <a:xfrm flipV="1">
            <a:off x="2590801" y="26670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" name="Text Box 70"/>
          <p:cNvSpPr txBox="1">
            <a:spLocks noChangeArrowheads="1"/>
          </p:cNvSpPr>
          <p:nvPr/>
        </p:nvSpPr>
        <p:spPr bwMode="auto">
          <a:xfrm>
            <a:off x="3124200" y="4343400"/>
            <a:ext cx="18725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400" b="1" dirty="0"/>
              <a:t>x = </a:t>
            </a:r>
            <a:r>
              <a:rPr lang="en-US" sz="1400" b="1" dirty="0">
                <a:solidFill>
                  <a:srgbClr val="800000"/>
                </a:solidFill>
              </a:rPr>
              <a:t>B*C</a:t>
            </a:r>
            <a:r>
              <a:rPr lang="en-US" sz="1400" b="1" dirty="0"/>
              <a:t> + </a:t>
            </a:r>
            <a:r>
              <a:rPr lang="en-US" sz="1400" b="1" dirty="0">
                <a:solidFill>
                  <a:srgbClr val="0000FF"/>
                </a:solidFill>
              </a:rPr>
              <a:t>A*B</a:t>
            </a:r>
            <a:r>
              <a:rPr lang="en-US" sz="1400" b="1" dirty="0"/>
              <a:t> + </a:t>
            </a:r>
            <a:r>
              <a:rPr lang="en-US" sz="1400" b="1" dirty="0">
                <a:solidFill>
                  <a:srgbClr val="008000"/>
                </a:solidFill>
              </a:rPr>
              <a:t>A*C   </a:t>
            </a:r>
          </a:p>
        </p:txBody>
      </p:sp>
      <p:sp>
        <p:nvSpPr>
          <p:cNvPr id="17" name="Line 71"/>
          <p:cNvSpPr>
            <a:spLocks noChangeShapeType="1"/>
          </p:cNvSpPr>
          <p:nvPr/>
        </p:nvSpPr>
        <p:spPr bwMode="auto">
          <a:xfrm>
            <a:off x="3449637" y="436552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Line 72"/>
          <p:cNvSpPr>
            <a:spLocks noChangeShapeType="1"/>
          </p:cNvSpPr>
          <p:nvPr/>
        </p:nvSpPr>
        <p:spPr bwMode="auto">
          <a:xfrm>
            <a:off x="3697287" y="436552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Line 73"/>
          <p:cNvSpPr>
            <a:spLocks noChangeShapeType="1"/>
          </p:cNvSpPr>
          <p:nvPr/>
        </p:nvSpPr>
        <p:spPr bwMode="auto">
          <a:xfrm>
            <a:off x="4160837" y="4376638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" name="Line 74"/>
          <p:cNvSpPr>
            <a:spLocks noChangeShapeType="1"/>
          </p:cNvSpPr>
          <p:nvPr/>
        </p:nvSpPr>
        <p:spPr bwMode="auto">
          <a:xfrm>
            <a:off x="4648200" y="4378126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" name="Line 75"/>
          <p:cNvSpPr>
            <a:spLocks noChangeShapeType="1"/>
          </p:cNvSpPr>
          <p:nvPr/>
        </p:nvSpPr>
        <p:spPr bwMode="auto">
          <a:xfrm>
            <a:off x="4267200" y="3505200"/>
            <a:ext cx="0" cy="803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" name="Text Box 76"/>
          <p:cNvSpPr txBox="1">
            <a:spLocks noChangeArrowheads="1"/>
          </p:cNvSpPr>
          <p:nvPr/>
        </p:nvSpPr>
        <p:spPr bwMode="auto">
          <a:xfrm>
            <a:off x="3200400" y="4648200"/>
            <a:ext cx="1817688" cy="30480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400" b="1">
                <a:latin typeface="Arial" pitchFamily="34" charset="0"/>
              </a:rPr>
              <a:t>Simplified equation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73507"/>
              </p:ext>
            </p:extLst>
          </p:nvPr>
        </p:nvGraphicFramePr>
        <p:xfrm>
          <a:off x="609600" y="2209800"/>
          <a:ext cx="1755774" cy="364648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6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811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81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81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81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81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81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81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581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4" name="Straight Connector 23"/>
          <p:cNvCxnSpPr/>
          <p:nvPr/>
        </p:nvCxnSpPr>
        <p:spPr>
          <a:xfrm>
            <a:off x="1984374" y="1760438"/>
            <a:ext cx="0" cy="437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733800" y="2819400"/>
            <a:ext cx="381000" cy="2286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813812"/>
              </p:ext>
            </p:extLst>
          </p:nvPr>
        </p:nvGraphicFramePr>
        <p:xfrm>
          <a:off x="3733800" y="2590800"/>
          <a:ext cx="8331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429000" y="2286000"/>
            <a:ext cx="1244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BC  00   01  11  10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52800" y="2438400"/>
            <a:ext cx="2744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000" dirty="0"/>
              <a:t>A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0</a:t>
            </a:r>
          </a:p>
          <a:p>
            <a:pPr>
              <a:spcBef>
                <a:spcPts val="300"/>
              </a:spcBef>
            </a:pPr>
            <a:r>
              <a:rPr lang="en-US" sz="1000" dirty="0"/>
              <a:t>1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H="1" flipV="1">
            <a:off x="3505200" y="2438400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733800" y="2590800"/>
            <a:ext cx="228600" cy="457200"/>
          </a:xfrm>
          <a:prstGeom prst="rect">
            <a:avLst/>
          </a:prstGeom>
          <a:solidFill>
            <a:srgbClr val="800000">
              <a:alpha val="20000"/>
            </a:srgbClr>
          </a:solidFill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343400" y="2819400"/>
            <a:ext cx="304800" cy="228600"/>
          </a:xfrm>
          <a:prstGeom prst="rect">
            <a:avLst/>
          </a:prstGeom>
          <a:solidFill>
            <a:srgbClr val="008000">
              <a:alpha val="20000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886200" y="2057400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 flipH="1">
            <a:off x="3581399" y="3429000"/>
            <a:ext cx="5334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A~B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48200" y="3429000"/>
            <a:ext cx="501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A~C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71800" y="3429000"/>
            <a:ext cx="5781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0000"/>
                </a:solidFill>
              </a:rPr>
              <a:t>~B~C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200400" y="2667000"/>
            <a:ext cx="533400" cy="7620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4648200" y="3124200"/>
            <a:ext cx="1524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3733800" y="3048000"/>
            <a:ext cx="327767" cy="3048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657600" y="2819400"/>
            <a:ext cx="304800" cy="228600"/>
          </a:xfrm>
          <a:prstGeom prst="rect">
            <a:avLst/>
          </a:prstGeom>
          <a:solidFill>
            <a:srgbClr val="008000">
              <a:alpha val="20000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4648200" y="2743200"/>
            <a:ext cx="0" cy="30480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657600" y="2819400"/>
            <a:ext cx="0" cy="30480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681" y="3962400"/>
            <a:ext cx="4019744" cy="2530550"/>
          </a:xfrm>
          <a:prstGeom prst="rect">
            <a:avLst/>
          </a:prstGeom>
        </p:spPr>
      </p:pic>
      <p:sp>
        <p:nvSpPr>
          <p:cNvPr id="57" name="Line 75"/>
          <p:cNvSpPr>
            <a:spLocks noChangeShapeType="1"/>
          </p:cNvSpPr>
          <p:nvPr/>
        </p:nvSpPr>
        <p:spPr bwMode="auto">
          <a:xfrm>
            <a:off x="4267200" y="5105401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533400"/>
            <a:ext cx="8991600" cy="838200"/>
          </a:xfrm>
        </p:spPr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 3: 4-Input Circuit Simplification</a:t>
            </a:r>
            <a:br>
              <a:rPr lang="en-US" dirty="0"/>
            </a:br>
            <a:r>
              <a:rPr lang="en-US" sz="2800" dirty="0"/>
              <a:t>with K-Map versus </a:t>
            </a:r>
            <a:r>
              <a:rPr lang="en-US" sz="2800" dirty="0" err="1"/>
              <a:t>Algebrical</a:t>
            </a:r>
            <a:r>
              <a:rPr lang="en-US" sz="2800" dirty="0"/>
              <a:t> Laws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  <p:grpSp>
        <p:nvGrpSpPr>
          <p:cNvPr id="7" name="Group 144"/>
          <p:cNvGrpSpPr>
            <a:grpSpLocks/>
          </p:cNvGrpSpPr>
          <p:nvPr/>
        </p:nvGrpSpPr>
        <p:grpSpPr bwMode="auto">
          <a:xfrm>
            <a:off x="360362" y="1422400"/>
            <a:ext cx="2143125" cy="5054600"/>
            <a:chOff x="242" y="126"/>
            <a:chExt cx="1350" cy="3677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248" y="341"/>
              <a:ext cx="269" cy="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517" y="341"/>
              <a:ext cx="269" cy="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86" y="341"/>
              <a:ext cx="268" cy="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054" y="341"/>
              <a:ext cx="269" cy="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323" y="341"/>
              <a:ext cx="269" cy="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48" y="555"/>
              <a:ext cx="269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517" y="555"/>
              <a:ext cx="269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786" y="555"/>
              <a:ext cx="268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1054" y="555"/>
              <a:ext cx="269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1323" y="555"/>
              <a:ext cx="269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48" y="768"/>
              <a:ext cx="269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517" y="768"/>
              <a:ext cx="269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786" y="768"/>
              <a:ext cx="268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21" name="Rectangle 15"/>
            <p:cNvSpPr>
              <a:spLocks noChangeArrowheads="1"/>
            </p:cNvSpPr>
            <p:nvPr/>
          </p:nvSpPr>
          <p:spPr bwMode="auto">
            <a:xfrm>
              <a:off x="1054" y="768"/>
              <a:ext cx="269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1323" y="768"/>
              <a:ext cx="269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248" y="981"/>
              <a:ext cx="269" cy="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517" y="981"/>
              <a:ext cx="269" cy="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786" y="981"/>
              <a:ext cx="268" cy="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1054" y="981"/>
              <a:ext cx="269" cy="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27" name="Rectangle 21"/>
            <p:cNvSpPr>
              <a:spLocks noChangeArrowheads="1"/>
            </p:cNvSpPr>
            <p:nvPr/>
          </p:nvSpPr>
          <p:spPr bwMode="auto">
            <a:xfrm>
              <a:off x="1323" y="981"/>
              <a:ext cx="269" cy="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248" y="1195"/>
              <a:ext cx="269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517" y="1195"/>
              <a:ext cx="269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786" y="1195"/>
              <a:ext cx="268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054" y="1195"/>
              <a:ext cx="269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1323" y="1195"/>
              <a:ext cx="269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248" y="1408"/>
              <a:ext cx="269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517" y="1408"/>
              <a:ext cx="269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786" y="1408"/>
              <a:ext cx="268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054" y="1408"/>
              <a:ext cx="269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1323" y="1408"/>
              <a:ext cx="269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248" y="1621"/>
              <a:ext cx="269" cy="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517" y="1621"/>
              <a:ext cx="269" cy="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786" y="1621"/>
              <a:ext cx="268" cy="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1054" y="1621"/>
              <a:ext cx="269" cy="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1323" y="1621"/>
              <a:ext cx="269" cy="2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48" y="1835"/>
              <a:ext cx="269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517" y="1835"/>
              <a:ext cx="269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786" y="1835"/>
              <a:ext cx="268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1054" y="1835"/>
              <a:ext cx="269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1323" y="1835"/>
              <a:ext cx="269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248" y="128"/>
              <a:ext cx="269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49" name="Rectangle 43"/>
            <p:cNvSpPr>
              <a:spLocks noChangeArrowheads="1"/>
            </p:cNvSpPr>
            <p:nvPr/>
          </p:nvSpPr>
          <p:spPr bwMode="auto">
            <a:xfrm>
              <a:off x="517" y="128"/>
              <a:ext cx="269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786" y="128"/>
              <a:ext cx="268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1054" y="128"/>
              <a:ext cx="269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1323" y="128"/>
              <a:ext cx="269" cy="21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 b="1"/>
            </a:p>
          </p:txBody>
        </p:sp>
        <p:grpSp>
          <p:nvGrpSpPr>
            <p:cNvPr id="53" name="Group 47"/>
            <p:cNvGrpSpPr>
              <a:grpSpLocks/>
            </p:cNvGrpSpPr>
            <p:nvPr/>
          </p:nvGrpSpPr>
          <p:grpSpPr bwMode="auto">
            <a:xfrm>
              <a:off x="248" y="2051"/>
              <a:ext cx="1344" cy="1707"/>
              <a:chOff x="758" y="2106"/>
              <a:chExt cx="1344" cy="1707"/>
            </a:xfrm>
          </p:grpSpPr>
          <p:sp>
            <p:nvSpPr>
              <p:cNvPr id="73" name="Rectangle 48"/>
              <p:cNvSpPr>
                <a:spLocks noChangeArrowheads="1"/>
              </p:cNvSpPr>
              <p:nvPr/>
            </p:nvSpPr>
            <p:spPr bwMode="auto">
              <a:xfrm>
                <a:off x="758" y="2106"/>
                <a:ext cx="269" cy="21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74" name="Rectangle 49"/>
              <p:cNvSpPr>
                <a:spLocks noChangeArrowheads="1"/>
              </p:cNvSpPr>
              <p:nvPr/>
            </p:nvSpPr>
            <p:spPr bwMode="auto">
              <a:xfrm>
                <a:off x="1027" y="2106"/>
                <a:ext cx="269" cy="21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75" name="Rectangle 50"/>
              <p:cNvSpPr>
                <a:spLocks noChangeArrowheads="1"/>
              </p:cNvSpPr>
              <p:nvPr/>
            </p:nvSpPr>
            <p:spPr bwMode="auto">
              <a:xfrm>
                <a:off x="1296" y="2106"/>
                <a:ext cx="268" cy="21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76" name="Rectangle 51"/>
              <p:cNvSpPr>
                <a:spLocks noChangeArrowheads="1"/>
              </p:cNvSpPr>
              <p:nvPr/>
            </p:nvSpPr>
            <p:spPr bwMode="auto">
              <a:xfrm>
                <a:off x="1564" y="2106"/>
                <a:ext cx="269" cy="21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77" name="Rectangle 52"/>
              <p:cNvSpPr>
                <a:spLocks noChangeArrowheads="1"/>
              </p:cNvSpPr>
              <p:nvPr/>
            </p:nvSpPr>
            <p:spPr bwMode="auto">
              <a:xfrm>
                <a:off x="1833" y="2106"/>
                <a:ext cx="269" cy="21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78" name="Rectangle 53"/>
              <p:cNvSpPr>
                <a:spLocks noChangeArrowheads="1"/>
              </p:cNvSpPr>
              <p:nvPr/>
            </p:nvSpPr>
            <p:spPr bwMode="auto">
              <a:xfrm>
                <a:off x="758" y="2320"/>
                <a:ext cx="269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79" name="Rectangle 54"/>
              <p:cNvSpPr>
                <a:spLocks noChangeArrowheads="1"/>
              </p:cNvSpPr>
              <p:nvPr/>
            </p:nvSpPr>
            <p:spPr bwMode="auto">
              <a:xfrm>
                <a:off x="1027" y="2320"/>
                <a:ext cx="269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80" name="Rectangle 55"/>
              <p:cNvSpPr>
                <a:spLocks noChangeArrowheads="1"/>
              </p:cNvSpPr>
              <p:nvPr/>
            </p:nvSpPr>
            <p:spPr bwMode="auto">
              <a:xfrm>
                <a:off x="1296" y="2320"/>
                <a:ext cx="268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81" name="Rectangle 56"/>
              <p:cNvSpPr>
                <a:spLocks noChangeArrowheads="1"/>
              </p:cNvSpPr>
              <p:nvPr/>
            </p:nvSpPr>
            <p:spPr bwMode="auto">
              <a:xfrm>
                <a:off x="1564" y="2320"/>
                <a:ext cx="269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82" name="Rectangle 57"/>
              <p:cNvSpPr>
                <a:spLocks noChangeArrowheads="1"/>
              </p:cNvSpPr>
              <p:nvPr/>
            </p:nvSpPr>
            <p:spPr bwMode="auto">
              <a:xfrm>
                <a:off x="1833" y="2320"/>
                <a:ext cx="269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83" name="Rectangle 58"/>
              <p:cNvSpPr>
                <a:spLocks noChangeArrowheads="1"/>
              </p:cNvSpPr>
              <p:nvPr/>
            </p:nvSpPr>
            <p:spPr bwMode="auto">
              <a:xfrm>
                <a:off x="758" y="2533"/>
                <a:ext cx="269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84" name="Rectangle 59"/>
              <p:cNvSpPr>
                <a:spLocks noChangeArrowheads="1"/>
              </p:cNvSpPr>
              <p:nvPr/>
            </p:nvSpPr>
            <p:spPr bwMode="auto">
              <a:xfrm>
                <a:off x="1027" y="2533"/>
                <a:ext cx="269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85" name="Rectangle 60"/>
              <p:cNvSpPr>
                <a:spLocks noChangeArrowheads="1"/>
              </p:cNvSpPr>
              <p:nvPr/>
            </p:nvSpPr>
            <p:spPr bwMode="auto">
              <a:xfrm>
                <a:off x="1296" y="2533"/>
                <a:ext cx="268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86" name="Rectangle 61"/>
              <p:cNvSpPr>
                <a:spLocks noChangeArrowheads="1"/>
              </p:cNvSpPr>
              <p:nvPr/>
            </p:nvSpPr>
            <p:spPr bwMode="auto">
              <a:xfrm>
                <a:off x="1564" y="2533"/>
                <a:ext cx="269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87" name="Rectangle 62"/>
              <p:cNvSpPr>
                <a:spLocks noChangeArrowheads="1"/>
              </p:cNvSpPr>
              <p:nvPr/>
            </p:nvSpPr>
            <p:spPr bwMode="auto">
              <a:xfrm>
                <a:off x="1833" y="2533"/>
                <a:ext cx="269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88" name="Rectangle 63"/>
              <p:cNvSpPr>
                <a:spLocks noChangeArrowheads="1"/>
              </p:cNvSpPr>
              <p:nvPr/>
            </p:nvSpPr>
            <p:spPr bwMode="auto">
              <a:xfrm>
                <a:off x="758" y="2746"/>
                <a:ext cx="269" cy="21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89" name="Rectangle 64"/>
              <p:cNvSpPr>
                <a:spLocks noChangeArrowheads="1"/>
              </p:cNvSpPr>
              <p:nvPr/>
            </p:nvSpPr>
            <p:spPr bwMode="auto">
              <a:xfrm>
                <a:off x="1027" y="2746"/>
                <a:ext cx="269" cy="21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90" name="Rectangle 65"/>
              <p:cNvSpPr>
                <a:spLocks noChangeArrowheads="1"/>
              </p:cNvSpPr>
              <p:nvPr/>
            </p:nvSpPr>
            <p:spPr bwMode="auto">
              <a:xfrm>
                <a:off x="1296" y="2746"/>
                <a:ext cx="268" cy="21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91" name="Rectangle 66"/>
              <p:cNvSpPr>
                <a:spLocks noChangeArrowheads="1"/>
              </p:cNvSpPr>
              <p:nvPr/>
            </p:nvSpPr>
            <p:spPr bwMode="auto">
              <a:xfrm>
                <a:off x="1564" y="2746"/>
                <a:ext cx="269" cy="21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92" name="Rectangle 67"/>
              <p:cNvSpPr>
                <a:spLocks noChangeArrowheads="1"/>
              </p:cNvSpPr>
              <p:nvPr/>
            </p:nvSpPr>
            <p:spPr bwMode="auto">
              <a:xfrm>
                <a:off x="1833" y="2746"/>
                <a:ext cx="269" cy="21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93" name="Rectangle 68"/>
              <p:cNvSpPr>
                <a:spLocks noChangeArrowheads="1"/>
              </p:cNvSpPr>
              <p:nvPr/>
            </p:nvSpPr>
            <p:spPr bwMode="auto">
              <a:xfrm>
                <a:off x="758" y="2960"/>
                <a:ext cx="269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94" name="Rectangle 69"/>
              <p:cNvSpPr>
                <a:spLocks noChangeArrowheads="1"/>
              </p:cNvSpPr>
              <p:nvPr/>
            </p:nvSpPr>
            <p:spPr bwMode="auto">
              <a:xfrm>
                <a:off x="1027" y="2960"/>
                <a:ext cx="269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95" name="Rectangle 70"/>
              <p:cNvSpPr>
                <a:spLocks noChangeArrowheads="1"/>
              </p:cNvSpPr>
              <p:nvPr/>
            </p:nvSpPr>
            <p:spPr bwMode="auto">
              <a:xfrm>
                <a:off x="1296" y="2960"/>
                <a:ext cx="268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96" name="Rectangle 71"/>
              <p:cNvSpPr>
                <a:spLocks noChangeArrowheads="1"/>
              </p:cNvSpPr>
              <p:nvPr/>
            </p:nvSpPr>
            <p:spPr bwMode="auto">
              <a:xfrm>
                <a:off x="1564" y="2960"/>
                <a:ext cx="269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97" name="Rectangle 72"/>
              <p:cNvSpPr>
                <a:spLocks noChangeArrowheads="1"/>
              </p:cNvSpPr>
              <p:nvPr/>
            </p:nvSpPr>
            <p:spPr bwMode="auto">
              <a:xfrm>
                <a:off x="1833" y="2960"/>
                <a:ext cx="269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98" name="Rectangle 73"/>
              <p:cNvSpPr>
                <a:spLocks noChangeArrowheads="1"/>
              </p:cNvSpPr>
              <p:nvPr/>
            </p:nvSpPr>
            <p:spPr bwMode="auto">
              <a:xfrm>
                <a:off x="758" y="3173"/>
                <a:ext cx="269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99" name="Rectangle 74"/>
              <p:cNvSpPr>
                <a:spLocks noChangeArrowheads="1"/>
              </p:cNvSpPr>
              <p:nvPr/>
            </p:nvSpPr>
            <p:spPr bwMode="auto">
              <a:xfrm>
                <a:off x="1027" y="3173"/>
                <a:ext cx="269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100" name="Rectangle 75"/>
              <p:cNvSpPr>
                <a:spLocks noChangeArrowheads="1"/>
              </p:cNvSpPr>
              <p:nvPr/>
            </p:nvSpPr>
            <p:spPr bwMode="auto">
              <a:xfrm>
                <a:off x="1296" y="3173"/>
                <a:ext cx="268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101" name="Rectangle 76"/>
              <p:cNvSpPr>
                <a:spLocks noChangeArrowheads="1"/>
              </p:cNvSpPr>
              <p:nvPr/>
            </p:nvSpPr>
            <p:spPr bwMode="auto">
              <a:xfrm>
                <a:off x="1564" y="3173"/>
                <a:ext cx="269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102" name="Rectangle 77"/>
              <p:cNvSpPr>
                <a:spLocks noChangeArrowheads="1"/>
              </p:cNvSpPr>
              <p:nvPr/>
            </p:nvSpPr>
            <p:spPr bwMode="auto">
              <a:xfrm>
                <a:off x="1833" y="3173"/>
                <a:ext cx="269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103" name="Rectangle 78"/>
              <p:cNvSpPr>
                <a:spLocks noChangeArrowheads="1"/>
              </p:cNvSpPr>
              <p:nvPr/>
            </p:nvSpPr>
            <p:spPr bwMode="auto">
              <a:xfrm>
                <a:off x="758" y="3386"/>
                <a:ext cx="269" cy="21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104" name="Rectangle 79"/>
              <p:cNvSpPr>
                <a:spLocks noChangeArrowheads="1"/>
              </p:cNvSpPr>
              <p:nvPr/>
            </p:nvSpPr>
            <p:spPr bwMode="auto">
              <a:xfrm>
                <a:off x="1027" y="3386"/>
                <a:ext cx="269" cy="21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105" name="Rectangle 80"/>
              <p:cNvSpPr>
                <a:spLocks noChangeArrowheads="1"/>
              </p:cNvSpPr>
              <p:nvPr/>
            </p:nvSpPr>
            <p:spPr bwMode="auto">
              <a:xfrm>
                <a:off x="1296" y="3386"/>
                <a:ext cx="268" cy="21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106" name="Rectangle 81"/>
              <p:cNvSpPr>
                <a:spLocks noChangeArrowheads="1"/>
              </p:cNvSpPr>
              <p:nvPr/>
            </p:nvSpPr>
            <p:spPr bwMode="auto">
              <a:xfrm>
                <a:off x="1564" y="3386"/>
                <a:ext cx="269" cy="21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107" name="Rectangle 82"/>
              <p:cNvSpPr>
                <a:spLocks noChangeArrowheads="1"/>
              </p:cNvSpPr>
              <p:nvPr/>
            </p:nvSpPr>
            <p:spPr bwMode="auto">
              <a:xfrm>
                <a:off x="1833" y="3386"/>
                <a:ext cx="269" cy="21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108" name="Rectangle 83"/>
              <p:cNvSpPr>
                <a:spLocks noChangeArrowheads="1"/>
              </p:cNvSpPr>
              <p:nvPr/>
            </p:nvSpPr>
            <p:spPr bwMode="auto">
              <a:xfrm>
                <a:off x="758" y="3600"/>
                <a:ext cx="269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109" name="Rectangle 84"/>
              <p:cNvSpPr>
                <a:spLocks noChangeArrowheads="1"/>
              </p:cNvSpPr>
              <p:nvPr/>
            </p:nvSpPr>
            <p:spPr bwMode="auto">
              <a:xfrm>
                <a:off x="1027" y="3600"/>
                <a:ext cx="269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110" name="Rectangle 85"/>
              <p:cNvSpPr>
                <a:spLocks noChangeArrowheads="1"/>
              </p:cNvSpPr>
              <p:nvPr/>
            </p:nvSpPr>
            <p:spPr bwMode="auto">
              <a:xfrm>
                <a:off x="1296" y="3600"/>
                <a:ext cx="268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111" name="Rectangle 86"/>
              <p:cNvSpPr>
                <a:spLocks noChangeArrowheads="1"/>
              </p:cNvSpPr>
              <p:nvPr/>
            </p:nvSpPr>
            <p:spPr bwMode="auto">
              <a:xfrm>
                <a:off x="1564" y="3600"/>
                <a:ext cx="269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  <p:sp>
            <p:nvSpPr>
              <p:cNvPr id="112" name="Rectangle 87"/>
              <p:cNvSpPr>
                <a:spLocks noChangeArrowheads="1"/>
              </p:cNvSpPr>
              <p:nvPr/>
            </p:nvSpPr>
            <p:spPr bwMode="auto">
              <a:xfrm>
                <a:off x="1833" y="3600"/>
                <a:ext cx="269" cy="21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/>
              </a:p>
            </p:txBody>
          </p:sp>
        </p:grpSp>
        <p:sp>
          <p:nvSpPr>
            <p:cNvPr id="54" name="Line 88"/>
            <p:cNvSpPr>
              <a:spLocks noChangeShapeType="1"/>
            </p:cNvSpPr>
            <p:nvPr/>
          </p:nvSpPr>
          <p:spPr bwMode="auto">
            <a:xfrm>
              <a:off x="242" y="335"/>
              <a:ext cx="13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89"/>
            <p:cNvSpPr>
              <a:spLocks noChangeShapeType="1"/>
            </p:cNvSpPr>
            <p:nvPr/>
          </p:nvSpPr>
          <p:spPr bwMode="auto">
            <a:xfrm>
              <a:off x="1323" y="131"/>
              <a:ext cx="9" cy="3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 Box 90"/>
            <p:cNvSpPr txBox="1">
              <a:spLocks noChangeArrowheads="1"/>
            </p:cNvSpPr>
            <p:nvPr/>
          </p:nvSpPr>
          <p:spPr bwMode="auto">
            <a:xfrm>
              <a:off x="291" y="126"/>
              <a:ext cx="123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ourier New" pitchFamily="49" charset="0"/>
                </a:rPr>
                <a:t>A  B  C  D  X</a:t>
              </a:r>
            </a:p>
          </p:txBody>
        </p:sp>
        <p:sp>
          <p:nvSpPr>
            <p:cNvPr id="57" name="Text Box 91"/>
            <p:cNvSpPr txBox="1">
              <a:spLocks noChangeArrowheads="1"/>
            </p:cNvSpPr>
            <p:nvPr/>
          </p:nvSpPr>
          <p:spPr bwMode="auto">
            <a:xfrm>
              <a:off x="300" y="338"/>
              <a:ext cx="123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ourier New" pitchFamily="49" charset="0"/>
                </a:rPr>
                <a:t>0  0  0  0  0</a:t>
              </a:r>
            </a:p>
          </p:txBody>
        </p:sp>
        <p:sp>
          <p:nvSpPr>
            <p:cNvPr id="58" name="Text Box 92"/>
            <p:cNvSpPr txBox="1">
              <a:spLocks noChangeArrowheads="1"/>
            </p:cNvSpPr>
            <p:nvPr/>
          </p:nvSpPr>
          <p:spPr bwMode="auto">
            <a:xfrm>
              <a:off x="297" y="534"/>
              <a:ext cx="123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ourier New" pitchFamily="49" charset="0"/>
                </a:rPr>
                <a:t>1  0  0  0  0</a:t>
              </a:r>
            </a:p>
          </p:txBody>
        </p:sp>
        <p:sp>
          <p:nvSpPr>
            <p:cNvPr id="59" name="Text Box 93"/>
            <p:cNvSpPr txBox="1">
              <a:spLocks noChangeArrowheads="1"/>
            </p:cNvSpPr>
            <p:nvPr/>
          </p:nvSpPr>
          <p:spPr bwMode="auto">
            <a:xfrm>
              <a:off x="294" y="757"/>
              <a:ext cx="123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ourier New" pitchFamily="49" charset="0"/>
                </a:rPr>
                <a:t>0  1  0  0  0</a:t>
              </a:r>
            </a:p>
          </p:txBody>
        </p:sp>
        <p:sp>
          <p:nvSpPr>
            <p:cNvPr id="60" name="Text Box 94"/>
            <p:cNvSpPr txBox="1">
              <a:spLocks noChangeArrowheads="1"/>
            </p:cNvSpPr>
            <p:nvPr/>
          </p:nvSpPr>
          <p:spPr bwMode="auto">
            <a:xfrm>
              <a:off x="302" y="976"/>
              <a:ext cx="123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ourier New" pitchFamily="49" charset="0"/>
                </a:rPr>
                <a:t>1  1  0  0  1</a:t>
              </a:r>
            </a:p>
          </p:txBody>
        </p:sp>
        <p:sp>
          <p:nvSpPr>
            <p:cNvPr id="61" name="Text Box 95"/>
            <p:cNvSpPr txBox="1">
              <a:spLocks noChangeArrowheads="1"/>
            </p:cNvSpPr>
            <p:nvPr/>
          </p:nvSpPr>
          <p:spPr bwMode="auto">
            <a:xfrm>
              <a:off x="301" y="1818"/>
              <a:ext cx="123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ourier New" pitchFamily="49" charset="0"/>
                </a:rPr>
                <a:t>1  1  1  0  1</a:t>
              </a:r>
            </a:p>
          </p:txBody>
        </p:sp>
        <p:sp>
          <p:nvSpPr>
            <p:cNvPr id="62" name="Text Box 96"/>
            <p:cNvSpPr txBox="1">
              <a:spLocks noChangeArrowheads="1"/>
            </p:cNvSpPr>
            <p:nvPr/>
          </p:nvSpPr>
          <p:spPr bwMode="auto">
            <a:xfrm>
              <a:off x="299" y="1180"/>
              <a:ext cx="123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ourier New" pitchFamily="49" charset="0"/>
                </a:rPr>
                <a:t>0  0  1  0  0</a:t>
              </a:r>
            </a:p>
          </p:txBody>
        </p:sp>
        <p:sp>
          <p:nvSpPr>
            <p:cNvPr id="63" name="Text Box 97"/>
            <p:cNvSpPr txBox="1">
              <a:spLocks noChangeArrowheads="1"/>
            </p:cNvSpPr>
            <p:nvPr/>
          </p:nvSpPr>
          <p:spPr bwMode="auto">
            <a:xfrm>
              <a:off x="296" y="1392"/>
              <a:ext cx="123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ourier New" pitchFamily="49" charset="0"/>
                </a:rPr>
                <a:t>1  0  1  0  1</a:t>
              </a:r>
            </a:p>
          </p:txBody>
        </p:sp>
        <p:sp>
          <p:nvSpPr>
            <p:cNvPr id="64" name="Text Box 98"/>
            <p:cNvSpPr txBox="1">
              <a:spLocks noChangeArrowheads="1"/>
            </p:cNvSpPr>
            <p:nvPr/>
          </p:nvSpPr>
          <p:spPr bwMode="auto">
            <a:xfrm>
              <a:off x="302" y="1613"/>
              <a:ext cx="123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 dirty="0">
                  <a:latin typeface="Courier New" pitchFamily="49" charset="0"/>
                </a:rPr>
                <a:t>0  1  1  0  0</a:t>
              </a:r>
            </a:p>
          </p:txBody>
        </p:sp>
        <p:sp>
          <p:nvSpPr>
            <p:cNvPr id="65" name="Text Box 99"/>
            <p:cNvSpPr txBox="1">
              <a:spLocks noChangeArrowheads="1"/>
            </p:cNvSpPr>
            <p:nvPr/>
          </p:nvSpPr>
          <p:spPr bwMode="auto">
            <a:xfrm>
              <a:off x="307" y="2030"/>
              <a:ext cx="123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ourier New" pitchFamily="49" charset="0"/>
                </a:rPr>
                <a:t>0  0  0  1  1</a:t>
              </a:r>
            </a:p>
          </p:txBody>
        </p:sp>
        <p:sp>
          <p:nvSpPr>
            <p:cNvPr id="66" name="Text Box 100"/>
            <p:cNvSpPr txBox="1">
              <a:spLocks noChangeArrowheads="1"/>
            </p:cNvSpPr>
            <p:nvPr/>
          </p:nvSpPr>
          <p:spPr bwMode="auto">
            <a:xfrm>
              <a:off x="305" y="2252"/>
              <a:ext cx="123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ourier New" pitchFamily="49" charset="0"/>
                </a:rPr>
                <a:t>1  0  0  1  0</a:t>
              </a:r>
            </a:p>
          </p:txBody>
        </p:sp>
        <p:sp>
          <p:nvSpPr>
            <p:cNvPr id="67" name="Text Box 101"/>
            <p:cNvSpPr txBox="1">
              <a:spLocks noChangeArrowheads="1"/>
            </p:cNvSpPr>
            <p:nvPr/>
          </p:nvSpPr>
          <p:spPr bwMode="auto">
            <a:xfrm>
              <a:off x="293" y="2456"/>
              <a:ext cx="123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ourier New" pitchFamily="49" charset="0"/>
                </a:rPr>
                <a:t>0  1  0  1  1</a:t>
              </a:r>
            </a:p>
          </p:txBody>
        </p:sp>
        <p:sp>
          <p:nvSpPr>
            <p:cNvPr id="68" name="Text Box 102"/>
            <p:cNvSpPr txBox="1">
              <a:spLocks noChangeArrowheads="1"/>
            </p:cNvSpPr>
            <p:nvPr/>
          </p:nvSpPr>
          <p:spPr bwMode="auto">
            <a:xfrm>
              <a:off x="301" y="2685"/>
              <a:ext cx="123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ourier New" pitchFamily="49" charset="0"/>
                </a:rPr>
                <a:t>1  1  0  1  0</a:t>
              </a:r>
            </a:p>
          </p:txBody>
        </p:sp>
        <p:sp>
          <p:nvSpPr>
            <p:cNvPr id="69" name="Text Box 103"/>
            <p:cNvSpPr txBox="1">
              <a:spLocks noChangeArrowheads="1"/>
            </p:cNvSpPr>
            <p:nvPr/>
          </p:nvSpPr>
          <p:spPr bwMode="auto">
            <a:xfrm>
              <a:off x="297" y="2907"/>
              <a:ext cx="123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ourier New" pitchFamily="49" charset="0"/>
                </a:rPr>
                <a:t>0  0  1  1  1</a:t>
              </a:r>
            </a:p>
          </p:txBody>
        </p:sp>
        <p:sp>
          <p:nvSpPr>
            <p:cNvPr id="70" name="Text Box 104"/>
            <p:cNvSpPr txBox="1">
              <a:spLocks noChangeArrowheads="1"/>
            </p:cNvSpPr>
            <p:nvPr/>
          </p:nvSpPr>
          <p:spPr bwMode="auto">
            <a:xfrm>
              <a:off x="285" y="3099"/>
              <a:ext cx="123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ourier New" pitchFamily="49" charset="0"/>
                </a:rPr>
                <a:t>1  0  1  1  0</a:t>
              </a:r>
            </a:p>
          </p:txBody>
        </p:sp>
        <p:sp>
          <p:nvSpPr>
            <p:cNvPr id="71" name="Text Box 105"/>
            <p:cNvSpPr txBox="1">
              <a:spLocks noChangeArrowheads="1"/>
            </p:cNvSpPr>
            <p:nvPr/>
          </p:nvSpPr>
          <p:spPr bwMode="auto">
            <a:xfrm>
              <a:off x="283" y="3323"/>
              <a:ext cx="123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ourier New" pitchFamily="49" charset="0"/>
                </a:rPr>
                <a:t>0  1  1  1  1</a:t>
              </a:r>
            </a:p>
          </p:txBody>
        </p:sp>
        <p:sp>
          <p:nvSpPr>
            <p:cNvPr id="72" name="Text Box 106"/>
            <p:cNvSpPr txBox="1">
              <a:spLocks noChangeArrowheads="1"/>
            </p:cNvSpPr>
            <p:nvPr/>
          </p:nvSpPr>
          <p:spPr bwMode="auto">
            <a:xfrm>
              <a:off x="309" y="3536"/>
              <a:ext cx="1234" cy="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Frutiger 55 Roman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en-US" sz="1800">
                  <a:latin typeface="Courier New" pitchFamily="49" charset="0"/>
                </a:rPr>
                <a:t>1  1  1  1  0</a:t>
              </a:r>
            </a:p>
          </p:txBody>
        </p:sp>
      </p:grpSp>
      <p:sp>
        <p:nvSpPr>
          <p:cNvPr id="146" name="Text Box 141"/>
          <p:cNvSpPr txBox="1">
            <a:spLocks noChangeArrowheads="1"/>
          </p:cNvSpPr>
          <p:nvPr/>
        </p:nvSpPr>
        <p:spPr bwMode="auto">
          <a:xfrm>
            <a:off x="5434012" y="5267325"/>
            <a:ext cx="3647716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 b="1" dirty="0">
                <a:latin typeface="Courier New" pitchFamily="49" charset="0"/>
              </a:rPr>
              <a:t>X = </a:t>
            </a:r>
            <a:r>
              <a:rPr lang="en-US" sz="1800" b="1" dirty="0">
                <a:solidFill>
                  <a:srgbClr val="008000"/>
                </a:solidFill>
                <a:latin typeface="Courier New" pitchFamily="49" charset="0"/>
              </a:rPr>
              <a:t>~A*D</a:t>
            </a:r>
            <a:r>
              <a:rPr lang="en-US" sz="1800" b="1" dirty="0">
                <a:latin typeface="Courier New" pitchFamily="49" charset="0"/>
              </a:rPr>
              <a:t> + </a:t>
            </a:r>
            <a:r>
              <a:rPr lang="en-US" sz="1800" b="1" dirty="0">
                <a:solidFill>
                  <a:srgbClr val="800000"/>
                </a:solidFill>
                <a:latin typeface="Courier New" pitchFamily="49" charset="0"/>
              </a:rPr>
              <a:t>A*B*~D</a:t>
            </a:r>
            <a:r>
              <a:rPr lang="en-US" sz="1800" b="1" dirty="0">
                <a:latin typeface="Courier New" pitchFamily="49" charset="0"/>
              </a:rPr>
              <a:t> +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</a:rPr>
              <a:t>A*C*~D</a:t>
            </a:r>
          </a:p>
        </p:txBody>
      </p:sp>
      <p:sp>
        <p:nvSpPr>
          <p:cNvPr id="149" name="Text Box 138"/>
          <p:cNvSpPr txBox="1">
            <a:spLocks noChangeArrowheads="1"/>
          </p:cNvSpPr>
          <p:nvPr/>
        </p:nvSpPr>
        <p:spPr bwMode="auto">
          <a:xfrm>
            <a:off x="2743200" y="1524000"/>
            <a:ext cx="630078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 b="1" dirty="0">
                <a:latin typeface="Tahoma" pitchFamily="34" charset="0"/>
              </a:rPr>
              <a:t>1. X =  A*B*~C*~D + A*~B*C*~D + A*B*C*~D + ~A*~B*~C*D + ~A*B*~C*D + ~A*~B*C*D + ~A*B*C*D</a:t>
            </a:r>
          </a:p>
          <a:p>
            <a:pPr eaLnBrk="1" hangingPunct="1"/>
            <a:endParaRPr lang="en-US" sz="1400" b="1" dirty="0">
              <a:latin typeface="Tahoma" pitchFamily="34" charset="0"/>
            </a:endParaRPr>
          </a:p>
          <a:p>
            <a:pPr eaLnBrk="1" hangingPunct="1"/>
            <a:r>
              <a:rPr lang="en-US" sz="1400" b="1" dirty="0">
                <a:latin typeface="Tahoma" pitchFamily="34" charset="0"/>
              </a:rPr>
              <a:t>2. X = A*B*~D*( ~C + C ) + A*~B*C*~D + ~A*~C*D* ( ~B+ B )</a:t>
            </a:r>
          </a:p>
          <a:p>
            <a:pPr eaLnBrk="1" hangingPunct="1"/>
            <a:r>
              <a:rPr lang="en-US" sz="1400" b="1" dirty="0">
                <a:latin typeface="Tahoma" pitchFamily="34" charset="0"/>
              </a:rPr>
              <a:t>           + ~A*C*D*( B + ~B )</a:t>
            </a:r>
          </a:p>
          <a:p>
            <a:pPr eaLnBrk="1" hangingPunct="1"/>
            <a:endParaRPr lang="en-US" sz="1400" b="1" dirty="0">
              <a:latin typeface="Tahoma" pitchFamily="34" charset="0"/>
            </a:endParaRPr>
          </a:p>
          <a:p>
            <a:pPr eaLnBrk="1" hangingPunct="1"/>
            <a:r>
              <a:rPr lang="en-US" sz="1400" b="1" dirty="0">
                <a:latin typeface="Tahoma" pitchFamily="34" charset="0"/>
              </a:rPr>
              <a:t>3. X = A*B*~D + A*~B*C*~D + ~A*D*( C + ~C )</a:t>
            </a:r>
          </a:p>
          <a:p>
            <a:pPr eaLnBrk="1" hangingPunct="1"/>
            <a:r>
              <a:rPr lang="en-US" sz="1400" b="1" dirty="0">
                <a:latin typeface="Tahoma" pitchFamily="34" charset="0"/>
              </a:rPr>
              <a:t>4. X = A*B*~D + A*~B*C*~D + ~A*D</a:t>
            </a:r>
          </a:p>
          <a:p>
            <a:pPr eaLnBrk="1" hangingPunct="1"/>
            <a:r>
              <a:rPr lang="en-US" sz="1400" b="1" dirty="0">
                <a:latin typeface="Tahoma" pitchFamily="34" charset="0"/>
              </a:rPr>
              <a:t>5. X = A*~D*(B + ~B*C) + ~A*D</a:t>
            </a:r>
          </a:p>
          <a:p>
            <a:pPr eaLnBrk="1" hangingPunct="1"/>
            <a:r>
              <a:rPr lang="en-US" sz="1400" b="1" dirty="0">
                <a:latin typeface="Tahoma" pitchFamily="34" charset="0"/>
              </a:rPr>
              <a:t>6. X = A*~D*(C + B) + ~A*D //Second law of Dist.</a:t>
            </a:r>
          </a:p>
        </p:txBody>
      </p:sp>
      <p:graphicFrame>
        <p:nvGraphicFramePr>
          <p:cNvPr id="150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4335"/>
              </p:ext>
            </p:extLst>
          </p:nvPr>
        </p:nvGraphicFramePr>
        <p:xfrm>
          <a:off x="3962400" y="4648200"/>
          <a:ext cx="83312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dirty="0">
                        <a:solidFill>
                          <a:srgbClr val="8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dirty="0">
                          <a:solidFill>
                            <a:srgbClr val="8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1" name="Straight Connector 150"/>
          <p:cNvCxnSpPr/>
          <p:nvPr/>
        </p:nvCxnSpPr>
        <p:spPr>
          <a:xfrm flipH="1" flipV="1">
            <a:off x="3733800" y="4495800"/>
            <a:ext cx="228600" cy="152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657600" y="4343400"/>
            <a:ext cx="12303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  00   01  11  10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581400" y="4444345"/>
            <a:ext cx="369888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DC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00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01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11</a:t>
            </a:r>
          </a:p>
          <a:p>
            <a:pPr>
              <a:spcBef>
                <a:spcPts val="300"/>
              </a:spcBef>
              <a:spcAft>
                <a:spcPts val="200"/>
              </a:spcAft>
            </a:pPr>
            <a:r>
              <a:rPr lang="en-US" sz="1000" dirty="0"/>
              <a:t>10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4114800" y="5562600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endParaRPr lang="en-US" sz="1000" dirty="0"/>
          </a:p>
        </p:txBody>
      </p:sp>
      <p:sp>
        <p:nvSpPr>
          <p:cNvPr id="156" name="Rectangle 155"/>
          <p:cNvSpPr/>
          <p:nvPr/>
        </p:nvSpPr>
        <p:spPr>
          <a:xfrm>
            <a:off x="4191000" y="4876800"/>
            <a:ext cx="381000" cy="2286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4343400" y="4648200"/>
            <a:ext cx="228600" cy="457200"/>
          </a:xfrm>
          <a:prstGeom prst="rect">
            <a:avLst/>
          </a:prstGeom>
          <a:solidFill>
            <a:srgbClr val="800000">
              <a:alpha val="20000"/>
            </a:srgbClr>
          </a:solidFill>
          <a:ln w="28575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3886200" y="5105400"/>
            <a:ext cx="304800" cy="457200"/>
          </a:xfrm>
          <a:prstGeom prst="rect">
            <a:avLst/>
          </a:prstGeom>
          <a:solidFill>
            <a:srgbClr val="008000">
              <a:alpha val="20000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/>
          <p:cNvSpPr txBox="1"/>
          <p:nvPr/>
        </p:nvSpPr>
        <p:spPr>
          <a:xfrm>
            <a:off x="6477000" y="3505200"/>
            <a:ext cx="51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Kmap</a:t>
            </a:r>
            <a:endParaRPr lang="en-US" sz="1000" dirty="0"/>
          </a:p>
        </p:txBody>
      </p:sp>
      <p:sp>
        <p:nvSpPr>
          <p:cNvPr id="164" name="TextBox 163"/>
          <p:cNvSpPr txBox="1"/>
          <p:nvPr/>
        </p:nvSpPr>
        <p:spPr>
          <a:xfrm flipH="1">
            <a:off x="2743200" y="5029200"/>
            <a:ext cx="76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AC~D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876800" y="5638800"/>
            <a:ext cx="488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~AD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5181600" y="4267200"/>
            <a:ext cx="603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0000"/>
                </a:solidFill>
              </a:rPr>
              <a:t>AB~D</a:t>
            </a:r>
          </a:p>
        </p:txBody>
      </p:sp>
      <p:cxnSp>
        <p:nvCxnSpPr>
          <p:cNvPr id="167" name="Straight Arrow Connector 166"/>
          <p:cNvCxnSpPr>
            <a:endCxn id="161" idx="3"/>
          </p:cNvCxnSpPr>
          <p:nvPr/>
        </p:nvCxnSpPr>
        <p:spPr>
          <a:xfrm flipH="1">
            <a:off x="4572000" y="4495800"/>
            <a:ext cx="609600" cy="3810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4953000" y="5410200"/>
            <a:ext cx="152400" cy="228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V="1">
            <a:off x="3429000" y="4953000"/>
            <a:ext cx="708767" cy="1524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4572000" y="5105400"/>
            <a:ext cx="304800" cy="457200"/>
          </a:xfrm>
          <a:prstGeom prst="rect">
            <a:avLst/>
          </a:prstGeom>
          <a:solidFill>
            <a:srgbClr val="008000">
              <a:alpha val="20000"/>
            </a:srgbClr>
          </a:solidFill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Connector 172"/>
          <p:cNvCxnSpPr/>
          <p:nvPr/>
        </p:nvCxnSpPr>
        <p:spPr>
          <a:xfrm>
            <a:off x="4876800" y="5105400"/>
            <a:ext cx="0" cy="45720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3886200" y="5105400"/>
            <a:ext cx="0" cy="457200"/>
          </a:xfrm>
          <a:prstGeom prst="line">
            <a:avLst/>
          </a:prstGeom>
          <a:ln w="5715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59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Logic and Gates</a:t>
            </a:r>
          </a:p>
          <a:p>
            <a:pPr lvl="1"/>
            <a:r>
              <a:rPr lang="en-US" sz="2000" dirty="0"/>
              <a:t>From circuit to logic</a:t>
            </a:r>
          </a:p>
          <a:p>
            <a:pPr lvl="1"/>
            <a:r>
              <a:rPr lang="en-US" sz="2000" dirty="0"/>
              <a:t>From logic to circuit</a:t>
            </a:r>
          </a:p>
          <a:p>
            <a:r>
              <a:rPr lang="en-US" sz="2000" dirty="0"/>
              <a:t>Canonical Forms</a:t>
            </a:r>
          </a:p>
          <a:p>
            <a:pPr lvl="1"/>
            <a:r>
              <a:rPr lang="en-US" sz="2000" dirty="0"/>
              <a:t>Sum of products</a:t>
            </a:r>
          </a:p>
          <a:p>
            <a:pPr lvl="1"/>
            <a:r>
              <a:rPr lang="en-US" sz="2000" dirty="0"/>
              <a:t>Product of sums</a:t>
            </a:r>
          </a:p>
          <a:p>
            <a:r>
              <a:rPr lang="en-US" sz="2000" dirty="0" err="1"/>
              <a:t>Karnaugh</a:t>
            </a:r>
            <a:r>
              <a:rPr lang="en-US" sz="2000" dirty="0"/>
              <a:t> Maps and Boolean Equation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Berger: </a:t>
            </a:r>
            <a:r>
              <a:rPr lang="en-US" sz="2000" dirty="0" err="1"/>
              <a:t>Ch</a:t>
            </a:r>
            <a:r>
              <a:rPr lang="en-US" sz="2000" dirty="0"/>
              <a:t> 1, 2, and 3</a:t>
            </a:r>
          </a:p>
          <a:p>
            <a:pPr marL="0" indent="0">
              <a:buNone/>
            </a:pPr>
            <a:r>
              <a:rPr lang="en-US" sz="2000" dirty="0"/>
              <a:t>Null: </a:t>
            </a:r>
            <a:r>
              <a:rPr lang="en-US" sz="2000" dirty="0" err="1"/>
              <a:t>Ch</a:t>
            </a:r>
            <a:r>
              <a:rPr lang="en-US" sz="2000" dirty="0"/>
              <a:t>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/>
              <a:t>Lecture 7A: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16C61-14C4-4AE7-93C7-F4B6C59C883F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339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Gate is a fundamental building block of all digital systems.</a:t>
            </a:r>
          </a:p>
          <a:p>
            <a:r>
              <a:rPr lang="en-US" sz="2400" dirty="0"/>
              <a:t>Logic gates are expressed with Boolean equation.</a:t>
            </a:r>
          </a:p>
          <a:p>
            <a:r>
              <a:rPr lang="en-US" sz="2400" dirty="0"/>
              <a:t>K-maps are used to derive Boolean equations from a truth table.</a:t>
            </a:r>
          </a:p>
          <a:p>
            <a:r>
              <a:rPr lang="en-US" sz="2400"/>
              <a:t>Design </a:t>
            </a:r>
            <a:r>
              <a:rPr lang="en-US" sz="2400" dirty="0"/>
              <a:t>a digital system (combinational circuit)</a:t>
            </a:r>
          </a:p>
          <a:p>
            <a:pPr lvl="1"/>
            <a:r>
              <a:rPr lang="en-US" sz="2400" dirty="0"/>
              <a:t>Draw a truth table.</a:t>
            </a:r>
          </a:p>
          <a:p>
            <a:pPr lvl="1"/>
            <a:r>
              <a:rPr lang="en-US" sz="2400" dirty="0"/>
              <a:t>Draw K-maps to derive Boolean equations.</a:t>
            </a:r>
          </a:p>
          <a:p>
            <a:pPr lvl="1"/>
            <a:r>
              <a:rPr lang="en-US" sz="2400" dirty="0"/>
              <a:t>Draw a circuit diagram based on the equations.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7A: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488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Analog </a:t>
            </a:r>
            <a:r>
              <a:rPr lang="en-US" altLang="ja-JP" dirty="0" err="1"/>
              <a:t>vs</a:t>
            </a:r>
            <a:r>
              <a:rPr lang="en-US" altLang="ja-JP" dirty="0"/>
              <a:t> Digital Circuits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Analog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04800" y="2209800"/>
            <a:ext cx="4040188" cy="3951288"/>
          </a:xfrm>
        </p:spPr>
        <p:txBody>
          <a:bodyPr/>
          <a:lstStyle/>
          <a:p>
            <a:r>
              <a:rPr lang="en-US" sz="1400" dirty="0"/>
              <a:t>Values: Any level probably between 0 and 5 volts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Signal Transmission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Example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Digital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400" dirty="0"/>
              <a:t>Values: Two states</a:t>
            </a:r>
          </a:p>
          <a:p>
            <a:pPr marL="457200" lvl="1" indent="0">
              <a:buNone/>
            </a:pPr>
            <a:r>
              <a:rPr lang="en-US" sz="1400" dirty="0"/>
              <a:t>5V = H = 1 = On, 0V = L = Off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Signal Transmission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11" name="Rectangle 10"/>
          <p:cNvSpPr/>
          <p:nvPr/>
        </p:nvSpPr>
        <p:spPr>
          <a:xfrm>
            <a:off x="1933494" y="2743200"/>
            <a:ext cx="914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circuit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24600" y="2743200"/>
            <a:ext cx="9144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circuit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181600" y="2971800"/>
            <a:ext cx="685800" cy="228600"/>
            <a:chOff x="685800" y="2895600"/>
            <a:chExt cx="685800" cy="228600"/>
          </a:xfrm>
        </p:grpSpPr>
        <p:cxnSp>
          <p:nvCxnSpPr>
            <p:cNvPr id="14" name="Elbow Connector 13"/>
            <p:cNvCxnSpPr/>
            <p:nvPr/>
          </p:nvCxnSpPr>
          <p:spPr>
            <a:xfrm>
              <a:off x="990600" y="2895600"/>
              <a:ext cx="381000" cy="228600"/>
            </a:xfrm>
            <a:prstGeom prst="bentConnector3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/>
            <p:nvPr/>
          </p:nvCxnSpPr>
          <p:spPr>
            <a:xfrm flipH="1">
              <a:off x="685800" y="2895600"/>
              <a:ext cx="381000" cy="228600"/>
            </a:xfrm>
            <a:prstGeom prst="bentConnector3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0800000">
            <a:off x="7772400" y="2971800"/>
            <a:ext cx="685800" cy="228600"/>
            <a:chOff x="685800" y="2895600"/>
            <a:chExt cx="685800" cy="228600"/>
          </a:xfrm>
        </p:grpSpPr>
        <p:cxnSp>
          <p:nvCxnSpPr>
            <p:cNvPr id="18" name="Elbow Connector 17"/>
            <p:cNvCxnSpPr/>
            <p:nvPr/>
          </p:nvCxnSpPr>
          <p:spPr>
            <a:xfrm>
              <a:off x="990600" y="2895600"/>
              <a:ext cx="381000" cy="228600"/>
            </a:xfrm>
            <a:prstGeom prst="bentConnector3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/>
            <p:nvPr/>
          </p:nvCxnSpPr>
          <p:spPr>
            <a:xfrm flipH="1">
              <a:off x="685800" y="2895600"/>
              <a:ext cx="381000" cy="228600"/>
            </a:xfrm>
            <a:prstGeom prst="bentConnector3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21"/>
          <p:cNvSpPr/>
          <p:nvPr/>
        </p:nvSpPr>
        <p:spPr>
          <a:xfrm>
            <a:off x="790494" y="2819400"/>
            <a:ext cx="885906" cy="383099"/>
          </a:xfrm>
          <a:custGeom>
            <a:avLst/>
            <a:gdLst>
              <a:gd name="connsiteX0" fmla="*/ 0 w 885906"/>
              <a:gd name="connsiteY0" fmla="*/ 535499 h 535499"/>
              <a:gd name="connsiteX1" fmla="*/ 172472 w 885906"/>
              <a:gd name="connsiteY1" fmla="*/ 159182 h 535499"/>
              <a:gd name="connsiteX2" fmla="*/ 250869 w 885906"/>
              <a:gd name="connsiteY2" fmla="*/ 276781 h 535499"/>
              <a:gd name="connsiteX3" fmla="*/ 399823 w 885906"/>
              <a:gd name="connsiteY3" fmla="*/ 2382 h 535499"/>
              <a:gd name="connsiteX4" fmla="*/ 462540 w 885906"/>
              <a:gd name="connsiteY4" fmla="*/ 143502 h 535499"/>
              <a:gd name="connsiteX5" fmla="*/ 533097 w 885906"/>
              <a:gd name="connsiteY5" fmla="*/ 143502 h 535499"/>
              <a:gd name="connsiteX6" fmla="*/ 674212 w 885906"/>
              <a:gd name="connsiteY6" fmla="*/ 504140 h 535499"/>
              <a:gd name="connsiteX7" fmla="*/ 783967 w 885906"/>
              <a:gd name="connsiteY7" fmla="*/ 441420 h 535499"/>
              <a:gd name="connsiteX8" fmla="*/ 870203 w 885906"/>
              <a:gd name="connsiteY8" fmla="*/ 480620 h 535499"/>
              <a:gd name="connsiteX9" fmla="*/ 885883 w 885906"/>
              <a:gd name="connsiteY9" fmla="*/ 472780 h 5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5906" h="535499">
                <a:moveTo>
                  <a:pt x="0" y="535499"/>
                </a:moveTo>
                <a:cubicBezTo>
                  <a:pt x="65330" y="368900"/>
                  <a:pt x="130661" y="202302"/>
                  <a:pt x="172472" y="159182"/>
                </a:cubicBezTo>
                <a:cubicBezTo>
                  <a:pt x="214283" y="116062"/>
                  <a:pt x="212977" y="302914"/>
                  <a:pt x="250869" y="276781"/>
                </a:cubicBezTo>
                <a:cubicBezTo>
                  <a:pt x="288761" y="250648"/>
                  <a:pt x="364545" y="24595"/>
                  <a:pt x="399823" y="2382"/>
                </a:cubicBezTo>
                <a:cubicBezTo>
                  <a:pt x="435101" y="-19831"/>
                  <a:pt x="440328" y="119982"/>
                  <a:pt x="462540" y="143502"/>
                </a:cubicBezTo>
                <a:cubicBezTo>
                  <a:pt x="484752" y="167022"/>
                  <a:pt x="497818" y="83396"/>
                  <a:pt x="533097" y="143502"/>
                </a:cubicBezTo>
                <a:cubicBezTo>
                  <a:pt x="568376" y="203608"/>
                  <a:pt x="632400" y="454487"/>
                  <a:pt x="674212" y="504140"/>
                </a:cubicBezTo>
                <a:cubicBezTo>
                  <a:pt x="716024" y="553793"/>
                  <a:pt x="751302" y="445340"/>
                  <a:pt x="783967" y="441420"/>
                </a:cubicBezTo>
                <a:cubicBezTo>
                  <a:pt x="816632" y="437500"/>
                  <a:pt x="853217" y="475393"/>
                  <a:pt x="870203" y="480620"/>
                </a:cubicBezTo>
                <a:cubicBezTo>
                  <a:pt x="887189" y="485847"/>
                  <a:pt x="885883" y="472780"/>
                  <a:pt x="885883" y="472780"/>
                </a:cubicBez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rot="10800000">
            <a:off x="3305094" y="2971800"/>
            <a:ext cx="885906" cy="304800"/>
          </a:xfrm>
          <a:custGeom>
            <a:avLst/>
            <a:gdLst>
              <a:gd name="connsiteX0" fmla="*/ 0 w 885906"/>
              <a:gd name="connsiteY0" fmla="*/ 535499 h 535499"/>
              <a:gd name="connsiteX1" fmla="*/ 172472 w 885906"/>
              <a:gd name="connsiteY1" fmla="*/ 159182 h 535499"/>
              <a:gd name="connsiteX2" fmla="*/ 250869 w 885906"/>
              <a:gd name="connsiteY2" fmla="*/ 276781 h 535499"/>
              <a:gd name="connsiteX3" fmla="*/ 399823 w 885906"/>
              <a:gd name="connsiteY3" fmla="*/ 2382 h 535499"/>
              <a:gd name="connsiteX4" fmla="*/ 462540 w 885906"/>
              <a:gd name="connsiteY4" fmla="*/ 143502 h 535499"/>
              <a:gd name="connsiteX5" fmla="*/ 533097 w 885906"/>
              <a:gd name="connsiteY5" fmla="*/ 143502 h 535499"/>
              <a:gd name="connsiteX6" fmla="*/ 674212 w 885906"/>
              <a:gd name="connsiteY6" fmla="*/ 504140 h 535499"/>
              <a:gd name="connsiteX7" fmla="*/ 783967 w 885906"/>
              <a:gd name="connsiteY7" fmla="*/ 441420 h 535499"/>
              <a:gd name="connsiteX8" fmla="*/ 870203 w 885906"/>
              <a:gd name="connsiteY8" fmla="*/ 480620 h 535499"/>
              <a:gd name="connsiteX9" fmla="*/ 885883 w 885906"/>
              <a:gd name="connsiteY9" fmla="*/ 472780 h 5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85906" h="535499">
                <a:moveTo>
                  <a:pt x="0" y="535499"/>
                </a:moveTo>
                <a:cubicBezTo>
                  <a:pt x="65330" y="368900"/>
                  <a:pt x="130661" y="202302"/>
                  <a:pt x="172472" y="159182"/>
                </a:cubicBezTo>
                <a:cubicBezTo>
                  <a:pt x="214283" y="116062"/>
                  <a:pt x="212977" y="302914"/>
                  <a:pt x="250869" y="276781"/>
                </a:cubicBezTo>
                <a:cubicBezTo>
                  <a:pt x="288761" y="250648"/>
                  <a:pt x="364545" y="24595"/>
                  <a:pt x="399823" y="2382"/>
                </a:cubicBezTo>
                <a:cubicBezTo>
                  <a:pt x="435101" y="-19831"/>
                  <a:pt x="440328" y="119982"/>
                  <a:pt x="462540" y="143502"/>
                </a:cubicBezTo>
                <a:cubicBezTo>
                  <a:pt x="484752" y="167022"/>
                  <a:pt x="497818" y="83396"/>
                  <a:pt x="533097" y="143502"/>
                </a:cubicBezTo>
                <a:cubicBezTo>
                  <a:pt x="568376" y="203608"/>
                  <a:pt x="632400" y="454487"/>
                  <a:pt x="674212" y="504140"/>
                </a:cubicBezTo>
                <a:cubicBezTo>
                  <a:pt x="716024" y="553793"/>
                  <a:pt x="751302" y="445340"/>
                  <a:pt x="783967" y="441420"/>
                </a:cubicBezTo>
                <a:cubicBezTo>
                  <a:pt x="816632" y="437500"/>
                  <a:pt x="853217" y="475393"/>
                  <a:pt x="870203" y="480620"/>
                </a:cubicBezTo>
                <a:cubicBezTo>
                  <a:pt x="887189" y="485847"/>
                  <a:pt x="885883" y="472780"/>
                  <a:pt x="885883" y="472780"/>
                </a:cubicBez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704894" y="30480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47894" y="29718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239000" y="30480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096000" y="30480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33400" y="4800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623729" y="4038600"/>
            <a:ext cx="976472" cy="679422"/>
          </a:xfrm>
          <a:custGeom>
            <a:avLst/>
            <a:gdLst>
              <a:gd name="connsiteX0" fmla="*/ 0 w 1136753"/>
              <a:gd name="connsiteY0" fmla="*/ 765350 h 826439"/>
              <a:gd name="connsiteX1" fmla="*/ 62717 w 1136753"/>
              <a:gd name="connsiteY1" fmla="*/ 733990 h 826439"/>
              <a:gd name="connsiteX2" fmla="*/ 125435 w 1136753"/>
              <a:gd name="connsiteY2" fmla="*/ 765350 h 826439"/>
              <a:gd name="connsiteX3" fmla="*/ 313587 w 1136753"/>
              <a:gd name="connsiteY3" fmla="*/ 44074 h 826439"/>
              <a:gd name="connsiteX4" fmla="*/ 439022 w 1136753"/>
              <a:gd name="connsiteY4" fmla="*/ 75434 h 826439"/>
              <a:gd name="connsiteX5" fmla="*/ 501739 w 1136753"/>
              <a:gd name="connsiteY5" fmla="*/ 44074 h 826439"/>
              <a:gd name="connsiteX6" fmla="*/ 635013 w 1136753"/>
              <a:gd name="connsiteY6" fmla="*/ 67594 h 826439"/>
              <a:gd name="connsiteX7" fmla="*/ 791807 w 1136753"/>
              <a:gd name="connsiteY7" fmla="*/ 781030 h 826439"/>
              <a:gd name="connsiteX8" fmla="*/ 964280 w 1136753"/>
              <a:gd name="connsiteY8" fmla="*/ 757510 h 826439"/>
              <a:gd name="connsiteX9" fmla="*/ 1050516 w 1136753"/>
              <a:gd name="connsiteY9" fmla="*/ 788870 h 826439"/>
              <a:gd name="connsiteX10" fmla="*/ 1136753 w 1136753"/>
              <a:gd name="connsiteY10" fmla="*/ 757510 h 82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6753" h="826439">
                <a:moveTo>
                  <a:pt x="0" y="765350"/>
                </a:moveTo>
                <a:cubicBezTo>
                  <a:pt x="20905" y="749670"/>
                  <a:pt x="41811" y="733990"/>
                  <a:pt x="62717" y="733990"/>
                </a:cubicBezTo>
                <a:cubicBezTo>
                  <a:pt x="83623" y="733990"/>
                  <a:pt x="83623" y="880336"/>
                  <a:pt x="125435" y="765350"/>
                </a:cubicBezTo>
                <a:cubicBezTo>
                  <a:pt x="167247" y="650364"/>
                  <a:pt x="261323" y="159060"/>
                  <a:pt x="313587" y="44074"/>
                </a:cubicBezTo>
                <a:cubicBezTo>
                  <a:pt x="365851" y="-70912"/>
                  <a:pt x="407663" y="75434"/>
                  <a:pt x="439022" y="75434"/>
                </a:cubicBezTo>
                <a:cubicBezTo>
                  <a:pt x="470381" y="75434"/>
                  <a:pt x="469074" y="45381"/>
                  <a:pt x="501739" y="44074"/>
                </a:cubicBezTo>
                <a:cubicBezTo>
                  <a:pt x="534404" y="42767"/>
                  <a:pt x="586668" y="-55232"/>
                  <a:pt x="635013" y="67594"/>
                </a:cubicBezTo>
                <a:cubicBezTo>
                  <a:pt x="683358" y="190420"/>
                  <a:pt x="736929" y="666044"/>
                  <a:pt x="791807" y="781030"/>
                </a:cubicBezTo>
                <a:cubicBezTo>
                  <a:pt x="846685" y="896016"/>
                  <a:pt x="921162" y="756203"/>
                  <a:pt x="964280" y="757510"/>
                </a:cubicBezTo>
                <a:cubicBezTo>
                  <a:pt x="1007398" y="758817"/>
                  <a:pt x="1021771" y="788870"/>
                  <a:pt x="1050516" y="788870"/>
                </a:cubicBezTo>
                <a:cubicBezTo>
                  <a:pt x="1079261" y="788870"/>
                  <a:pt x="1136753" y="757510"/>
                  <a:pt x="1136753" y="757510"/>
                </a:cubicBezTo>
              </a:path>
            </a:pathLst>
          </a:cu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1600200" y="4038600"/>
            <a:ext cx="976472" cy="679422"/>
          </a:xfrm>
          <a:custGeom>
            <a:avLst/>
            <a:gdLst>
              <a:gd name="connsiteX0" fmla="*/ 0 w 1136753"/>
              <a:gd name="connsiteY0" fmla="*/ 765350 h 826439"/>
              <a:gd name="connsiteX1" fmla="*/ 62717 w 1136753"/>
              <a:gd name="connsiteY1" fmla="*/ 733990 h 826439"/>
              <a:gd name="connsiteX2" fmla="*/ 125435 w 1136753"/>
              <a:gd name="connsiteY2" fmla="*/ 765350 h 826439"/>
              <a:gd name="connsiteX3" fmla="*/ 313587 w 1136753"/>
              <a:gd name="connsiteY3" fmla="*/ 44074 h 826439"/>
              <a:gd name="connsiteX4" fmla="*/ 439022 w 1136753"/>
              <a:gd name="connsiteY4" fmla="*/ 75434 h 826439"/>
              <a:gd name="connsiteX5" fmla="*/ 501739 w 1136753"/>
              <a:gd name="connsiteY5" fmla="*/ 44074 h 826439"/>
              <a:gd name="connsiteX6" fmla="*/ 635013 w 1136753"/>
              <a:gd name="connsiteY6" fmla="*/ 67594 h 826439"/>
              <a:gd name="connsiteX7" fmla="*/ 791807 w 1136753"/>
              <a:gd name="connsiteY7" fmla="*/ 781030 h 826439"/>
              <a:gd name="connsiteX8" fmla="*/ 964280 w 1136753"/>
              <a:gd name="connsiteY8" fmla="*/ 757510 h 826439"/>
              <a:gd name="connsiteX9" fmla="*/ 1050516 w 1136753"/>
              <a:gd name="connsiteY9" fmla="*/ 788870 h 826439"/>
              <a:gd name="connsiteX10" fmla="*/ 1136753 w 1136753"/>
              <a:gd name="connsiteY10" fmla="*/ 757510 h 82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6753" h="826439">
                <a:moveTo>
                  <a:pt x="0" y="765350"/>
                </a:moveTo>
                <a:cubicBezTo>
                  <a:pt x="20905" y="749670"/>
                  <a:pt x="41811" y="733990"/>
                  <a:pt x="62717" y="733990"/>
                </a:cubicBezTo>
                <a:cubicBezTo>
                  <a:pt x="83623" y="733990"/>
                  <a:pt x="83623" y="880336"/>
                  <a:pt x="125435" y="765350"/>
                </a:cubicBezTo>
                <a:cubicBezTo>
                  <a:pt x="167247" y="650364"/>
                  <a:pt x="261323" y="159060"/>
                  <a:pt x="313587" y="44074"/>
                </a:cubicBezTo>
                <a:cubicBezTo>
                  <a:pt x="365851" y="-70912"/>
                  <a:pt x="407663" y="75434"/>
                  <a:pt x="439022" y="75434"/>
                </a:cubicBezTo>
                <a:cubicBezTo>
                  <a:pt x="470381" y="75434"/>
                  <a:pt x="469074" y="45381"/>
                  <a:pt x="501739" y="44074"/>
                </a:cubicBezTo>
                <a:cubicBezTo>
                  <a:pt x="534404" y="42767"/>
                  <a:pt x="586668" y="-55232"/>
                  <a:pt x="635013" y="67594"/>
                </a:cubicBezTo>
                <a:cubicBezTo>
                  <a:pt x="683358" y="190420"/>
                  <a:pt x="736929" y="666044"/>
                  <a:pt x="791807" y="781030"/>
                </a:cubicBezTo>
                <a:cubicBezTo>
                  <a:pt x="846685" y="896016"/>
                  <a:pt x="921162" y="756203"/>
                  <a:pt x="964280" y="757510"/>
                </a:cubicBezTo>
                <a:cubicBezTo>
                  <a:pt x="1007398" y="758817"/>
                  <a:pt x="1021771" y="788870"/>
                  <a:pt x="1050516" y="788870"/>
                </a:cubicBezTo>
                <a:cubicBezTo>
                  <a:pt x="1079261" y="788870"/>
                  <a:pt x="1136753" y="757510"/>
                  <a:pt x="1136753" y="757510"/>
                </a:cubicBezTo>
              </a:path>
            </a:pathLst>
          </a:cu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3200400" y="4038600"/>
            <a:ext cx="976472" cy="679422"/>
          </a:xfrm>
          <a:custGeom>
            <a:avLst/>
            <a:gdLst>
              <a:gd name="connsiteX0" fmla="*/ 0 w 1136753"/>
              <a:gd name="connsiteY0" fmla="*/ 765350 h 826439"/>
              <a:gd name="connsiteX1" fmla="*/ 62717 w 1136753"/>
              <a:gd name="connsiteY1" fmla="*/ 733990 h 826439"/>
              <a:gd name="connsiteX2" fmla="*/ 125435 w 1136753"/>
              <a:gd name="connsiteY2" fmla="*/ 765350 h 826439"/>
              <a:gd name="connsiteX3" fmla="*/ 313587 w 1136753"/>
              <a:gd name="connsiteY3" fmla="*/ 44074 h 826439"/>
              <a:gd name="connsiteX4" fmla="*/ 439022 w 1136753"/>
              <a:gd name="connsiteY4" fmla="*/ 75434 h 826439"/>
              <a:gd name="connsiteX5" fmla="*/ 501739 w 1136753"/>
              <a:gd name="connsiteY5" fmla="*/ 44074 h 826439"/>
              <a:gd name="connsiteX6" fmla="*/ 635013 w 1136753"/>
              <a:gd name="connsiteY6" fmla="*/ 67594 h 826439"/>
              <a:gd name="connsiteX7" fmla="*/ 791807 w 1136753"/>
              <a:gd name="connsiteY7" fmla="*/ 781030 h 826439"/>
              <a:gd name="connsiteX8" fmla="*/ 964280 w 1136753"/>
              <a:gd name="connsiteY8" fmla="*/ 757510 h 826439"/>
              <a:gd name="connsiteX9" fmla="*/ 1050516 w 1136753"/>
              <a:gd name="connsiteY9" fmla="*/ 788870 h 826439"/>
              <a:gd name="connsiteX10" fmla="*/ 1136753 w 1136753"/>
              <a:gd name="connsiteY10" fmla="*/ 757510 h 82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6753" h="826439">
                <a:moveTo>
                  <a:pt x="0" y="765350"/>
                </a:moveTo>
                <a:cubicBezTo>
                  <a:pt x="20905" y="749670"/>
                  <a:pt x="41811" y="733990"/>
                  <a:pt x="62717" y="733990"/>
                </a:cubicBezTo>
                <a:cubicBezTo>
                  <a:pt x="83623" y="733990"/>
                  <a:pt x="83623" y="880336"/>
                  <a:pt x="125435" y="765350"/>
                </a:cubicBezTo>
                <a:cubicBezTo>
                  <a:pt x="167247" y="650364"/>
                  <a:pt x="261323" y="159060"/>
                  <a:pt x="313587" y="44074"/>
                </a:cubicBezTo>
                <a:cubicBezTo>
                  <a:pt x="365851" y="-70912"/>
                  <a:pt x="407663" y="75434"/>
                  <a:pt x="439022" y="75434"/>
                </a:cubicBezTo>
                <a:cubicBezTo>
                  <a:pt x="470381" y="75434"/>
                  <a:pt x="469074" y="45381"/>
                  <a:pt x="501739" y="44074"/>
                </a:cubicBezTo>
                <a:cubicBezTo>
                  <a:pt x="534404" y="42767"/>
                  <a:pt x="586668" y="-55232"/>
                  <a:pt x="635013" y="67594"/>
                </a:cubicBezTo>
                <a:cubicBezTo>
                  <a:pt x="683358" y="190420"/>
                  <a:pt x="736929" y="666044"/>
                  <a:pt x="791807" y="781030"/>
                </a:cubicBezTo>
                <a:cubicBezTo>
                  <a:pt x="846685" y="896016"/>
                  <a:pt x="921162" y="756203"/>
                  <a:pt x="964280" y="757510"/>
                </a:cubicBezTo>
                <a:cubicBezTo>
                  <a:pt x="1007398" y="758817"/>
                  <a:pt x="1021771" y="788870"/>
                  <a:pt x="1050516" y="788870"/>
                </a:cubicBezTo>
                <a:cubicBezTo>
                  <a:pt x="1079261" y="788870"/>
                  <a:pt x="1136753" y="757510"/>
                  <a:pt x="1136753" y="757510"/>
                </a:cubicBezTo>
              </a:path>
            </a:pathLst>
          </a:cu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2570164" y="4586071"/>
            <a:ext cx="646387" cy="105381"/>
          </a:xfrm>
          <a:custGeom>
            <a:avLst/>
            <a:gdLst>
              <a:gd name="connsiteX0" fmla="*/ 0 w 646387"/>
              <a:gd name="connsiteY0" fmla="*/ 70862 h 105381"/>
              <a:gd name="connsiteX1" fmla="*/ 94076 w 646387"/>
              <a:gd name="connsiteY1" fmla="*/ 70862 h 105381"/>
              <a:gd name="connsiteX2" fmla="*/ 219511 w 646387"/>
              <a:gd name="connsiteY2" fmla="*/ 302 h 105381"/>
              <a:gd name="connsiteX3" fmla="*/ 399823 w 646387"/>
              <a:gd name="connsiteY3" fmla="*/ 102222 h 105381"/>
              <a:gd name="connsiteX4" fmla="*/ 619334 w 646387"/>
              <a:gd name="connsiteY4" fmla="*/ 78702 h 105381"/>
              <a:gd name="connsiteX5" fmla="*/ 642853 w 646387"/>
              <a:gd name="connsiteY5" fmla="*/ 70862 h 105381"/>
              <a:gd name="connsiteX6" fmla="*/ 642853 w 646387"/>
              <a:gd name="connsiteY6" fmla="*/ 70862 h 1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6387" h="105381">
                <a:moveTo>
                  <a:pt x="0" y="70862"/>
                </a:moveTo>
                <a:cubicBezTo>
                  <a:pt x="28745" y="76742"/>
                  <a:pt x="57491" y="82622"/>
                  <a:pt x="94076" y="70862"/>
                </a:cubicBezTo>
                <a:cubicBezTo>
                  <a:pt x="130661" y="59102"/>
                  <a:pt x="168553" y="-4925"/>
                  <a:pt x="219511" y="302"/>
                </a:cubicBezTo>
                <a:cubicBezTo>
                  <a:pt x="270469" y="5529"/>
                  <a:pt x="333186" y="89155"/>
                  <a:pt x="399823" y="102222"/>
                </a:cubicBezTo>
                <a:cubicBezTo>
                  <a:pt x="466460" y="115289"/>
                  <a:pt x="578829" y="83929"/>
                  <a:pt x="619334" y="78702"/>
                </a:cubicBezTo>
                <a:cubicBezTo>
                  <a:pt x="659839" y="73475"/>
                  <a:pt x="642853" y="70862"/>
                  <a:pt x="642853" y="70862"/>
                </a:cubicBezTo>
                <a:lnTo>
                  <a:pt x="642853" y="70862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029200" y="4038600"/>
            <a:ext cx="457200" cy="762000"/>
          </a:xfrm>
          <a:prstGeom prst="rect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096000" y="4038600"/>
            <a:ext cx="457200" cy="762000"/>
          </a:xfrm>
          <a:prstGeom prst="rect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924800" y="4038600"/>
            <a:ext cx="457200" cy="762000"/>
          </a:xfrm>
          <a:prstGeom prst="rect">
            <a:avLst/>
          </a:prstGeom>
          <a:noFill/>
          <a:ln w="28575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876800" y="4800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05400" y="3733800"/>
            <a:ext cx="3263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1              1             0             1 </a:t>
            </a:r>
          </a:p>
        </p:txBody>
      </p:sp>
      <p:cxnSp>
        <p:nvCxnSpPr>
          <p:cNvPr id="52" name="Straight Connector 51"/>
          <p:cNvCxnSpPr/>
          <p:nvPr/>
        </p:nvCxnSpPr>
        <p:spPr>
          <a:xfrm>
            <a:off x="2667000" y="5105400"/>
            <a:ext cx="2286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2683928" y="5084363"/>
            <a:ext cx="211672" cy="478237"/>
          </a:xfrm>
          <a:custGeom>
            <a:avLst/>
            <a:gdLst>
              <a:gd name="connsiteX0" fmla="*/ 117595 w 211672"/>
              <a:gd name="connsiteY0" fmla="*/ 0 h 478237"/>
              <a:gd name="connsiteX1" fmla="*/ 117595 w 211672"/>
              <a:gd name="connsiteY1" fmla="*/ 117599 h 478237"/>
              <a:gd name="connsiteX2" fmla="*/ 211672 w 211672"/>
              <a:gd name="connsiteY2" fmla="*/ 156799 h 478237"/>
              <a:gd name="connsiteX3" fmla="*/ 15680 w 211672"/>
              <a:gd name="connsiteY3" fmla="*/ 195999 h 478237"/>
              <a:gd name="connsiteX4" fmla="*/ 211672 w 211672"/>
              <a:gd name="connsiteY4" fmla="*/ 266558 h 478237"/>
              <a:gd name="connsiteX5" fmla="*/ 0 w 211672"/>
              <a:gd name="connsiteY5" fmla="*/ 321438 h 478237"/>
              <a:gd name="connsiteX6" fmla="*/ 117595 w 211672"/>
              <a:gd name="connsiteY6" fmla="*/ 376318 h 478237"/>
              <a:gd name="connsiteX7" fmla="*/ 117595 w 211672"/>
              <a:gd name="connsiteY7" fmla="*/ 478237 h 47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1672" h="478237">
                <a:moveTo>
                  <a:pt x="117595" y="0"/>
                </a:moveTo>
                <a:lnTo>
                  <a:pt x="117595" y="117599"/>
                </a:lnTo>
                <a:lnTo>
                  <a:pt x="211672" y="156799"/>
                </a:lnTo>
                <a:lnTo>
                  <a:pt x="15680" y="195999"/>
                </a:lnTo>
                <a:lnTo>
                  <a:pt x="211672" y="266558"/>
                </a:lnTo>
                <a:lnTo>
                  <a:pt x="0" y="321438"/>
                </a:lnTo>
                <a:lnTo>
                  <a:pt x="117595" y="376318"/>
                </a:lnTo>
                <a:lnTo>
                  <a:pt x="117595" y="478237"/>
                </a:lnTo>
              </a:path>
            </a:pathLst>
          </a:custGeom>
          <a:noFill/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590800" y="5562600"/>
            <a:ext cx="228600" cy="381000"/>
            <a:chOff x="3429000" y="5562600"/>
            <a:chExt cx="228600" cy="38100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3429000" y="5562600"/>
              <a:ext cx="0" cy="3810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3429000" y="5562600"/>
              <a:ext cx="228600" cy="1524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429000" y="5791200"/>
              <a:ext cx="228600" cy="1524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2743200" y="6248400"/>
            <a:ext cx="228600" cy="76200"/>
            <a:chOff x="2438400" y="6324600"/>
            <a:chExt cx="228600" cy="762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2438400" y="6324600"/>
              <a:ext cx="228600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514600" y="6324600"/>
              <a:ext cx="76200" cy="762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590800" y="6324600"/>
              <a:ext cx="76200" cy="762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438400" y="6324600"/>
              <a:ext cx="76200" cy="7620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/>
          <p:cNvSpPr/>
          <p:nvPr/>
        </p:nvSpPr>
        <p:spPr>
          <a:xfrm>
            <a:off x="1371600" y="5715000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/>
          <p:nvPr/>
        </p:nvCxnSpPr>
        <p:spPr>
          <a:xfrm>
            <a:off x="2819400" y="5943600"/>
            <a:ext cx="0" cy="3048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 rot="16200000">
            <a:off x="1941045" y="5581718"/>
            <a:ext cx="211672" cy="478237"/>
          </a:xfrm>
          <a:custGeom>
            <a:avLst/>
            <a:gdLst>
              <a:gd name="connsiteX0" fmla="*/ 117595 w 211672"/>
              <a:gd name="connsiteY0" fmla="*/ 0 h 478237"/>
              <a:gd name="connsiteX1" fmla="*/ 117595 w 211672"/>
              <a:gd name="connsiteY1" fmla="*/ 117599 h 478237"/>
              <a:gd name="connsiteX2" fmla="*/ 211672 w 211672"/>
              <a:gd name="connsiteY2" fmla="*/ 156799 h 478237"/>
              <a:gd name="connsiteX3" fmla="*/ 15680 w 211672"/>
              <a:gd name="connsiteY3" fmla="*/ 195999 h 478237"/>
              <a:gd name="connsiteX4" fmla="*/ 211672 w 211672"/>
              <a:gd name="connsiteY4" fmla="*/ 266558 h 478237"/>
              <a:gd name="connsiteX5" fmla="*/ 0 w 211672"/>
              <a:gd name="connsiteY5" fmla="*/ 321438 h 478237"/>
              <a:gd name="connsiteX6" fmla="*/ 117595 w 211672"/>
              <a:gd name="connsiteY6" fmla="*/ 376318 h 478237"/>
              <a:gd name="connsiteX7" fmla="*/ 117595 w 211672"/>
              <a:gd name="connsiteY7" fmla="*/ 478237 h 47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1672" h="478237">
                <a:moveTo>
                  <a:pt x="117595" y="0"/>
                </a:moveTo>
                <a:lnTo>
                  <a:pt x="117595" y="117599"/>
                </a:lnTo>
                <a:lnTo>
                  <a:pt x="211672" y="156799"/>
                </a:lnTo>
                <a:lnTo>
                  <a:pt x="15680" y="195999"/>
                </a:lnTo>
                <a:lnTo>
                  <a:pt x="211672" y="266558"/>
                </a:lnTo>
                <a:lnTo>
                  <a:pt x="0" y="321438"/>
                </a:lnTo>
                <a:lnTo>
                  <a:pt x="117595" y="376318"/>
                </a:lnTo>
                <a:lnTo>
                  <a:pt x="117595" y="478237"/>
                </a:lnTo>
              </a:path>
            </a:pathLst>
          </a:custGeom>
          <a:noFill/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 flipH="1">
            <a:off x="2819400" y="5562600"/>
            <a:ext cx="4572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1524000" y="5791200"/>
            <a:ext cx="3048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286000" y="5791200"/>
            <a:ext cx="304800" cy="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3276600" y="5486400"/>
            <a:ext cx="152400" cy="152400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2514600" y="4800600"/>
            <a:ext cx="787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Vcc</a:t>
            </a:r>
            <a:r>
              <a:rPr lang="en-US" sz="1200" dirty="0"/>
              <a:t> (5V)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" y="5257800"/>
            <a:ext cx="1254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Input</a:t>
            </a:r>
          </a:p>
          <a:p>
            <a:r>
              <a:rPr lang="en-US" sz="1200" dirty="0"/>
              <a:t>High = 2.0 ~ 5V</a:t>
            </a:r>
          </a:p>
          <a:p>
            <a:r>
              <a:rPr lang="en-US" sz="1200" dirty="0"/>
              <a:t>Low = 0 ~ 0.7V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429000" y="5410200"/>
            <a:ext cx="64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Output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667000" y="6248400"/>
            <a:ext cx="526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590800" y="5334000"/>
            <a:ext cx="79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0000"/>
                </a:solidFill>
              </a:rPr>
              <a:t>Collector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57400" y="5562600"/>
            <a:ext cx="535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0000"/>
                </a:solidFill>
              </a:rPr>
              <a:t>Base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43200" y="5867400"/>
            <a:ext cx="672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0000"/>
                </a:solidFill>
              </a:rPr>
              <a:t>Emitter</a:t>
            </a:r>
          </a:p>
        </p:txBody>
      </p:sp>
      <p:pic>
        <p:nvPicPr>
          <p:cNvPr id="89" name="Picture 88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257800"/>
            <a:ext cx="1467802" cy="69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0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Gates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1111011"/>
              </p:ext>
            </p:extLst>
          </p:nvPr>
        </p:nvGraphicFramePr>
        <p:xfrm>
          <a:off x="457200" y="16764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7652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43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  <p:pic>
        <p:nvPicPr>
          <p:cNvPr id="9" name="Picture 8" descr="NOT-N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133600"/>
            <a:ext cx="1669660" cy="408534"/>
          </a:xfrm>
          <a:prstGeom prst="rect">
            <a:avLst/>
          </a:prstGeom>
        </p:spPr>
      </p:pic>
      <p:pic>
        <p:nvPicPr>
          <p:cNvPr id="10" name="Picture 9" descr="NOT-F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667000"/>
            <a:ext cx="2590800" cy="2141852"/>
          </a:xfrm>
          <a:prstGeom prst="rect">
            <a:avLst/>
          </a:prstGeom>
        </p:spPr>
      </p:pic>
      <p:pic>
        <p:nvPicPr>
          <p:cNvPr id="11" name="Picture 10" descr="NOT-T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876800"/>
            <a:ext cx="2504332" cy="1066800"/>
          </a:xfrm>
          <a:prstGeom prst="rect">
            <a:avLst/>
          </a:prstGeom>
        </p:spPr>
      </p:pic>
      <p:pic>
        <p:nvPicPr>
          <p:cNvPr id="12" name="Picture 11" descr="AND-F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1" y="2667001"/>
            <a:ext cx="2438399" cy="2177433"/>
          </a:xfrm>
          <a:prstGeom prst="rect">
            <a:avLst/>
          </a:prstGeom>
        </p:spPr>
      </p:pic>
      <p:pic>
        <p:nvPicPr>
          <p:cNvPr id="13" name="Picture 12" descr="AND-T.jpe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876800"/>
            <a:ext cx="2531590" cy="1331201"/>
          </a:xfrm>
          <a:prstGeom prst="rect">
            <a:avLst/>
          </a:prstGeom>
        </p:spPr>
      </p:pic>
      <p:pic>
        <p:nvPicPr>
          <p:cNvPr id="14" name="Picture 13" descr="AND-N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2133600"/>
            <a:ext cx="1800161" cy="408370"/>
          </a:xfrm>
          <a:prstGeom prst="rect">
            <a:avLst/>
          </a:prstGeom>
        </p:spPr>
      </p:pic>
      <p:pic>
        <p:nvPicPr>
          <p:cNvPr id="15" name="Picture 14" descr="OR-P.jpe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672" y="762000"/>
            <a:ext cx="1568990" cy="1143000"/>
          </a:xfrm>
          <a:prstGeom prst="rect">
            <a:avLst/>
          </a:prstGeom>
        </p:spPr>
      </p:pic>
      <p:pic>
        <p:nvPicPr>
          <p:cNvPr id="17" name="Picture 16" descr="OR-F.jpe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67000"/>
            <a:ext cx="2608434" cy="2228038"/>
          </a:xfrm>
          <a:prstGeom prst="rect">
            <a:avLst/>
          </a:prstGeom>
        </p:spPr>
      </p:pic>
      <p:pic>
        <p:nvPicPr>
          <p:cNvPr id="18" name="Picture 17" descr="OR-N.jpe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133600"/>
            <a:ext cx="1901273" cy="398520"/>
          </a:xfrm>
          <a:prstGeom prst="rect">
            <a:avLst/>
          </a:prstGeom>
        </p:spPr>
      </p:pic>
      <p:pic>
        <p:nvPicPr>
          <p:cNvPr id="19" name="Picture 18" descr="OR-T.jpe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953000"/>
            <a:ext cx="2351807" cy="123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1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229600" cy="838200"/>
          </a:xfrm>
        </p:spPr>
        <p:txBody>
          <a:bodyPr/>
          <a:lstStyle/>
          <a:p>
            <a:r>
              <a:rPr lang="en-US" dirty="0"/>
              <a:t>More Logical Gates</a:t>
            </a:r>
          </a:p>
        </p:txBody>
      </p:sp>
      <p:pic>
        <p:nvPicPr>
          <p:cNvPr id="6" name="Picture 5" descr="f1.pdf"/>
          <p:cNvPicPr>
            <a:picLocks noChangeAspect="1"/>
          </p:cNvPicPr>
          <p:nvPr/>
        </p:nvPicPr>
        <p:blipFill>
          <a:blip r:embed="rId2"/>
          <a:srcRect l="9412" t="6364" r="12941" b="13636"/>
          <a:stretch>
            <a:fillRect/>
          </a:stretch>
        </p:blipFill>
        <p:spPr>
          <a:xfrm>
            <a:off x="414266" y="1143000"/>
            <a:ext cx="4657869" cy="621053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843064"/>
              </p:ext>
            </p:extLst>
          </p:nvPr>
        </p:nvGraphicFramePr>
        <p:xfrm>
          <a:off x="4876800" y="1343024"/>
          <a:ext cx="1219200" cy="457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275">
                <a:tc>
                  <a:txBody>
                    <a:bodyPr/>
                    <a:lstStyle/>
                    <a:p>
                      <a:r>
                        <a:rPr lang="en-US" dirty="0"/>
                        <a:t>74 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121">
                <a:tc>
                  <a:txBody>
                    <a:bodyPr/>
                    <a:lstStyle/>
                    <a:p>
                      <a:r>
                        <a:rPr lang="en-US" dirty="0"/>
                        <a:t>7408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121">
                <a:tc>
                  <a:txBody>
                    <a:bodyPr/>
                    <a:lstStyle/>
                    <a:p>
                      <a:r>
                        <a:rPr lang="en-US" dirty="0"/>
                        <a:t>7432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121">
                <a:tc>
                  <a:txBody>
                    <a:bodyPr/>
                    <a:lstStyle/>
                    <a:p>
                      <a:r>
                        <a:rPr lang="en-US" dirty="0"/>
                        <a:t>7402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121">
                <a:tc>
                  <a:txBody>
                    <a:bodyPr/>
                    <a:lstStyle/>
                    <a:p>
                      <a:r>
                        <a:rPr lang="en-US" dirty="0"/>
                        <a:t>7400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0121">
                <a:tc>
                  <a:txBody>
                    <a:bodyPr/>
                    <a:lstStyle/>
                    <a:p>
                      <a:r>
                        <a:rPr lang="en-US" dirty="0"/>
                        <a:t>7402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0121">
                <a:tc>
                  <a:txBody>
                    <a:bodyPr/>
                    <a:lstStyle/>
                    <a:p>
                      <a:r>
                        <a:rPr lang="en-US" dirty="0"/>
                        <a:t>7486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8336225-F31D-F84C-AC32-80BD95A93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959" y="3224632"/>
            <a:ext cx="2514600" cy="808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A02F3B-94AD-3542-8BD0-78FAA7E1129C}"/>
              </a:ext>
            </a:extLst>
          </p:cNvPr>
          <p:cNvSpPr txBox="1"/>
          <p:nvPr/>
        </p:nvSpPr>
        <p:spPr>
          <a:xfrm>
            <a:off x="6280959" y="2667000"/>
            <a:ext cx="282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In general, integrated circuits consist of these basic logical gates.</a:t>
            </a:r>
          </a:p>
        </p:txBody>
      </p:sp>
    </p:spTree>
    <p:extLst>
      <p:ext uri="{BB962C8B-B14F-4D97-AF65-F5344CB8AC3E}">
        <p14:creationId xmlns:p14="http://schemas.microsoft.com/office/powerpoint/2010/main" val="16616295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 descr="T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590" y="3903028"/>
            <a:ext cx="4493409" cy="2269172"/>
          </a:xfrm>
          <a:prstGeom prst="rect">
            <a:avLst/>
          </a:prstGeom>
        </p:spPr>
      </p:pic>
      <p:pic>
        <p:nvPicPr>
          <p:cNvPr id="67" name="Picture 66" descr="T1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3" y="3733800"/>
            <a:ext cx="4460917" cy="2518711"/>
          </a:xfrm>
          <a:prstGeom prst="rect">
            <a:avLst/>
          </a:prstGeom>
        </p:spPr>
      </p:pic>
      <p:pic>
        <p:nvPicPr>
          <p:cNvPr id="66" name="Picture 65" descr="A2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259812"/>
            <a:ext cx="4419600" cy="725180"/>
          </a:xfrm>
          <a:prstGeom prst="rect">
            <a:avLst/>
          </a:prstGeom>
        </p:spPr>
      </p:pic>
      <p:pic>
        <p:nvPicPr>
          <p:cNvPr id="65" name="Picture 64" descr="A1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05000"/>
            <a:ext cx="4572000" cy="14933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 and Logical Gates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685800" y="1752600"/>
            <a:ext cx="8388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Axiom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3505200"/>
            <a:ext cx="11083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Theorem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685800" y="2133600"/>
            <a:ext cx="0" cy="129540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05400" y="2133600"/>
            <a:ext cx="0" cy="99060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09600" y="3810000"/>
            <a:ext cx="0" cy="251460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105400" y="3733800"/>
            <a:ext cx="0" cy="251460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8600" y="2133600"/>
            <a:ext cx="44196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00600" y="2133600"/>
            <a:ext cx="41910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8600" y="3429000"/>
            <a:ext cx="44196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800600" y="3124200"/>
            <a:ext cx="41910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648200" y="3733800"/>
            <a:ext cx="44196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28600" y="3810000"/>
            <a:ext cx="42672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28600" y="6324600"/>
            <a:ext cx="426720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4613275" y="6248400"/>
            <a:ext cx="4454525" cy="3175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28600" y="2514600"/>
            <a:ext cx="441960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28600" y="2971800"/>
            <a:ext cx="441960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28600" y="4572000"/>
            <a:ext cx="441960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28600" y="5410200"/>
            <a:ext cx="4419600" cy="0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4724400" y="2590800"/>
            <a:ext cx="4267200" cy="24662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572000" y="5867400"/>
            <a:ext cx="4495800" cy="24662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572000" y="5486400"/>
            <a:ext cx="4495800" cy="24662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648200" y="5052537"/>
            <a:ext cx="4495800" cy="1326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4648200" y="4648200"/>
            <a:ext cx="4419600" cy="24662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4648200" y="4267200"/>
            <a:ext cx="4419600" cy="24662"/>
          </a:xfrm>
          <a:prstGeom prst="line">
            <a:avLst/>
          </a:prstGeom>
          <a:ln w="9525" cmpd="sng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89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838200"/>
          </a:xfrm>
        </p:spPr>
        <p:txBody>
          <a:bodyPr/>
          <a:lstStyle/>
          <a:p>
            <a:r>
              <a:rPr lang="en-US" dirty="0"/>
              <a:t>De Morgan’s Law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10" name="Picture 9" descr="demargan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614" y="1143000"/>
            <a:ext cx="6456786" cy="53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6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 lIns="89275" tIns="43854" rIns="89275" bIns="43854"/>
          <a:lstStyle/>
          <a:p>
            <a:r>
              <a:rPr lang="en-US" dirty="0"/>
              <a:t>From circuit to Boolean Logic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78800" cy="3035300"/>
          </a:xfrm>
        </p:spPr>
        <p:txBody>
          <a:bodyPr lIns="89275" tIns="43854" rIns="89275" bIns="43854"/>
          <a:lstStyle/>
          <a:p>
            <a:r>
              <a:rPr lang="en-US" sz="1800" dirty="0"/>
              <a:t>We can easily interpret the function of a given circuit.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Ex)</a:t>
            </a:r>
          </a:p>
          <a:p>
            <a:pPr marL="0" indent="0">
              <a:buNone/>
            </a:pPr>
            <a:endParaRPr lang="en-US" sz="1800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2274094" y="2746375"/>
            <a:ext cx="969963" cy="874712"/>
            <a:chOff x="1860" y="1413"/>
            <a:chExt cx="611" cy="551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5400000">
              <a:off x="1870" y="1403"/>
              <a:ext cx="551" cy="57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 flipH="1">
              <a:off x="2409" y="1654"/>
              <a:ext cx="62" cy="6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 b="1"/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634707" y="2590800"/>
            <a:ext cx="838200" cy="685800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200" b="1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 flipH="1">
            <a:off x="6493669" y="3182937"/>
            <a:ext cx="785813" cy="708025"/>
          </a:xfrm>
          <a:prstGeom prst="moon">
            <a:avLst>
              <a:gd name="adj" fmla="val 73810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200" b="1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 flipV="1">
            <a:off x="1307307" y="1976437"/>
            <a:ext cx="28940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058069" y="1839912"/>
            <a:ext cx="293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b="1"/>
              <a:t>A</a:t>
            </a: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1753394" y="1976437"/>
            <a:ext cx="498475" cy="1201738"/>
          </a:xfrm>
          <a:custGeom>
            <a:avLst/>
            <a:gdLst>
              <a:gd name="T0" fmla="*/ 0 w 320"/>
              <a:gd name="T1" fmla="*/ 0 h 435"/>
              <a:gd name="T2" fmla="*/ 0 w 320"/>
              <a:gd name="T3" fmla="*/ 2147483647 h 435"/>
              <a:gd name="T4" fmla="*/ 2147483647 w 320"/>
              <a:gd name="T5" fmla="*/ 2147483647 h 435"/>
              <a:gd name="T6" fmla="*/ 0 60000 65536"/>
              <a:gd name="T7" fmla="*/ 0 60000 65536"/>
              <a:gd name="T8" fmla="*/ 0 60000 65536"/>
              <a:gd name="T9" fmla="*/ 0 w 320"/>
              <a:gd name="T10" fmla="*/ 0 h 435"/>
              <a:gd name="T11" fmla="*/ 320 w 320"/>
              <a:gd name="T12" fmla="*/ 435 h 4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435">
                <a:moveTo>
                  <a:pt x="0" y="0"/>
                </a:moveTo>
                <a:lnTo>
                  <a:pt x="0" y="435"/>
                </a:lnTo>
                <a:lnTo>
                  <a:pt x="320" y="435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1"/>
          <p:cNvSpPr>
            <a:spLocks noChangeArrowheads="1"/>
          </p:cNvSpPr>
          <p:nvPr/>
        </p:nvSpPr>
        <p:spPr bwMode="auto">
          <a:xfrm>
            <a:off x="1693069" y="1906587"/>
            <a:ext cx="131763" cy="13176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 b="1"/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4652169" y="3768725"/>
            <a:ext cx="838200" cy="685800"/>
          </a:xfrm>
          <a:prstGeom prst="flowChartDelay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200" b="1"/>
          </a:p>
        </p:txBody>
      </p: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2267744" y="3767137"/>
            <a:ext cx="969963" cy="874713"/>
            <a:chOff x="1860" y="1413"/>
            <a:chExt cx="611" cy="551"/>
          </a:xfrm>
        </p:grpSpPr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 rot="5400000">
              <a:off x="1870" y="1403"/>
              <a:ext cx="551" cy="57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200" b="1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 flipH="1">
              <a:off x="2409" y="1654"/>
              <a:ext cx="62" cy="62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200" b="1"/>
            </a:p>
          </p:txBody>
        </p:sp>
      </p:grpSp>
      <p:sp>
        <p:nvSpPr>
          <p:cNvPr id="19" name="Line 16"/>
          <p:cNvSpPr>
            <a:spLocks noChangeShapeType="1"/>
          </p:cNvSpPr>
          <p:nvPr/>
        </p:nvSpPr>
        <p:spPr bwMode="auto">
          <a:xfrm flipH="1" flipV="1">
            <a:off x="1334294" y="5100637"/>
            <a:ext cx="282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Freeform 17"/>
          <p:cNvSpPr>
            <a:spLocks/>
          </p:cNvSpPr>
          <p:nvPr/>
        </p:nvSpPr>
        <p:spPr bwMode="auto">
          <a:xfrm flipV="1">
            <a:off x="1713707" y="4217987"/>
            <a:ext cx="554037" cy="901700"/>
          </a:xfrm>
          <a:custGeom>
            <a:avLst/>
            <a:gdLst>
              <a:gd name="T0" fmla="*/ 0 w 320"/>
              <a:gd name="T1" fmla="*/ 0 h 435"/>
              <a:gd name="T2" fmla="*/ 0 w 320"/>
              <a:gd name="T3" fmla="*/ 2147483647 h 435"/>
              <a:gd name="T4" fmla="*/ 2147483647 w 320"/>
              <a:gd name="T5" fmla="*/ 2147483647 h 435"/>
              <a:gd name="T6" fmla="*/ 0 60000 65536"/>
              <a:gd name="T7" fmla="*/ 0 60000 65536"/>
              <a:gd name="T8" fmla="*/ 0 60000 65536"/>
              <a:gd name="T9" fmla="*/ 0 w 320"/>
              <a:gd name="T10" fmla="*/ 0 h 435"/>
              <a:gd name="T11" fmla="*/ 320 w 320"/>
              <a:gd name="T12" fmla="*/ 435 h 4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0" h="435">
                <a:moveTo>
                  <a:pt x="0" y="0"/>
                </a:moveTo>
                <a:lnTo>
                  <a:pt x="0" y="435"/>
                </a:lnTo>
                <a:lnTo>
                  <a:pt x="320" y="435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 flipV="1">
            <a:off x="1662907" y="5037137"/>
            <a:ext cx="109537" cy="131763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 b="1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956469" y="4989512"/>
            <a:ext cx="2936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b="1"/>
              <a:t>B</a:t>
            </a:r>
          </a:p>
        </p:txBody>
      </p:sp>
      <p:sp>
        <p:nvSpPr>
          <p:cNvPr id="23" name="Freeform 23"/>
          <p:cNvSpPr>
            <a:spLocks/>
          </p:cNvSpPr>
          <p:nvPr/>
        </p:nvSpPr>
        <p:spPr bwMode="auto">
          <a:xfrm>
            <a:off x="3247232" y="3082925"/>
            <a:ext cx="1392237" cy="1119187"/>
          </a:xfrm>
          <a:custGeom>
            <a:avLst/>
            <a:gdLst>
              <a:gd name="T0" fmla="*/ 0 w 877"/>
              <a:gd name="T1" fmla="*/ 2147483647 h 1305"/>
              <a:gd name="T2" fmla="*/ 2147483647 w 877"/>
              <a:gd name="T3" fmla="*/ 2147483647 h 1305"/>
              <a:gd name="T4" fmla="*/ 2147483647 w 877"/>
              <a:gd name="T5" fmla="*/ 0 h 1305"/>
              <a:gd name="T6" fmla="*/ 2147483647 w 877"/>
              <a:gd name="T7" fmla="*/ 0 h 1305"/>
              <a:gd name="T8" fmla="*/ 0 60000 65536"/>
              <a:gd name="T9" fmla="*/ 0 60000 65536"/>
              <a:gd name="T10" fmla="*/ 0 60000 65536"/>
              <a:gd name="T11" fmla="*/ 0 60000 65536"/>
              <a:gd name="T12" fmla="*/ 0 w 877"/>
              <a:gd name="T13" fmla="*/ 0 h 1305"/>
              <a:gd name="T14" fmla="*/ 877 w 877"/>
              <a:gd name="T15" fmla="*/ 1305 h 13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7" h="1305">
                <a:moveTo>
                  <a:pt x="0" y="1305"/>
                </a:moveTo>
                <a:lnTo>
                  <a:pt x="518" y="1305"/>
                </a:lnTo>
                <a:lnTo>
                  <a:pt x="525" y="0"/>
                </a:lnTo>
                <a:lnTo>
                  <a:pt x="877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3217069" y="3178175"/>
            <a:ext cx="1406525" cy="782637"/>
          </a:xfrm>
          <a:custGeom>
            <a:avLst/>
            <a:gdLst>
              <a:gd name="T0" fmla="*/ 0 w 883"/>
              <a:gd name="T1" fmla="*/ 0 h 1254"/>
              <a:gd name="T2" fmla="*/ 2147483647 w 883"/>
              <a:gd name="T3" fmla="*/ 0 h 1254"/>
              <a:gd name="T4" fmla="*/ 2147483647 w 883"/>
              <a:gd name="T5" fmla="*/ 2147483647 h 1254"/>
              <a:gd name="T6" fmla="*/ 2147483647 w 883"/>
              <a:gd name="T7" fmla="*/ 2147483647 h 1254"/>
              <a:gd name="T8" fmla="*/ 0 60000 65536"/>
              <a:gd name="T9" fmla="*/ 0 60000 65536"/>
              <a:gd name="T10" fmla="*/ 0 60000 65536"/>
              <a:gd name="T11" fmla="*/ 0 60000 65536"/>
              <a:gd name="T12" fmla="*/ 0 w 883"/>
              <a:gd name="T13" fmla="*/ 0 h 1254"/>
              <a:gd name="T14" fmla="*/ 883 w 883"/>
              <a:gd name="T15" fmla="*/ 1254 h 125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3" h="1254">
                <a:moveTo>
                  <a:pt x="0" y="0"/>
                </a:moveTo>
                <a:lnTo>
                  <a:pt x="281" y="0"/>
                </a:lnTo>
                <a:lnTo>
                  <a:pt x="288" y="1254"/>
                </a:lnTo>
                <a:lnTo>
                  <a:pt x="883" y="124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4287044" y="3597275"/>
            <a:ext cx="2952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b="1" dirty="0"/>
              <a:t>A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4355307" y="3633787"/>
            <a:ext cx="161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4315619" y="3138487"/>
            <a:ext cx="2952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b="1" dirty="0"/>
              <a:t>B</a:t>
            </a: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4382294" y="3175000"/>
            <a:ext cx="161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4266407" y="2373312"/>
            <a:ext cx="2952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b="1"/>
              <a:t>A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267994" y="4337050"/>
            <a:ext cx="2952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b="1"/>
              <a:t>B</a:t>
            </a:r>
          </a:p>
        </p:txBody>
      </p:sp>
      <p:sp>
        <p:nvSpPr>
          <p:cNvPr id="31" name="Freeform 31"/>
          <p:cNvSpPr>
            <a:spLocks/>
          </p:cNvSpPr>
          <p:nvPr/>
        </p:nvSpPr>
        <p:spPr bwMode="auto">
          <a:xfrm>
            <a:off x="5471319" y="3713162"/>
            <a:ext cx="1179513" cy="393700"/>
          </a:xfrm>
          <a:custGeom>
            <a:avLst/>
            <a:gdLst>
              <a:gd name="T0" fmla="*/ 0 w 743"/>
              <a:gd name="T1" fmla="*/ 2147483647 h 781"/>
              <a:gd name="T2" fmla="*/ 2147483647 w 743"/>
              <a:gd name="T3" fmla="*/ 2147483647 h 781"/>
              <a:gd name="T4" fmla="*/ 2147483647 w 743"/>
              <a:gd name="T5" fmla="*/ 0 h 781"/>
              <a:gd name="T6" fmla="*/ 2147483647 w 743"/>
              <a:gd name="T7" fmla="*/ 0 h 781"/>
              <a:gd name="T8" fmla="*/ 0 60000 65536"/>
              <a:gd name="T9" fmla="*/ 0 60000 65536"/>
              <a:gd name="T10" fmla="*/ 0 60000 65536"/>
              <a:gd name="T11" fmla="*/ 0 60000 65536"/>
              <a:gd name="T12" fmla="*/ 0 w 743"/>
              <a:gd name="T13" fmla="*/ 0 h 781"/>
              <a:gd name="T14" fmla="*/ 743 w 743"/>
              <a:gd name="T15" fmla="*/ 781 h 7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3" h="781">
                <a:moveTo>
                  <a:pt x="0" y="781"/>
                </a:moveTo>
                <a:lnTo>
                  <a:pt x="404" y="781"/>
                </a:lnTo>
                <a:lnTo>
                  <a:pt x="404" y="0"/>
                </a:lnTo>
                <a:lnTo>
                  <a:pt x="74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32"/>
          <p:cNvSpPr>
            <a:spLocks/>
          </p:cNvSpPr>
          <p:nvPr/>
        </p:nvSpPr>
        <p:spPr bwMode="auto">
          <a:xfrm flipV="1">
            <a:off x="5482432" y="2932112"/>
            <a:ext cx="1179512" cy="446088"/>
          </a:xfrm>
          <a:custGeom>
            <a:avLst/>
            <a:gdLst>
              <a:gd name="T0" fmla="*/ 0 w 743"/>
              <a:gd name="T1" fmla="*/ 2147483647 h 781"/>
              <a:gd name="T2" fmla="*/ 2147483647 w 743"/>
              <a:gd name="T3" fmla="*/ 2147483647 h 781"/>
              <a:gd name="T4" fmla="*/ 2147483647 w 743"/>
              <a:gd name="T5" fmla="*/ 0 h 781"/>
              <a:gd name="T6" fmla="*/ 2147483647 w 743"/>
              <a:gd name="T7" fmla="*/ 0 h 781"/>
              <a:gd name="T8" fmla="*/ 0 60000 65536"/>
              <a:gd name="T9" fmla="*/ 0 60000 65536"/>
              <a:gd name="T10" fmla="*/ 0 60000 65536"/>
              <a:gd name="T11" fmla="*/ 0 60000 65536"/>
              <a:gd name="T12" fmla="*/ 0 w 743"/>
              <a:gd name="T13" fmla="*/ 0 h 781"/>
              <a:gd name="T14" fmla="*/ 743 w 743"/>
              <a:gd name="T15" fmla="*/ 781 h 78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3" h="781">
                <a:moveTo>
                  <a:pt x="0" y="781"/>
                </a:moveTo>
                <a:lnTo>
                  <a:pt x="404" y="781"/>
                </a:lnTo>
                <a:lnTo>
                  <a:pt x="404" y="0"/>
                </a:lnTo>
                <a:lnTo>
                  <a:pt x="743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525294" y="2600325"/>
            <a:ext cx="3540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b="1"/>
              <a:t>A*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5747544" y="2617787"/>
            <a:ext cx="2952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b="1"/>
              <a:t>B</a:t>
            </a: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5814219" y="2625725"/>
            <a:ext cx="161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5520532" y="4197350"/>
            <a:ext cx="3921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b="1"/>
              <a:t>A *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5574507" y="4233862"/>
            <a:ext cx="161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5812632" y="4187825"/>
            <a:ext cx="2952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b="1"/>
              <a:t>B</a:t>
            </a:r>
          </a:p>
        </p:txBody>
      </p:sp>
      <p:sp>
        <p:nvSpPr>
          <p:cNvPr id="39" name="Line 39"/>
          <p:cNvSpPr>
            <a:spLocks noChangeShapeType="1"/>
          </p:cNvSpPr>
          <p:nvPr/>
        </p:nvSpPr>
        <p:spPr bwMode="auto">
          <a:xfrm>
            <a:off x="7281069" y="3530600"/>
            <a:ext cx="619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7936707" y="3405187"/>
            <a:ext cx="293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b="1"/>
              <a:t>C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7346951" y="3832224"/>
            <a:ext cx="393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b="1"/>
              <a:t>A *</a:t>
            </a: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7566026" y="3830636"/>
            <a:ext cx="339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b="1"/>
              <a:t> B</a:t>
            </a:r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7696201" y="3865561"/>
            <a:ext cx="161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7883526" y="3841749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b="1"/>
              <a:t>+</a:t>
            </a: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8199438" y="3832224"/>
            <a:ext cx="3937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b="1"/>
              <a:t>A *</a:t>
            </a:r>
          </a:p>
        </p:txBody>
      </p:sp>
      <p:sp>
        <p:nvSpPr>
          <p:cNvPr id="47" name="Line 47"/>
          <p:cNvSpPr>
            <a:spLocks noChangeShapeType="1"/>
          </p:cNvSpPr>
          <p:nvPr/>
        </p:nvSpPr>
        <p:spPr bwMode="auto">
          <a:xfrm>
            <a:off x="8253413" y="3867149"/>
            <a:ext cx="161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8493126" y="3822699"/>
            <a:ext cx="2936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b="1"/>
              <a:t>B</a:t>
            </a:r>
          </a:p>
        </p:txBody>
      </p:sp>
      <p:sp>
        <p:nvSpPr>
          <p:cNvPr id="60" name="Oval 71"/>
          <p:cNvSpPr>
            <a:spLocks noChangeArrowheads="1"/>
          </p:cNvSpPr>
          <p:nvPr/>
        </p:nvSpPr>
        <p:spPr bwMode="auto">
          <a:xfrm>
            <a:off x="5120482" y="5698807"/>
            <a:ext cx="193675" cy="21431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200" b="1" dirty="0"/>
          </a:p>
        </p:txBody>
      </p:sp>
      <p:sp>
        <p:nvSpPr>
          <p:cNvPr id="61" name="Text Box 72"/>
          <p:cNvSpPr txBox="1">
            <a:spLocks noChangeArrowheads="1"/>
          </p:cNvSpPr>
          <p:nvPr/>
        </p:nvSpPr>
        <p:spPr bwMode="auto">
          <a:xfrm>
            <a:off x="4572000" y="5638800"/>
            <a:ext cx="9445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1200" b="1" dirty="0"/>
              <a:t>C = A  +  B</a:t>
            </a:r>
          </a:p>
        </p:txBody>
      </p:sp>
      <p:sp>
        <p:nvSpPr>
          <p:cNvPr id="62" name="Freeform 23"/>
          <p:cNvSpPr>
            <a:spLocks/>
          </p:cNvSpPr>
          <p:nvPr/>
        </p:nvSpPr>
        <p:spPr bwMode="auto">
          <a:xfrm>
            <a:off x="3550444" y="4270375"/>
            <a:ext cx="1087438" cy="835025"/>
          </a:xfrm>
          <a:custGeom>
            <a:avLst/>
            <a:gdLst>
              <a:gd name="T0" fmla="*/ 0 w 877"/>
              <a:gd name="T1" fmla="*/ 2147483647 h 1305"/>
              <a:gd name="T2" fmla="*/ 2147483647 w 877"/>
              <a:gd name="T3" fmla="*/ 2147483647 h 1305"/>
              <a:gd name="T4" fmla="*/ 2147483647 w 877"/>
              <a:gd name="T5" fmla="*/ 0 h 1305"/>
              <a:gd name="T6" fmla="*/ 2147483647 w 877"/>
              <a:gd name="T7" fmla="*/ 0 h 1305"/>
              <a:gd name="T8" fmla="*/ 0 60000 65536"/>
              <a:gd name="T9" fmla="*/ 0 60000 65536"/>
              <a:gd name="T10" fmla="*/ 0 60000 65536"/>
              <a:gd name="T11" fmla="*/ 0 60000 65536"/>
              <a:gd name="T12" fmla="*/ 0 w 877"/>
              <a:gd name="T13" fmla="*/ 0 h 1305"/>
              <a:gd name="T14" fmla="*/ 877 w 877"/>
              <a:gd name="T15" fmla="*/ 1305 h 13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7" h="1305">
                <a:moveTo>
                  <a:pt x="0" y="1305"/>
                </a:moveTo>
                <a:lnTo>
                  <a:pt x="518" y="1305"/>
                </a:lnTo>
                <a:lnTo>
                  <a:pt x="525" y="0"/>
                </a:lnTo>
                <a:lnTo>
                  <a:pt x="877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23"/>
          <p:cNvSpPr>
            <a:spLocks/>
          </p:cNvSpPr>
          <p:nvPr/>
        </p:nvSpPr>
        <p:spPr bwMode="auto">
          <a:xfrm flipV="1">
            <a:off x="3561557" y="1979612"/>
            <a:ext cx="1077912" cy="723900"/>
          </a:xfrm>
          <a:custGeom>
            <a:avLst/>
            <a:gdLst>
              <a:gd name="T0" fmla="*/ 0 w 877"/>
              <a:gd name="T1" fmla="*/ 2147483647 h 1305"/>
              <a:gd name="T2" fmla="*/ 2147483647 w 877"/>
              <a:gd name="T3" fmla="*/ 2147483647 h 1305"/>
              <a:gd name="T4" fmla="*/ 2147483647 w 877"/>
              <a:gd name="T5" fmla="*/ 0 h 1305"/>
              <a:gd name="T6" fmla="*/ 2147483647 w 877"/>
              <a:gd name="T7" fmla="*/ 0 h 1305"/>
              <a:gd name="T8" fmla="*/ 0 60000 65536"/>
              <a:gd name="T9" fmla="*/ 0 60000 65536"/>
              <a:gd name="T10" fmla="*/ 0 60000 65536"/>
              <a:gd name="T11" fmla="*/ 0 60000 65536"/>
              <a:gd name="T12" fmla="*/ 0 w 877"/>
              <a:gd name="T13" fmla="*/ 0 h 1305"/>
              <a:gd name="T14" fmla="*/ 877 w 877"/>
              <a:gd name="T15" fmla="*/ 1305 h 13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7" h="1305">
                <a:moveTo>
                  <a:pt x="0" y="1305"/>
                </a:moveTo>
                <a:lnTo>
                  <a:pt x="518" y="1305"/>
                </a:lnTo>
                <a:lnTo>
                  <a:pt x="525" y="0"/>
                </a:lnTo>
                <a:lnTo>
                  <a:pt x="877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18514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/>
      <p:bldP spid="28" grpId="0" animBg="1"/>
      <p:bldP spid="29" grpId="0"/>
      <p:bldP spid="30" grpId="0"/>
      <p:bldP spid="33" grpId="0"/>
      <p:bldP spid="34" grpId="0"/>
      <p:bldP spid="35" grpId="0" animBg="1"/>
      <p:bldP spid="36" grpId="0"/>
      <p:bldP spid="37" grpId="0" animBg="1"/>
      <p:bldP spid="38" grpId="0"/>
      <p:bldP spid="42" grpId="0"/>
      <p:bldP spid="43" grpId="0"/>
      <p:bldP spid="44" grpId="0" animBg="1"/>
      <p:bldP spid="45" grpId="0"/>
      <p:bldP spid="46" grpId="0"/>
      <p:bldP spid="47" grpId="0" animBg="1"/>
      <p:bldP spid="48" grpId="0"/>
      <p:bldP spid="60" grpId="0" animBg="1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Boolean to Circuit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9: Logical Gates/Karnaugh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  <p:pic>
        <p:nvPicPr>
          <p:cNvPr id="7" name="Picture 6" descr="Logic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86000"/>
            <a:ext cx="8077200" cy="317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687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SigBrnd</Template>
  <TotalTime>9630</TotalTime>
  <Words>1910</Words>
  <Application>Microsoft Macintosh PowerPoint</Application>
  <PresentationFormat>On-screen Show (4:3)</PresentationFormat>
  <Paragraphs>774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  <vt:variant>
        <vt:lpstr>Custom Shows</vt:lpstr>
      </vt:variant>
      <vt:variant>
        <vt:i4>1</vt:i4>
      </vt:variant>
    </vt:vector>
  </HeadingPairs>
  <TitlesOfParts>
    <vt:vector size="32" baseType="lpstr">
      <vt:lpstr>Frutiger 55 Roman</vt:lpstr>
      <vt:lpstr>Arial</vt:lpstr>
      <vt:lpstr>Calibri</vt:lpstr>
      <vt:lpstr>Courier New</vt:lpstr>
      <vt:lpstr>Tahoma</vt:lpstr>
      <vt:lpstr>Times New Roman</vt:lpstr>
      <vt:lpstr>1_Office Theme</vt:lpstr>
      <vt:lpstr>Office Theme</vt:lpstr>
      <vt:lpstr>2_Office Theme</vt:lpstr>
      <vt:lpstr>3_Office Theme</vt:lpstr>
      <vt:lpstr>4_Office Theme</vt:lpstr>
      <vt:lpstr>CSS 422 Hardware and Computer Organization </vt:lpstr>
      <vt:lpstr>Topics</vt:lpstr>
      <vt:lpstr>Analog vs Digital Circuits</vt:lpstr>
      <vt:lpstr>Logical Gates</vt:lpstr>
      <vt:lpstr>More Logical Gates</vt:lpstr>
      <vt:lpstr>Boolean Algebra and Logical Gates</vt:lpstr>
      <vt:lpstr>De Morgan’s Law</vt:lpstr>
      <vt:lpstr>From circuit to Boolean Logic</vt:lpstr>
      <vt:lpstr>From Boolean to Circuit</vt:lpstr>
      <vt:lpstr>3 x 8 Line Decoder (2)</vt:lpstr>
      <vt:lpstr>3 x 8 Line Decoder (3)</vt:lpstr>
      <vt:lpstr>Canonical Form: Sum of Products</vt:lpstr>
      <vt:lpstr>Canonical Form: Product of Sums</vt:lpstr>
      <vt:lpstr>Circuit Design: Sum of Products</vt:lpstr>
      <vt:lpstr>Karnaugh Map - Creation</vt:lpstr>
      <vt:lpstr>Karnaugh Map - Simplification</vt:lpstr>
      <vt:lpstr>Eg 1: 3-Input Majority Circuit</vt:lpstr>
      <vt:lpstr>Eg 2: Boolean Simplification with K-Map versus Algebraic Laws</vt:lpstr>
      <vt:lpstr>Eg 3: 4-Input Circuit Simplification with K-Map versus Algebrical Laws</vt:lpstr>
      <vt:lpstr>Summary</vt:lpstr>
      <vt:lpstr>Custom Show 1</vt:lpstr>
    </vt:vector>
  </TitlesOfParts>
  <Company>Pluto Sound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CSc3360 Windowing Systems Programming</dc:title>
  <dc:creator>Stephen J. Pellicer</dc:creator>
  <cp:lastModifiedBy>Munehiro Fukuda</cp:lastModifiedBy>
  <cp:revision>578</cp:revision>
  <cp:lastPrinted>1601-01-01T00:00:00Z</cp:lastPrinted>
  <dcterms:created xsi:type="dcterms:W3CDTF">2006-01-05T18:10:09Z</dcterms:created>
  <dcterms:modified xsi:type="dcterms:W3CDTF">2025-02-12T16:07:04Z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